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57" r:id="rId4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211A7-2A26-4F82-8359-BC7A6DDF6C64}" type="datetimeFigureOut">
              <a:rPr lang="zh-CN" altLang="en-US" smtClean="0"/>
              <a:t>2012/6/1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5F120-8820-4149-88E7-2683B9271D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490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fld id="{3659EF37-B9FF-453E-AAA8-84063D3ACB3E}" type="slidenum">
              <a:rPr lang="en-US" altLang="zh-CN" smtClean="0"/>
              <a:pPr eaLnBrk="1" hangingPunct="1"/>
              <a:t>2</a:t>
            </a:fld>
            <a:endParaRPr lang="en-US" altLang="zh-CN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zh-CN" b="1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2012/6/1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2012/6/1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2012/6/1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2012/6/1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ongjiesdnu@163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songjiesdnu@163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434388" cy="1143000"/>
          </a:xfrm>
        </p:spPr>
        <p:txBody>
          <a:bodyPr/>
          <a:lstStyle/>
          <a:p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09java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中的异常处理</a:t>
            </a:r>
          </a:p>
        </p:txBody>
      </p:sp>
      <p:pic>
        <p:nvPicPr>
          <p:cNvPr id="2051" name="Picture 2056" descr="hui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2420938"/>
            <a:ext cx="2000250" cy="2016125"/>
          </a:xfrm>
        </p:spPr>
      </p:pic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4356100" y="2632075"/>
            <a:ext cx="28797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4000">
                <a:latin typeface="黑体" pitchFamily="49" charset="-122"/>
                <a:ea typeface="黑体" pitchFamily="49" charset="-122"/>
              </a:rPr>
              <a:t>宋杰 </a:t>
            </a:r>
            <a:r>
              <a:rPr lang="zh-CN" altLang="en-US"/>
              <a:t>硕士研究生</a:t>
            </a:r>
            <a:endParaRPr lang="en-US" altLang="zh-CN"/>
          </a:p>
          <a:p>
            <a:pPr eaLnBrk="1" hangingPunct="1"/>
            <a:r>
              <a:rPr lang="en-US" altLang="zh-CN">
                <a:hlinkClick r:id="rId3"/>
              </a:rPr>
              <a:t>songjiesdnu@163.com</a:t>
            </a:r>
            <a:endParaRPr lang="zh-CN" altLang="en-US"/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1941513" y="4941888"/>
            <a:ext cx="529431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/>
            <a:r>
              <a:rPr lang="zh-CN" altLang="en-US" sz="3200"/>
              <a:t>北京师范大学教育技术学院</a:t>
            </a:r>
            <a:endParaRPr lang="en-US" altLang="zh-CN" sz="3200"/>
          </a:p>
          <a:p>
            <a:pPr algn="ctr" eaLnBrk="1" hangingPunct="1"/>
            <a:r>
              <a:rPr lang="zh-CN" altLang="en-US" sz="3200"/>
              <a:t>现代教育技术研究所</a:t>
            </a:r>
          </a:p>
        </p:txBody>
      </p:sp>
    </p:spTree>
    <p:extLst>
      <p:ext uri="{BB962C8B-B14F-4D97-AF65-F5344CB8AC3E}">
        <p14:creationId xmlns:p14="http://schemas.microsoft.com/office/powerpoint/2010/main" val="41836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异常类的结构</a:t>
            </a:r>
            <a:endParaRPr lang="zh-CN" alt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7704856" cy="495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004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Error</a:t>
            </a:r>
            <a:r>
              <a:rPr lang="zh-CN" altLang="en-US" b="1" dirty="0"/>
              <a:t>和</a:t>
            </a:r>
            <a:r>
              <a:rPr lang="en-US" altLang="zh-CN" b="1" dirty="0"/>
              <a:t>Exception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Error</a:t>
            </a:r>
            <a:r>
              <a:rPr lang="zh-CN" altLang="en-US" b="1" dirty="0"/>
              <a:t>类处理的都是一些与硬件设备</a:t>
            </a:r>
            <a:r>
              <a:rPr lang="zh-CN" altLang="en-US" b="1" dirty="0" smtClean="0"/>
              <a:t>相关的严重</a:t>
            </a:r>
            <a:r>
              <a:rPr lang="zh-CN" altLang="en-US" b="1" dirty="0"/>
              <a:t>错误</a:t>
            </a:r>
            <a:r>
              <a:rPr lang="en-US" altLang="zh-CN" b="1" dirty="0"/>
              <a:t>,</a:t>
            </a:r>
            <a:r>
              <a:rPr lang="zh-CN" altLang="en-US" b="1" dirty="0"/>
              <a:t>比如</a:t>
            </a:r>
            <a:r>
              <a:rPr lang="zh-CN" altLang="en-US" b="1" dirty="0">
                <a:solidFill>
                  <a:srgbClr val="FF0000"/>
                </a:solidFill>
              </a:rPr>
              <a:t>内存溢出</a:t>
            </a:r>
            <a:r>
              <a:rPr lang="en-US" altLang="zh-CN" b="1" dirty="0">
                <a:solidFill>
                  <a:srgbClr val="FF0000"/>
                </a:solidFill>
              </a:rPr>
              <a:t>,</a:t>
            </a:r>
            <a:r>
              <a:rPr lang="zh-CN" altLang="en-US" b="1" dirty="0">
                <a:solidFill>
                  <a:srgbClr val="FF0000"/>
                </a:solidFill>
              </a:rPr>
              <a:t>虚拟机错误</a:t>
            </a:r>
            <a:r>
              <a:rPr lang="zh-CN" altLang="en-US" b="1" dirty="0"/>
              <a:t>等</a:t>
            </a:r>
            <a:r>
              <a:rPr lang="en-US" altLang="zh-CN" b="1" dirty="0"/>
              <a:t>,</a:t>
            </a:r>
            <a:r>
              <a:rPr lang="zh-CN" altLang="en-US" b="1" dirty="0" smtClean="0"/>
              <a:t>这样</a:t>
            </a:r>
          </a:p>
          <a:p>
            <a:pPr marL="0" indent="0">
              <a:buNone/>
            </a:pPr>
            <a:r>
              <a:rPr lang="en-US" altLang="zh-CN" b="1" dirty="0"/>
              <a:t> </a:t>
            </a:r>
            <a:r>
              <a:rPr lang="en-US" altLang="zh-CN" b="1" dirty="0" smtClean="0"/>
              <a:t>  </a:t>
            </a:r>
            <a:r>
              <a:rPr lang="zh-CN" altLang="en-US" b="1" dirty="0" smtClean="0"/>
              <a:t>的错误一般程序不作处理</a:t>
            </a:r>
          </a:p>
          <a:p>
            <a:r>
              <a:rPr lang="en-US" altLang="zh-CN" b="1" dirty="0" smtClean="0"/>
              <a:t>Exception</a:t>
            </a:r>
            <a:r>
              <a:rPr lang="zh-CN" altLang="en-US" b="1" dirty="0"/>
              <a:t>类处理的是诸如</a:t>
            </a:r>
            <a:r>
              <a:rPr lang="zh-CN" altLang="en-US" b="1" dirty="0">
                <a:solidFill>
                  <a:srgbClr val="FF0000"/>
                </a:solidFill>
              </a:rPr>
              <a:t>算术错误</a:t>
            </a:r>
            <a:r>
              <a:rPr lang="en-US" altLang="zh-CN" b="1" dirty="0">
                <a:solidFill>
                  <a:srgbClr val="FF0000"/>
                </a:solidFill>
              </a:rPr>
              <a:t>,</a:t>
            </a:r>
            <a:r>
              <a:rPr lang="zh-CN" altLang="en-US" b="1" dirty="0" smtClean="0">
                <a:solidFill>
                  <a:srgbClr val="FF0000"/>
                </a:solidFill>
              </a:rPr>
              <a:t>数据格式</a:t>
            </a:r>
            <a:r>
              <a:rPr lang="zh-CN" altLang="en-US" b="1" dirty="0">
                <a:solidFill>
                  <a:srgbClr val="FF0000"/>
                </a:solidFill>
              </a:rPr>
              <a:t>错误</a:t>
            </a:r>
            <a:r>
              <a:rPr lang="en-US" altLang="zh-CN" b="1" dirty="0">
                <a:solidFill>
                  <a:srgbClr val="FF0000"/>
                </a:solidFill>
              </a:rPr>
              <a:t>,</a:t>
            </a:r>
            <a:r>
              <a:rPr lang="zh-CN" altLang="en-US" b="1" dirty="0">
                <a:solidFill>
                  <a:srgbClr val="FF0000"/>
                </a:solidFill>
              </a:rPr>
              <a:t>非法参数</a:t>
            </a:r>
            <a:r>
              <a:rPr lang="en-US" altLang="zh-CN" b="1" dirty="0">
                <a:solidFill>
                  <a:srgbClr val="FF0000"/>
                </a:solidFill>
              </a:rPr>
              <a:t>,</a:t>
            </a:r>
            <a:r>
              <a:rPr lang="zh-CN" altLang="en-US" b="1" dirty="0">
                <a:solidFill>
                  <a:srgbClr val="FF0000"/>
                </a:solidFill>
              </a:rPr>
              <a:t>非法存取</a:t>
            </a:r>
            <a:r>
              <a:rPr lang="zh-CN" altLang="en-US" b="1" dirty="0"/>
              <a:t>等</a:t>
            </a:r>
            <a:r>
              <a:rPr lang="en-US" altLang="zh-CN" b="1" dirty="0"/>
              <a:t>,</a:t>
            </a:r>
            <a:r>
              <a:rPr lang="zh-CN" altLang="en-US" b="1" dirty="0"/>
              <a:t>与程序</a:t>
            </a:r>
            <a:r>
              <a:rPr lang="zh-CN" altLang="en-US" b="1" dirty="0" smtClean="0"/>
              <a:t>有关的</a:t>
            </a:r>
            <a:r>
              <a:rPr lang="zh-CN" altLang="en-US" b="1" dirty="0"/>
              <a:t>错误</a:t>
            </a:r>
            <a:r>
              <a:rPr lang="en-US" altLang="zh-CN" b="1" dirty="0"/>
              <a:t>,</a:t>
            </a:r>
            <a:r>
              <a:rPr lang="zh-CN" altLang="en-US" b="1" dirty="0"/>
              <a:t>是我们重点处理的对象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180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关于异常类结构的说明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 err="1"/>
              <a:t>Throwable</a:t>
            </a:r>
            <a:r>
              <a:rPr lang="zh-CN" altLang="en-US" b="1" dirty="0"/>
              <a:t>以下的异常都可以被捕获</a:t>
            </a:r>
          </a:p>
          <a:p>
            <a:r>
              <a:rPr lang="zh-CN" altLang="en-US" b="1" dirty="0" smtClean="0"/>
              <a:t>所有</a:t>
            </a:r>
            <a:r>
              <a:rPr lang="en-US" altLang="zh-CN" b="1" dirty="0"/>
              <a:t>Error</a:t>
            </a:r>
            <a:r>
              <a:rPr lang="zh-CN" altLang="en-US" b="1" dirty="0"/>
              <a:t>类的错误都不需要处理</a:t>
            </a:r>
          </a:p>
          <a:p>
            <a:r>
              <a:rPr lang="en-US" altLang="zh-CN" b="1" dirty="0" err="1" smtClean="0"/>
              <a:t>RuntimeException</a:t>
            </a:r>
            <a:r>
              <a:rPr lang="zh-CN" altLang="en-US" b="1" dirty="0"/>
              <a:t>子类下的异常为运行</a:t>
            </a:r>
            <a:r>
              <a:rPr lang="zh-CN" altLang="en-US" b="1" dirty="0" smtClean="0"/>
              <a:t>时异常</a:t>
            </a:r>
            <a:r>
              <a:rPr lang="en-US" altLang="zh-CN" b="1" dirty="0"/>
              <a:t>,</a:t>
            </a:r>
            <a:r>
              <a:rPr lang="zh-CN" altLang="en-US" b="1" dirty="0"/>
              <a:t>或称非检查异常</a:t>
            </a:r>
          </a:p>
          <a:p>
            <a:r>
              <a:rPr lang="en-US" altLang="zh-CN" b="1" dirty="0" err="1" smtClean="0"/>
              <a:t>RuntimeException</a:t>
            </a:r>
            <a:r>
              <a:rPr lang="zh-CN" altLang="en-US" b="1" dirty="0"/>
              <a:t>子类以外的异常都是</a:t>
            </a:r>
            <a:r>
              <a:rPr lang="zh-CN" altLang="en-US" b="1" dirty="0" smtClean="0"/>
              <a:t>检查</a:t>
            </a:r>
            <a:r>
              <a:rPr lang="zh-CN" altLang="en-US" b="1" dirty="0"/>
              <a:t>异常</a:t>
            </a:r>
          </a:p>
          <a:p>
            <a:r>
              <a:rPr lang="zh-CN" altLang="en-US" b="1" dirty="0" smtClean="0"/>
              <a:t>检查</a:t>
            </a:r>
            <a:r>
              <a:rPr lang="zh-CN" altLang="en-US" b="1" dirty="0"/>
              <a:t>异常在代码中必须被捕获</a:t>
            </a:r>
            <a:r>
              <a:rPr lang="en-US" altLang="zh-CN" b="1" dirty="0"/>
              <a:t>,</a:t>
            </a:r>
            <a:r>
              <a:rPr lang="zh-CN" altLang="en-US" b="1" dirty="0"/>
              <a:t>或者被声明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650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异常和异常处理</a:t>
            </a:r>
            <a:endParaRPr lang="zh-CN" altLang="en-US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8172908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499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异常和异常处理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03996"/>
            <a:ext cx="7632848" cy="5005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397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7911"/>
            <a:ext cx="7740352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5573216" y="877851"/>
            <a:ext cx="237626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API</a:t>
            </a:r>
            <a:r>
              <a:rPr lang="zh-CN" altLang="en-US" dirty="0" smtClean="0"/>
              <a:t>说明此方法可能会抛出异常</a:t>
            </a:r>
            <a:endParaRPr lang="zh-CN" altLang="en-US" dirty="0"/>
          </a:p>
        </p:txBody>
      </p:sp>
      <p:cxnSp>
        <p:nvCxnSpPr>
          <p:cNvPr id="7" name="直接箭头连接符 6"/>
          <p:cNvCxnSpPr/>
          <p:nvPr/>
        </p:nvCxnSpPr>
        <p:spPr>
          <a:xfrm flipH="1">
            <a:off x="3452884" y="1700808"/>
            <a:ext cx="1983212" cy="6329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058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异常和异常处理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196752"/>
            <a:ext cx="66967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tx2"/>
                </a:solidFill>
              </a:rPr>
              <a:t>使用</a:t>
            </a:r>
            <a:r>
              <a:rPr lang="en-US" altLang="zh-CN" sz="3600" dirty="0">
                <a:solidFill>
                  <a:schemeClr val="tx2"/>
                </a:solidFill>
              </a:rPr>
              <a:t>try-catch-finally</a:t>
            </a:r>
            <a:r>
              <a:rPr lang="zh-CN" altLang="en-US" sz="3600" b="1" dirty="0">
                <a:solidFill>
                  <a:schemeClr val="tx2"/>
                </a:solidFill>
              </a:rPr>
              <a:t>结构</a:t>
            </a:r>
          </a:p>
          <a:p>
            <a:r>
              <a:rPr lang="en-US" altLang="zh-CN" sz="3600" dirty="0"/>
              <a:t>try{</a:t>
            </a:r>
          </a:p>
          <a:p>
            <a:r>
              <a:rPr lang="en-US" altLang="zh-CN" sz="3600" dirty="0" smtClean="0"/>
              <a:t>	</a:t>
            </a:r>
            <a:r>
              <a:rPr lang="en-US" altLang="zh-CN" sz="3600" dirty="0" smtClean="0">
                <a:solidFill>
                  <a:srgbClr val="00B050"/>
                </a:solidFill>
              </a:rPr>
              <a:t>//</a:t>
            </a:r>
            <a:r>
              <a:rPr lang="zh-CN" altLang="en-US" sz="3600" b="1" dirty="0">
                <a:solidFill>
                  <a:srgbClr val="00B050"/>
                </a:solidFill>
              </a:rPr>
              <a:t>可能产生异常的代码</a:t>
            </a:r>
          </a:p>
          <a:p>
            <a:r>
              <a:rPr lang="en-US" altLang="zh-CN" sz="3600" dirty="0"/>
              <a:t>}catch(</a:t>
            </a:r>
            <a:r>
              <a:rPr lang="en-US" altLang="zh-CN" sz="3600" dirty="0" err="1"/>
              <a:t>someException</a:t>
            </a:r>
            <a:r>
              <a:rPr lang="en-US" altLang="zh-CN" sz="3600" dirty="0"/>
              <a:t> e){</a:t>
            </a:r>
          </a:p>
          <a:p>
            <a:r>
              <a:rPr lang="en-US" altLang="zh-CN" sz="3600" dirty="0" smtClean="0"/>
              <a:t>	</a:t>
            </a:r>
            <a:r>
              <a:rPr lang="en-US" altLang="zh-CN" sz="3600" dirty="0" smtClean="0">
                <a:solidFill>
                  <a:srgbClr val="00B050"/>
                </a:solidFill>
              </a:rPr>
              <a:t>//</a:t>
            </a:r>
            <a:r>
              <a:rPr lang="zh-CN" altLang="en-US" sz="3600" b="1" dirty="0">
                <a:solidFill>
                  <a:srgbClr val="00B050"/>
                </a:solidFill>
              </a:rPr>
              <a:t>处理异常的代码</a:t>
            </a:r>
          </a:p>
          <a:p>
            <a:r>
              <a:rPr lang="en-US" altLang="zh-CN" sz="3600" dirty="0"/>
              <a:t>} finally{</a:t>
            </a:r>
          </a:p>
          <a:p>
            <a:r>
              <a:rPr lang="en-US" altLang="zh-CN" sz="3600" dirty="0" smtClean="0"/>
              <a:t>	</a:t>
            </a:r>
            <a:r>
              <a:rPr lang="en-US" altLang="zh-CN" sz="3600" dirty="0" smtClean="0">
                <a:solidFill>
                  <a:srgbClr val="00B050"/>
                </a:solidFill>
              </a:rPr>
              <a:t>//</a:t>
            </a:r>
            <a:r>
              <a:rPr lang="zh-CN" altLang="en-US" sz="3600" b="1" dirty="0">
                <a:solidFill>
                  <a:srgbClr val="00B050"/>
                </a:solidFill>
              </a:rPr>
              <a:t>必须执行的代码</a:t>
            </a:r>
          </a:p>
          <a:p>
            <a:r>
              <a:rPr lang="en-US" altLang="zh-CN" sz="3600" dirty="0"/>
              <a:t>}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0076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异常和异常处理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196752"/>
            <a:ext cx="66967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2"/>
                </a:solidFill>
              </a:rPr>
              <a:t>try-catch</a:t>
            </a:r>
            <a:r>
              <a:rPr lang="zh-CN" altLang="en-US" sz="3600" b="1" dirty="0" smtClean="0">
                <a:solidFill>
                  <a:schemeClr val="tx2"/>
                </a:solidFill>
              </a:rPr>
              <a:t>结构是合法的</a:t>
            </a:r>
            <a:endParaRPr lang="zh-CN" altLang="en-US" sz="3600" b="1" dirty="0">
              <a:solidFill>
                <a:schemeClr val="tx2"/>
              </a:solidFill>
            </a:endParaRPr>
          </a:p>
          <a:p>
            <a:r>
              <a:rPr lang="en-US" altLang="zh-CN" sz="3600" dirty="0"/>
              <a:t>try{</a:t>
            </a:r>
          </a:p>
          <a:p>
            <a:r>
              <a:rPr lang="en-US" altLang="zh-CN" sz="3600" dirty="0" smtClean="0"/>
              <a:t>	</a:t>
            </a:r>
            <a:r>
              <a:rPr lang="en-US" altLang="zh-CN" sz="3600" dirty="0" smtClean="0">
                <a:solidFill>
                  <a:srgbClr val="00B050"/>
                </a:solidFill>
              </a:rPr>
              <a:t>//</a:t>
            </a:r>
            <a:r>
              <a:rPr lang="zh-CN" altLang="en-US" sz="3600" b="1" dirty="0">
                <a:solidFill>
                  <a:srgbClr val="00B050"/>
                </a:solidFill>
              </a:rPr>
              <a:t>可能产生异常的代码</a:t>
            </a:r>
          </a:p>
          <a:p>
            <a:r>
              <a:rPr lang="en-US" altLang="zh-CN" sz="3600" dirty="0"/>
              <a:t>}catch(</a:t>
            </a:r>
            <a:r>
              <a:rPr lang="en-US" altLang="zh-CN" sz="3600" dirty="0" err="1"/>
              <a:t>someException</a:t>
            </a:r>
            <a:r>
              <a:rPr lang="en-US" altLang="zh-CN" sz="3600" dirty="0"/>
              <a:t> e){</a:t>
            </a:r>
          </a:p>
          <a:p>
            <a:r>
              <a:rPr lang="en-US" altLang="zh-CN" sz="3600" dirty="0" smtClean="0"/>
              <a:t>	</a:t>
            </a:r>
            <a:r>
              <a:rPr lang="en-US" altLang="zh-CN" sz="3600" dirty="0" smtClean="0">
                <a:solidFill>
                  <a:srgbClr val="00B050"/>
                </a:solidFill>
              </a:rPr>
              <a:t>//</a:t>
            </a:r>
            <a:r>
              <a:rPr lang="zh-CN" altLang="en-US" sz="3600" b="1" dirty="0">
                <a:solidFill>
                  <a:srgbClr val="00B050"/>
                </a:solidFill>
              </a:rPr>
              <a:t>处理异常的代码</a:t>
            </a:r>
          </a:p>
          <a:p>
            <a:r>
              <a:rPr lang="en-US" altLang="zh-CN" sz="3600" dirty="0"/>
              <a:t>} 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3842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异常和异常处理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196752"/>
            <a:ext cx="66967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2"/>
                </a:solidFill>
              </a:rPr>
              <a:t>try-finally</a:t>
            </a:r>
            <a:r>
              <a:rPr lang="zh-CN" altLang="en-US" sz="3600" b="1" dirty="0" smtClean="0">
                <a:solidFill>
                  <a:schemeClr val="tx2"/>
                </a:solidFill>
              </a:rPr>
              <a:t>结构也是合法的</a:t>
            </a:r>
            <a:endParaRPr lang="zh-CN" altLang="en-US" sz="3600" b="1" dirty="0">
              <a:solidFill>
                <a:schemeClr val="tx2"/>
              </a:solidFill>
            </a:endParaRPr>
          </a:p>
          <a:p>
            <a:r>
              <a:rPr lang="en-US" altLang="zh-CN" sz="3600" dirty="0"/>
              <a:t>try{</a:t>
            </a:r>
          </a:p>
          <a:p>
            <a:r>
              <a:rPr lang="en-US" altLang="zh-CN" sz="3600" dirty="0" smtClean="0"/>
              <a:t>	</a:t>
            </a:r>
            <a:r>
              <a:rPr lang="en-US" altLang="zh-CN" sz="3600" dirty="0" smtClean="0">
                <a:solidFill>
                  <a:srgbClr val="00B050"/>
                </a:solidFill>
              </a:rPr>
              <a:t>//</a:t>
            </a:r>
            <a:r>
              <a:rPr lang="zh-CN" altLang="en-US" sz="3600" b="1" dirty="0">
                <a:solidFill>
                  <a:srgbClr val="00B050"/>
                </a:solidFill>
              </a:rPr>
              <a:t>可能产生异常的代码</a:t>
            </a:r>
          </a:p>
          <a:p>
            <a:r>
              <a:rPr lang="en-US" altLang="zh-CN" sz="3600" dirty="0" smtClean="0"/>
              <a:t>} finally{</a:t>
            </a:r>
          </a:p>
          <a:p>
            <a:r>
              <a:rPr lang="en-US" altLang="zh-CN" sz="3600" dirty="0" smtClean="0"/>
              <a:t>	</a:t>
            </a:r>
            <a:r>
              <a:rPr lang="en-US" altLang="zh-CN" sz="3600" dirty="0" smtClean="0">
                <a:solidFill>
                  <a:srgbClr val="00B050"/>
                </a:solidFill>
              </a:rPr>
              <a:t>//</a:t>
            </a:r>
            <a:r>
              <a:rPr lang="zh-CN" altLang="en-US" sz="3600" b="1" dirty="0">
                <a:solidFill>
                  <a:srgbClr val="00B050"/>
                </a:solidFill>
              </a:rPr>
              <a:t>必须执行的代码</a:t>
            </a:r>
          </a:p>
          <a:p>
            <a:r>
              <a:rPr lang="en-US" altLang="zh-CN" sz="3600" dirty="0"/>
              <a:t>}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0996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异常和异常处理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196752"/>
            <a:ext cx="6696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tx2"/>
                </a:solidFill>
              </a:rPr>
              <a:t>只有</a:t>
            </a:r>
            <a:r>
              <a:rPr lang="en-US" altLang="zh-CN" sz="3600" dirty="0" smtClean="0">
                <a:solidFill>
                  <a:schemeClr val="tx2"/>
                </a:solidFill>
              </a:rPr>
              <a:t>try</a:t>
            </a:r>
            <a:r>
              <a:rPr lang="zh-CN" altLang="en-US" sz="3600" dirty="0" smtClean="0">
                <a:solidFill>
                  <a:schemeClr val="tx2"/>
                </a:solidFill>
              </a:rPr>
              <a:t>的</a:t>
            </a:r>
            <a:r>
              <a:rPr lang="zh-CN" altLang="en-US" sz="3600" b="1" dirty="0" smtClean="0">
                <a:solidFill>
                  <a:schemeClr val="tx2"/>
                </a:solidFill>
              </a:rPr>
              <a:t>结构是非法的</a:t>
            </a:r>
            <a:endParaRPr lang="zh-CN" altLang="en-US" sz="3600" b="1" dirty="0">
              <a:solidFill>
                <a:schemeClr val="tx2"/>
              </a:solidFill>
            </a:endParaRPr>
          </a:p>
          <a:p>
            <a:r>
              <a:rPr lang="en-US" altLang="zh-CN" sz="3600" dirty="0"/>
              <a:t>try{</a:t>
            </a:r>
          </a:p>
          <a:p>
            <a:r>
              <a:rPr lang="en-US" altLang="zh-CN" sz="3600" dirty="0" smtClean="0"/>
              <a:t>	</a:t>
            </a:r>
            <a:r>
              <a:rPr lang="en-US" altLang="zh-CN" sz="3600" dirty="0" smtClean="0">
                <a:solidFill>
                  <a:srgbClr val="00B050"/>
                </a:solidFill>
              </a:rPr>
              <a:t>//</a:t>
            </a:r>
            <a:r>
              <a:rPr lang="zh-CN" altLang="en-US" sz="3600" b="1" dirty="0">
                <a:solidFill>
                  <a:srgbClr val="00B050"/>
                </a:solidFill>
              </a:rPr>
              <a:t>可能产生异常的代码</a:t>
            </a:r>
          </a:p>
          <a:p>
            <a:r>
              <a:rPr lang="en-US" altLang="zh-CN" sz="3600" dirty="0" smtClean="0"/>
              <a:t>}</a:t>
            </a:r>
            <a:endParaRPr lang="zh-CN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971600" y="4149080"/>
            <a:ext cx="66550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/>
              <a:t>catch</a:t>
            </a:r>
            <a:r>
              <a:rPr lang="zh-CN" altLang="en-US" sz="2800" b="1" dirty="0"/>
              <a:t>和</a:t>
            </a:r>
            <a:r>
              <a:rPr lang="en-US" altLang="zh-CN" sz="2800" dirty="0"/>
              <a:t>finally</a:t>
            </a:r>
            <a:r>
              <a:rPr lang="zh-CN" altLang="en-US" sz="2800" b="1" dirty="0"/>
              <a:t>必须至少有一个跟在</a:t>
            </a:r>
            <a:r>
              <a:rPr lang="en-US" altLang="zh-CN" sz="2800" dirty="0"/>
              <a:t>try </a:t>
            </a:r>
            <a:r>
              <a:rPr lang="zh-CN" altLang="en-US" sz="2800" b="1" dirty="0"/>
              <a:t>后面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1422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内容提要</a:t>
            </a:r>
          </a:p>
        </p:txBody>
      </p:sp>
      <p:sp>
        <p:nvSpPr>
          <p:cNvPr id="3075" name="内容占位符 6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/>
          <a:lstStyle/>
          <a:p>
            <a:r>
              <a:rPr lang="en-US" altLang="zh-CN" b="1" dirty="0">
                <a:latin typeface="黑体" pitchFamily="49" charset="-122"/>
                <a:ea typeface="黑体" pitchFamily="49" charset="-122"/>
              </a:rPr>
              <a:t>9.1 </a:t>
            </a:r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异常简介</a:t>
            </a:r>
          </a:p>
          <a:p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9.2 </a:t>
            </a:r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抛出并捕获异常</a:t>
            </a:r>
          </a:p>
          <a:p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9.3 </a:t>
            </a:r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使用异常的建议</a:t>
            </a:r>
          </a:p>
          <a:p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9.4 </a:t>
            </a:r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自定义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异常</a:t>
            </a:r>
            <a:endParaRPr kumimoji="1" lang="zh-CN" altLang="en-US" dirty="0" smtClean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08FFA-B44B-47ED-9E4E-E2D190AA52F9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60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异常和异常处理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196752"/>
            <a:ext cx="66967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</a:rPr>
              <a:t>在</a:t>
            </a:r>
            <a:r>
              <a:rPr lang="en-US" altLang="zh-CN" sz="3600" dirty="0" smtClean="0">
                <a:solidFill>
                  <a:schemeClr val="tx2"/>
                </a:solidFill>
              </a:rPr>
              <a:t>try-catch</a:t>
            </a:r>
            <a:r>
              <a:rPr lang="zh-CN" altLang="en-US" sz="3600" b="1" dirty="0" smtClean="0">
                <a:solidFill>
                  <a:schemeClr val="tx2"/>
                </a:solidFill>
              </a:rPr>
              <a:t>结构</a:t>
            </a:r>
            <a:r>
              <a:rPr lang="zh-CN" altLang="en-US" sz="3600" b="1" dirty="0">
                <a:solidFill>
                  <a:schemeClr val="tx2"/>
                </a:solidFill>
              </a:rPr>
              <a:t>中</a:t>
            </a:r>
            <a:endParaRPr lang="zh-CN" altLang="en-US" sz="3600" b="1" dirty="0">
              <a:solidFill>
                <a:schemeClr val="tx2"/>
              </a:solidFill>
            </a:endParaRPr>
          </a:p>
          <a:p>
            <a:r>
              <a:rPr lang="en-US" altLang="zh-CN" sz="3600" dirty="0"/>
              <a:t>try{</a:t>
            </a:r>
          </a:p>
          <a:p>
            <a:r>
              <a:rPr lang="en-US" altLang="zh-CN" sz="3600" dirty="0" smtClean="0"/>
              <a:t>	</a:t>
            </a:r>
            <a:r>
              <a:rPr lang="en-US" altLang="zh-CN" sz="3600" dirty="0" smtClean="0">
                <a:solidFill>
                  <a:srgbClr val="00B050"/>
                </a:solidFill>
              </a:rPr>
              <a:t>//</a:t>
            </a:r>
            <a:r>
              <a:rPr lang="zh-CN" altLang="en-US" sz="3600" b="1" dirty="0">
                <a:solidFill>
                  <a:srgbClr val="00B050"/>
                </a:solidFill>
              </a:rPr>
              <a:t>可能产生异常的代码</a:t>
            </a:r>
          </a:p>
          <a:p>
            <a:r>
              <a:rPr lang="en-US" altLang="zh-CN" sz="3600" dirty="0"/>
              <a:t>}catch(</a:t>
            </a:r>
            <a:r>
              <a:rPr lang="en-US" altLang="zh-CN" sz="3600" dirty="0" err="1"/>
              <a:t>someException</a:t>
            </a:r>
            <a:r>
              <a:rPr lang="en-US" altLang="zh-CN" sz="3600" dirty="0"/>
              <a:t> e){</a:t>
            </a:r>
          </a:p>
          <a:p>
            <a:r>
              <a:rPr lang="en-US" altLang="zh-CN" sz="3600" dirty="0" smtClean="0"/>
              <a:t>	</a:t>
            </a:r>
            <a:r>
              <a:rPr lang="en-US" altLang="zh-CN" sz="3600" dirty="0" smtClean="0">
                <a:solidFill>
                  <a:srgbClr val="00B050"/>
                </a:solidFill>
              </a:rPr>
              <a:t>//</a:t>
            </a:r>
            <a:r>
              <a:rPr lang="zh-CN" altLang="en-US" sz="3600" b="1" dirty="0">
                <a:solidFill>
                  <a:srgbClr val="00B050"/>
                </a:solidFill>
              </a:rPr>
              <a:t>处理异常的代码</a:t>
            </a:r>
          </a:p>
          <a:p>
            <a:r>
              <a:rPr lang="en-US" altLang="zh-CN" sz="3600" dirty="0"/>
              <a:t>} </a:t>
            </a:r>
            <a:endParaRPr lang="en-US" altLang="zh-CN" sz="3600" dirty="0" smtClean="0"/>
          </a:p>
          <a:p>
            <a:endParaRPr lang="en-US" altLang="zh-CN" sz="3600" dirty="0"/>
          </a:p>
          <a:p>
            <a:r>
              <a:rPr lang="zh-CN" altLang="en-US" sz="3600" dirty="0" smtClean="0"/>
              <a:t>如果不发生异常，则</a:t>
            </a:r>
            <a:r>
              <a:rPr lang="en-US" altLang="zh-CN" sz="3600" dirty="0" smtClean="0"/>
              <a:t>catch</a:t>
            </a:r>
            <a:r>
              <a:rPr lang="zh-CN" altLang="en-US" sz="3600" dirty="0" smtClean="0"/>
              <a:t>块中的代码不会被执行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4079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异常和异常处理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196752"/>
            <a:ext cx="66967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tx2"/>
                </a:solidFill>
              </a:rPr>
              <a:t>在</a:t>
            </a:r>
            <a:r>
              <a:rPr lang="en-US" altLang="zh-CN" sz="3600" dirty="0" smtClean="0">
                <a:solidFill>
                  <a:schemeClr val="tx2"/>
                </a:solidFill>
              </a:rPr>
              <a:t>try-finally</a:t>
            </a:r>
            <a:r>
              <a:rPr lang="zh-CN" altLang="en-US" sz="3600" b="1" dirty="0" smtClean="0">
                <a:solidFill>
                  <a:schemeClr val="tx2"/>
                </a:solidFill>
              </a:rPr>
              <a:t>结构</a:t>
            </a:r>
            <a:r>
              <a:rPr lang="zh-CN" altLang="en-US" sz="3600" b="1" dirty="0">
                <a:solidFill>
                  <a:schemeClr val="tx2"/>
                </a:solidFill>
              </a:rPr>
              <a:t>中</a:t>
            </a:r>
            <a:endParaRPr lang="zh-CN" altLang="en-US" sz="3600" b="1" dirty="0">
              <a:solidFill>
                <a:schemeClr val="tx2"/>
              </a:solidFill>
            </a:endParaRPr>
          </a:p>
          <a:p>
            <a:r>
              <a:rPr lang="en-US" altLang="zh-CN" sz="3600" dirty="0"/>
              <a:t>try{</a:t>
            </a:r>
          </a:p>
          <a:p>
            <a:r>
              <a:rPr lang="en-US" altLang="zh-CN" sz="3600" dirty="0" smtClean="0"/>
              <a:t>	</a:t>
            </a:r>
            <a:r>
              <a:rPr lang="en-US" altLang="zh-CN" sz="3600" dirty="0" smtClean="0">
                <a:solidFill>
                  <a:srgbClr val="00B050"/>
                </a:solidFill>
              </a:rPr>
              <a:t>//</a:t>
            </a:r>
            <a:r>
              <a:rPr lang="zh-CN" altLang="en-US" sz="3600" b="1" dirty="0">
                <a:solidFill>
                  <a:srgbClr val="00B050"/>
                </a:solidFill>
              </a:rPr>
              <a:t>可能产生异常的代码</a:t>
            </a:r>
          </a:p>
          <a:p>
            <a:r>
              <a:rPr lang="en-US" altLang="zh-CN" sz="3600" dirty="0" smtClean="0"/>
              <a:t>} finally{</a:t>
            </a:r>
          </a:p>
          <a:p>
            <a:r>
              <a:rPr lang="en-US" altLang="zh-CN" sz="3600" dirty="0" smtClean="0"/>
              <a:t>	</a:t>
            </a:r>
            <a:r>
              <a:rPr lang="en-US" altLang="zh-CN" sz="3600" dirty="0" smtClean="0">
                <a:solidFill>
                  <a:srgbClr val="00B050"/>
                </a:solidFill>
              </a:rPr>
              <a:t>//</a:t>
            </a:r>
            <a:r>
              <a:rPr lang="zh-CN" altLang="en-US" sz="3600" b="1" dirty="0">
                <a:solidFill>
                  <a:srgbClr val="00B050"/>
                </a:solidFill>
              </a:rPr>
              <a:t>必须执行的代码</a:t>
            </a:r>
          </a:p>
          <a:p>
            <a:r>
              <a:rPr lang="en-US" altLang="zh-CN" sz="3600" dirty="0" smtClean="0"/>
              <a:t>}</a:t>
            </a:r>
          </a:p>
          <a:p>
            <a:endParaRPr lang="en-US" altLang="zh-CN" sz="3600" dirty="0"/>
          </a:p>
          <a:p>
            <a:r>
              <a:rPr lang="zh-CN" altLang="en-US" sz="3600" dirty="0" smtClean="0"/>
              <a:t>不论是否产生异常，</a:t>
            </a:r>
            <a:r>
              <a:rPr lang="en-US" altLang="zh-CN" sz="3600" dirty="0" smtClean="0"/>
              <a:t>finally</a:t>
            </a:r>
            <a:r>
              <a:rPr lang="zh-CN" altLang="en-US" sz="3600" dirty="0" smtClean="0"/>
              <a:t>块中的代码一定会被执行</a:t>
            </a:r>
            <a:endParaRPr lang="zh-CN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5040052" y="1196752"/>
            <a:ext cx="3708412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b="1" dirty="0"/>
              <a:t>比喻：</a:t>
            </a:r>
          </a:p>
          <a:p>
            <a:r>
              <a:rPr lang="en-US" altLang="zh-CN" b="1" dirty="0"/>
              <a:t>-</a:t>
            </a:r>
            <a:r>
              <a:rPr lang="zh-CN" altLang="en-US" b="1" dirty="0"/>
              <a:t>如果你要煮东西吃，得先开炉子</a:t>
            </a:r>
          </a:p>
          <a:p>
            <a:r>
              <a:rPr lang="en-US" altLang="zh-CN" b="1" dirty="0"/>
              <a:t>-</a:t>
            </a:r>
            <a:r>
              <a:rPr lang="zh-CN" altLang="en-US" b="1" dirty="0"/>
              <a:t>如果你把菜炒糊了，必须把炉子关掉</a:t>
            </a:r>
          </a:p>
          <a:p>
            <a:r>
              <a:rPr lang="en-US" altLang="zh-CN" b="1" dirty="0"/>
              <a:t>-</a:t>
            </a:r>
            <a:r>
              <a:rPr lang="zh-CN" altLang="en-US" b="1" dirty="0"/>
              <a:t>如果你成功了，必须把炉子关掉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47244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异常和异常处理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下面的代码是通不过编译的</a:t>
            </a:r>
          </a:p>
          <a:p>
            <a:pPr marL="0" indent="0">
              <a:buNone/>
            </a:pPr>
            <a:r>
              <a:rPr lang="en-US" altLang="zh-CN" dirty="0"/>
              <a:t>public void </a:t>
            </a:r>
            <a:r>
              <a:rPr lang="en-US" altLang="zh-CN" dirty="0" err="1"/>
              <a:t>myFunc</a:t>
            </a:r>
            <a:r>
              <a:rPr lang="en-US" altLang="zh-CN" dirty="0"/>
              <a:t>(){</a:t>
            </a:r>
          </a:p>
          <a:p>
            <a:pPr marL="0" indent="0">
              <a:buNone/>
            </a:pPr>
            <a:r>
              <a:rPr lang="en-US" altLang="zh-CN" dirty="0" smtClean="0"/>
              <a:t>          </a:t>
            </a:r>
            <a:r>
              <a:rPr lang="en-US" altLang="zh-CN" dirty="0" err="1" smtClean="0"/>
              <a:t>doSomething</a:t>
            </a:r>
            <a:r>
              <a:rPr lang="en-US" altLang="zh-CN" dirty="0"/>
              <a:t>();</a:t>
            </a:r>
          </a:p>
          <a:p>
            <a:pPr marL="0" indent="0">
              <a:buNone/>
            </a:pPr>
            <a:r>
              <a:rPr lang="en-US" altLang="zh-CN" dirty="0"/>
              <a:t>}</a:t>
            </a:r>
          </a:p>
          <a:p>
            <a:pPr marL="0" indent="0">
              <a:buNone/>
            </a:pPr>
            <a:r>
              <a:rPr lang="en-US" altLang="zh-CN" dirty="0"/>
              <a:t>void </a:t>
            </a:r>
            <a:r>
              <a:rPr lang="en-US" altLang="zh-CN" dirty="0" err="1"/>
              <a:t>doSomething</a:t>
            </a:r>
            <a:r>
              <a:rPr lang="en-US" altLang="zh-CN" dirty="0"/>
              <a:t>(){</a:t>
            </a:r>
          </a:p>
          <a:p>
            <a:pPr marL="0" indent="0">
              <a:buNone/>
            </a:pPr>
            <a:r>
              <a:rPr lang="en-US" altLang="zh-CN" dirty="0" smtClean="0"/>
              <a:t>	throw </a:t>
            </a:r>
            <a:r>
              <a:rPr lang="en-US" altLang="zh-CN" dirty="0"/>
              <a:t>new </a:t>
            </a:r>
            <a:r>
              <a:rPr lang="en-US" altLang="zh-CN" dirty="0" err="1"/>
              <a:t>IOException</a:t>
            </a:r>
            <a:r>
              <a:rPr lang="en-US" altLang="zh-CN" dirty="0"/>
              <a:t>();</a:t>
            </a:r>
          </a:p>
          <a:p>
            <a:pPr marL="0" indent="0">
              <a:buNone/>
            </a:pPr>
            <a:r>
              <a:rPr lang="en-US" altLang="zh-CN" dirty="0"/>
              <a:t>}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39552" y="5683696"/>
            <a:ext cx="7488832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tx1"/>
                </a:solidFill>
              </a:rPr>
              <a:t>要用</a:t>
            </a:r>
            <a:r>
              <a:rPr lang="en-US" altLang="zh-CN" sz="3600" dirty="0">
                <a:solidFill>
                  <a:schemeClr val="tx1"/>
                </a:solidFill>
              </a:rPr>
              <a:t>try-catch</a:t>
            </a:r>
            <a:r>
              <a:rPr lang="zh-CN" altLang="en-US" sz="3600" dirty="0">
                <a:solidFill>
                  <a:schemeClr val="tx1"/>
                </a:solidFill>
              </a:rPr>
              <a:t>去捕获异常</a:t>
            </a:r>
          </a:p>
        </p:txBody>
      </p:sp>
    </p:spTree>
    <p:extLst>
      <p:ext uri="{BB962C8B-B14F-4D97-AF65-F5344CB8AC3E}">
        <p14:creationId xmlns:p14="http://schemas.microsoft.com/office/powerpoint/2010/main" val="362344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异常和异常处理（例）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35" y="1281514"/>
            <a:ext cx="7048313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25144"/>
            <a:ext cx="263092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331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异常和异常处理（例）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195184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b="1" dirty="0"/>
              <a:t>在我们写</a:t>
            </a:r>
            <a:r>
              <a:rPr lang="en-US" altLang="zh-CN" dirty="0"/>
              <a:t>Java</a:t>
            </a:r>
            <a:r>
              <a:rPr lang="zh-CN" altLang="en-US" b="1" dirty="0"/>
              <a:t>程序的时</a:t>
            </a:r>
            <a:r>
              <a:rPr lang="en-US" altLang="zh-CN" dirty="0"/>
              <a:t>,</a:t>
            </a:r>
            <a:r>
              <a:rPr lang="zh-CN" altLang="en-US" b="1" dirty="0"/>
              <a:t>有些情况下我们事先</a:t>
            </a:r>
            <a:r>
              <a:rPr lang="zh-CN" altLang="en-US" b="1" dirty="0" smtClean="0"/>
              <a:t>不太</a:t>
            </a:r>
            <a:r>
              <a:rPr lang="zh-CN" altLang="en-US" b="1" dirty="0"/>
              <a:t>清楚是否会有异常发生</a:t>
            </a:r>
            <a:r>
              <a:rPr lang="en-US" altLang="zh-CN" dirty="0"/>
              <a:t>,</a:t>
            </a:r>
            <a:r>
              <a:rPr lang="zh-CN" altLang="en-US" b="1" dirty="0"/>
              <a:t>或者我们疏忽了</a:t>
            </a:r>
            <a:r>
              <a:rPr lang="en-US" altLang="zh-CN" dirty="0"/>
              <a:t>,</a:t>
            </a:r>
            <a:r>
              <a:rPr lang="zh-CN" altLang="en-US" b="1" dirty="0" smtClean="0"/>
              <a:t>那么在</a:t>
            </a:r>
            <a:r>
              <a:rPr lang="zh-CN" altLang="en-US" b="1" dirty="0">
                <a:solidFill>
                  <a:srgbClr val="FF0000"/>
                </a:solidFill>
              </a:rPr>
              <a:t>编译的时候</a:t>
            </a:r>
            <a:r>
              <a:rPr lang="zh-CN" altLang="en-US" b="1" dirty="0"/>
              <a:t>我们往往就会看到象下面那样的</a:t>
            </a:r>
            <a:r>
              <a:rPr lang="zh-CN" altLang="en-US" b="1" dirty="0" smtClean="0"/>
              <a:t>提示信息</a:t>
            </a:r>
            <a:endParaRPr lang="zh-CN" alt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00" y="3356992"/>
            <a:ext cx="723900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93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异常和异常处理（例）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这时我们就应该明白要在出错的语句</a:t>
            </a:r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en-US" altLang="zh-CN" dirty="0" err="1" smtClean="0"/>
              <a:t>System.in.read</a:t>
            </a:r>
            <a:r>
              <a:rPr lang="en-US" altLang="zh-CN" dirty="0"/>
              <a:t>();</a:t>
            </a:r>
          </a:p>
          <a:p>
            <a:pPr marL="0" indent="0">
              <a:buNone/>
            </a:pPr>
            <a:r>
              <a:rPr lang="zh-CN" altLang="en-US" b="1" dirty="0"/>
              <a:t>的前后加</a:t>
            </a:r>
            <a:r>
              <a:rPr lang="en-US" altLang="zh-CN" dirty="0"/>
              <a:t>try-catch</a:t>
            </a:r>
            <a:r>
              <a:rPr lang="zh-CN" altLang="en-US" b="1" dirty="0"/>
              <a:t>去捕捉这个异常</a:t>
            </a:r>
          </a:p>
          <a:p>
            <a:pPr marL="0" indent="0">
              <a:buNone/>
            </a:pPr>
            <a:r>
              <a:rPr lang="en-US" altLang="zh-CN" dirty="0"/>
              <a:t>try{</a:t>
            </a:r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en-US" altLang="zh-CN" dirty="0" err="1" smtClean="0"/>
              <a:t>System.in.read</a:t>
            </a:r>
            <a:r>
              <a:rPr lang="en-US" altLang="zh-CN" dirty="0"/>
              <a:t>();</a:t>
            </a:r>
          </a:p>
          <a:p>
            <a:pPr marL="0" indent="0">
              <a:buNone/>
            </a:pPr>
            <a:r>
              <a:rPr lang="en-US" altLang="zh-CN" dirty="0"/>
              <a:t>}catch(Exception e){</a:t>
            </a:r>
            <a:r>
              <a:rPr lang="en-US" altLang="zh-CN" b="1" dirty="0"/>
              <a:t>…</a:t>
            </a:r>
            <a:r>
              <a:rPr lang="en-US" altLang="zh-CN" dirty="0"/>
              <a:t>}</a:t>
            </a:r>
            <a:endParaRPr lang="zh-CN" altLang="en-US" dirty="0"/>
          </a:p>
        </p:txBody>
      </p:sp>
      <p:sp>
        <p:nvSpPr>
          <p:cNvPr id="4" name="爆炸形 1 3"/>
          <p:cNvSpPr/>
          <p:nvPr/>
        </p:nvSpPr>
        <p:spPr>
          <a:xfrm>
            <a:off x="4788024" y="3212976"/>
            <a:ext cx="3779912" cy="28083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现在的集成开发环</a:t>
            </a:r>
          </a:p>
          <a:p>
            <a:pPr algn="ctr"/>
            <a:r>
              <a:rPr lang="zh-CN" altLang="en-US" dirty="0"/>
              <a:t>境如</a:t>
            </a:r>
            <a:r>
              <a:rPr lang="en-US" altLang="zh-CN" dirty="0"/>
              <a:t>Eclipse</a:t>
            </a:r>
            <a:r>
              <a:rPr lang="zh-CN" altLang="en-US" dirty="0"/>
              <a:t>会主动</a:t>
            </a:r>
          </a:p>
          <a:p>
            <a:pPr algn="ctr"/>
            <a:r>
              <a:rPr lang="zh-CN" altLang="en-US" dirty="0"/>
              <a:t>提示你</a:t>
            </a:r>
            <a:r>
              <a:rPr lang="en-US" altLang="zh-CN" dirty="0"/>
              <a:t>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6550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讨论一下抛出一个以上的异常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如果有必要，方法可以抛出多个异常。</a:t>
            </a:r>
            <a:r>
              <a:rPr lang="zh-CN" altLang="en-US" b="1" dirty="0" smtClean="0"/>
              <a:t>但是</a:t>
            </a:r>
            <a:r>
              <a:rPr lang="zh-CN" altLang="en-US" b="1" dirty="0"/>
              <a:t>该方法的声明必须要含有全部可能的</a:t>
            </a:r>
            <a:r>
              <a:rPr lang="zh-CN" altLang="en-US" b="1" dirty="0" smtClean="0"/>
              <a:t>检查</a:t>
            </a:r>
            <a:r>
              <a:rPr lang="zh-CN" altLang="en-US" b="1" dirty="0"/>
              <a:t>异常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1" y="4077072"/>
            <a:ext cx="9027185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5292080" y="3429000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声明两个可能的异</a:t>
            </a:r>
          </a:p>
          <a:p>
            <a:r>
              <a:rPr lang="zh-CN" altLang="en-US" dirty="0"/>
              <a:t>常类型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417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8076084" cy="492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653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异常也是多态的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7035714" cy="4937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182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使用方法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以异常的父类型来声明抛出的</a:t>
            </a:r>
            <a:r>
              <a:rPr lang="zh-CN" altLang="en-US" b="1" dirty="0" smtClean="0"/>
              <a:t>异常</a:t>
            </a:r>
            <a:endParaRPr lang="en-US" altLang="zh-CN" b="1" dirty="0" smtClean="0"/>
          </a:p>
          <a:p>
            <a:endParaRPr lang="en-US" altLang="zh-CN" b="1" dirty="0"/>
          </a:p>
          <a:p>
            <a:endParaRPr lang="en-US" altLang="zh-CN" b="1" dirty="0" smtClean="0"/>
          </a:p>
          <a:p>
            <a:r>
              <a:rPr lang="zh-CN" altLang="en-US" b="1" dirty="0"/>
              <a:t>以所抛出的异常父类型来</a:t>
            </a:r>
            <a:r>
              <a:rPr lang="en-US" altLang="zh-CN" b="1" dirty="0"/>
              <a:t>catch</a:t>
            </a:r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47900"/>
            <a:ext cx="726757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28007"/>
            <a:ext cx="736282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673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latin typeface="黑体" pitchFamily="49" charset="-122"/>
                <a:ea typeface="黑体" pitchFamily="49" charset="-122"/>
              </a:rPr>
              <a:t>C 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b="1" dirty="0" err="1" smtClean="0">
                <a:latin typeface="黑体" pitchFamily="49" charset="-122"/>
                <a:ea typeface="黑体" pitchFamily="49" charset="-122"/>
              </a:rPr>
              <a:t>v.s</a:t>
            </a:r>
            <a:r>
              <a:rPr lang="en-US" altLang="zh-CN" b="1" dirty="0">
                <a:latin typeface="黑体" pitchFamily="49" charset="-122"/>
                <a:ea typeface="黑体" pitchFamily="49" charset="-122"/>
              </a:rPr>
              <a:t>. Java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回想一下，我们在</a:t>
            </a:r>
            <a:r>
              <a:rPr lang="en-US" altLang="zh-CN" b="1" dirty="0"/>
              <a:t>C</a:t>
            </a:r>
            <a:r>
              <a:rPr lang="zh-CN" altLang="en-US" b="1" dirty="0"/>
              <a:t>语言中怎样处理</a:t>
            </a:r>
            <a:r>
              <a:rPr lang="zh-CN" altLang="en-US" b="1" dirty="0" smtClean="0"/>
              <a:t>一些</a:t>
            </a:r>
            <a:r>
              <a:rPr lang="zh-CN" altLang="en-US" b="1" dirty="0"/>
              <a:t>有风险的事情？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882749"/>
            <a:ext cx="116205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439" y="2141215"/>
            <a:ext cx="885825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1124535" y="3861048"/>
            <a:ext cx="31683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/>
              <a:t>设置特定值</a:t>
            </a:r>
          </a:p>
          <a:p>
            <a:r>
              <a:rPr lang="zh-CN" altLang="en-US" sz="3200" dirty="0"/>
              <a:t>设置特定的标记</a:t>
            </a:r>
          </a:p>
        </p:txBody>
      </p:sp>
      <p:sp>
        <p:nvSpPr>
          <p:cNvPr id="5" name="矩形 4"/>
          <p:cNvSpPr/>
          <p:nvPr/>
        </p:nvSpPr>
        <p:spPr>
          <a:xfrm>
            <a:off x="5134297" y="3789040"/>
            <a:ext cx="36861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/>
              <a:t>Exception</a:t>
            </a:r>
          </a:p>
          <a:p>
            <a:r>
              <a:rPr lang="zh-CN" altLang="en-US" sz="3200" dirty="0"/>
              <a:t>语言一级就处理掉</a:t>
            </a:r>
          </a:p>
        </p:txBody>
      </p:sp>
      <p:sp>
        <p:nvSpPr>
          <p:cNvPr id="6" name="爆炸形 1 5"/>
          <p:cNvSpPr/>
          <p:nvPr/>
        </p:nvSpPr>
        <p:spPr>
          <a:xfrm>
            <a:off x="827584" y="4725144"/>
            <a:ext cx="3456384" cy="184482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zh-CN" altLang="en-US" b="1" dirty="0"/>
              <a:t>代码臃肿，</a:t>
            </a:r>
          </a:p>
          <a:p>
            <a:pPr lvl="1"/>
            <a:r>
              <a:rPr lang="zh-CN" altLang="en-US" b="1" dirty="0"/>
              <a:t>程序不易维</a:t>
            </a:r>
          </a:p>
          <a:p>
            <a:pPr lvl="1"/>
            <a:r>
              <a:rPr lang="zh-CN" altLang="en-US" b="1" dirty="0"/>
              <a:t>护！！</a:t>
            </a:r>
          </a:p>
        </p:txBody>
      </p:sp>
      <p:sp>
        <p:nvSpPr>
          <p:cNvPr id="9" name="爆炸形 1 8"/>
          <p:cNvSpPr/>
          <p:nvPr/>
        </p:nvSpPr>
        <p:spPr>
          <a:xfrm>
            <a:off x="5004048" y="4725144"/>
            <a:ext cx="3456384" cy="184482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b="1" dirty="0"/>
              <a:t>在编译期发生，</a:t>
            </a:r>
          </a:p>
          <a:p>
            <a:r>
              <a:rPr lang="zh-CN" altLang="en-US" b="1" dirty="0"/>
              <a:t>代码可读性</a:t>
            </a:r>
          </a:p>
          <a:p>
            <a:r>
              <a:rPr lang="zh-CN" altLang="en-US" b="1" dirty="0"/>
              <a:t>好！！</a:t>
            </a:r>
          </a:p>
        </p:txBody>
      </p:sp>
    </p:spTree>
    <p:extLst>
      <p:ext uri="{BB962C8B-B14F-4D97-AF65-F5344CB8AC3E}">
        <p14:creationId xmlns:p14="http://schemas.microsoft.com/office/powerpoint/2010/main" val="199377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有多个</a:t>
            </a:r>
            <a:r>
              <a:rPr lang="en-US" altLang="zh-CN" b="1" dirty="0"/>
              <a:t>catch</a:t>
            </a:r>
            <a:r>
              <a:rPr lang="zh-CN" altLang="en-US" b="1" dirty="0"/>
              <a:t>块时要从小到大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dirty="0" smtClean="0"/>
              <a:t>try</a:t>
            </a:r>
            <a:r>
              <a:rPr lang="en-US" altLang="zh-CN" dirty="0"/>
              <a:t>{</a:t>
            </a:r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en-US" altLang="zh-CN" dirty="0" err="1" smtClean="0"/>
              <a:t>laundry.doLaundry</a:t>
            </a:r>
            <a:r>
              <a:rPr lang="en-US" altLang="zh-CN" dirty="0"/>
              <a:t>();</a:t>
            </a:r>
          </a:p>
          <a:p>
            <a:pPr marL="0" indent="0">
              <a:buNone/>
            </a:pPr>
            <a:r>
              <a:rPr lang="en-US" altLang="zh-CN" dirty="0"/>
              <a:t>}catch(</a:t>
            </a:r>
            <a:r>
              <a:rPr lang="en-US" altLang="zh-CN" dirty="0" err="1"/>
              <a:t>TeeShirtException</a:t>
            </a:r>
            <a:r>
              <a:rPr lang="en-US" altLang="zh-CN" dirty="0"/>
              <a:t> </a:t>
            </a:r>
            <a:r>
              <a:rPr lang="en-US" altLang="zh-CN" dirty="0" err="1"/>
              <a:t>tEx</a:t>
            </a:r>
            <a:r>
              <a:rPr lang="en-US" altLang="zh-CN" dirty="0"/>
              <a:t>){</a:t>
            </a:r>
          </a:p>
          <a:p>
            <a:pPr marL="400050" lvl="1" indent="0">
              <a:buNone/>
            </a:pPr>
            <a:r>
              <a:rPr lang="en-US" altLang="zh-CN" dirty="0" smtClean="0"/>
              <a:t>…</a:t>
            </a:r>
          </a:p>
          <a:p>
            <a:pPr marL="0" indent="0">
              <a:buNone/>
            </a:pPr>
            <a:r>
              <a:rPr lang="en-US" altLang="zh-CN" dirty="0" smtClean="0"/>
              <a:t>}catch(</a:t>
            </a:r>
            <a:r>
              <a:rPr lang="en-US" altLang="zh-CN" dirty="0" err="1" smtClean="0"/>
              <a:t>LingerieException</a:t>
            </a:r>
            <a:r>
              <a:rPr lang="en-US" altLang="zh-CN" dirty="0" smtClean="0"/>
              <a:t> </a:t>
            </a:r>
            <a:r>
              <a:rPr lang="en-US" altLang="zh-CN" dirty="0" err="1"/>
              <a:t>lEx</a:t>
            </a:r>
            <a:r>
              <a:rPr lang="en-US" altLang="zh-CN" dirty="0"/>
              <a:t>){</a:t>
            </a:r>
          </a:p>
          <a:p>
            <a:pPr marL="0" indent="0">
              <a:buNone/>
            </a:pPr>
            <a:r>
              <a:rPr lang="en-US" altLang="zh-CN" dirty="0" smtClean="0"/>
              <a:t>	…</a:t>
            </a:r>
          </a:p>
          <a:p>
            <a:pPr marL="0" indent="0">
              <a:buNone/>
            </a:pPr>
            <a:r>
              <a:rPr lang="en-US" altLang="zh-CN" dirty="0" smtClean="0"/>
              <a:t>}catch(</a:t>
            </a:r>
            <a:r>
              <a:rPr lang="en-US" altLang="zh-CN" dirty="0" err="1" smtClean="0"/>
              <a:t>ClothingException</a:t>
            </a:r>
            <a:r>
              <a:rPr lang="en-US" altLang="zh-CN" dirty="0" smtClean="0"/>
              <a:t> </a:t>
            </a:r>
            <a:r>
              <a:rPr lang="en-US" altLang="zh-CN" dirty="0" err="1"/>
              <a:t>cEx</a:t>
            </a:r>
            <a:r>
              <a:rPr lang="en-US" altLang="zh-CN" dirty="0"/>
              <a:t>){</a:t>
            </a:r>
          </a:p>
          <a:p>
            <a:pPr marL="0" indent="0">
              <a:buNone/>
            </a:pPr>
            <a:r>
              <a:rPr lang="en-US" altLang="zh-CN" dirty="0" smtClean="0"/>
              <a:t>	…</a:t>
            </a:r>
          </a:p>
          <a:p>
            <a:pPr marL="0" indent="0">
              <a:buNone/>
            </a:pPr>
            <a:r>
              <a:rPr lang="en-US" altLang="zh-CN" dirty="0" smtClean="0"/>
              <a:t>}</a:t>
            </a:r>
            <a:endParaRPr lang="zh-CN" altLang="en-US" dirty="0"/>
          </a:p>
        </p:txBody>
      </p:sp>
      <p:sp>
        <p:nvSpPr>
          <p:cNvPr id="4" name="爆炸形 1 3"/>
          <p:cNvSpPr/>
          <p:nvPr/>
        </p:nvSpPr>
        <p:spPr>
          <a:xfrm rot="10800000" flipH="1" flipV="1">
            <a:off x="5796136" y="1556792"/>
            <a:ext cx="2483767" cy="1800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小的先上，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为什么？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00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当你不想处理异常时。。。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just duck it</a:t>
            </a:r>
            <a:r>
              <a:rPr lang="en-US" altLang="zh-CN" b="1" dirty="0" smtClean="0"/>
              <a:t>!</a:t>
            </a:r>
          </a:p>
          <a:p>
            <a:pPr marL="0" indent="0">
              <a:buNone/>
            </a:pPr>
            <a:r>
              <a:rPr lang="en-US" altLang="zh-CN" dirty="0" smtClean="0"/>
              <a:t>public </a:t>
            </a:r>
            <a:r>
              <a:rPr lang="en-US" altLang="zh-CN" dirty="0"/>
              <a:t>void foo() throws </a:t>
            </a:r>
            <a:r>
              <a:rPr lang="en-US" altLang="zh-CN" dirty="0" err="1"/>
              <a:t>ReallyBadException</a:t>
            </a:r>
            <a:r>
              <a:rPr lang="en-US" altLang="zh-CN" dirty="0"/>
              <a:t>{</a:t>
            </a:r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en-US" altLang="zh-CN" dirty="0" err="1" smtClean="0"/>
              <a:t>laundry.doLaundry</a:t>
            </a:r>
            <a:r>
              <a:rPr lang="en-US" altLang="zh-CN" dirty="0"/>
              <a:t>();</a:t>
            </a:r>
          </a:p>
          <a:p>
            <a:pPr marL="0" indent="0">
              <a:buNone/>
            </a:pPr>
            <a:r>
              <a:rPr lang="en-US" altLang="zh-CN" dirty="0"/>
              <a:t>}</a:t>
            </a:r>
            <a:endParaRPr lang="zh-CN" altLang="en-US" dirty="0"/>
          </a:p>
        </p:txBody>
      </p:sp>
      <p:sp>
        <p:nvSpPr>
          <p:cNvPr id="4" name="爆炸形 1 3"/>
          <p:cNvSpPr/>
          <p:nvPr/>
        </p:nvSpPr>
        <p:spPr>
          <a:xfrm>
            <a:off x="2483768" y="3645024"/>
            <a:ext cx="3744416" cy="208823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b="1" dirty="0"/>
              <a:t>并没有</a:t>
            </a:r>
            <a:r>
              <a:rPr lang="en-US" altLang="zh-CN" b="1" dirty="0"/>
              <a:t>try/catch</a:t>
            </a:r>
            <a:r>
              <a:rPr lang="zh-CN" altLang="en-US" b="1" dirty="0"/>
              <a:t>块</a:t>
            </a:r>
          </a:p>
          <a:p>
            <a:r>
              <a:rPr lang="zh-CN" altLang="en-US" b="1" dirty="0"/>
              <a:t>来处理有风险的方</a:t>
            </a:r>
          </a:p>
          <a:p>
            <a:r>
              <a:rPr lang="zh-CN" altLang="en-US" b="1" dirty="0"/>
              <a:t>法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64680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ducking </a:t>
            </a:r>
            <a:r>
              <a:rPr lang="zh-CN" altLang="en-US" b="1" dirty="0"/>
              <a:t>只是在踢皮球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zh-CN" altLang="en-US" b="1" dirty="0"/>
              <a:t>踢到</a:t>
            </a:r>
            <a:r>
              <a:rPr lang="en-US" altLang="zh-CN" b="1" dirty="0"/>
              <a:t>main</a:t>
            </a:r>
            <a:r>
              <a:rPr lang="zh-CN" altLang="en-US" b="1" dirty="0"/>
              <a:t>函数处。。。</a:t>
            </a:r>
            <a:endParaRPr lang="zh-CN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875" y="2060848"/>
            <a:ext cx="7248525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01" y="5112490"/>
            <a:ext cx="73628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341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异常规范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b="1" dirty="0" smtClean="0"/>
              <a:t>1</a:t>
            </a:r>
            <a:r>
              <a:rPr lang="zh-CN" altLang="en-US" b="1" dirty="0" smtClean="0"/>
              <a:t>、异常</a:t>
            </a:r>
            <a:r>
              <a:rPr lang="zh-CN" altLang="en-US" b="1" dirty="0"/>
              <a:t>不是错误，首先要自己把语法错误</a:t>
            </a:r>
            <a:r>
              <a:rPr lang="zh-CN" altLang="en-US" b="1" dirty="0" smtClean="0"/>
              <a:t>可可</a:t>
            </a:r>
            <a:r>
              <a:rPr lang="zh-CN" altLang="en-US" b="1" dirty="0"/>
              <a:t>预见性的错误排除</a:t>
            </a:r>
          </a:p>
          <a:p>
            <a:pPr marL="0" indent="0">
              <a:buNone/>
            </a:pPr>
            <a:r>
              <a:rPr lang="en-US" altLang="zh-CN" b="1" dirty="0" smtClean="0"/>
              <a:t>2</a:t>
            </a:r>
            <a:r>
              <a:rPr lang="zh-CN" altLang="en-US" b="1" dirty="0" smtClean="0"/>
              <a:t>、在</a:t>
            </a:r>
            <a:r>
              <a:rPr lang="zh-CN" altLang="en-US" b="1" dirty="0"/>
              <a:t>当前环境中把能处理的事做完，</a:t>
            </a:r>
            <a:r>
              <a:rPr lang="zh-CN" altLang="en-US" b="1" dirty="0" smtClean="0"/>
              <a:t>不要</a:t>
            </a:r>
          </a:p>
          <a:p>
            <a:pPr marL="0" indent="0">
              <a:buNone/>
            </a:pPr>
            <a:r>
              <a:rPr lang="en-US" altLang="zh-CN" b="1" dirty="0" smtClean="0"/>
              <a:t>ducking</a:t>
            </a:r>
            <a:r>
              <a:rPr lang="zh-CN" altLang="en-US" b="1" dirty="0" smtClean="0"/>
              <a:t>（与核心技术的建议不一样！）</a:t>
            </a:r>
          </a:p>
          <a:p>
            <a:pPr marL="0" indent="0">
              <a:buNone/>
            </a:pPr>
            <a:r>
              <a:rPr lang="en-US" altLang="zh-CN" b="1" dirty="0" smtClean="0"/>
              <a:t>3</a:t>
            </a:r>
            <a:r>
              <a:rPr lang="zh-CN" altLang="en-US" b="1" dirty="0" smtClean="0"/>
              <a:t>、</a:t>
            </a:r>
            <a:r>
              <a:rPr lang="en-US" altLang="zh-CN" b="1" dirty="0" smtClean="0"/>
              <a:t> </a:t>
            </a:r>
            <a:r>
              <a:rPr lang="zh-CN" altLang="en-US" b="1" dirty="0"/>
              <a:t>不要把异常代码写得太复杂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7796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自定义异常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用户为什么要自定义异常？</a:t>
            </a:r>
          </a:p>
          <a:p>
            <a:pPr lvl="1"/>
            <a:r>
              <a:rPr lang="en-US" altLang="zh-CN" dirty="0"/>
              <a:t>Java</a:t>
            </a:r>
            <a:r>
              <a:rPr lang="zh-CN" altLang="en-US" dirty="0"/>
              <a:t>类库中定义的异常主要用来处理编程中</a:t>
            </a:r>
            <a:r>
              <a:rPr lang="zh-CN" altLang="en-US" dirty="0" smtClean="0"/>
              <a:t>一些</a:t>
            </a:r>
            <a:r>
              <a:rPr lang="zh-CN" altLang="en-US" dirty="0"/>
              <a:t>常见的运行错误，这些错误是系统可以</a:t>
            </a:r>
            <a:r>
              <a:rPr lang="zh-CN" altLang="en-US" dirty="0" smtClean="0"/>
              <a:t>预见和</a:t>
            </a:r>
            <a:r>
              <a:rPr lang="zh-CN" altLang="en-US" dirty="0"/>
              <a:t>自动识别的。</a:t>
            </a:r>
          </a:p>
          <a:p>
            <a:pPr lvl="1"/>
            <a:r>
              <a:rPr lang="zh-CN" altLang="en-US" dirty="0"/>
              <a:t>若用户程序有其特殊的逻辑要求，需要</a:t>
            </a:r>
            <a:r>
              <a:rPr lang="zh-CN" altLang="en-US" dirty="0" smtClean="0"/>
              <a:t>通过</a:t>
            </a:r>
            <a:r>
              <a:rPr lang="en-US" altLang="zh-CN" dirty="0" smtClean="0"/>
              <a:t>Java</a:t>
            </a:r>
            <a:r>
              <a:rPr lang="zh-CN" altLang="en-US" dirty="0"/>
              <a:t>的异常处理机制来处理用户自定义的异常。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5849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自定义异常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如何自定义异常？</a:t>
            </a:r>
          </a:p>
          <a:p>
            <a:pPr lvl="1"/>
            <a:r>
              <a:rPr lang="en-US" altLang="zh-CN" dirty="0"/>
              <a:t>1. </a:t>
            </a:r>
            <a:r>
              <a:rPr lang="zh-CN" altLang="en-US" dirty="0"/>
              <a:t>创建一个类，必须继承</a:t>
            </a:r>
            <a:r>
              <a:rPr lang="en-US" altLang="zh-CN" dirty="0"/>
              <a:t>Exception</a:t>
            </a:r>
            <a:r>
              <a:rPr lang="zh-CN" altLang="en-US" dirty="0"/>
              <a:t>类</a:t>
            </a:r>
          </a:p>
          <a:p>
            <a:pPr lvl="1"/>
            <a:r>
              <a:rPr lang="en-US" altLang="zh-CN" dirty="0"/>
              <a:t>2. </a:t>
            </a:r>
            <a:r>
              <a:rPr lang="zh-CN" altLang="en-US" dirty="0"/>
              <a:t>在可能抛出自定义异常方法的方法头中</a:t>
            </a:r>
            <a:r>
              <a:rPr lang="zh-CN" altLang="en-US" dirty="0" smtClean="0"/>
              <a:t>声明</a:t>
            </a:r>
            <a:r>
              <a:rPr lang="zh-CN" altLang="en-US" dirty="0"/>
              <a:t>该异常</a:t>
            </a:r>
          </a:p>
          <a:p>
            <a:pPr lvl="1"/>
            <a:r>
              <a:rPr lang="en-US" altLang="zh-CN" dirty="0"/>
              <a:t>3. </a:t>
            </a:r>
            <a:r>
              <a:rPr lang="zh-CN" altLang="en-US" dirty="0"/>
              <a:t>在方法体中指明需要抛出自定义异常</a:t>
            </a:r>
            <a:r>
              <a:rPr lang="zh-CN" altLang="en-US" dirty="0" smtClean="0"/>
              <a:t>对象的</a:t>
            </a:r>
            <a:r>
              <a:rPr lang="zh-CN" altLang="en-US" dirty="0"/>
              <a:t>位置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zh-CN" dirty="0" smtClean="0"/>
              <a:t> </a:t>
            </a:r>
            <a:r>
              <a:rPr lang="zh-CN" altLang="en-US" dirty="0"/>
              <a:t>创建异常对象</a:t>
            </a:r>
          </a:p>
          <a:p>
            <a:pPr lvl="2">
              <a:buFont typeface="Wingdings" pitchFamily="2" charset="2"/>
              <a:buChar char="Ø"/>
            </a:pPr>
            <a:r>
              <a:rPr lang="zh-CN" altLang="en-US" dirty="0" smtClean="0"/>
              <a:t>使用</a:t>
            </a:r>
            <a:r>
              <a:rPr lang="en-US" altLang="zh-CN" dirty="0"/>
              <a:t>throw</a:t>
            </a:r>
            <a:r>
              <a:rPr lang="zh-CN" altLang="en-US" dirty="0"/>
              <a:t>子句抛出</a:t>
            </a:r>
            <a:r>
              <a:rPr lang="zh-CN" altLang="en-US" dirty="0" smtClean="0"/>
              <a:t>异常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830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自定义异常（例）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例：编写一个程序，在命令行输入一个学生的成绩</a:t>
            </a:r>
            <a:r>
              <a:rPr lang="zh-CN" altLang="en-US" dirty="0" smtClean="0"/>
              <a:t>，输出</a:t>
            </a:r>
            <a:r>
              <a:rPr lang="zh-CN" altLang="en-US" dirty="0"/>
              <a:t>相应的等级。其中，成绩大于</a:t>
            </a:r>
            <a:r>
              <a:rPr lang="en-US" altLang="zh-CN" dirty="0"/>
              <a:t>90</a:t>
            </a:r>
            <a:r>
              <a:rPr lang="zh-CN" altLang="en-US" dirty="0"/>
              <a:t>分输出”</a:t>
            </a:r>
            <a:r>
              <a:rPr lang="en-US" altLang="zh-CN" dirty="0"/>
              <a:t>A</a:t>
            </a:r>
            <a:r>
              <a:rPr lang="zh-CN" altLang="en-US" dirty="0"/>
              <a:t>”</a:t>
            </a:r>
            <a:r>
              <a:rPr lang="zh-CN" altLang="en-US" dirty="0" smtClean="0"/>
              <a:t>，</a:t>
            </a:r>
            <a:r>
              <a:rPr lang="en-US" altLang="zh-CN" dirty="0" smtClean="0"/>
              <a:t>80-90</a:t>
            </a:r>
            <a:r>
              <a:rPr lang="zh-CN" altLang="en-US" dirty="0"/>
              <a:t>输出“</a:t>
            </a:r>
            <a:r>
              <a:rPr lang="en-US" altLang="zh-CN" dirty="0"/>
              <a:t>B</a:t>
            </a:r>
            <a:r>
              <a:rPr lang="zh-CN" altLang="en-US" dirty="0"/>
              <a:t>”，</a:t>
            </a:r>
            <a:r>
              <a:rPr lang="en-US" altLang="zh-CN" dirty="0"/>
              <a:t>70-80</a:t>
            </a:r>
            <a:r>
              <a:rPr lang="zh-CN" altLang="en-US" dirty="0"/>
              <a:t>输出“</a:t>
            </a:r>
            <a:r>
              <a:rPr lang="en-US" altLang="zh-CN" dirty="0"/>
              <a:t>C</a:t>
            </a:r>
            <a:r>
              <a:rPr lang="zh-CN" altLang="en-US" dirty="0"/>
              <a:t>”，</a:t>
            </a:r>
            <a:r>
              <a:rPr lang="en-US" altLang="zh-CN" dirty="0"/>
              <a:t>60-70</a:t>
            </a:r>
            <a:r>
              <a:rPr lang="zh-CN" altLang="en-US" dirty="0"/>
              <a:t>输出“</a:t>
            </a:r>
            <a:r>
              <a:rPr lang="en-US" altLang="zh-CN" dirty="0"/>
              <a:t>D</a:t>
            </a:r>
            <a:r>
              <a:rPr lang="zh-CN" altLang="en-US" dirty="0"/>
              <a:t>”</a:t>
            </a:r>
            <a:r>
              <a:rPr lang="zh-CN" altLang="en-US" dirty="0" smtClean="0"/>
              <a:t>，</a:t>
            </a:r>
            <a:r>
              <a:rPr lang="en-US" altLang="zh-CN" dirty="0" smtClean="0"/>
              <a:t>60</a:t>
            </a:r>
            <a:r>
              <a:rPr lang="zh-CN" altLang="en-US" dirty="0"/>
              <a:t>以下输出“</a:t>
            </a:r>
            <a:r>
              <a:rPr lang="en-US" altLang="zh-CN" dirty="0"/>
              <a:t>E</a:t>
            </a:r>
            <a:r>
              <a:rPr lang="zh-CN" altLang="en-US" dirty="0"/>
              <a:t>”，要求输入分数的值在</a:t>
            </a:r>
            <a:r>
              <a:rPr lang="en-US" altLang="zh-CN" dirty="0"/>
              <a:t>0-100</a:t>
            </a:r>
            <a:r>
              <a:rPr lang="zh-CN" altLang="en-US" dirty="0" smtClean="0"/>
              <a:t>之间。</a:t>
            </a:r>
            <a:endParaRPr lang="en-US" altLang="zh-CN" dirty="0"/>
          </a:p>
          <a:p>
            <a:r>
              <a:rPr lang="zh-CN" altLang="en-US" dirty="0" smtClean="0"/>
              <a:t>自定义</a:t>
            </a:r>
            <a:r>
              <a:rPr lang="zh-CN" altLang="en-US" dirty="0"/>
              <a:t>异常类</a:t>
            </a:r>
            <a:r>
              <a:rPr lang="en-US" altLang="zh-CN" dirty="0" err="1"/>
              <a:t>NumberRangeException</a:t>
            </a:r>
            <a:r>
              <a:rPr lang="zh-CN" altLang="en-US" dirty="0"/>
              <a:t>，当</a:t>
            </a:r>
            <a:r>
              <a:rPr lang="zh-CN" altLang="en-US" dirty="0" smtClean="0"/>
              <a:t>输入数据不在</a:t>
            </a:r>
            <a:r>
              <a:rPr lang="en-US" altLang="zh-CN" dirty="0"/>
              <a:t>0-100</a:t>
            </a:r>
            <a:r>
              <a:rPr lang="zh-CN" altLang="en-US" dirty="0"/>
              <a:t>之间时，输出等级的方法</a:t>
            </a:r>
            <a:r>
              <a:rPr lang="en-US" altLang="zh-CN" dirty="0"/>
              <a:t>void </a:t>
            </a:r>
            <a:r>
              <a:rPr lang="en-US" altLang="zh-CN" dirty="0" smtClean="0"/>
              <a:t>show(</a:t>
            </a:r>
            <a:r>
              <a:rPr lang="en-US" altLang="zh-CN" dirty="0" err="1" smtClean="0"/>
              <a:t>int</a:t>
            </a:r>
            <a:r>
              <a:rPr lang="en-US" altLang="zh-CN" dirty="0"/>
              <a:t> </a:t>
            </a:r>
            <a:r>
              <a:rPr lang="en-US" altLang="zh-CN" dirty="0" smtClean="0"/>
              <a:t>score</a:t>
            </a:r>
            <a:r>
              <a:rPr lang="en-US" altLang="zh-CN" dirty="0"/>
              <a:t>)</a:t>
            </a:r>
            <a:r>
              <a:rPr lang="zh-CN" altLang="en-US" dirty="0"/>
              <a:t>将抛出自定义</a:t>
            </a:r>
            <a:r>
              <a:rPr lang="zh-CN" altLang="en-US" dirty="0" smtClean="0"/>
              <a:t>异常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1402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自定义异常（例）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B050"/>
                </a:solidFill>
              </a:rPr>
              <a:t>自定义</a:t>
            </a:r>
            <a:r>
              <a:rPr lang="zh-CN" altLang="en-US" dirty="0">
                <a:solidFill>
                  <a:srgbClr val="00B050"/>
                </a:solidFill>
              </a:rPr>
              <a:t>异常类</a:t>
            </a:r>
            <a:r>
              <a:rPr lang="en-US" altLang="zh-CN" dirty="0" err="1">
                <a:solidFill>
                  <a:srgbClr val="00B050"/>
                </a:solidFill>
              </a:rPr>
              <a:t>NumberRangeException</a:t>
            </a:r>
            <a:r>
              <a:rPr lang="zh-CN" altLang="en-US" dirty="0">
                <a:solidFill>
                  <a:srgbClr val="00B050"/>
                </a:solidFill>
              </a:rPr>
              <a:t>的定义：</a:t>
            </a:r>
            <a:endParaRPr lang="zh-CN" altLang="en-US" dirty="0">
              <a:solidFill>
                <a:srgbClr val="00B050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8257692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252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自定义异常（例）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00B050"/>
                </a:solidFill>
              </a:rPr>
              <a:t>在可能抛出自定义异常方法的方法头中声明该</a:t>
            </a:r>
            <a:r>
              <a:rPr lang="zh-CN" altLang="en-US" dirty="0" smtClean="0">
                <a:solidFill>
                  <a:srgbClr val="00B050"/>
                </a:solidFill>
              </a:rPr>
              <a:t>异常</a:t>
            </a:r>
            <a:endParaRPr lang="zh-CN" altLang="en-US" dirty="0">
              <a:solidFill>
                <a:srgbClr val="00B05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48" y="2708920"/>
            <a:ext cx="8585440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351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自定义异常（例）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接上页</a:t>
            </a:r>
            <a:endParaRPr lang="zh-CN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73934"/>
            <a:ext cx="5832648" cy="4423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028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Product </a:t>
            </a:r>
            <a:r>
              <a:rPr lang="en-US" altLang="zh-CN" b="1" dirty="0" err="1"/>
              <a:t>v.s</a:t>
            </a:r>
            <a:r>
              <a:rPr lang="en-US" altLang="zh-CN" b="1" dirty="0"/>
              <a:t>. Research demo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62636" cy="4709120"/>
          </a:xfrm>
        </p:spPr>
        <p:txBody>
          <a:bodyPr/>
          <a:lstStyle/>
          <a:p>
            <a:r>
              <a:rPr lang="zh-CN" altLang="en-US" b="1" dirty="0"/>
              <a:t>一件优秀的产品，</a:t>
            </a:r>
            <a:r>
              <a:rPr lang="en-US" altLang="zh-CN" b="1" dirty="0"/>
              <a:t>60%</a:t>
            </a:r>
            <a:r>
              <a:rPr lang="zh-CN" altLang="en-US" b="1" dirty="0"/>
              <a:t>的代码是什么？</a:t>
            </a:r>
            <a:endParaRPr lang="zh-CN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70" y="2420888"/>
            <a:ext cx="7641508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263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自定义异常（例）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B050"/>
                </a:solidFill>
              </a:rPr>
              <a:t>show()</a:t>
            </a:r>
            <a:r>
              <a:rPr lang="zh-CN" altLang="en-US" dirty="0">
                <a:solidFill>
                  <a:srgbClr val="00B050"/>
                </a:solidFill>
              </a:rPr>
              <a:t>方法的调用</a:t>
            </a:r>
            <a:endParaRPr lang="zh-CN" altLang="en-US" dirty="0">
              <a:solidFill>
                <a:srgbClr val="00B05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2204864"/>
            <a:ext cx="7722237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083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434388" cy="1143000"/>
          </a:xfrm>
        </p:spPr>
        <p:txBody>
          <a:bodyPr/>
          <a:lstStyle/>
          <a:p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09java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中的异常处理</a:t>
            </a:r>
          </a:p>
        </p:txBody>
      </p:sp>
      <p:pic>
        <p:nvPicPr>
          <p:cNvPr id="2051" name="Picture 2056" descr="hui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2420938"/>
            <a:ext cx="2000250" cy="2016125"/>
          </a:xfrm>
        </p:spPr>
      </p:pic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4356100" y="2632075"/>
            <a:ext cx="28797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4000">
                <a:latin typeface="黑体" pitchFamily="49" charset="-122"/>
                <a:ea typeface="黑体" pitchFamily="49" charset="-122"/>
              </a:rPr>
              <a:t>宋杰 </a:t>
            </a:r>
            <a:r>
              <a:rPr lang="zh-CN" altLang="en-US"/>
              <a:t>硕士研究生</a:t>
            </a:r>
            <a:endParaRPr lang="en-US" altLang="zh-CN"/>
          </a:p>
          <a:p>
            <a:pPr eaLnBrk="1" hangingPunct="1"/>
            <a:r>
              <a:rPr lang="en-US" altLang="zh-CN">
                <a:hlinkClick r:id="rId3"/>
              </a:rPr>
              <a:t>songjiesdnu@163.com</a:t>
            </a:r>
            <a:endParaRPr lang="zh-CN" altLang="en-US"/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1941513" y="4941888"/>
            <a:ext cx="529431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/>
            <a:r>
              <a:rPr lang="zh-CN" altLang="en-US" sz="3200"/>
              <a:t>北京师范大学教育技术学院</a:t>
            </a:r>
            <a:endParaRPr lang="en-US" altLang="zh-CN" sz="3200"/>
          </a:p>
          <a:p>
            <a:pPr algn="ctr" eaLnBrk="1" hangingPunct="1"/>
            <a:r>
              <a:rPr lang="zh-CN" altLang="en-US" sz="3200"/>
              <a:t>现代教育技术研究所</a:t>
            </a:r>
          </a:p>
        </p:txBody>
      </p:sp>
    </p:spTree>
    <p:extLst>
      <p:ext uri="{BB962C8B-B14F-4D97-AF65-F5344CB8AC3E}">
        <p14:creationId xmlns:p14="http://schemas.microsoft.com/office/powerpoint/2010/main" val="428209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Java</a:t>
            </a:r>
            <a:r>
              <a:rPr lang="zh-CN" altLang="en-US" b="1" dirty="0"/>
              <a:t>中的异常和异常处理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latin typeface="黑体" pitchFamily="49" charset="-122"/>
                <a:ea typeface="黑体" pitchFamily="49" charset="-122"/>
              </a:rPr>
              <a:t>Java</a:t>
            </a:r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中的异常是用来处理在运行时发生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的异常</a:t>
            </a:r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情况的</a:t>
            </a:r>
            <a:r>
              <a:rPr lang="en-US" altLang="zh-CN" b="1" dirty="0"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比如</a:t>
            </a:r>
            <a:r>
              <a:rPr lang="zh-CN" altLang="en-US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数组出界、被零除、</a:t>
            </a:r>
            <a:r>
              <a:rPr lang="zh-CN" altLang="en-US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输入输出</a:t>
            </a:r>
            <a:r>
              <a:rPr lang="zh-CN" altLang="en-US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错误、堆栈溢出</a:t>
            </a:r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等</a:t>
            </a:r>
          </a:p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与</a:t>
            </a:r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异常有关的关键字：</a:t>
            </a:r>
            <a:r>
              <a:rPr lang="en-US" altLang="zh-CN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try, catch, finally </a:t>
            </a:r>
            <a:r>
              <a:rPr lang="en-US" altLang="zh-CN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,throws</a:t>
            </a:r>
            <a:endParaRPr lang="en-US" altLang="zh-CN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与</a:t>
            </a:r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异常处理有关的类主要有</a:t>
            </a:r>
            <a:r>
              <a:rPr lang="en-US" altLang="zh-CN" b="1" dirty="0">
                <a:latin typeface="黑体" pitchFamily="49" charset="-122"/>
                <a:ea typeface="黑体" pitchFamily="49" charset="-122"/>
              </a:rPr>
              <a:t>Exception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和</a:t>
            </a:r>
            <a:r>
              <a:rPr lang="en-US" altLang="zh-CN" b="1" dirty="0" smtClean="0">
                <a:latin typeface="黑体" pitchFamily="49" charset="-122"/>
                <a:ea typeface="黑体" pitchFamily="49" charset="-122"/>
              </a:rPr>
              <a:t>Error</a:t>
            </a:r>
            <a:r>
              <a:rPr lang="en-US" altLang="zh-CN" b="1" dirty="0"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它们都是</a:t>
            </a:r>
            <a:r>
              <a:rPr lang="en-US" altLang="zh-CN" b="1" dirty="0" err="1">
                <a:latin typeface="黑体" pitchFamily="49" charset="-122"/>
                <a:ea typeface="黑体" pitchFamily="49" charset="-122"/>
              </a:rPr>
              <a:t>Throwable</a:t>
            </a:r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的子</a:t>
            </a:r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类</a:t>
            </a:r>
            <a:endParaRPr lang="zh-CN" altLang="en-US" b="1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0905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黑体" pitchFamily="49" charset="-122"/>
                <a:ea typeface="黑体" pitchFamily="49" charset="-122"/>
              </a:rPr>
              <a:t>示例</a:t>
            </a:r>
            <a:r>
              <a:rPr lang="en-US" altLang="zh-CN" dirty="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：读取两个整数并显示商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06027"/>
            <a:ext cx="7272808" cy="2968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45224"/>
            <a:ext cx="55340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57" y="4785717"/>
            <a:ext cx="19240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97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示例</a:t>
            </a:r>
            <a:r>
              <a:rPr lang="en-US" altLang="zh-CN" b="1" dirty="0"/>
              <a:t>2</a:t>
            </a:r>
            <a:r>
              <a:rPr lang="zh-CN" altLang="en-US" b="1" dirty="0"/>
              <a:t>：添加一个</a:t>
            </a:r>
            <a:r>
              <a:rPr lang="en-US" altLang="zh-CN" b="1" dirty="0"/>
              <a:t>if</a:t>
            </a:r>
            <a:r>
              <a:rPr lang="zh-CN" altLang="en-US" b="1" dirty="0"/>
              <a:t>语句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196752"/>
            <a:ext cx="6977327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96" y="5157192"/>
            <a:ext cx="4519887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308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示例</a:t>
            </a:r>
            <a:r>
              <a:rPr lang="en-US" altLang="zh-CN" b="1" dirty="0"/>
              <a:t>3</a:t>
            </a:r>
            <a:r>
              <a:rPr lang="zh-CN" altLang="en-US" b="1" dirty="0"/>
              <a:t>：异常处理</a:t>
            </a: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8384185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39" y="5157192"/>
            <a:ext cx="756084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405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/>
              <a:t>示例</a:t>
            </a:r>
            <a:r>
              <a:rPr lang="en-US" altLang="zh-CN" b="1" dirty="0"/>
              <a:t>4</a:t>
            </a:r>
            <a:r>
              <a:rPr lang="zh-CN" altLang="en-US" b="1" dirty="0"/>
              <a:t>：使用方法计算商的异常处理</a:t>
            </a:r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6524625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93096"/>
            <a:ext cx="6634211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0" y="537321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/>
              <a:t> </a:t>
            </a:r>
            <a:r>
              <a:rPr lang="en-US" altLang="zh-CN" b="1" dirty="0" smtClean="0"/>
              <a:t>       </a:t>
            </a:r>
            <a:r>
              <a:rPr lang="zh-CN" altLang="en-US" b="1" dirty="0" smtClean="0"/>
              <a:t>异常处理</a:t>
            </a:r>
            <a:r>
              <a:rPr lang="zh-CN" altLang="en-US" b="1" dirty="0"/>
              <a:t>能使方法抛出一个异常给它的调用者。而方法通常不知道在出错的时候该做些什么</a:t>
            </a:r>
            <a:r>
              <a:rPr lang="zh-CN" altLang="en-US" b="1" dirty="0" smtClean="0"/>
              <a:t>，即</a:t>
            </a:r>
            <a:r>
              <a:rPr lang="zh-CN" altLang="en-US" b="1" dirty="0"/>
              <a:t>方法可以检测错误，但只有调用者才知道出现错误时需要做些什么。</a:t>
            </a:r>
          </a:p>
          <a:p>
            <a:r>
              <a:rPr lang="zh-CN" altLang="en-US" b="1" dirty="0" smtClean="0"/>
              <a:t>        异常处理</a:t>
            </a:r>
            <a:r>
              <a:rPr lang="zh-CN" altLang="en-US" b="1" dirty="0"/>
              <a:t>最根本的优势就是将检测错误（由方法完成）从处理错误（由调用者完成）中</a:t>
            </a:r>
            <a:r>
              <a:rPr lang="zh-CN" altLang="en-US" b="1" dirty="0" smtClean="0"/>
              <a:t>分离出来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6979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1098</Words>
  <Application>Microsoft Office PowerPoint</Application>
  <PresentationFormat>全屏显示(4:3)</PresentationFormat>
  <Paragraphs>187</Paragraphs>
  <Slides>41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41</vt:i4>
      </vt:variant>
    </vt:vector>
  </HeadingPairs>
  <TitlesOfParts>
    <vt:vector size="42" baseType="lpstr">
      <vt:lpstr>Office 主题</vt:lpstr>
      <vt:lpstr>09java中的异常处理</vt:lpstr>
      <vt:lpstr>内容提要</vt:lpstr>
      <vt:lpstr>C  v.s. Java</vt:lpstr>
      <vt:lpstr>Product v.s. Research demo</vt:lpstr>
      <vt:lpstr>Java中的异常和异常处理</vt:lpstr>
      <vt:lpstr>示例1：读取两个整数并显示商</vt:lpstr>
      <vt:lpstr>示例2：添加一个if语句</vt:lpstr>
      <vt:lpstr>示例3：异常处理</vt:lpstr>
      <vt:lpstr>示例4：使用方法计算商的异常处理</vt:lpstr>
      <vt:lpstr>异常类的结构</vt:lpstr>
      <vt:lpstr>Error和Exception</vt:lpstr>
      <vt:lpstr>关于异常类结构的说明</vt:lpstr>
      <vt:lpstr>异常和异常处理</vt:lpstr>
      <vt:lpstr>异常和异常处理</vt:lpstr>
      <vt:lpstr>PowerPoint 演示文稿</vt:lpstr>
      <vt:lpstr>异常和异常处理</vt:lpstr>
      <vt:lpstr>异常和异常处理</vt:lpstr>
      <vt:lpstr>异常和异常处理</vt:lpstr>
      <vt:lpstr>异常和异常处理</vt:lpstr>
      <vt:lpstr>异常和异常处理</vt:lpstr>
      <vt:lpstr>异常和异常处理</vt:lpstr>
      <vt:lpstr>异常和异常处理</vt:lpstr>
      <vt:lpstr>异常和异常处理（例）</vt:lpstr>
      <vt:lpstr>异常和异常处理（例）</vt:lpstr>
      <vt:lpstr>异常和异常处理（例）</vt:lpstr>
      <vt:lpstr>讨论一下抛出一个以上的异常</vt:lpstr>
      <vt:lpstr>PowerPoint 演示文稿</vt:lpstr>
      <vt:lpstr>异常也是多态的</vt:lpstr>
      <vt:lpstr>使用方法</vt:lpstr>
      <vt:lpstr>有多个catch块时要从小到大</vt:lpstr>
      <vt:lpstr>当你不想处理异常时。。。</vt:lpstr>
      <vt:lpstr>ducking 只是在踢皮球</vt:lpstr>
      <vt:lpstr>异常规范</vt:lpstr>
      <vt:lpstr>自定义异常</vt:lpstr>
      <vt:lpstr>自定义异常</vt:lpstr>
      <vt:lpstr>自定义异常（例）</vt:lpstr>
      <vt:lpstr>自定义异常（例）</vt:lpstr>
      <vt:lpstr>自定义异常（例）</vt:lpstr>
      <vt:lpstr>自定义异常（例）</vt:lpstr>
      <vt:lpstr>自定义异常（例）</vt:lpstr>
      <vt:lpstr>09java中的异常处理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09java中的异常处理</dc:title>
  <dc:creator>songjie</dc:creator>
  <cp:lastModifiedBy>songjie</cp:lastModifiedBy>
  <cp:revision>32</cp:revision>
  <dcterms:created xsi:type="dcterms:W3CDTF">2012-06-01T02:36:50Z</dcterms:created>
  <dcterms:modified xsi:type="dcterms:W3CDTF">2012-06-01T10:57:16Z</dcterms:modified>
</cp:coreProperties>
</file>