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sldIdLst>
    <p:sldId id="380" r:id="rId2"/>
    <p:sldId id="316" r:id="rId3"/>
    <p:sldId id="605" r:id="rId4"/>
    <p:sldId id="632" r:id="rId5"/>
    <p:sldId id="601" r:id="rId6"/>
    <p:sldId id="600" r:id="rId7"/>
    <p:sldId id="623" r:id="rId8"/>
    <p:sldId id="624" r:id="rId9"/>
    <p:sldId id="625" r:id="rId10"/>
    <p:sldId id="626" r:id="rId11"/>
    <p:sldId id="602" r:id="rId12"/>
    <p:sldId id="603" r:id="rId13"/>
    <p:sldId id="427" r:id="rId14"/>
    <p:sldId id="599" r:id="rId15"/>
    <p:sldId id="607" r:id="rId16"/>
    <p:sldId id="604" r:id="rId17"/>
    <p:sldId id="606" r:id="rId18"/>
    <p:sldId id="437" r:id="rId19"/>
    <p:sldId id="458" r:id="rId20"/>
    <p:sldId id="438" r:id="rId21"/>
    <p:sldId id="441" r:id="rId22"/>
    <p:sldId id="468" r:id="rId23"/>
    <p:sldId id="418" r:id="rId24"/>
    <p:sldId id="419" r:id="rId25"/>
    <p:sldId id="539" r:id="rId26"/>
    <p:sldId id="461" r:id="rId27"/>
    <p:sldId id="465" r:id="rId28"/>
    <p:sldId id="450" r:id="rId29"/>
    <p:sldId id="533" r:id="rId30"/>
    <p:sldId id="541" r:id="rId31"/>
    <p:sldId id="456" r:id="rId32"/>
    <p:sldId id="612" r:id="rId33"/>
    <p:sldId id="631" r:id="rId34"/>
    <p:sldId id="639" r:id="rId35"/>
    <p:sldId id="638" r:id="rId36"/>
    <p:sldId id="641" r:id="rId37"/>
    <p:sldId id="642" r:id="rId38"/>
    <p:sldId id="643" r:id="rId39"/>
    <p:sldId id="644" r:id="rId40"/>
    <p:sldId id="645" r:id="rId41"/>
    <p:sldId id="640" r:id="rId42"/>
    <p:sldId id="627" r:id="rId43"/>
    <p:sldId id="621" r:id="rId44"/>
    <p:sldId id="633" r:id="rId45"/>
    <p:sldId id="608" r:id="rId46"/>
    <p:sldId id="609" r:id="rId47"/>
    <p:sldId id="610" r:id="rId48"/>
    <p:sldId id="617" r:id="rId49"/>
    <p:sldId id="634" r:id="rId50"/>
    <p:sldId id="521" r:id="rId51"/>
    <p:sldId id="488" r:id="rId52"/>
    <p:sldId id="522" r:id="rId53"/>
    <p:sldId id="490" r:id="rId54"/>
    <p:sldId id="492" r:id="rId55"/>
    <p:sldId id="494" r:id="rId56"/>
    <p:sldId id="520" r:id="rId57"/>
    <p:sldId id="495" r:id="rId58"/>
    <p:sldId id="434" r:id="rId59"/>
    <p:sldId id="523" r:id="rId60"/>
    <p:sldId id="530" r:id="rId61"/>
    <p:sldId id="635" r:id="rId62"/>
    <p:sldId id="512" r:id="rId63"/>
    <p:sldId id="514" r:id="rId64"/>
    <p:sldId id="513" r:id="rId65"/>
    <p:sldId id="594" r:id="rId66"/>
    <p:sldId id="616" r:id="rId67"/>
    <p:sldId id="618" r:id="rId68"/>
    <p:sldId id="619" r:id="rId69"/>
    <p:sldId id="636" r:id="rId70"/>
    <p:sldId id="577" r:id="rId71"/>
    <p:sldId id="578" r:id="rId72"/>
    <p:sldId id="579" r:id="rId73"/>
    <p:sldId id="580" r:id="rId74"/>
    <p:sldId id="581" r:id="rId75"/>
    <p:sldId id="582" r:id="rId76"/>
    <p:sldId id="584" r:id="rId77"/>
    <p:sldId id="585" r:id="rId78"/>
    <p:sldId id="586" r:id="rId79"/>
    <p:sldId id="587" r:id="rId80"/>
    <p:sldId id="588" r:id="rId81"/>
    <p:sldId id="589" r:id="rId82"/>
    <p:sldId id="590" r:id="rId83"/>
    <p:sldId id="591" r:id="rId84"/>
    <p:sldId id="593" r:id="rId85"/>
    <p:sldId id="646" r:id="rId86"/>
    <p:sldId id="637" r:id="rId87"/>
    <p:sldId id="592" r:id="rId88"/>
    <p:sldId id="622" r:id="rId89"/>
    <p:sldId id="375" r:id="rId9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FFCC"/>
    <a:srgbClr val="FFFF66"/>
    <a:srgbClr val="FFB7DB"/>
    <a:srgbClr val="A50021"/>
    <a:srgbClr val="000066"/>
    <a:srgbClr val="660066"/>
    <a:srgbClr val="FF0066"/>
    <a:srgbClr val="6633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091" autoAdjust="0"/>
    <p:restoredTop sz="90909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3FD24F-ABA1-4336-8F25-98CBB5D57AA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</a:endParaRPr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8C28D-57EB-4719-8BA0-8AAD391F97EC}" type="slidenum">
              <a:rPr lang="zh-CN" altLang="en-US">
                <a:latin typeface="Arial" pitchFamily="34" charset="0"/>
              </a:rPr>
              <a:pPr/>
              <a:t>1</a:t>
            </a:fld>
            <a:endParaRPr lang="en-US" altLang="zh-CN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FD24F-ABA1-4336-8F25-98CBB5D57AA6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FD24F-ABA1-4336-8F25-98CBB5D57AA6}" type="slidenum">
              <a:rPr lang="zh-CN" altLang="en-US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FD24F-ABA1-4336-8F25-98CBB5D57AA6}" type="slidenum">
              <a:rPr lang="zh-CN" altLang="en-US" smtClean="0"/>
              <a:pPr/>
              <a:t>26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1" name="Picture 49" descr="icon_00520848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-463033">
            <a:off x="381000" y="3352800"/>
            <a:ext cx="1241425" cy="1885950"/>
          </a:xfrm>
          <a:prstGeom prst="rect">
            <a:avLst/>
          </a:prstGeom>
          <a:noFill/>
        </p:spPr>
      </p:pic>
      <p:sp>
        <p:nvSpPr>
          <p:cNvPr id="3104" name="Rectangle 32"/>
          <p:cNvSpPr>
            <a:spLocks noChangeArrowheads="1"/>
          </p:cNvSpPr>
          <p:nvPr/>
        </p:nvSpPr>
        <p:spPr bwMode="gray">
          <a:xfrm>
            <a:off x="0" y="6629400"/>
            <a:ext cx="9144000" cy="228600"/>
          </a:xfrm>
          <a:prstGeom prst="rect">
            <a:avLst/>
          </a:prstGeom>
          <a:solidFill>
            <a:srgbClr val="E4E4E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gray">
          <a:xfrm>
            <a:off x="7459663" y="1695450"/>
            <a:ext cx="1303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zh-CN" sz="2200">
                <a:solidFill>
                  <a:srgbClr val="FFFFFF"/>
                </a:solidFill>
                <a:latin typeface="Arial Black" pitchFamily="34" charset="0"/>
                <a:ea typeface="宋体" charset="-122"/>
              </a:rPr>
              <a:t>L/O/G/O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762000" y="762000"/>
            <a:ext cx="7772400" cy="1165225"/>
          </a:xfrm>
        </p:spPr>
        <p:txBody>
          <a:bodyPr/>
          <a:lstStyle>
            <a:lvl1pPr algn="r">
              <a:defRPr sz="46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5867400"/>
            <a:ext cx="3733800" cy="533400"/>
          </a:xfrm>
        </p:spPr>
        <p:txBody>
          <a:bodyPr/>
          <a:lstStyle>
            <a:lvl1pPr marL="0" indent="0" algn="dist">
              <a:buFontTx/>
              <a:buNone/>
              <a:defRPr sz="1500" i="1">
                <a:latin typeface="Times New Roman" pitchFamily="18" charset="0"/>
              </a:defRPr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8725"/>
            <a:ext cx="2133600" cy="2571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872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8725"/>
            <a:ext cx="2133600" cy="257175"/>
          </a:xfrm>
        </p:spPr>
        <p:txBody>
          <a:bodyPr/>
          <a:lstStyle>
            <a:lvl1pPr>
              <a:defRPr/>
            </a:lvl1pPr>
          </a:lstStyle>
          <a:p>
            <a:fld id="{514A1E97-E743-4EF6-83FA-AA7B380FC318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3118" name="Picture 4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895600"/>
            <a:ext cx="1981200" cy="1795463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125" name="Freeform 53"/>
          <p:cNvSpPr>
            <a:spLocks/>
          </p:cNvSpPr>
          <p:nvPr userDrawn="1"/>
        </p:nvSpPr>
        <p:spPr bwMode="gray">
          <a:xfrm>
            <a:off x="-1588" y="1371600"/>
            <a:ext cx="230188" cy="5491163"/>
          </a:xfrm>
          <a:custGeom>
            <a:avLst/>
            <a:gdLst/>
            <a:ahLst/>
            <a:cxnLst>
              <a:cxn ang="0">
                <a:pos x="0" y="4061"/>
              </a:cxn>
              <a:cxn ang="0">
                <a:pos x="145" y="4064"/>
              </a:cxn>
              <a:cxn ang="0">
                <a:pos x="149" y="3364"/>
              </a:cxn>
              <a:cxn ang="0">
                <a:pos x="137" y="1651"/>
              </a:cxn>
              <a:cxn ang="0">
                <a:pos x="139" y="710"/>
              </a:cxn>
              <a:cxn ang="0">
                <a:pos x="136" y="65"/>
              </a:cxn>
              <a:cxn ang="0">
                <a:pos x="102" y="18"/>
              </a:cxn>
              <a:cxn ang="0">
                <a:pos x="1" y="7"/>
              </a:cxn>
              <a:cxn ang="0">
                <a:pos x="0" y="4061"/>
              </a:cxn>
            </a:cxnLst>
            <a:rect l="0" t="0" r="r" b="b"/>
            <a:pathLst>
              <a:path w="153" h="4067">
                <a:moveTo>
                  <a:pt x="0" y="4061"/>
                </a:moveTo>
                <a:lnTo>
                  <a:pt x="145" y="4064"/>
                </a:lnTo>
                <a:cubicBezTo>
                  <a:pt x="141" y="4067"/>
                  <a:pt x="145" y="3766"/>
                  <a:pt x="149" y="3364"/>
                </a:cubicBezTo>
                <a:cubicBezTo>
                  <a:pt x="153" y="2962"/>
                  <a:pt x="143" y="2090"/>
                  <a:pt x="137" y="1651"/>
                </a:cubicBezTo>
                <a:cubicBezTo>
                  <a:pt x="131" y="1212"/>
                  <a:pt x="138" y="971"/>
                  <a:pt x="139" y="710"/>
                </a:cubicBezTo>
                <a:cubicBezTo>
                  <a:pt x="141" y="448"/>
                  <a:pt x="136" y="184"/>
                  <a:pt x="136" y="65"/>
                </a:cubicBezTo>
                <a:cubicBezTo>
                  <a:pt x="136" y="30"/>
                  <a:pt x="102" y="18"/>
                  <a:pt x="102" y="18"/>
                </a:cubicBezTo>
                <a:cubicBezTo>
                  <a:pt x="41" y="0"/>
                  <a:pt x="1" y="7"/>
                  <a:pt x="1" y="7"/>
                </a:cubicBezTo>
                <a:lnTo>
                  <a:pt x="0" y="4061"/>
                </a:lnTo>
                <a:close/>
              </a:path>
            </a:pathLst>
          </a:custGeom>
          <a:solidFill>
            <a:srgbClr val="003399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26" name="Freeform 54"/>
          <p:cNvSpPr>
            <a:spLocks/>
          </p:cNvSpPr>
          <p:nvPr userDrawn="1"/>
        </p:nvSpPr>
        <p:spPr bwMode="gray">
          <a:xfrm>
            <a:off x="-3175" y="0"/>
            <a:ext cx="231775" cy="129540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50" y="0"/>
              </a:cxn>
              <a:cxn ang="0">
                <a:pos x="144" y="149"/>
              </a:cxn>
              <a:cxn ang="0">
                <a:pos x="87" y="197"/>
              </a:cxn>
              <a:cxn ang="0">
                <a:pos x="0" y="197"/>
              </a:cxn>
              <a:cxn ang="0">
                <a:pos x="2" y="0"/>
              </a:cxn>
            </a:cxnLst>
            <a:rect l="0" t="0" r="r" b="b"/>
            <a:pathLst>
              <a:path w="156" h="206">
                <a:moveTo>
                  <a:pt x="2" y="0"/>
                </a:moveTo>
                <a:lnTo>
                  <a:pt x="150" y="0"/>
                </a:lnTo>
                <a:cubicBezTo>
                  <a:pt x="156" y="71"/>
                  <a:pt x="144" y="149"/>
                  <a:pt x="144" y="149"/>
                </a:cubicBezTo>
                <a:cubicBezTo>
                  <a:pt x="133" y="181"/>
                  <a:pt x="111" y="189"/>
                  <a:pt x="87" y="197"/>
                </a:cubicBezTo>
                <a:cubicBezTo>
                  <a:pt x="44" y="206"/>
                  <a:pt x="0" y="197"/>
                  <a:pt x="0" y="197"/>
                </a:cubicBezTo>
                <a:lnTo>
                  <a:pt x="2" y="0"/>
                </a:lnTo>
                <a:close/>
              </a:path>
            </a:pathLst>
          </a:custGeom>
          <a:solidFill>
            <a:srgbClr val="993366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5" grpId="0"/>
      <p:bldP spid="3074" grpId="0"/>
      <p:bldP spid="3075" grpId="0" build="p">
        <p:tmplLst>
          <p:tmpl lvl="1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0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0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6C87E-317C-4CDB-B659-5A2ABB07958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0" y="284163"/>
            <a:ext cx="2063750" cy="584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8625" y="284163"/>
            <a:ext cx="6042025" cy="5842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7A391-0FCE-46E0-95D3-A677877A2E2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28625" y="284163"/>
            <a:ext cx="8258175" cy="584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184887-2DB3-4CB9-A11C-8AD120423FD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29F06-3830-4D99-A651-E84B73E6A83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D7377-F879-4190-AE86-5B78426AFBD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9B3DF-72F9-46C4-A390-1B5314F501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114F-FC86-41B2-9B4E-B4075E112E6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9811E-D8E5-4EDD-A5E6-E221ED1A06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7043B-49E9-482D-934E-F2376619953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129B3-FB01-4907-9D6E-48801E1058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61FB0-A467-4511-B83F-FC1ABBF972B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295275" y="838200"/>
            <a:ext cx="8848725" cy="6019800"/>
          </a:xfrm>
          <a:custGeom>
            <a:avLst/>
            <a:gdLst/>
            <a:ahLst/>
            <a:cxnLst>
              <a:cxn ang="0">
                <a:pos x="5574" y="4104"/>
              </a:cxn>
              <a:cxn ang="0">
                <a:pos x="5574" y="24"/>
              </a:cxn>
              <a:cxn ang="0">
                <a:pos x="4194" y="24"/>
              </a:cxn>
              <a:cxn ang="0">
                <a:pos x="2310" y="24"/>
              </a:cxn>
              <a:cxn ang="0">
                <a:pos x="144" y="42"/>
              </a:cxn>
              <a:cxn ang="0">
                <a:pos x="16" y="202"/>
              </a:cxn>
              <a:cxn ang="0">
                <a:pos x="16" y="835"/>
              </a:cxn>
              <a:cxn ang="0">
                <a:pos x="12" y="2700"/>
              </a:cxn>
              <a:cxn ang="0">
                <a:pos x="6" y="4104"/>
              </a:cxn>
              <a:cxn ang="0">
                <a:pos x="5574" y="4104"/>
              </a:cxn>
            </a:cxnLst>
            <a:rect l="0" t="0" r="r" b="b"/>
            <a:pathLst>
              <a:path w="5574" h="4104">
                <a:moveTo>
                  <a:pt x="5574" y="4104"/>
                </a:moveTo>
                <a:lnTo>
                  <a:pt x="5574" y="24"/>
                </a:lnTo>
                <a:cubicBezTo>
                  <a:pt x="4920" y="0"/>
                  <a:pt x="4738" y="24"/>
                  <a:pt x="4194" y="24"/>
                </a:cubicBezTo>
                <a:cubicBezTo>
                  <a:pt x="3650" y="24"/>
                  <a:pt x="2983" y="29"/>
                  <a:pt x="2310" y="24"/>
                </a:cubicBezTo>
                <a:cubicBezTo>
                  <a:pt x="1637" y="19"/>
                  <a:pt x="520" y="18"/>
                  <a:pt x="144" y="42"/>
                </a:cubicBezTo>
                <a:cubicBezTo>
                  <a:pt x="24" y="60"/>
                  <a:pt x="20" y="67"/>
                  <a:pt x="16" y="202"/>
                </a:cubicBezTo>
                <a:cubicBezTo>
                  <a:pt x="12" y="337"/>
                  <a:pt x="15" y="418"/>
                  <a:pt x="16" y="835"/>
                </a:cubicBezTo>
                <a:cubicBezTo>
                  <a:pt x="13" y="1258"/>
                  <a:pt x="12" y="2156"/>
                  <a:pt x="12" y="2700"/>
                </a:cubicBezTo>
                <a:cubicBezTo>
                  <a:pt x="12" y="3244"/>
                  <a:pt x="0" y="3600"/>
                  <a:pt x="6" y="4104"/>
                </a:cubicBezTo>
                <a:cubicBezTo>
                  <a:pt x="2790" y="4104"/>
                  <a:pt x="5574" y="4104"/>
                  <a:pt x="5574" y="4104"/>
                </a:cubicBezTo>
                <a:close/>
              </a:path>
            </a:pathLst>
          </a:custGeom>
          <a:gradFill rotWithShape="1">
            <a:gsLst>
              <a:gs pos="0">
                <a:srgbClr val="E6E6E6">
                  <a:alpha val="70000"/>
                </a:srgbClr>
              </a:gs>
              <a:gs pos="100000">
                <a:srgbClr val="E6E6E6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1588" y="393700"/>
            <a:ext cx="242888" cy="6469063"/>
          </a:xfrm>
          <a:custGeom>
            <a:avLst/>
            <a:gdLst/>
            <a:ahLst/>
            <a:cxnLst>
              <a:cxn ang="0">
                <a:pos x="0" y="4061"/>
              </a:cxn>
              <a:cxn ang="0">
                <a:pos x="145" y="4064"/>
              </a:cxn>
              <a:cxn ang="0">
                <a:pos x="149" y="3364"/>
              </a:cxn>
              <a:cxn ang="0">
                <a:pos x="137" y="1651"/>
              </a:cxn>
              <a:cxn ang="0">
                <a:pos x="139" y="710"/>
              </a:cxn>
              <a:cxn ang="0">
                <a:pos x="136" y="65"/>
              </a:cxn>
              <a:cxn ang="0">
                <a:pos x="102" y="18"/>
              </a:cxn>
              <a:cxn ang="0">
                <a:pos x="1" y="7"/>
              </a:cxn>
              <a:cxn ang="0">
                <a:pos x="0" y="4061"/>
              </a:cxn>
            </a:cxnLst>
            <a:rect l="0" t="0" r="r" b="b"/>
            <a:pathLst>
              <a:path w="153" h="4067">
                <a:moveTo>
                  <a:pt x="0" y="4061"/>
                </a:moveTo>
                <a:lnTo>
                  <a:pt x="145" y="4064"/>
                </a:lnTo>
                <a:cubicBezTo>
                  <a:pt x="141" y="4067"/>
                  <a:pt x="145" y="3766"/>
                  <a:pt x="149" y="3364"/>
                </a:cubicBezTo>
                <a:cubicBezTo>
                  <a:pt x="153" y="2962"/>
                  <a:pt x="143" y="2090"/>
                  <a:pt x="137" y="1651"/>
                </a:cubicBezTo>
                <a:cubicBezTo>
                  <a:pt x="131" y="1212"/>
                  <a:pt x="138" y="971"/>
                  <a:pt x="139" y="710"/>
                </a:cubicBezTo>
                <a:cubicBezTo>
                  <a:pt x="141" y="448"/>
                  <a:pt x="136" y="184"/>
                  <a:pt x="136" y="65"/>
                </a:cubicBezTo>
                <a:cubicBezTo>
                  <a:pt x="136" y="30"/>
                  <a:pt x="102" y="18"/>
                  <a:pt x="102" y="18"/>
                </a:cubicBezTo>
                <a:cubicBezTo>
                  <a:pt x="41" y="0"/>
                  <a:pt x="1" y="7"/>
                  <a:pt x="1" y="7"/>
                </a:cubicBezTo>
                <a:lnTo>
                  <a:pt x="0" y="4061"/>
                </a:lnTo>
                <a:close/>
              </a:path>
            </a:pathLst>
          </a:custGeom>
          <a:solidFill>
            <a:srgbClr val="003399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-3175" y="0"/>
            <a:ext cx="247650" cy="32702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50" y="0"/>
              </a:cxn>
              <a:cxn ang="0">
                <a:pos x="144" y="149"/>
              </a:cxn>
              <a:cxn ang="0">
                <a:pos x="87" y="197"/>
              </a:cxn>
              <a:cxn ang="0">
                <a:pos x="0" y="197"/>
              </a:cxn>
              <a:cxn ang="0">
                <a:pos x="2" y="0"/>
              </a:cxn>
            </a:cxnLst>
            <a:rect l="0" t="0" r="r" b="b"/>
            <a:pathLst>
              <a:path w="156" h="206">
                <a:moveTo>
                  <a:pt x="2" y="0"/>
                </a:moveTo>
                <a:lnTo>
                  <a:pt x="150" y="0"/>
                </a:lnTo>
                <a:cubicBezTo>
                  <a:pt x="156" y="71"/>
                  <a:pt x="144" y="149"/>
                  <a:pt x="144" y="149"/>
                </a:cubicBezTo>
                <a:cubicBezTo>
                  <a:pt x="133" y="181"/>
                  <a:pt x="111" y="189"/>
                  <a:pt x="87" y="197"/>
                </a:cubicBezTo>
                <a:cubicBezTo>
                  <a:pt x="44" y="206"/>
                  <a:pt x="0" y="197"/>
                  <a:pt x="0" y="197"/>
                </a:cubicBezTo>
                <a:lnTo>
                  <a:pt x="2" y="0"/>
                </a:lnTo>
                <a:close/>
              </a:path>
            </a:pathLst>
          </a:custGeom>
          <a:solidFill>
            <a:srgbClr val="993366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E433D99E-827B-446E-87BF-A7B704807234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28625" y="284163"/>
            <a:ext cx="58197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pic>
        <p:nvPicPr>
          <p:cNvPr id="1056" name="Picture 32" descr="200783143219190_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752475" cy="8382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linkedin.com/company/ithaca-college?trk=ppro_cpro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8305800" cy="762000"/>
          </a:xfrm>
        </p:spPr>
        <p:txBody>
          <a:bodyPr/>
          <a:lstStyle/>
          <a:p>
            <a:pPr eaLnBrk="1" hangingPunct="1"/>
            <a:r>
              <a:rPr lang="zh-CN" altLang="en-US" sz="5400" b="0" dirty="0" smtClean="0">
                <a:solidFill>
                  <a:srgbClr val="000066"/>
                </a:solidFill>
                <a:ea typeface="华文新魏" pitchFamily="2" charset="-122"/>
              </a:rPr>
              <a:t>绩效技术研究</a:t>
            </a:r>
            <a:endParaRPr lang="en-US" altLang="zh-CN" sz="4400" b="0" dirty="0" smtClean="0">
              <a:solidFill>
                <a:srgbClr val="000066"/>
              </a:solidFill>
              <a:ea typeface="华文新魏" pitchFamily="2" charset="-122"/>
            </a:endParaRPr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1371600" y="22098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276600" y="3124200"/>
            <a:ext cx="5867400" cy="9725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endParaRPr kumimoji="1" lang="zh-CN" altLang="en-US" sz="4400" b="1" dirty="0">
              <a:latin typeface="华文新魏" pitchFamily="2" charset="-122"/>
              <a:ea typeface="华文新魏" pitchFamily="2" charset="-122"/>
            </a:endParaRP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kumimoji="1" lang="zh-CN" altLang="en-US" sz="4400" dirty="0" smtClean="0">
                <a:latin typeface="Times New Roman" pitchFamily="18" charset="0"/>
                <a:ea typeface="华文新魏" pitchFamily="2" charset="-122"/>
              </a:rPr>
              <a:t>刘</a:t>
            </a:r>
            <a:r>
              <a:rPr kumimoji="1" lang="zh-CN" altLang="en-US" sz="4400" dirty="0">
                <a:latin typeface="Times New Roman" pitchFamily="18" charset="0"/>
                <a:ea typeface="华文新魏" pitchFamily="2" charset="-122"/>
              </a:rPr>
              <a:t>美凤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609600" y="3200400"/>
            <a:ext cx="13716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教育</a:t>
            </a:r>
            <a:r>
              <a:rPr lang="en-US" altLang="zh-CN" sz="18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  实  践</a:t>
            </a:r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19050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13716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教育</a:t>
            </a:r>
            <a:r>
              <a:rPr lang="en-US" altLang="zh-CN" sz="18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感性认识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90800" y="3810000"/>
            <a:ext cx="15240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教育</a:t>
            </a:r>
            <a:r>
              <a:rPr lang="en-US" altLang="zh-CN" sz="18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理性认识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4267200" y="3124200"/>
            <a:ext cx="12954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教育</a:t>
            </a:r>
            <a:r>
              <a:rPr lang="en-US" altLang="zh-CN" sz="1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实践观念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248400" y="3124200"/>
            <a:ext cx="13716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教育</a:t>
            </a:r>
            <a:r>
              <a:rPr lang="en-US" altLang="zh-CN" sz="18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  实  践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3581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5486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3124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74676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1143000" y="5181600"/>
            <a:ext cx="6629400" cy="4572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CC3399"/>
                </a:solidFill>
                <a:ea typeface="华文新魏" pitchFamily="2" charset="-122"/>
              </a:rPr>
              <a:t>教育技术的知识就是教育、教学实践观念的展开</a:t>
            </a:r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5943600" y="10668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9900FF"/>
                </a:solidFill>
                <a:latin typeface="华文新魏" pitchFamily="2" charset="-122"/>
                <a:ea typeface="华文新魏" pitchFamily="2" charset="-122"/>
              </a:rPr>
              <a:t>技术知识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838200" y="1447800"/>
            <a:ext cx="2590800" cy="3657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371600" y="19050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/>
              <a:t>Human being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3048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500" b="1">
                <a:solidFill>
                  <a:srgbClr val="CC0000"/>
                </a:solidFill>
              </a:rPr>
              <a:t>Technological knowledge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914400" y="38100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>
                <a:solidFill>
                  <a:srgbClr val="CC0000"/>
                </a:solidFill>
              </a:rPr>
              <a:t>Technological volition</a:t>
            </a:r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 flipH="1">
            <a:off x="2209800" y="3429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28194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4038600" y="2438400"/>
            <a:ext cx="2057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solidFill>
                  <a:srgbClr val="CC0000"/>
                </a:solidFill>
              </a:rPr>
              <a:t>Technological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 b="1">
                <a:solidFill>
                  <a:srgbClr val="CC0000"/>
                </a:solidFill>
              </a:rPr>
              <a:t>    activities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3810000" y="3200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(making and using)</a:t>
            </a:r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6400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6934200" y="2438400"/>
            <a:ext cx="2209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solidFill>
                  <a:srgbClr val="CC0000"/>
                </a:solidFill>
              </a:rPr>
              <a:t>Technological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 b="1">
                <a:solidFill>
                  <a:srgbClr val="CC0000"/>
                </a:solidFill>
              </a:rPr>
              <a:t>    objects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6629400" y="32004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   (or artifacts)</a:t>
            </a:r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21336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1676400" y="57912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666699"/>
                </a:solidFill>
              </a:rPr>
              <a:t>------- Carl Mitcham(1994),</a:t>
            </a:r>
            <a:r>
              <a:rPr lang="en-US" altLang="zh-CN" sz="2000" i="1">
                <a:solidFill>
                  <a:srgbClr val="666699"/>
                </a:solidFill>
              </a:rPr>
              <a:t>Thinking Through Technology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Oval 2"/>
          <p:cNvSpPr>
            <a:spLocks noChangeArrowheads="1"/>
          </p:cNvSpPr>
          <p:nvPr/>
        </p:nvSpPr>
        <p:spPr bwMode="auto">
          <a:xfrm>
            <a:off x="838200" y="1447800"/>
            <a:ext cx="2590800" cy="3657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371600" y="19050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/>
              <a:t>Human being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3048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500" b="1">
                <a:solidFill>
                  <a:srgbClr val="CC0000"/>
                </a:solidFill>
              </a:rPr>
              <a:t>Technological knowledge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914400" y="38100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>
                <a:solidFill>
                  <a:srgbClr val="CC0000"/>
                </a:solidFill>
              </a:rPr>
              <a:t>Technological volition</a:t>
            </a:r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 flipH="1">
            <a:off x="28194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31242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4038600" y="2438400"/>
            <a:ext cx="2057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solidFill>
                  <a:srgbClr val="CC0000"/>
                </a:solidFill>
              </a:rPr>
              <a:t>Technological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 b="1">
                <a:solidFill>
                  <a:srgbClr val="CC0000"/>
                </a:solidFill>
              </a:rPr>
              <a:t>    activities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3810000" y="3200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(making and using)</a:t>
            </a:r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6400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6934200" y="2438400"/>
            <a:ext cx="2209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solidFill>
                  <a:srgbClr val="CC0000"/>
                </a:solidFill>
              </a:rPr>
              <a:t>Technological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 b="1">
                <a:solidFill>
                  <a:srgbClr val="CC0000"/>
                </a:solidFill>
              </a:rPr>
              <a:t>    objects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6629400" y="32004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   (or artifacts)</a:t>
            </a: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2819400" y="3124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34" name="AutoShape 14"/>
          <p:cNvSpPr>
            <a:spLocks noChangeArrowheads="1"/>
          </p:cNvSpPr>
          <p:nvPr/>
        </p:nvSpPr>
        <p:spPr bwMode="auto">
          <a:xfrm>
            <a:off x="2987675" y="4437063"/>
            <a:ext cx="4799035" cy="777887"/>
          </a:xfrm>
          <a:prstGeom prst="wedgeRoundRectCallout">
            <a:avLst>
              <a:gd name="adj1" fmla="val -19977"/>
              <a:gd name="adj2" fmla="val -11501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CN" sz="2000" b="1" dirty="0" smtClean="0"/>
              <a:t>(designing and  </a:t>
            </a:r>
            <a:r>
              <a:rPr lang="en-US" altLang="zh-CN" sz="2000" b="1" dirty="0"/>
              <a:t>developing, using, evaluating</a:t>
            </a:r>
            <a:r>
              <a:rPr lang="en-US" altLang="zh-CN" sz="2000" b="1" dirty="0" smtClean="0"/>
              <a:t>, </a:t>
            </a:r>
            <a:r>
              <a:rPr lang="en-US" altLang="zh-CN" sz="2000" b="1" dirty="0"/>
              <a:t>managing, etc.)</a:t>
            </a:r>
          </a:p>
          <a:p>
            <a:pPr algn="ctr"/>
            <a:endParaRPr lang="en-US" sz="2000" dirty="0"/>
          </a:p>
        </p:txBody>
      </p:sp>
      <p:sp>
        <p:nvSpPr>
          <p:cNvPr id="107536" name="AutoShape 16"/>
          <p:cNvSpPr>
            <a:spLocks noChangeArrowheads="1"/>
          </p:cNvSpPr>
          <p:nvPr/>
        </p:nvSpPr>
        <p:spPr bwMode="auto">
          <a:xfrm>
            <a:off x="4419600" y="990600"/>
            <a:ext cx="4419600" cy="990600"/>
          </a:xfrm>
          <a:prstGeom prst="wedgeEllipseCallout">
            <a:avLst>
              <a:gd name="adj1" fmla="val 26426"/>
              <a:gd name="adj2" fmla="val 103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5257800" y="10668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Solution to the practical problems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827088" y="3141663"/>
            <a:ext cx="3048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500" b="1">
                <a:solidFill>
                  <a:srgbClr val="CC0000"/>
                </a:solidFill>
              </a:rPr>
              <a:t>Technological skill</a:t>
            </a:r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914400" y="3048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68288" algn="just"/>
            <a:r>
              <a:rPr lang="zh-CN" altLang="en-US" sz="4000" b="1" dirty="0" smtClean="0">
                <a:solidFill>
                  <a:srgbClr val="990033"/>
                </a:solidFill>
                <a:latin typeface="华文新魏" pitchFamily="2" charset="-122"/>
                <a:ea typeface="华文新魏" pitchFamily="2" charset="-122"/>
              </a:rPr>
              <a:t>技术</a:t>
            </a:r>
            <a:r>
              <a:rPr lang="zh-CN" altLang="en-US" sz="4000" b="1" dirty="0">
                <a:solidFill>
                  <a:srgbClr val="990033"/>
                </a:solidFill>
                <a:latin typeface="华文新魏" pitchFamily="2" charset="-122"/>
                <a:ea typeface="华文新魏" pitchFamily="2" charset="-122"/>
              </a:rPr>
              <a:t>的结构</a:t>
            </a:r>
            <a:endParaRPr lang="zh-CN" altLang="en-US" sz="4000" dirty="0">
              <a:solidFill>
                <a:srgbClr val="990033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>
            <a:off x="8604250" y="33575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>
            <a:off x="8893175" y="3357563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2195513" y="6237288"/>
            <a:ext cx="66976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 flipV="1">
            <a:off x="2195513" y="42926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>
            <a:off x="4932363" y="55895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 flipH="1">
            <a:off x="2484438" y="58769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 flipV="1">
            <a:off x="2484438" y="42926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3200400"/>
            <a:ext cx="13716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教育</a:t>
            </a:r>
            <a:r>
              <a:rPr lang="en-US" altLang="zh-CN" sz="1800" b="1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  实  践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9050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13716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教育</a:t>
            </a:r>
            <a:r>
              <a:rPr lang="en-US" altLang="zh-CN" sz="1800" b="1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感性认识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90800" y="3810000"/>
            <a:ext cx="15240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教育</a:t>
            </a:r>
            <a:r>
              <a:rPr lang="en-US" altLang="zh-CN" sz="1800" b="1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理性认识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267200" y="3124200"/>
            <a:ext cx="12954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教育</a:t>
            </a:r>
            <a:r>
              <a:rPr lang="en-US" altLang="zh-CN" sz="18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18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实践观念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248400" y="3124200"/>
            <a:ext cx="13716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教育</a:t>
            </a:r>
            <a:r>
              <a:rPr lang="en-US" altLang="zh-CN" sz="1800" b="1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教学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华文仿宋" pitchFamily="2" charset="-122"/>
                <a:ea typeface="华文仿宋" pitchFamily="2" charset="-122"/>
              </a:rPr>
              <a:t>  实  践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581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486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3124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74676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62400" y="213360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800000"/>
                </a:solidFill>
                <a:latin typeface="华文仿宋" pitchFamily="2" charset="-122"/>
                <a:ea typeface="华文仿宋" pitchFamily="2" charset="-122"/>
              </a:rPr>
              <a:t>关注实践中的问题</a:t>
            </a: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4800600" y="2590800"/>
            <a:ext cx="1828800" cy="381000"/>
          </a:xfrm>
          <a:custGeom>
            <a:avLst/>
            <a:gdLst>
              <a:gd name="T0" fmla="*/ 1371600 w 21600"/>
              <a:gd name="T1" fmla="*/ 0 h 21600"/>
              <a:gd name="T2" fmla="*/ 0 w 21600"/>
              <a:gd name="T3" fmla="*/ 190500 h 21600"/>
              <a:gd name="T4" fmla="*/ 1371600 w 21600"/>
              <a:gd name="T5" fmla="*/ 381000 h 21600"/>
              <a:gd name="T6" fmla="*/ 18288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 flipH="1">
            <a:off x="3200400" y="4800600"/>
            <a:ext cx="1676400" cy="381000"/>
          </a:xfrm>
          <a:custGeom>
            <a:avLst/>
            <a:gdLst>
              <a:gd name="T0" fmla="*/ 1257300 w 21600"/>
              <a:gd name="T1" fmla="*/ 0 h 21600"/>
              <a:gd name="T2" fmla="*/ 0 w 21600"/>
              <a:gd name="T3" fmla="*/ 190500 h 21600"/>
              <a:gd name="T4" fmla="*/ 1257300 w 21600"/>
              <a:gd name="T5" fmla="*/ 381000 h 21600"/>
              <a:gd name="T6" fmla="*/ 16764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886200" y="41148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800000"/>
                </a:solidFill>
                <a:latin typeface="华文仿宋" pitchFamily="2" charset="-122"/>
                <a:ea typeface="华文仿宋" pitchFamily="2" charset="-122"/>
              </a:rPr>
              <a:t>寻找科学理论依据并创造性地应用</a:t>
            </a: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 flipH="1">
            <a:off x="3200400" y="1447800"/>
            <a:ext cx="1676400" cy="381000"/>
          </a:xfrm>
          <a:custGeom>
            <a:avLst/>
            <a:gdLst>
              <a:gd name="T0" fmla="*/ 1257300 w 21600"/>
              <a:gd name="T1" fmla="*/ 0 h 21600"/>
              <a:gd name="T2" fmla="*/ 0 w 21600"/>
              <a:gd name="T3" fmla="*/ 190500 h 21600"/>
              <a:gd name="T4" fmla="*/ 1257300 w 21600"/>
              <a:gd name="T5" fmla="*/ 381000 h 21600"/>
              <a:gd name="T6" fmla="*/ 16764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886200" y="6858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800000"/>
                </a:solidFill>
                <a:latin typeface="华文仿宋" pitchFamily="2" charset="-122"/>
                <a:ea typeface="华文仿宋" pitchFamily="2" charset="-122"/>
              </a:rPr>
              <a:t>寻找并创造性地形成经验依据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3733800" y="762000"/>
            <a:ext cx="2819400" cy="57150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75" name="AutoShape 19"/>
          <p:cNvSpPr>
            <a:spLocks noChangeArrowheads="1"/>
          </p:cNvSpPr>
          <p:nvPr/>
        </p:nvSpPr>
        <p:spPr bwMode="auto">
          <a:xfrm>
            <a:off x="5486400" y="5029200"/>
            <a:ext cx="2133600" cy="381000"/>
          </a:xfrm>
          <a:custGeom>
            <a:avLst/>
            <a:gdLst>
              <a:gd name="T0" fmla="*/ 1600200 w 21600"/>
              <a:gd name="T1" fmla="*/ 0 h 21600"/>
              <a:gd name="T2" fmla="*/ 0 w 21600"/>
              <a:gd name="T3" fmla="*/ 190500 h 21600"/>
              <a:gd name="T4" fmla="*/ 1600200 w 21600"/>
              <a:gd name="T5" fmla="*/ 381000 h 21600"/>
              <a:gd name="T6" fmla="*/ 21336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779838" y="5516563"/>
            <a:ext cx="2879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800000"/>
                </a:solidFill>
                <a:latin typeface="华文仿宋" pitchFamily="2" charset="-122"/>
                <a:ea typeface="华文仿宋" pitchFamily="2" charset="-122"/>
              </a:rPr>
              <a:t>通过研究与探索形成解决实践问题的方案、知识来解决实践问题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19469" grpId="0" animBg="1"/>
      <p:bldP spid="19470" grpId="0" animBg="1"/>
      <p:bldP spid="19471" grpId="0"/>
      <p:bldP spid="19472" grpId="0" animBg="1"/>
      <p:bldP spid="19473" grpId="0"/>
      <p:bldP spid="19475" grpId="0" animBg="1"/>
      <p:bldP spid="194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ChangeArrowheads="1"/>
          </p:cNvSpPr>
          <p:nvPr/>
        </p:nvSpPr>
        <p:spPr bwMode="auto">
          <a:xfrm>
            <a:off x="152400" y="914400"/>
            <a:ext cx="8991600" cy="272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ts val="4100"/>
              </a:lnSpc>
              <a:tabLst>
                <a:tab pos="4867275" algn="l"/>
              </a:tabLst>
            </a:pPr>
            <a:r>
              <a:rPr lang="en-US" altLang="zh-CN" sz="20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① 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根据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教育、教学实践中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的实际问题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，寻找并依据、或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利用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和转化与教和学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相</a:t>
            </a:r>
            <a:endParaRPr lang="en-US" altLang="zh-CN" sz="2000" b="1" dirty="0" smtClean="0">
              <a:latin typeface="华文仿宋" pitchFamily="2" charset="-122"/>
              <a:ea typeface="华文仿宋" pitchFamily="2" charset="-122"/>
            </a:endParaRPr>
          </a:p>
          <a:p>
            <a:pPr algn="just">
              <a:lnSpc>
                <a:spcPts val="4100"/>
              </a:lnSpc>
              <a:tabLst>
                <a:tab pos="4867275" algn="l"/>
              </a:tabLst>
            </a:pPr>
            <a:r>
              <a:rPr lang="en-US" altLang="zh-CN" sz="2000" b="1" dirty="0" smtClean="0">
                <a:latin typeface="华文仿宋" pitchFamily="2" charset="-122"/>
                <a:ea typeface="华文仿宋" pitchFamily="2" charset="-122"/>
              </a:rPr>
              <a:t>     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关的科学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理论知识和经验知识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，通过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研究、实验或探索，创造性地形成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解决</a:t>
            </a:r>
            <a:endParaRPr lang="en-US" altLang="zh-CN" sz="2000" b="1" dirty="0" smtClean="0">
              <a:latin typeface="华文仿宋" pitchFamily="2" charset="-122"/>
              <a:ea typeface="华文仿宋" pitchFamily="2" charset="-122"/>
            </a:endParaRPr>
          </a:p>
          <a:p>
            <a:pPr algn="just">
              <a:lnSpc>
                <a:spcPts val="4100"/>
              </a:lnSpc>
              <a:tabLst>
                <a:tab pos="4867275" algn="l"/>
              </a:tabLst>
            </a:pPr>
            <a:r>
              <a:rPr lang="en-US" altLang="zh-CN" sz="2000" b="1" dirty="0" smtClean="0">
                <a:latin typeface="华文仿宋" pitchFamily="2" charset="-122"/>
                <a:ea typeface="华文仿宋" pitchFamily="2" charset="-122"/>
              </a:rPr>
              <a:t>     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教育教学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实践当中问题的方案（蓝图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）</a:t>
            </a:r>
            <a:r>
              <a:rPr lang="en-US" altLang="zh-CN" sz="2000" b="1" dirty="0" smtClean="0">
                <a:latin typeface="华文仿宋" pitchFamily="2" charset="-122"/>
                <a:ea typeface="华文仿宋" pitchFamily="2" charset="-122"/>
              </a:rPr>
              <a:t>(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以及由此形成的知识）。</a:t>
            </a:r>
            <a:r>
              <a:rPr lang="zh-CN" altLang="en-US" sz="2000" b="1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zh-CN" altLang="en-US" sz="2000" b="1" dirty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包含</a:t>
            </a:r>
            <a:r>
              <a:rPr lang="zh-CN" altLang="en-US" sz="2000" b="1" dirty="0" smtClean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教学</a:t>
            </a:r>
            <a:endParaRPr lang="en-US" altLang="zh-CN" sz="2000" b="1" dirty="0" smtClean="0">
              <a:solidFill>
                <a:schemeClr val="hlink"/>
              </a:solidFill>
              <a:latin typeface="华文仿宋" pitchFamily="2" charset="-122"/>
              <a:ea typeface="华文仿宋" pitchFamily="2" charset="-122"/>
            </a:endParaRPr>
          </a:p>
          <a:p>
            <a:pPr algn="just">
              <a:lnSpc>
                <a:spcPts val="4100"/>
              </a:lnSpc>
              <a:tabLst>
                <a:tab pos="4867275" algn="l"/>
              </a:tabLst>
            </a:pPr>
            <a:r>
              <a:rPr lang="en-US" altLang="zh-CN" sz="2000" b="1" dirty="0" smtClean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      </a:t>
            </a:r>
            <a:r>
              <a:rPr lang="zh-CN" altLang="en-US" sz="2000" b="1" dirty="0" smtClean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原则、操作</a:t>
            </a:r>
            <a:r>
              <a:rPr lang="zh-CN" altLang="en-US" sz="20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程序、技能或技巧、方法</a:t>
            </a:r>
            <a:r>
              <a:rPr lang="zh-CN" altLang="en-US" sz="2000" b="1" dirty="0" smtClean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以及对</a:t>
            </a:r>
            <a:r>
              <a:rPr lang="zh-CN" altLang="en-US" sz="20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所</a:t>
            </a:r>
            <a:r>
              <a:rPr lang="zh-CN" altLang="en-US" sz="2000" b="1" dirty="0" smtClean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需要用到</a:t>
            </a:r>
            <a:r>
              <a:rPr lang="zh-CN" altLang="en-US" sz="20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的资源</a:t>
            </a:r>
            <a:r>
              <a:rPr lang="en-US" altLang="zh-CN" sz="20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---</a:t>
            </a:r>
            <a:r>
              <a:rPr lang="zh-CN" altLang="en-US" sz="2000" b="1" dirty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媒体</a:t>
            </a:r>
            <a:r>
              <a:rPr lang="zh-CN" altLang="en-US" sz="2000" b="1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、环境</a:t>
            </a:r>
            <a:endParaRPr lang="en-US" altLang="zh-CN" sz="2000" b="1" dirty="0" smtClean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  <a:p>
            <a:pPr algn="just">
              <a:lnSpc>
                <a:spcPts val="4100"/>
              </a:lnSpc>
              <a:tabLst>
                <a:tab pos="4867275" algn="l"/>
              </a:tabLst>
            </a:pPr>
            <a:r>
              <a:rPr lang="en-US" altLang="zh-CN" sz="2000" b="1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      </a:t>
            </a:r>
            <a:r>
              <a:rPr lang="zh-CN" altLang="en-US" sz="2000" b="1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和相应的</a:t>
            </a:r>
            <a:r>
              <a:rPr lang="zh-CN" altLang="en-US" sz="2000" b="1" dirty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支持</a:t>
            </a:r>
            <a:r>
              <a:rPr lang="zh-CN" altLang="en-US" sz="2000" b="1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系统</a:t>
            </a:r>
            <a:r>
              <a:rPr lang="zh-CN" altLang="en-US" sz="20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的要求</a:t>
            </a:r>
            <a:r>
              <a:rPr lang="zh-CN" altLang="en-US" sz="2000" b="1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等）</a:t>
            </a:r>
            <a:r>
              <a:rPr lang="zh-CN" altLang="en-US" sz="2000" b="1" dirty="0" smtClean="0">
                <a:latin typeface="华文新魏" pitchFamily="2" charset="-122"/>
                <a:ea typeface="华文新魏" pitchFamily="2" charset="-122"/>
              </a:rPr>
              <a:t>                           </a:t>
            </a:r>
            <a:r>
              <a:rPr lang="en-US" altLang="zh-CN" sz="2000" b="1" dirty="0">
                <a:latin typeface="华文新魏" pitchFamily="2" charset="-122"/>
                <a:ea typeface="华文新魏" pitchFamily="2" charset="-122"/>
              </a:rPr>
              <a:t>-----</a:t>
            </a:r>
            <a:r>
              <a:rPr lang="zh-CN" altLang="en-US" sz="2000" b="1" dirty="0">
                <a:latin typeface="华文新魏" pitchFamily="2" charset="-122"/>
                <a:ea typeface="华文新魏" pitchFamily="2" charset="-122"/>
              </a:rPr>
              <a:t>教育</a:t>
            </a:r>
            <a:r>
              <a:rPr lang="en-US" altLang="zh-CN" sz="2000" b="1" dirty="0">
                <a:latin typeface="华文新魏" pitchFamily="2" charset="-122"/>
                <a:ea typeface="华文新魏" pitchFamily="2" charset="-122"/>
              </a:rPr>
              <a:t>/</a:t>
            </a:r>
            <a:r>
              <a:rPr lang="zh-CN" altLang="en-US" sz="2000" b="1" dirty="0">
                <a:latin typeface="华文新魏" pitchFamily="2" charset="-122"/>
                <a:ea typeface="华文新魏" pitchFamily="2" charset="-122"/>
              </a:rPr>
              <a:t>教学（设计）理论</a:t>
            </a:r>
          </a:p>
        </p:txBody>
      </p:sp>
      <p:sp>
        <p:nvSpPr>
          <p:cNvPr id="118787" name="Rectangle 1027"/>
          <p:cNvSpPr>
            <a:spLocks noChangeArrowheads="1"/>
          </p:cNvSpPr>
          <p:nvPr/>
        </p:nvSpPr>
        <p:spPr bwMode="auto">
          <a:xfrm>
            <a:off x="533400" y="228600"/>
            <a:ext cx="835821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990000"/>
                </a:solidFill>
                <a:latin typeface="华文新魏" pitchFamily="2" charset="-122"/>
                <a:ea typeface="华文新魏" pitchFamily="2" charset="-122"/>
              </a:rPr>
              <a:t>教育</a:t>
            </a:r>
            <a:r>
              <a:rPr lang="zh-CN" altLang="en-US" sz="3600" b="1" dirty="0">
                <a:solidFill>
                  <a:srgbClr val="990000"/>
                </a:solidFill>
                <a:latin typeface="华文新魏" pitchFamily="2" charset="-122"/>
                <a:ea typeface="华文新魏" pitchFamily="2" charset="-122"/>
              </a:rPr>
              <a:t>技术的内涵</a:t>
            </a:r>
            <a:r>
              <a:rPr lang="zh-CN" altLang="en-US" sz="3600" b="1" dirty="0" smtClean="0">
                <a:solidFill>
                  <a:srgbClr val="990000"/>
                </a:solidFill>
                <a:latin typeface="华文新魏" pitchFamily="2" charset="-122"/>
                <a:ea typeface="华文新魏" pitchFamily="2" charset="-122"/>
              </a:rPr>
              <a:t>和教育技术知识</a:t>
            </a:r>
            <a:r>
              <a:rPr lang="zh-CN" altLang="en-US" sz="3600" b="1" dirty="0">
                <a:solidFill>
                  <a:srgbClr val="990000"/>
                </a:solidFill>
                <a:latin typeface="华文新魏" pitchFamily="2" charset="-122"/>
                <a:ea typeface="华文新魏" pitchFamily="2" charset="-122"/>
              </a:rPr>
              <a:t>构成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3962400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② 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对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过程和资源进行设计、开发、应用</a:t>
            </a:r>
            <a:r>
              <a:rPr lang="zh-CN" altLang="en-US" sz="2400" b="1" dirty="0" smtClean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、 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管理和评价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等</a:t>
            </a:r>
            <a:endParaRPr lang="en-US" altLang="zh-CN" sz="2400" b="1" dirty="0" smtClean="0">
              <a:latin typeface="华文仿宋" pitchFamily="2" charset="-122"/>
              <a:ea typeface="华文仿宋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   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（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以及由此形成的知识）。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5257800"/>
            <a:ext cx="8763000" cy="96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ts val="3500"/>
              </a:lnSpc>
              <a:spcBef>
                <a:spcPct val="50000"/>
              </a:spcBef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 ③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基于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行动研究的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系统方法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和</a:t>
            </a:r>
            <a:r>
              <a:rPr lang="zh-CN" altLang="en-US" sz="2400" b="1" dirty="0" smtClean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形成性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研究方法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的指导思想、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应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/>
            </a:r>
            <a:b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</a:b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    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用模型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、实施程序等（以及由此形成的知识）。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3132138" y="2781300"/>
            <a:ext cx="3095625" cy="18716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 eaLnBrk="0" hangingPunct="0">
              <a:spcBef>
                <a:spcPts val="775"/>
              </a:spcBef>
            </a:pPr>
            <a:endParaRPr kumimoji="0" lang="en-US" altLang="zh-CN" sz="900">
              <a:latin typeface="Times New Roman" pitchFamily="18" charset="0"/>
            </a:endParaRPr>
          </a:p>
          <a:p>
            <a:pPr algn="just" eaLnBrk="0" hangingPunct="0">
              <a:spcBef>
                <a:spcPts val="775"/>
              </a:spcBef>
            </a:pPr>
            <a:r>
              <a:rPr kumimoji="0" lang="en-US" altLang="zh-CN" sz="900">
                <a:latin typeface="Times New Roman" pitchFamily="18" charset="0"/>
              </a:rPr>
              <a:t> </a:t>
            </a:r>
            <a:endParaRPr kumimoji="0" lang="en-US" altLang="zh-CN" sz="1600">
              <a:latin typeface="Times New Roman" pitchFamily="18" charset="0"/>
            </a:endParaRPr>
          </a:p>
          <a:p>
            <a:pPr algn="just" eaLnBrk="0" hangingPunct="0"/>
            <a:r>
              <a:rPr kumimoji="0" lang="en-US" altLang="zh-CN" sz="1600">
                <a:latin typeface="Times New Roman" pitchFamily="18" charset="0"/>
              </a:rPr>
              <a:t> 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68313" y="1916113"/>
            <a:ext cx="7010400" cy="3276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 sz="2400">
              <a:solidFill>
                <a:srgbClr val="660066"/>
              </a:solidFill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708400" y="2997200"/>
            <a:ext cx="1981200" cy="11953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 eaLnBrk="0" hangingPunct="0">
              <a:spcBef>
                <a:spcPts val="775"/>
              </a:spcBef>
            </a:pPr>
            <a:endParaRPr kumimoji="0" lang="en-US" altLang="zh-CN" sz="900">
              <a:latin typeface="Times New Roman" pitchFamily="18" charset="0"/>
            </a:endParaRPr>
          </a:p>
          <a:p>
            <a:pPr algn="just" eaLnBrk="0" hangingPunct="0">
              <a:spcBef>
                <a:spcPts val="775"/>
              </a:spcBef>
            </a:pPr>
            <a:r>
              <a:rPr kumimoji="0" lang="en-US" altLang="zh-CN" sz="900">
                <a:latin typeface="Times New Roman" pitchFamily="18" charset="0"/>
              </a:rPr>
              <a:t> </a:t>
            </a:r>
            <a:r>
              <a:rPr kumimoji="0" lang="zh-CN" altLang="en-US" sz="1600">
                <a:latin typeface="Times New Roman" pitchFamily="18" charset="0"/>
              </a:rPr>
              <a:t>教育技术知识</a:t>
            </a:r>
          </a:p>
          <a:p>
            <a:pPr algn="just" eaLnBrk="0" hangingPunct="0"/>
            <a:r>
              <a:rPr kumimoji="0" lang="zh-CN" altLang="en-US" sz="1600">
                <a:latin typeface="宋体" charset="-122"/>
              </a:rPr>
              <a:t> </a:t>
            </a:r>
            <a:r>
              <a:rPr kumimoji="0" lang="en-US" altLang="zh-CN" sz="1600">
                <a:latin typeface="宋体" charset="-122"/>
              </a:rPr>
              <a:t>Ⅰ</a:t>
            </a:r>
            <a:r>
              <a:rPr kumimoji="0" lang="zh-CN" altLang="en-US" sz="1600">
                <a:latin typeface="宋体" charset="-122"/>
              </a:rPr>
              <a:t>、</a:t>
            </a:r>
            <a:r>
              <a:rPr kumimoji="0" lang="en-US" altLang="zh-CN" sz="1600">
                <a:latin typeface="宋体" charset="-122"/>
              </a:rPr>
              <a:t>Ⅱ</a:t>
            </a:r>
            <a:r>
              <a:rPr kumimoji="0" lang="zh-CN" altLang="en-US" sz="1600">
                <a:latin typeface="宋体" charset="-122"/>
              </a:rPr>
              <a:t>、</a:t>
            </a:r>
            <a:r>
              <a:rPr kumimoji="0" lang="en-US" altLang="zh-CN" sz="1600">
                <a:latin typeface="宋体" charset="-122"/>
              </a:rPr>
              <a:t>Ⅲ</a:t>
            </a:r>
            <a:endParaRPr kumimoji="0" lang="en-US" altLang="zh-CN" sz="1600">
              <a:latin typeface="Times New Roman" pitchFamily="18" charset="0"/>
            </a:endParaRPr>
          </a:p>
          <a:p>
            <a:pPr algn="just" eaLnBrk="0" hangingPunct="0"/>
            <a:r>
              <a:rPr kumimoji="0" lang="en-US" altLang="zh-CN" sz="1600">
                <a:latin typeface="Times New Roman" pitchFamily="18" charset="0"/>
              </a:rPr>
              <a:t>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00400" y="4648200"/>
            <a:ext cx="3276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600" dirty="0">
                <a:latin typeface="宋体" charset="-122"/>
              </a:rPr>
              <a:t>     </a:t>
            </a:r>
            <a:r>
              <a:rPr lang="zh-CN" altLang="en-US" sz="1600" dirty="0">
                <a:latin typeface="宋体" charset="-122"/>
              </a:rPr>
              <a:t>教育技术的社会学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……</a:t>
            </a:r>
            <a:endParaRPr lang="en-US" altLang="zh-CN" sz="1600" dirty="0">
              <a:latin typeface="宋体" charset="-122"/>
              <a:cs typeface="Times New Roman" pitchFamily="18" charset="0"/>
            </a:endParaRPr>
          </a:p>
          <a:p>
            <a:pPr eaLnBrk="0" hangingPunct="0"/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35375" y="2205038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宋体" charset="-122"/>
              </a:rPr>
              <a:t>教育技术的批判理论</a:t>
            </a:r>
            <a:r>
              <a:rPr lang="zh-CN" altLang="en-US" sz="1600"/>
              <a:t>  </a:t>
            </a:r>
          </a:p>
          <a:p>
            <a:endParaRPr lang="en-US" altLang="zh-CN" sz="1600"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700338" y="2565400"/>
            <a:ext cx="4572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1600" dirty="0">
                <a:latin typeface="宋体" charset="-122"/>
              </a:rPr>
              <a:t>教                                心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</a:t>
            </a:r>
            <a:r>
              <a:rPr lang="zh-CN" altLang="en-US" sz="1600" dirty="0">
                <a:latin typeface="宋体" charset="-122"/>
              </a:rPr>
              <a:t>教</a:t>
            </a:r>
            <a:endParaRPr lang="zh-CN" altLang="en-US" sz="1600" dirty="0">
              <a:latin typeface="宋体" charset="-122"/>
              <a:cs typeface="Times New Roman" pitchFamily="18" charset="0"/>
            </a:endParaRPr>
          </a:p>
          <a:p>
            <a:pPr algn="just" eaLnBrk="0" hangingPunct="0"/>
            <a:r>
              <a:rPr lang="zh-CN" altLang="en-US" sz="1600" dirty="0">
                <a:latin typeface="宋体" charset="-122"/>
              </a:rPr>
              <a:t>育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                                  </a:t>
            </a:r>
            <a:r>
              <a:rPr lang="zh-CN" altLang="en-US" sz="1600" dirty="0">
                <a:latin typeface="宋体" charset="-122"/>
              </a:rPr>
              <a:t>育</a:t>
            </a:r>
            <a:endParaRPr lang="zh-CN" altLang="en-US" sz="1600" dirty="0">
              <a:latin typeface="宋体" charset="-122"/>
              <a:cs typeface="Times New Roman" pitchFamily="18" charset="0"/>
            </a:endParaRPr>
          </a:p>
          <a:p>
            <a:pPr algn="just" eaLnBrk="0" hangingPunct="0"/>
            <a:r>
              <a:rPr lang="zh-CN" altLang="en-US" sz="1600" dirty="0">
                <a:latin typeface="宋体" charset="-122"/>
              </a:rPr>
              <a:t>技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                                  </a:t>
            </a:r>
            <a:r>
              <a:rPr lang="zh-CN" altLang="en-US" sz="1600" dirty="0">
                <a:latin typeface="宋体" charset="-122"/>
              </a:rPr>
              <a:t>技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zh-CN" altLang="en-US" sz="1600" dirty="0">
                <a:latin typeface="宋体" charset="-122"/>
              </a:rPr>
              <a:t>术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         </a:t>
            </a:r>
            <a:r>
              <a:rPr lang="zh-CN" altLang="en-US" sz="1600" dirty="0" smtClean="0">
                <a:latin typeface="宋体" charset="-122"/>
                <a:cs typeface="Times New Roman" pitchFamily="18" charset="0"/>
              </a:rPr>
              <a:t>                      </a:t>
            </a:r>
            <a:r>
              <a:rPr lang="zh-CN" altLang="en-US" sz="1600" dirty="0">
                <a:latin typeface="宋体" charset="-122"/>
              </a:rPr>
              <a:t>理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</a:t>
            </a:r>
            <a:r>
              <a:rPr lang="zh-CN" altLang="en-US" sz="1600" dirty="0">
                <a:latin typeface="宋体" charset="-122"/>
              </a:rPr>
              <a:t>术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 </a:t>
            </a:r>
          </a:p>
          <a:p>
            <a:pPr algn="just" eaLnBrk="0" hangingPunct="0"/>
            <a:r>
              <a:rPr lang="zh-CN" altLang="en-US" sz="1600" dirty="0">
                <a:latin typeface="宋体" charset="-122"/>
              </a:rPr>
              <a:t>的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                                  </a:t>
            </a:r>
            <a:r>
              <a:rPr lang="zh-CN" altLang="en-US" sz="1600" dirty="0">
                <a:latin typeface="宋体" charset="-122"/>
              </a:rPr>
              <a:t>的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                </a:t>
            </a:r>
          </a:p>
          <a:p>
            <a:pPr algn="just" eaLnBrk="0" hangingPunct="0"/>
            <a:r>
              <a:rPr lang="zh-CN" altLang="en-US" sz="1600" dirty="0">
                <a:latin typeface="宋体" charset="-122"/>
              </a:rPr>
              <a:t>经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                                  </a:t>
            </a:r>
            <a:r>
              <a:rPr lang="zh-CN" altLang="en-US" sz="1600" dirty="0">
                <a:latin typeface="宋体" charset="-122"/>
              </a:rPr>
              <a:t>生</a:t>
            </a:r>
            <a:endParaRPr lang="zh-CN" altLang="en-US" sz="1600" dirty="0">
              <a:latin typeface="宋体" charset="-122"/>
              <a:cs typeface="Times New Roman" pitchFamily="18" charset="0"/>
            </a:endParaRPr>
          </a:p>
          <a:p>
            <a:pPr algn="just" eaLnBrk="0" hangingPunct="0"/>
            <a:r>
              <a:rPr lang="zh-CN" altLang="en-US" sz="1600" dirty="0">
                <a:latin typeface="宋体" charset="-122"/>
              </a:rPr>
              <a:t>济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                               </a:t>
            </a:r>
            <a:r>
              <a:rPr lang="zh-CN" altLang="en-US" sz="1600" dirty="0">
                <a:latin typeface="宋体" charset="-122"/>
              </a:rPr>
              <a:t>学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</a:t>
            </a:r>
            <a:r>
              <a:rPr lang="zh-CN" altLang="en-US" sz="1600" dirty="0">
                <a:latin typeface="宋体" charset="-122"/>
              </a:rPr>
              <a:t>态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zh-CN" altLang="en-US" sz="1600" dirty="0">
                <a:latin typeface="宋体" charset="-122"/>
              </a:rPr>
              <a:t>学</a:t>
            </a:r>
            <a:r>
              <a:rPr lang="zh-CN" altLang="en-US" sz="1600" dirty="0">
                <a:latin typeface="宋体" charset="-122"/>
                <a:cs typeface="Times New Roman" pitchFamily="18" charset="0"/>
              </a:rPr>
              <a:t>      </a:t>
            </a:r>
          </a:p>
          <a:p>
            <a:pPr eaLnBrk="0" hangingPunct="0"/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2954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68313" y="5805488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1908175" y="1916113"/>
            <a:ext cx="6858000" cy="3276600"/>
          </a:xfrm>
          <a:prstGeom prst="ellips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0574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8194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57912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5532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72390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7924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2672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35052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0292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40" name="Rectangle 21"/>
          <p:cNvSpPr>
            <a:spLocks noChangeArrowheads="1"/>
          </p:cNvSpPr>
          <p:nvPr/>
        </p:nvSpPr>
        <p:spPr bwMode="auto">
          <a:xfrm>
            <a:off x="1187450" y="90805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教育技术学学科相关知识关系图</a:t>
            </a:r>
          </a:p>
        </p:txBody>
      </p:sp>
      <p:sp>
        <p:nvSpPr>
          <p:cNvPr id="5141" name="Text Box 22"/>
          <p:cNvSpPr txBox="1">
            <a:spLocks noChangeArrowheads="1"/>
          </p:cNvSpPr>
          <p:nvPr/>
        </p:nvSpPr>
        <p:spPr bwMode="auto">
          <a:xfrm>
            <a:off x="1524000" y="2514600"/>
            <a:ext cx="609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1600" b="1"/>
              <a:t>教</a:t>
            </a:r>
          </a:p>
        </p:txBody>
      </p:sp>
      <p:sp>
        <p:nvSpPr>
          <p:cNvPr id="5142" name="Rectangle 23"/>
          <p:cNvSpPr>
            <a:spLocks noChangeArrowheads="1"/>
          </p:cNvSpPr>
          <p:nvPr/>
        </p:nvSpPr>
        <p:spPr bwMode="auto">
          <a:xfrm>
            <a:off x="1066800" y="28956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 b="1"/>
              <a:t>育</a:t>
            </a:r>
          </a:p>
        </p:txBody>
      </p:sp>
      <p:sp>
        <p:nvSpPr>
          <p:cNvPr id="5143" name="Rectangle 24"/>
          <p:cNvSpPr>
            <a:spLocks noChangeArrowheads="1"/>
          </p:cNvSpPr>
          <p:nvPr/>
        </p:nvSpPr>
        <p:spPr bwMode="auto">
          <a:xfrm>
            <a:off x="914400" y="35052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 b="1"/>
              <a:t>学</a:t>
            </a:r>
          </a:p>
        </p:txBody>
      </p:sp>
      <p:sp>
        <p:nvSpPr>
          <p:cNvPr id="5144" name="Rectangle 25"/>
          <p:cNvSpPr>
            <a:spLocks noChangeArrowheads="1"/>
          </p:cNvSpPr>
          <p:nvPr/>
        </p:nvSpPr>
        <p:spPr bwMode="auto">
          <a:xfrm>
            <a:off x="1219200" y="3962400"/>
            <a:ext cx="3873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1600" b="1"/>
              <a:t>科</a:t>
            </a:r>
          </a:p>
        </p:txBody>
      </p:sp>
      <p:sp>
        <p:nvSpPr>
          <p:cNvPr id="5145" name="Rectangle 26"/>
          <p:cNvSpPr>
            <a:spLocks noChangeArrowheads="1"/>
          </p:cNvSpPr>
          <p:nvPr/>
        </p:nvSpPr>
        <p:spPr bwMode="auto">
          <a:xfrm>
            <a:off x="1752600" y="4343400"/>
            <a:ext cx="3873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1600" b="1"/>
              <a:t>群</a:t>
            </a:r>
          </a:p>
        </p:txBody>
      </p:sp>
      <p:sp>
        <p:nvSpPr>
          <p:cNvPr id="5146" name="Text Box 27"/>
          <p:cNvSpPr txBox="1">
            <a:spLocks noChangeArrowheads="1"/>
          </p:cNvSpPr>
          <p:nvPr/>
        </p:nvSpPr>
        <p:spPr bwMode="auto">
          <a:xfrm>
            <a:off x="7315200" y="2438400"/>
            <a:ext cx="609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1600" b="1"/>
              <a:t>技</a:t>
            </a:r>
          </a:p>
        </p:txBody>
      </p:sp>
      <p:sp>
        <p:nvSpPr>
          <p:cNvPr id="5147" name="Text Box 28"/>
          <p:cNvSpPr txBox="1">
            <a:spLocks noChangeArrowheads="1"/>
          </p:cNvSpPr>
          <p:nvPr/>
        </p:nvSpPr>
        <p:spPr bwMode="auto">
          <a:xfrm>
            <a:off x="7772400" y="2819400"/>
            <a:ext cx="609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1600" b="1"/>
              <a:t>术</a:t>
            </a:r>
          </a:p>
        </p:txBody>
      </p:sp>
      <p:sp>
        <p:nvSpPr>
          <p:cNvPr id="5148" name="Rectangle 29"/>
          <p:cNvSpPr>
            <a:spLocks noChangeArrowheads="1"/>
          </p:cNvSpPr>
          <p:nvPr/>
        </p:nvSpPr>
        <p:spPr bwMode="auto">
          <a:xfrm>
            <a:off x="8001000" y="3276600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 b="1"/>
              <a:t>学</a:t>
            </a:r>
          </a:p>
        </p:txBody>
      </p:sp>
      <p:sp>
        <p:nvSpPr>
          <p:cNvPr id="5149" name="Rectangle 30"/>
          <p:cNvSpPr>
            <a:spLocks noChangeArrowheads="1"/>
          </p:cNvSpPr>
          <p:nvPr/>
        </p:nvSpPr>
        <p:spPr bwMode="auto">
          <a:xfrm>
            <a:off x="7772400" y="3810000"/>
            <a:ext cx="304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1600" b="1"/>
              <a:t>科</a:t>
            </a:r>
          </a:p>
        </p:txBody>
      </p:sp>
      <p:sp>
        <p:nvSpPr>
          <p:cNvPr id="5150" name="Rectangle 31"/>
          <p:cNvSpPr>
            <a:spLocks noChangeArrowheads="1"/>
          </p:cNvSpPr>
          <p:nvPr/>
        </p:nvSpPr>
        <p:spPr bwMode="auto">
          <a:xfrm>
            <a:off x="7315200" y="4267200"/>
            <a:ext cx="3873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1600" b="1"/>
              <a:t>群</a:t>
            </a:r>
          </a:p>
        </p:txBody>
      </p:sp>
      <p:sp>
        <p:nvSpPr>
          <p:cNvPr id="5151" name="Text Box 32"/>
          <p:cNvSpPr txBox="1">
            <a:spLocks noChangeArrowheads="1"/>
          </p:cNvSpPr>
          <p:nvPr/>
        </p:nvSpPr>
        <p:spPr bwMode="auto">
          <a:xfrm>
            <a:off x="3348038" y="32131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/>
              <a:t>教</a:t>
            </a:r>
          </a:p>
        </p:txBody>
      </p:sp>
      <p:sp>
        <p:nvSpPr>
          <p:cNvPr id="5152" name="Text Box 33"/>
          <p:cNvSpPr txBox="1">
            <a:spLocks noChangeArrowheads="1"/>
          </p:cNvSpPr>
          <p:nvPr/>
        </p:nvSpPr>
        <p:spPr bwMode="auto">
          <a:xfrm>
            <a:off x="3203575" y="37893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/>
              <a:t>育</a:t>
            </a:r>
          </a:p>
        </p:txBody>
      </p:sp>
      <p:sp>
        <p:nvSpPr>
          <p:cNvPr id="5153" name="Text Box 34"/>
          <p:cNvSpPr txBox="1">
            <a:spLocks noChangeArrowheads="1"/>
          </p:cNvSpPr>
          <p:nvPr/>
        </p:nvSpPr>
        <p:spPr bwMode="auto">
          <a:xfrm>
            <a:off x="3635375" y="40767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/>
              <a:t>技</a:t>
            </a:r>
          </a:p>
        </p:txBody>
      </p:sp>
      <p:sp>
        <p:nvSpPr>
          <p:cNvPr id="5154" name="Text Box 35"/>
          <p:cNvSpPr txBox="1">
            <a:spLocks noChangeArrowheads="1"/>
          </p:cNvSpPr>
          <p:nvPr/>
        </p:nvSpPr>
        <p:spPr bwMode="auto">
          <a:xfrm>
            <a:off x="4067175" y="42211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/>
              <a:t>术</a:t>
            </a:r>
          </a:p>
        </p:txBody>
      </p:sp>
      <p:sp>
        <p:nvSpPr>
          <p:cNvPr id="5155" name="Text Box 36"/>
          <p:cNvSpPr txBox="1">
            <a:spLocks noChangeArrowheads="1"/>
          </p:cNvSpPr>
          <p:nvPr/>
        </p:nvSpPr>
        <p:spPr bwMode="auto">
          <a:xfrm>
            <a:off x="4716463" y="42211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/>
              <a:t>基</a:t>
            </a:r>
          </a:p>
        </p:txBody>
      </p:sp>
      <p:sp>
        <p:nvSpPr>
          <p:cNvPr id="5156" name="Text Box 37"/>
          <p:cNvSpPr txBox="1">
            <a:spLocks noChangeArrowheads="1"/>
          </p:cNvSpPr>
          <p:nvPr/>
        </p:nvSpPr>
        <p:spPr bwMode="auto">
          <a:xfrm>
            <a:off x="5292725" y="4005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/>
              <a:t>本</a:t>
            </a:r>
          </a:p>
        </p:txBody>
      </p:sp>
      <p:sp>
        <p:nvSpPr>
          <p:cNvPr id="5157" name="Text Box 38"/>
          <p:cNvSpPr txBox="1">
            <a:spLocks noChangeArrowheads="1"/>
          </p:cNvSpPr>
          <p:nvPr/>
        </p:nvSpPr>
        <p:spPr bwMode="auto">
          <a:xfrm>
            <a:off x="5651500" y="3716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/>
              <a:t>原</a:t>
            </a:r>
          </a:p>
        </p:txBody>
      </p:sp>
      <p:sp>
        <p:nvSpPr>
          <p:cNvPr id="5158" name="Text Box 39"/>
          <p:cNvSpPr txBox="1">
            <a:spLocks noChangeArrowheads="1"/>
          </p:cNvSpPr>
          <p:nvPr/>
        </p:nvSpPr>
        <p:spPr bwMode="auto">
          <a:xfrm>
            <a:off x="5651500" y="32131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/>
              <a:t>理</a:t>
            </a:r>
          </a:p>
        </p:txBody>
      </p:sp>
      <p:sp>
        <p:nvSpPr>
          <p:cNvPr id="5159" name="Rectangle 40"/>
          <p:cNvSpPr>
            <a:spLocks noChangeArrowheads="1"/>
          </p:cNvSpPr>
          <p:nvPr/>
        </p:nvSpPr>
        <p:spPr bwMode="auto">
          <a:xfrm>
            <a:off x="395288" y="5949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1200">
                <a:latin typeface="宋体" charset="-122"/>
              </a:rPr>
              <a:t>哲学（教育哲学、技术哲学）、文化、心理学、学习理论、教育科学、方法论科学、传播学、社会科学、管理学、技术发展、</a:t>
            </a:r>
            <a:r>
              <a:rPr lang="en-US" altLang="zh-CN" sz="1200">
                <a:latin typeface="Times New Roman" pitchFamily="18" charset="0"/>
              </a:rPr>
              <a:t>……</a:t>
            </a:r>
            <a:endParaRPr lang="en-US" altLang="zh-CN" sz="1200">
              <a:latin typeface="宋体" charset="-122"/>
              <a:cs typeface="Times New Roman" pitchFamily="18" charset="0"/>
            </a:endParaRPr>
          </a:p>
          <a:p>
            <a:pPr eaLnBrk="0" hangingPunct="0"/>
            <a:endParaRPr lang="en-US" altLang="zh-CN" sz="12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838200" y="1219200"/>
            <a:ext cx="7651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solidFill>
                  <a:srgbClr val="A50021"/>
                </a:solidFill>
                <a:ea typeface="华文新魏" pitchFamily="2" charset="-122"/>
              </a:rPr>
              <a:t>教育技术：</a:t>
            </a:r>
          </a:p>
          <a:p>
            <a:r>
              <a:rPr lang="zh-CN" altLang="en-US" sz="2800" b="1" dirty="0">
                <a:ea typeface="华文新魏" pitchFamily="2" charset="-122"/>
              </a:rPr>
              <a:t>为促进学习而对解决教育教学实际问题的方案、</a:t>
            </a:r>
          </a:p>
          <a:p>
            <a:r>
              <a:rPr lang="zh-CN" altLang="en-US" sz="2800" b="1" dirty="0">
                <a:ea typeface="华文新魏" pitchFamily="2" charset="-122"/>
              </a:rPr>
              <a:t>过程和资源进行设计、开发、应用、管理和评价</a:t>
            </a:r>
          </a:p>
          <a:p>
            <a:r>
              <a:rPr lang="zh-CN" altLang="en-US" sz="2800" b="1" dirty="0">
                <a:ea typeface="华文新魏" pitchFamily="2" charset="-122"/>
              </a:rPr>
              <a:t>的研究与实践。</a:t>
            </a:r>
          </a:p>
        </p:txBody>
      </p:sp>
      <p:sp>
        <p:nvSpPr>
          <p:cNvPr id="280582" name="Rectangle 6"/>
          <p:cNvSpPr>
            <a:spLocks noChangeArrowheads="1"/>
          </p:cNvSpPr>
          <p:nvPr/>
        </p:nvSpPr>
        <p:spPr bwMode="auto">
          <a:xfrm>
            <a:off x="838200" y="3657600"/>
            <a:ext cx="7772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教育技术学：</a:t>
            </a:r>
            <a:r>
              <a:rPr lang="zh-CN" altLang="en-US" sz="2800" b="1" dirty="0">
                <a:latin typeface="华文新魏" pitchFamily="2" charset="-122"/>
                <a:ea typeface="华文新魏" pitchFamily="2" charset="-122"/>
              </a:rPr>
              <a:t>    </a:t>
            </a:r>
          </a:p>
          <a:p>
            <a:r>
              <a:rPr lang="zh-CN" altLang="en-US" sz="2800" b="1" dirty="0">
                <a:latin typeface="华文新魏" pitchFamily="2" charset="-122"/>
                <a:ea typeface="华文新魏" pitchFamily="2" charset="-122"/>
              </a:rPr>
              <a:t>研究教育技术的原理、规律、操作程序与方法等的一门学科，教育科学的一个分支。</a:t>
            </a: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6096000" y="0"/>
            <a:ext cx="3048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660066"/>
                </a:solidFill>
                <a:ea typeface="华文新魏" pitchFamily="2" charset="-122"/>
              </a:rPr>
              <a:t>教育技术学名词审定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1676400" y="1752600"/>
            <a:ext cx="571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   什么是绩效技术？</a:t>
            </a:r>
            <a:endParaRPr lang="en-US" altLang="zh-CN" sz="4800" b="1" dirty="0" smtClean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2800" b="1" dirty="0" smtClean="0">
                <a:solidFill>
                  <a:srgbClr val="A50021"/>
                </a:solidFill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solidFill>
                  <a:srgbClr val="A50021"/>
                </a:solidFill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Human Performance Technology)</a:t>
            </a:r>
            <a:endParaRPr lang="en-US" altLang="zh-CN" sz="2800" b="1" dirty="0">
              <a:solidFill>
                <a:srgbClr val="A50021"/>
              </a:solidFill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5819775" cy="944562"/>
          </a:xfrm>
        </p:spPr>
        <p:txBody>
          <a:bodyPr/>
          <a:lstStyle/>
          <a:p>
            <a:r>
              <a:rPr lang="zh-CN" altLang="en-US" sz="4800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什么是绩效技术</a:t>
            </a:r>
            <a:endParaRPr lang="zh-CN" altLang="en-US" sz="4800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229600" cy="3581399"/>
          </a:xfrm>
        </p:spPr>
        <p:txBody>
          <a:bodyPr/>
          <a:lstStyle/>
          <a:p>
            <a:pPr lvl="1">
              <a:lnSpc>
                <a:spcPct val="150000"/>
              </a:lnSpc>
              <a:buSzPct val="80000"/>
              <a:buFont typeface="Wingdings" pitchFamily="2" charset="2"/>
              <a:buChar char="p"/>
            </a:pPr>
            <a:r>
              <a:rPr lang="zh-CN" altLang="en-US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</a:t>
            </a:r>
            <a:r>
              <a:rPr lang="zh-CN" altLang="en-US" sz="32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绩效</a:t>
            </a:r>
            <a:endParaRPr lang="zh-CN" altLang="en-US" sz="32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vl="1">
              <a:lnSpc>
                <a:spcPct val="150000"/>
              </a:lnSpc>
              <a:buSzPct val="80000"/>
              <a:buFont typeface="Wingdings" pitchFamily="2" charset="2"/>
              <a:buChar char="p"/>
            </a:pPr>
            <a:r>
              <a:rPr lang="zh-CN" altLang="en-US" sz="32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技术</a:t>
            </a:r>
            <a:endParaRPr lang="en-US" altLang="zh-CN" sz="3200" b="1" dirty="0" smtClean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vl="1">
              <a:lnSpc>
                <a:spcPct val="150000"/>
              </a:lnSpc>
              <a:buSzPct val="80000"/>
              <a:buFont typeface="Wingdings" pitchFamily="2" charset="2"/>
              <a:buChar char="p"/>
            </a:pPr>
            <a:r>
              <a:rPr lang="en-US" altLang="zh-CN" sz="32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</a:t>
            </a:r>
            <a:r>
              <a:rPr lang="zh-CN" altLang="en-US" sz="32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人</a:t>
            </a:r>
            <a:endParaRPr lang="zh-CN" altLang="en-US" sz="32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vl="1">
              <a:lnSpc>
                <a:spcPct val="150000"/>
              </a:lnSpc>
              <a:buSzPct val="80000"/>
              <a:buFont typeface="Wingdings" pitchFamily="2" charset="2"/>
              <a:buChar char="p"/>
            </a:pPr>
            <a:r>
              <a:rPr lang="zh-CN" altLang="en-US" sz="3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</a:t>
            </a:r>
            <a:r>
              <a:rPr lang="zh-CN" altLang="en-US" sz="32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绩效技术</a:t>
            </a:r>
            <a:endParaRPr lang="zh-CN" altLang="en-US" sz="32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ChangeArrowheads="1"/>
          </p:cNvSpPr>
          <p:nvPr/>
        </p:nvSpPr>
        <p:spPr bwMode="auto">
          <a:xfrm>
            <a:off x="685800" y="19050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zh-CN" sz="3200" b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work behavior</a:t>
            </a:r>
          </a:p>
        </p:txBody>
      </p:sp>
      <p:sp>
        <p:nvSpPr>
          <p:cNvPr id="8195" name="Text Box 1027"/>
          <p:cNvSpPr txBox="1">
            <a:spLocks noChangeArrowheads="1"/>
          </p:cNvSpPr>
          <p:nvPr/>
        </p:nvSpPr>
        <p:spPr bwMode="auto">
          <a:xfrm>
            <a:off x="685800" y="7620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Performance </a:t>
            </a:r>
            <a:r>
              <a:rPr lang="en-US" altLang="zh-CN" sz="4400" b="1" dirty="0" smtClean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VS </a:t>
            </a:r>
            <a:r>
              <a:rPr lang="en-US" altLang="zh-CN" sz="4400" b="1" dirty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Behavior</a:t>
            </a:r>
          </a:p>
        </p:txBody>
      </p:sp>
      <p:sp>
        <p:nvSpPr>
          <p:cNvPr id="33797" name="Rectangle 1029"/>
          <p:cNvSpPr>
            <a:spLocks noChangeArrowheads="1"/>
          </p:cNvSpPr>
          <p:nvPr/>
        </p:nvSpPr>
        <p:spPr bwMode="auto">
          <a:xfrm>
            <a:off x="228600" y="25146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buFontTx/>
              <a:buChar char="•"/>
            </a:pPr>
            <a:r>
              <a:rPr lang="en-US" altLang="zh-CN" sz="3200" b="1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knowledge</a:t>
            </a:r>
          </a:p>
        </p:txBody>
      </p:sp>
      <p:sp>
        <p:nvSpPr>
          <p:cNvPr id="33798" name="Rectangle 1030"/>
          <p:cNvSpPr>
            <a:spLocks noChangeArrowheads="1"/>
          </p:cNvSpPr>
          <p:nvPr/>
        </p:nvSpPr>
        <p:spPr bwMode="auto">
          <a:xfrm>
            <a:off x="685800" y="31242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zh-CN" sz="3200" b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motivation</a:t>
            </a:r>
          </a:p>
        </p:txBody>
      </p:sp>
      <p:sp>
        <p:nvSpPr>
          <p:cNvPr id="33800" name="Text Box 1032"/>
          <p:cNvSpPr txBox="1">
            <a:spLocks noChangeArrowheads="1"/>
          </p:cNvSpPr>
          <p:nvPr/>
        </p:nvSpPr>
        <p:spPr bwMode="auto">
          <a:xfrm>
            <a:off x="3352800" y="3657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achievement</a:t>
            </a:r>
          </a:p>
        </p:txBody>
      </p:sp>
      <p:sp>
        <p:nvSpPr>
          <p:cNvPr id="33801" name="Text Box 1033"/>
          <p:cNvSpPr txBox="1">
            <a:spLocks noChangeArrowheads="1"/>
          </p:cNvSpPr>
          <p:nvPr/>
        </p:nvSpPr>
        <p:spPr bwMode="auto">
          <a:xfrm>
            <a:off x="3276600" y="43434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accomplishment</a:t>
            </a:r>
          </a:p>
        </p:txBody>
      </p:sp>
      <p:sp>
        <p:nvSpPr>
          <p:cNvPr id="33802" name="Text Box 1034"/>
          <p:cNvSpPr txBox="1">
            <a:spLocks noChangeArrowheads="1"/>
          </p:cNvSpPr>
          <p:nvPr/>
        </p:nvSpPr>
        <p:spPr bwMode="auto">
          <a:xfrm>
            <a:off x="6400800" y="3200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</a:p>
        </p:txBody>
      </p:sp>
      <p:sp>
        <p:nvSpPr>
          <p:cNvPr id="33803" name="Text Box 1035"/>
          <p:cNvSpPr txBox="1">
            <a:spLocks noChangeArrowheads="1"/>
          </p:cNvSpPr>
          <p:nvPr/>
        </p:nvSpPr>
        <p:spPr bwMode="auto">
          <a:xfrm>
            <a:off x="6400800" y="3886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</a:p>
        </p:txBody>
      </p:sp>
      <p:sp>
        <p:nvSpPr>
          <p:cNvPr id="33804" name="Text Box 1036"/>
          <p:cNvSpPr txBox="1">
            <a:spLocks noChangeArrowheads="1"/>
          </p:cNvSpPr>
          <p:nvPr/>
        </p:nvSpPr>
        <p:spPr bwMode="auto">
          <a:xfrm>
            <a:off x="6400800" y="4648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quantity</a:t>
            </a:r>
          </a:p>
        </p:txBody>
      </p:sp>
      <p:sp>
        <p:nvSpPr>
          <p:cNvPr id="33805" name="Text Box 1037"/>
          <p:cNvSpPr txBox="1">
            <a:spLocks noChangeArrowheads="1"/>
          </p:cNvSpPr>
          <p:nvPr/>
        </p:nvSpPr>
        <p:spPr bwMode="auto">
          <a:xfrm>
            <a:off x="6400800" y="5486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Timeliness</a:t>
            </a:r>
          </a:p>
        </p:txBody>
      </p:sp>
      <p:sp>
        <p:nvSpPr>
          <p:cNvPr id="8204" name="AutoShape 1039"/>
          <p:cNvSpPr>
            <a:spLocks noChangeArrowheads="1"/>
          </p:cNvSpPr>
          <p:nvPr/>
        </p:nvSpPr>
        <p:spPr bwMode="auto">
          <a:xfrm>
            <a:off x="304800" y="4648200"/>
            <a:ext cx="3124200" cy="1752600"/>
          </a:xfrm>
          <a:prstGeom prst="wedgeRoundRectCallout">
            <a:avLst>
              <a:gd name="adj1" fmla="val 89670"/>
              <a:gd name="adj2" fmla="val -22822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CN" altLang="zh-CN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8205" name="Text Box 1040"/>
          <p:cNvSpPr txBox="1">
            <a:spLocks noChangeArrowheads="1"/>
          </p:cNvSpPr>
          <p:nvPr/>
        </p:nvSpPr>
        <p:spPr bwMode="auto">
          <a:xfrm>
            <a:off x="304800" y="4800600"/>
            <a:ext cx="31146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990000"/>
                </a:solidFill>
                <a:ea typeface="华文新魏" pitchFamily="2" charset="-122"/>
              </a:rPr>
              <a:t>行为</a:t>
            </a:r>
            <a:r>
              <a:rPr lang="zh-CN" altLang="en-US" sz="2000" b="1" dirty="0">
                <a:ea typeface="华文新魏" pitchFamily="2" charset="-122"/>
              </a:rPr>
              <a:t>是个人的活动，由于该活动的实施，行为者的环境产生某些变化，而这种变化的程度就是行为的结果，即</a:t>
            </a:r>
            <a:r>
              <a:rPr lang="zh-CN" altLang="en-US" sz="2000" b="1" dirty="0">
                <a:solidFill>
                  <a:srgbClr val="990000"/>
                </a:solidFill>
                <a:ea typeface="华文新魏" pitchFamily="2" charset="-122"/>
              </a:rPr>
              <a:t>绩效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7" grpId="0" autoUpdateAnimBg="0"/>
      <p:bldP spid="33798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3810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要讨论的问题</a:t>
            </a:r>
            <a:endParaRPr lang="en-US" altLang="zh-CN" sz="48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762000" y="1524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1.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什么是教育技术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什么是绩效技术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二者关系？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838200" y="25146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2.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绩效技术与教育技术的渊源？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  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838200" y="4572000"/>
            <a:ext cx="770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4.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诞生在美国的绩效技术领域在中国如何可能？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38200" y="3505200"/>
            <a:ext cx="73436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3.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绩效技术的理论基础以及可能产生的领域？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/>
      <p:bldP spid="79883" grpId="0"/>
      <p:bldP spid="7988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819775" cy="94456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专家对“绩效”的界定</a:t>
            </a:r>
            <a:endParaRPr lang="zh-CN" altLang="en-US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57200" y="1143000"/>
            <a:ext cx="9144000" cy="1219200"/>
          </a:xfrm>
        </p:spPr>
        <p:txBody>
          <a:bodyPr/>
          <a:lstStyle/>
          <a:p>
            <a:pPr lvl="2">
              <a:lnSpc>
                <a:spcPct val="150000"/>
              </a:lnSpc>
              <a:buSzPct val="80000"/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是指</a:t>
            </a:r>
            <a:r>
              <a:rPr lang="zh-CN" altLang="en-US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行为的结果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。</a:t>
            </a:r>
            <a:r>
              <a:rPr lang="zh-CN" altLang="en-US" b="1" u="sng" dirty="0">
                <a:latin typeface="华文仿宋" pitchFamily="2" charset="-122"/>
                <a:ea typeface="华文仿宋" pitchFamily="2" charset="-122"/>
              </a:rPr>
              <a:t>行为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是个体的活动；</a:t>
            </a:r>
            <a:r>
              <a:rPr lang="zh-CN" altLang="en-US" b="1" u="sng" dirty="0">
                <a:latin typeface="华文仿宋" pitchFamily="2" charset="-122"/>
                <a:ea typeface="华文仿宋" pitchFamily="2" charset="-122"/>
              </a:rPr>
              <a:t>行为的结果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是行为个体的环境由于行为而发生的改变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en-US" altLang="zh-CN" sz="2200" b="1" dirty="0" err="1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Nickol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，</a:t>
            </a:r>
            <a:r>
              <a:rPr lang="en-US" altLang="zh-CN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1977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 。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0" y="2514600"/>
            <a:ext cx="883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ts val="3800"/>
              </a:lnSpc>
              <a:spcBef>
                <a:spcPts val="0"/>
              </a:spcBef>
              <a:buSzPct val="80000"/>
              <a:buFont typeface="Wingdings" pitchFamily="2" charset="2"/>
              <a:buChar char="Ø"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绩效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是由行为付出而引发的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有价值的成就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（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Gilbert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，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1979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）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，具体可用公式表示为：  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绩效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=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有价值的成就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/ 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付出的行为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Performance= worthy accomplishments / costly behaviors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0" y="4191001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绩效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源自人们做某事并且完成某事，即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包括行为和成就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两个主要成分。</a:t>
            </a:r>
            <a:r>
              <a:rPr kumimoji="0" lang="zh-CN" alt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行为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是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成本（代价），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即为了达到成就而付出的努力；</a:t>
            </a:r>
            <a:r>
              <a:rPr kumimoji="0" lang="zh-CN" alt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成就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是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效益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，即期望的成效或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有价值的结果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（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Harold D.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Stolovich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）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066800"/>
            <a:ext cx="9144000" cy="4525963"/>
          </a:xfrm>
        </p:spPr>
        <p:txBody>
          <a:bodyPr/>
          <a:lstStyle/>
          <a:p>
            <a:pPr lvl="1">
              <a:lnSpc>
                <a:spcPct val="150000"/>
              </a:lnSpc>
              <a:buSzPct val="80000"/>
              <a:buNone/>
            </a:pPr>
            <a:endParaRPr lang="zh-CN" altLang="en-US" sz="2400" b="1" dirty="0">
              <a:solidFill>
                <a:srgbClr val="333300"/>
              </a:solidFill>
              <a:latin typeface="华文仿宋" pitchFamily="2" charset="-122"/>
              <a:ea typeface="华文仿宋" pitchFamily="2" charset="-122"/>
            </a:endParaRPr>
          </a:p>
          <a:p>
            <a:pPr lvl="2">
              <a:lnSpc>
                <a:spcPct val="150000"/>
              </a:lnSpc>
              <a:buSzPct val="80000"/>
              <a:buFont typeface="Wingdings" pitchFamily="2" charset="2"/>
              <a:buChar char="Ø"/>
            </a:pPr>
            <a:r>
              <a:rPr lang="zh-CN" altLang="en-US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是一个名词，描述的是某些活动的</a:t>
            </a:r>
            <a:r>
              <a:rPr lang="zh-CN" altLang="en-US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执行及其取得的成就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。并不是所有的活动都能获得组织所重视的</a:t>
            </a:r>
            <a:r>
              <a:rPr lang="zh-CN" altLang="en-US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有价值的成就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，绩效只关心那些与获得组织成就有关的行为与</a:t>
            </a:r>
            <a:r>
              <a:rPr lang="zh-CN" altLang="en-US" b="1" dirty="0" smtClean="0">
                <a:latin typeface="华文仿宋" pitchFamily="2" charset="-122"/>
                <a:ea typeface="华文仿宋" pitchFamily="2" charset="-122"/>
              </a:rPr>
              <a:t>活动。</a:t>
            </a:r>
            <a:endParaRPr lang="en-US" altLang="zh-CN" b="1" dirty="0" smtClean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vl="2">
              <a:lnSpc>
                <a:spcPct val="150000"/>
              </a:lnSpc>
              <a:buSzPct val="80000"/>
              <a:buNone/>
            </a:pPr>
            <a:r>
              <a:rPr lang="en-US" altLang="zh-CN" sz="18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       ---</a:t>
            </a:r>
            <a:r>
              <a:rPr lang="zh-CN" altLang="en-US" sz="18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美国</a:t>
            </a:r>
            <a:r>
              <a:rPr lang="zh-CN" altLang="en-US" sz="18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培训与开发协会 </a:t>
            </a:r>
            <a:r>
              <a:rPr lang="zh-CN" altLang="en-US" sz="18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en-US" altLang="zh-CN" sz="18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American </a:t>
            </a:r>
            <a:r>
              <a:rPr lang="en-US" altLang="zh-CN" sz="18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Society of Training and Development</a:t>
            </a:r>
            <a:r>
              <a:rPr lang="zh-CN" altLang="en-US" sz="18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，</a:t>
            </a:r>
            <a:r>
              <a:rPr lang="en-US" altLang="zh-CN" sz="18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2006</a:t>
            </a:r>
            <a:r>
              <a:rPr lang="zh-CN" altLang="en-US" sz="18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endParaRPr lang="zh-CN" altLang="en-US" sz="18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vl="2">
              <a:lnSpc>
                <a:spcPct val="150000"/>
              </a:lnSpc>
              <a:buSzPct val="80000"/>
            </a:pPr>
            <a:endParaRPr lang="zh-CN" altLang="en-US" b="1" dirty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3887787" cy="579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企业的结果</a:t>
            </a:r>
            <a:r>
              <a:rPr lang="en-US" altLang="zh-CN" sz="3200" b="1" dirty="0">
                <a:latin typeface="华文仿宋" pitchFamily="2" charset="-122"/>
                <a:ea typeface="华文仿宋" pitchFamily="2" charset="-122"/>
              </a:rPr>
              <a:t>---- </a:t>
            </a: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绩效</a:t>
            </a:r>
            <a:endParaRPr lang="zh-CN" altLang="en-US" b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00213" y="2535238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zh-CN" sz="32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32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所占市场份额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676400" y="3352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zh-CN" sz="32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32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产品质量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700213" y="41910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zh-CN" sz="32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32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服务满意度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445125" y="3084513"/>
            <a:ext cx="213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社会效益</a:t>
            </a:r>
          </a:p>
          <a:p>
            <a:pPr eaLnBrk="0" hangingPunct="0"/>
            <a:r>
              <a:rPr lang="zh-CN" altLang="en-US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企业利润</a:t>
            </a:r>
          </a:p>
        </p:txBody>
      </p:sp>
      <p:sp>
        <p:nvSpPr>
          <p:cNvPr id="9224" name="AutoShape 8"/>
          <p:cNvSpPr>
            <a:spLocks/>
          </p:cNvSpPr>
          <p:nvPr/>
        </p:nvSpPr>
        <p:spPr bwMode="auto">
          <a:xfrm>
            <a:off x="4724400" y="2725738"/>
            <a:ext cx="533400" cy="1800225"/>
          </a:xfrm>
          <a:prstGeom prst="rightBrace">
            <a:avLst>
              <a:gd name="adj1" fmla="val 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1447800"/>
            <a:ext cx="83820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Technology is not simply machinery; in its origins, it is essentially referred to as the scientific study of practical matters. Recently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term has been used increasingly to denote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application of procedures derived from scientific research and professional experience to the solution of practical problem.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关于</a:t>
            </a:r>
            <a:r>
              <a:rPr lang="zh-CN" altLang="en-US" sz="3200" b="1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zh-CN" altLang="en-US" sz="4000" b="1" dirty="0">
                <a:solidFill>
                  <a:srgbClr val="C00000"/>
                </a:solidFill>
                <a:latin typeface="Arial" charset="0"/>
              </a:rPr>
              <a:t>“</a:t>
            </a:r>
            <a:r>
              <a:rPr lang="en-US" altLang="zh-CN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  <a:r>
              <a:rPr lang="en-US" altLang="zh-CN" sz="4000" b="1" dirty="0">
                <a:solidFill>
                  <a:srgbClr val="C00000"/>
                </a:solidFill>
                <a:latin typeface="Arial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1752600"/>
            <a:ext cx="7772400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技术不单单是指机器；从它的起源来看</a:t>
            </a: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, 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技术在本质上是指对</a:t>
            </a:r>
            <a:r>
              <a:rPr lang="zh-CN" altLang="en-US" sz="28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实际事物的科学研究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。最近，技术这个术语越来越指</a:t>
            </a:r>
            <a:r>
              <a:rPr lang="zh-CN" altLang="en-US" sz="28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从科学研究和职业经验中推导出来的程序的应用以解决实际的问题</a:t>
            </a:r>
            <a:r>
              <a:rPr lang="zh-CN" altLang="en-US" sz="28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关于</a:t>
            </a:r>
            <a:r>
              <a:rPr lang="zh-CN" altLang="en-US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zh-CN" altLang="en-US" sz="48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“技术</a:t>
            </a:r>
            <a:r>
              <a:rPr lang="en-US" altLang="zh-CN" sz="48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”</a:t>
            </a:r>
            <a:endParaRPr lang="en-US" altLang="zh-CN" sz="4800" b="1" dirty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内容占位符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/>
          <a:lstStyle/>
          <a:p>
            <a:r>
              <a:rPr lang="en-US" altLang="zh-CN" b="1" dirty="0" smtClean="0"/>
              <a:t>Human:</a:t>
            </a:r>
            <a:r>
              <a:rPr lang="en-US" altLang="zh-CN" dirty="0" smtClean="0"/>
              <a:t> the individuals and groups that make up our organizations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en-US" altLang="zh-CN" b="1" dirty="0" smtClean="0"/>
          </a:p>
          <a:p>
            <a:r>
              <a:rPr lang="en-US" altLang="zh-CN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Performance: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activities and measurable outcomes </a:t>
            </a:r>
            <a:r>
              <a:rPr lang="en-US" altLang="zh-CN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altLang="zh-CN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altLang="zh-CN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Technology: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systematic and systemic approach to solve practical problems</a:t>
            </a:r>
            <a:endParaRPr lang="zh-CN" alt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关于</a:t>
            </a:r>
            <a:r>
              <a:rPr lang="zh-CN" altLang="en-US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zh-CN" altLang="en-US" sz="48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“</a:t>
            </a:r>
            <a:r>
              <a:rPr lang="en-US" altLang="zh-CN" sz="4800" b="1" dirty="0" smtClean="0">
                <a:solidFill>
                  <a:srgbClr val="C00000"/>
                </a:solidFill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Human</a:t>
            </a:r>
            <a:r>
              <a:rPr lang="en-US" altLang="zh-CN" sz="48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”</a:t>
            </a:r>
            <a:endParaRPr lang="en-US" altLang="zh-CN" sz="4800" b="1" dirty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1066800"/>
            <a:ext cx="8153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HPT 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altLang="zh-CN" sz="2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systemic and systematic approach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altLang="zh-CN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identifying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the barriers that prevent people from achieving top performance that contributes to the success of an organization. We then </a:t>
            </a:r>
            <a:r>
              <a:rPr lang="en-US" altLang="zh-CN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create solutions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 that quickly and effectively remove those barriers so that people can </a:t>
            </a:r>
            <a:r>
              <a:rPr lang="en-US" altLang="zh-CN" sz="2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improve their performance and achieve their full potential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en-US" altLang="zh-C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3400" y="3429000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技术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是一种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系统化与整体化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的方法，它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识别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阻碍人们达到最佳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绩效的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障碍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，并创设有效的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解决方案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消除障碍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，以帮助人们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改进绩效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并最大限度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实现</a:t>
            </a:r>
            <a:r>
              <a:rPr lang="zh-CN" altLang="en-US" sz="2400" b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潜力</a:t>
            </a:r>
            <a:endParaRPr lang="zh-CN" altLang="en-US" sz="2400" b="1" dirty="0">
              <a:solidFill>
                <a:srgbClr val="A50021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14800" y="55626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---</a:t>
            </a:r>
            <a:r>
              <a:rPr lang="en-US" altLang="en-US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Jim Fuller</a:t>
            </a:r>
            <a:r>
              <a:rPr lang="zh-CN" altLang="en-US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，</a:t>
            </a:r>
            <a:r>
              <a:rPr lang="en-US" altLang="en-US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Jeanne Farrington</a:t>
            </a:r>
            <a:endParaRPr lang="zh-CN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6629400" cy="9445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+mj-cs"/>
              </a:rPr>
              <a:t>专家对“绩效技术”的界定</a:t>
            </a:r>
            <a:endParaRPr kumimoji="0" lang="zh-CN" altLang="en-US" sz="4000" b="1" i="0" u="none" strike="noStrike" kern="0" cap="none" spc="0" normalizeH="0" baseline="0" noProof="0" dirty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2971800"/>
            <a:ext cx="830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CN" altLang="en-US" sz="2400" b="1" dirty="0">
              <a:latin typeface="华文仿宋" pitchFamily="2" charset="-122"/>
              <a:ea typeface="华文仿宋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绩效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技术是一套用于解决与绩效相关问题或</a:t>
            </a:r>
            <a:r>
              <a:rPr lang="zh-CN" altLang="en-US" sz="24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识别相应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发  </a:t>
            </a:r>
            <a:endParaRPr lang="en-US" altLang="zh-CN" sz="2400" b="1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   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展</a:t>
            </a:r>
            <a:r>
              <a:rPr lang="zh-CN" altLang="en-US" sz="24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机遇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的方法和过程。它适用于个体、小团体和大型组织。</a:t>
            </a:r>
          </a:p>
          <a:p>
            <a:endParaRPr lang="zh-CN" altLang="en-US" sz="2400" b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8200" y="1371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set of methods and process for solving problems or realizing opportunities related to the performance of people. It may be applied to individuals, small groups or large organizations.</a:t>
            </a:r>
            <a:endParaRPr lang="zh-CN" alt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43400" y="4572000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 smtClean="0">
                <a:solidFill>
                  <a:srgbClr val="000000"/>
                </a:solidFill>
                <a:latin typeface="Calibri" pitchFamily="34" charset="0"/>
              </a:rPr>
              <a:t>---NSPI, via </a:t>
            </a:r>
            <a:r>
              <a:rPr lang="en-US" altLang="zh-CN" sz="2000" dirty="0" err="1" smtClean="0">
                <a:solidFill>
                  <a:srgbClr val="000000"/>
                </a:solidFill>
                <a:latin typeface="Calibri" pitchFamily="34" charset="0"/>
              </a:rPr>
              <a:t>Coscarelli</a:t>
            </a:r>
            <a:r>
              <a:rPr lang="en-US" altLang="zh-CN" sz="2000" dirty="0" smtClean="0">
                <a:solidFill>
                  <a:srgbClr val="000000"/>
                </a:solidFill>
                <a:latin typeface="Calibri" pitchFamily="34" charset="0"/>
              </a:rPr>
              <a:t> (1998, p.8)</a:t>
            </a:r>
            <a:endParaRPr lang="zh-CN" altLang="en-US" sz="20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762000" y="16764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绩效技术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是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发现和分析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重大的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绩效差距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，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规划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绩效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改进计划，设计和开发缩小（或消除）差距，符合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成本</a:t>
            </a:r>
            <a:r>
              <a:rPr lang="en-US" altLang="zh-CN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--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效益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，并且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遵循伦理道德规范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的问题解决方案，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实施方案，并对方案的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经济及非经济效果</a:t>
            </a: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进行评价的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系统化过程。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en-US" altLang="zh-CN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ASTD</a:t>
            </a:r>
            <a:r>
              <a:rPr lang="zh-CN" altLang="en-US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，</a:t>
            </a:r>
            <a:r>
              <a:rPr lang="en-US" altLang="zh-CN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2006</a:t>
            </a:r>
            <a:r>
              <a:rPr lang="zh-CN" altLang="en-US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 ）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33400" y="3505200"/>
            <a:ext cx="81035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绩效技术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是一种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对方案进行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选择、分析、设计、开发、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    实施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和评价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的过程，它的目的在于以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最经济的成本效益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     影响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人类的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行为与</a:t>
            </a:r>
            <a:r>
              <a:rPr lang="zh-CN" altLang="en-US" sz="2400" b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成就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 。</a:t>
            </a:r>
            <a:endParaRPr lang="en-US" altLang="zh-CN" sz="2400" b="1" dirty="0" smtClean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8200" y="14478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Human performance technology is the process of selection, analysis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design, development, implementation, and evaluation of programs to most cost-effectively influence human behavior and accomplishment.</a:t>
            </a:r>
            <a:endParaRPr lang="zh-CN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38600" y="5486400"/>
            <a:ext cx="3882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--- Joseph H. </a:t>
            </a:r>
            <a:r>
              <a:rPr lang="en-US" altLang="zh-CN" b="1" dirty="0" err="1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Harless</a:t>
            </a:r>
            <a:r>
              <a:rPr lang="zh-CN" altLang="en-US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，</a:t>
            </a:r>
            <a:r>
              <a:rPr lang="en-US" altLang="zh-CN" dirty="0" smtClean="0">
                <a:latin typeface="Calibri" pitchFamily="34" charset="0"/>
              </a:rPr>
              <a:t>In Geis1986, p.1</a:t>
            </a:r>
            <a:r>
              <a:rPr lang="zh-CN" altLang="en-US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endParaRPr lang="zh-CN" altLang="en-US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1828800" y="259080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什么是教育技术？</a:t>
            </a:r>
            <a:endParaRPr lang="en-US" altLang="zh-CN" sz="48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71500"/>
          </a:xfrm>
        </p:spPr>
        <p:txBody>
          <a:bodyPr/>
          <a:lstStyle/>
          <a:p>
            <a:r>
              <a:rPr lang="en-US" altLang="zh-CN" sz="2900" smtClean="0">
                <a:latin typeface="Cambria" charset="0"/>
              </a:rPr>
              <a:t>Introduction: What is HPT?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3622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altLang="zh-CN" sz="2400" smtClean="0">
              <a:latin typeface="Cambria" charset="0"/>
            </a:endParaRPr>
          </a:p>
          <a:p>
            <a:pPr lvl="1"/>
            <a:r>
              <a:rPr lang="en-US" altLang="zh-CN" sz="2000" smtClean="0">
                <a:latin typeface="Cambria" charset="0"/>
              </a:rPr>
              <a:t>Solving performance problems</a:t>
            </a:r>
          </a:p>
          <a:p>
            <a:pPr lvl="2"/>
            <a:r>
              <a:rPr lang="en-US" altLang="zh-CN" sz="1600" smtClean="0">
                <a:latin typeface="Cambria" charset="0"/>
                <a:ea typeface="华文细黑" charset="-122"/>
              </a:rPr>
              <a:t>Employee turn-over</a:t>
            </a:r>
          </a:p>
          <a:p>
            <a:pPr lvl="2"/>
            <a:r>
              <a:rPr lang="en-US" altLang="zh-CN" sz="1600" smtClean="0">
                <a:latin typeface="Cambria" charset="0"/>
                <a:ea typeface="华文细黑" charset="-122"/>
              </a:rPr>
              <a:t>Customer complains</a:t>
            </a:r>
          </a:p>
          <a:p>
            <a:pPr lvl="2"/>
            <a:r>
              <a:rPr lang="en-US" altLang="zh-CN" sz="1600" smtClean="0">
                <a:latin typeface="Cambria" charset="0"/>
                <a:ea typeface="华文细黑" charset="-122"/>
              </a:rPr>
              <a:t>…</a:t>
            </a:r>
          </a:p>
          <a:p>
            <a:pPr lvl="1"/>
            <a:r>
              <a:rPr lang="en-US" altLang="zh-CN" sz="2000" smtClean="0">
                <a:latin typeface="Cambria" charset="0"/>
                <a:ea typeface="华文细黑" charset="-122"/>
              </a:rPr>
              <a:t>Performance improvement</a:t>
            </a:r>
          </a:p>
          <a:p>
            <a:pPr lvl="2"/>
            <a:r>
              <a:rPr lang="en-US" altLang="zh-CN" sz="1600" smtClean="0">
                <a:latin typeface="Cambria" charset="0"/>
                <a:ea typeface="华文细黑" charset="-122"/>
              </a:rPr>
              <a:t>Higher quality standards in the industry</a:t>
            </a:r>
          </a:p>
          <a:p>
            <a:pPr lvl="2"/>
            <a:r>
              <a:rPr lang="en-US" altLang="zh-CN" sz="1600" smtClean="0">
                <a:latin typeface="Cambria" charset="0"/>
                <a:ea typeface="华文细黑" charset="-122"/>
              </a:rPr>
              <a:t>Pressure from competitors</a:t>
            </a:r>
          </a:p>
          <a:p>
            <a:pPr lvl="2"/>
            <a:r>
              <a:rPr lang="en-US" altLang="zh-CN" sz="1600" smtClean="0">
                <a:latin typeface="Cambria" charset="0"/>
                <a:ea typeface="华文细黑" charset="-122"/>
              </a:rPr>
              <a:t>…</a:t>
            </a:r>
          </a:p>
          <a:p>
            <a:pPr lvl="1"/>
            <a:r>
              <a:rPr lang="en-US" altLang="zh-CN" sz="2000" smtClean="0">
                <a:latin typeface="Cambria" charset="0"/>
                <a:ea typeface="华文细黑" charset="-122"/>
              </a:rPr>
              <a:t>New performance initiatives </a:t>
            </a:r>
          </a:p>
          <a:p>
            <a:pPr lvl="2"/>
            <a:r>
              <a:rPr lang="en-US" altLang="zh-CN" sz="1600" smtClean="0">
                <a:latin typeface="Cambria" charset="0"/>
                <a:ea typeface="华文细黑" charset="-122"/>
              </a:rPr>
              <a:t>Pursue a new market </a:t>
            </a:r>
          </a:p>
          <a:p>
            <a:pPr lvl="2"/>
            <a:r>
              <a:rPr lang="en-US" altLang="zh-CN" sz="1600" smtClean="0">
                <a:latin typeface="Cambria" charset="0"/>
                <a:ea typeface="华文细黑" charset="-122"/>
              </a:rPr>
              <a:t>…</a:t>
            </a:r>
            <a:endParaRPr lang="en-US" altLang="zh-CN" sz="1600" smtClean="0">
              <a:latin typeface="华文细黑" charset="-122"/>
              <a:ea typeface="华文细黑" charset="-122"/>
            </a:endParaRPr>
          </a:p>
          <a:p>
            <a:pPr lvl="2">
              <a:buFont typeface="Arial" charset="0"/>
              <a:buNone/>
            </a:pPr>
            <a:endParaRPr lang="en-US" altLang="zh-CN" sz="1600" smtClean="0">
              <a:latin typeface="Cambria" charset="0"/>
              <a:sym typeface="Wingdings" charset="2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1447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altLang="zh-CN" sz="2400">
                <a:latin typeface="Cambria" charset="0"/>
                <a:ea typeface="ＭＳ Ｐゴシック" charset="-128"/>
              </a:rPr>
              <a:t>Issues that are of interests to HPT</a:t>
            </a:r>
          </a:p>
          <a:p>
            <a:pPr marL="800100" lvl="1" indent="-342900" eaLnBrk="0" hangingPunct="0">
              <a:spcBef>
                <a:spcPct val="20000"/>
              </a:spcBef>
            </a:pPr>
            <a:endParaRPr lang="en-US" altLang="zh-CN" sz="2400">
              <a:latin typeface="Cambria" charset="0"/>
              <a:ea typeface="ＭＳ Ｐゴシック" charset="-128"/>
            </a:endParaRPr>
          </a:p>
          <a:p>
            <a:pPr marL="1143000" lvl="2" indent="-228600" eaLnBrk="0" hangingPunct="0">
              <a:spcBef>
                <a:spcPct val="20000"/>
              </a:spcBef>
              <a:buFont typeface="Arial" charset="0"/>
              <a:buNone/>
            </a:pPr>
            <a:endParaRPr lang="en-US" altLang="zh-CN" sz="1600">
              <a:latin typeface="Cambria" charset="0"/>
              <a:ea typeface="ＭＳ Ｐゴシック" charset="-128"/>
              <a:sym typeface="Wingding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-152400"/>
            <a:ext cx="3886200" cy="1066800"/>
          </a:xfrm>
        </p:spPr>
        <p:txBody>
          <a:bodyPr/>
          <a:lstStyle/>
          <a:p>
            <a:pPr lvl="1">
              <a:lnSpc>
                <a:spcPct val="150000"/>
              </a:lnSpc>
              <a:buSzPct val="80000"/>
              <a:buNone/>
            </a:pPr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绩效</a:t>
            </a:r>
            <a:r>
              <a:rPr lang="zh-CN" altLang="en-US" sz="4800" b="1" dirty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技术</a:t>
            </a:r>
            <a:endParaRPr lang="en-US" altLang="zh-CN" sz="48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1828800" y="990600"/>
            <a:ext cx="55626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zh-CN" altLang="en-US" sz="2500" b="1" dirty="0">
                <a:latin typeface="华文仿宋" pitchFamily="2" charset="-122"/>
                <a:ea typeface="华文仿宋" pitchFamily="2" charset="-122"/>
              </a:rPr>
              <a:t>鉴别与确定组织发展</a:t>
            </a:r>
            <a:r>
              <a:rPr kumimoji="1" lang="zh-CN" altLang="en-US" sz="2500" b="1" dirty="0" smtClean="0">
                <a:latin typeface="华文仿宋" pitchFamily="2" charset="-122"/>
                <a:ea typeface="华文仿宋" pitchFamily="2" charset="-122"/>
              </a:rPr>
              <a:t>绩效问题或机遇</a:t>
            </a:r>
            <a:endParaRPr kumimoji="1" lang="zh-CN" altLang="en-US" sz="2500" b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1066800" y="2286000"/>
            <a:ext cx="80772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zh-CN" altLang="en-US" sz="2500" b="1" dirty="0" smtClean="0">
                <a:latin typeface="华文仿宋" pitchFamily="2" charset="-122"/>
                <a:ea typeface="华文仿宋" pitchFamily="2" charset="-122"/>
              </a:rPr>
              <a:t>创建或改善绩效</a:t>
            </a:r>
            <a:r>
              <a:rPr kumimoji="1" lang="zh-CN" altLang="en-US" sz="2500" b="1" dirty="0">
                <a:latin typeface="华文仿宋" pitchFamily="2" charset="-122"/>
                <a:ea typeface="华文仿宋" pitchFamily="2" charset="-122"/>
              </a:rPr>
              <a:t>系统方案（包括合理设岗、提供培训、建立薪酬以及奖励制度、创建企业组织文化等综合方案</a:t>
            </a:r>
            <a:r>
              <a:rPr kumimoji="1" lang="zh-CN" altLang="en-US" sz="2500" b="1" dirty="0" smtClean="0">
                <a:latin typeface="华文仿宋" pitchFamily="2" charset="-122"/>
                <a:ea typeface="华文仿宋" pitchFamily="2" charset="-122"/>
              </a:rPr>
              <a:t>）</a:t>
            </a:r>
            <a:endParaRPr kumimoji="1" lang="en-US" altLang="zh-CN" sz="2500" b="1" dirty="0" smtClean="0">
              <a:latin typeface="华文仿宋" pitchFamily="2" charset="-122"/>
              <a:ea typeface="华文仿宋" pitchFamily="2" charset="-122"/>
            </a:endParaRPr>
          </a:p>
          <a:p>
            <a:r>
              <a:rPr kumimoji="1" lang="zh-CN" altLang="en-US" sz="2500" b="1" dirty="0" smtClean="0">
                <a:latin typeface="华文仿宋" pitchFamily="2" charset="-122"/>
                <a:ea typeface="华文仿宋" pitchFamily="2" charset="-122"/>
              </a:rPr>
              <a:t>               （教学型方案与非教学型方案）</a:t>
            </a:r>
            <a:endParaRPr kumimoji="1" lang="zh-CN" altLang="en-US" sz="2500" b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1447800" y="4191000"/>
            <a:ext cx="6629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zh-CN" altLang="en-US" sz="2500" b="1" dirty="0" smtClean="0">
                <a:latin typeface="华文仿宋" pitchFamily="2" charset="-122"/>
                <a:ea typeface="华文仿宋" pitchFamily="2" charset="-122"/>
              </a:rPr>
              <a:t>          设计</a:t>
            </a:r>
            <a:r>
              <a:rPr kumimoji="1" lang="zh-CN" altLang="en-US" sz="2500" b="1" dirty="0">
                <a:latin typeface="华文仿宋" pitchFamily="2" charset="-122"/>
                <a:ea typeface="华文仿宋" pitchFamily="2" charset="-122"/>
              </a:rPr>
              <a:t>、开发、实施、管理和</a:t>
            </a:r>
            <a:r>
              <a:rPr kumimoji="1" lang="zh-CN" altLang="en-US" sz="2500" b="1" dirty="0" smtClean="0">
                <a:latin typeface="华文仿宋" pitchFamily="2" charset="-122"/>
                <a:ea typeface="华文仿宋" pitchFamily="2" charset="-122"/>
              </a:rPr>
              <a:t>评价</a:t>
            </a:r>
            <a:endParaRPr kumimoji="1" lang="en-US" altLang="zh-CN" sz="2500" b="1" dirty="0" smtClean="0">
              <a:latin typeface="华文仿宋" pitchFamily="2" charset="-122"/>
              <a:ea typeface="华文仿宋" pitchFamily="2" charset="-122"/>
            </a:endParaRPr>
          </a:p>
          <a:p>
            <a:r>
              <a:rPr kumimoji="1" lang="zh-CN" altLang="en-US" sz="2500" b="1" dirty="0" smtClean="0">
                <a:latin typeface="华文仿宋" pitchFamily="2" charset="-122"/>
                <a:ea typeface="华文仿宋" pitchFamily="2" charset="-122"/>
              </a:rPr>
              <a:t>绩效系统方案实现</a:t>
            </a:r>
            <a:r>
              <a:rPr kumimoji="1" lang="zh-CN" altLang="en-US" sz="2500" b="1" dirty="0">
                <a:latin typeface="华文仿宋" pitchFamily="2" charset="-122"/>
                <a:ea typeface="华文仿宋" pitchFamily="2" charset="-122"/>
              </a:rPr>
              <a:t>的过程和所需要的各种资源                         </a:t>
            </a:r>
            <a:endParaRPr kumimoji="1" lang="zh-CN" altLang="en-US" sz="2500" b="1" dirty="0">
              <a:solidFill>
                <a:schemeClr val="hlink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4419600" y="1524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8490" name="Line 10"/>
          <p:cNvSpPr>
            <a:spLocks noChangeShapeType="1"/>
          </p:cNvSpPr>
          <p:nvPr/>
        </p:nvSpPr>
        <p:spPr bwMode="auto">
          <a:xfrm>
            <a:off x="4419600" y="3581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" y="5562600"/>
            <a:ext cx="8763000" cy="5847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990000"/>
                </a:solidFill>
                <a:ea typeface="华文新魏" pitchFamily="2" charset="-122"/>
              </a:rPr>
              <a:t>系统方法彻底运用于组织机构解决其实际</a:t>
            </a:r>
            <a:r>
              <a:rPr lang="zh-CN" altLang="en-US" sz="3200" b="1" dirty="0" smtClean="0">
                <a:solidFill>
                  <a:srgbClr val="990000"/>
                </a:solidFill>
                <a:ea typeface="华文新魏" pitchFamily="2" charset="-122"/>
              </a:rPr>
              <a:t>问题</a:t>
            </a:r>
            <a:r>
              <a:rPr lang="en-US" altLang="zh-CN" sz="3200" b="1" dirty="0" smtClean="0">
                <a:solidFill>
                  <a:srgbClr val="990000"/>
                </a:solidFill>
                <a:ea typeface="华文新魏" pitchFamily="2" charset="-122"/>
              </a:rPr>
              <a:t>!</a:t>
            </a:r>
            <a:endParaRPr lang="zh-CN" altLang="en-US" sz="3200" b="1" dirty="0">
              <a:solidFill>
                <a:srgbClr val="990000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655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" y="5029200"/>
            <a:ext cx="409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CN" altLang="en-US" sz="2800" b="1" dirty="0">
                <a:solidFill>
                  <a:srgbClr val="800080"/>
                </a:solidFill>
                <a:latin typeface="华文新魏" pitchFamily="2" charset="-122"/>
                <a:ea typeface="华文新魏" pitchFamily="2" charset="-122"/>
              </a:rPr>
              <a:t>缺乏良好的组织环境支持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sz="2800" b="1" dirty="0">
                <a:solidFill>
                  <a:srgbClr val="002060"/>
                </a:solidFill>
                <a:latin typeface="华文仿宋" pitchFamily="2" charset="-122"/>
                <a:ea typeface="华文仿宋" pitchFamily="2" charset="-122"/>
              </a:rPr>
              <a:t>缺乏信息、知识与技能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09600" y="3048000"/>
            <a:ext cx="2339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CN" altLang="en-US" sz="28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缺乏工作动机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0" y="9144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0" y="152400"/>
            <a:ext cx="0" cy="655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04800" y="381000"/>
            <a:ext cx="403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绩效问题产生</a:t>
            </a:r>
            <a:r>
              <a:rPr lang="zh-CN" altLang="en-US" sz="32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的原因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105400" y="3810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相应的干预措施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0" y="2667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0" y="40386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572000" y="990600"/>
            <a:ext cx="2819400" cy="19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100"/>
              </a:lnSpc>
              <a:spcBef>
                <a:spcPts val="0"/>
              </a:spcBef>
            </a:pPr>
            <a:r>
              <a:rPr kumimoji="0" lang="zh-CN" altLang="en-US" b="1" dirty="0">
                <a:solidFill>
                  <a:schemeClr val="tx2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  <a:t>建立学习型组织</a:t>
            </a:r>
          </a:p>
          <a:p>
            <a:pPr eaLnBrk="0" hangingPunct="0">
              <a:lnSpc>
                <a:spcPts val="2100"/>
              </a:lnSpc>
              <a:spcBef>
                <a:spcPts val="0"/>
              </a:spcBef>
            </a:pPr>
            <a:r>
              <a:rPr kumimoji="0" lang="zh-CN" altLang="en-US" b="1" dirty="0">
                <a:solidFill>
                  <a:schemeClr val="tx2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  <a:t>行动学习</a:t>
            </a:r>
          </a:p>
          <a:p>
            <a:pPr eaLnBrk="0" hangingPunct="0">
              <a:lnSpc>
                <a:spcPts val="2100"/>
              </a:lnSpc>
              <a:spcBef>
                <a:spcPts val="0"/>
              </a:spcBef>
            </a:pPr>
            <a:r>
              <a:rPr kumimoji="0"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  <a:t>自学</a:t>
            </a:r>
            <a:endParaRPr kumimoji="0" lang="en-US" altLang="zh-CN" b="1" dirty="0" smtClean="0">
              <a:solidFill>
                <a:schemeClr val="tx2">
                  <a:lumMod val="50000"/>
                </a:schemeClr>
              </a:solidFill>
              <a:latin typeface="华文新魏" pitchFamily="2" charset="-122"/>
              <a:ea typeface="华文新魏" pitchFamily="2" charset="-122"/>
            </a:endParaRPr>
          </a:p>
          <a:p>
            <a:pPr marL="342900" lvl="0" indent="-342900" eaLnBrk="0" hangingPunct="0">
              <a:lnSpc>
                <a:spcPts val="2100"/>
              </a:lnSpc>
              <a:spcBef>
                <a:spcPts val="0"/>
              </a:spcBef>
              <a:defRPr/>
            </a:pPr>
            <a:r>
              <a:rPr lang="zh-CN" altLang="en-US" b="1" kern="0" dirty="0">
                <a:solidFill>
                  <a:schemeClr val="tx2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  <a:t>远程学习（电子</a:t>
            </a:r>
            <a:r>
              <a:rPr lang="zh-CN" altLang="en-US" b="1" kern="0" dirty="0" smtClean="0">
                <a:solidFill>
                  <a:schemeClr val="tx2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  <a:t>学习）</a:t>
            </a:r>
            <a:endParaRPr lang="en-US" altLang="zh-CN" b="1" kern="0" dirty="0">
              <a:solidFill>
                <a:schemeClr val="tx2">
                  <a:lumMod val="50000"/>
                </a:schemeClr>
              </a:solidFill>
              <a:latin typeface="华文新魏" pitchFamily="2" charset="-122"/>
              <a:ea typeface="华文新魏" pitchFamily="2" charset="-122"/>
            </a:endParaRPr>
          </a:p>
          <a:p>
            <a:pPr eaLnBrk="0" hangingPunct="0">
              <a:lnSpc>
                <a:spcPts val="2100"/>
              </a:lnSpc>
              <a:spcBef>
                <a:spcPts val="0"/>
              </a:spcBef>
            </a:pPr>
            <a:r>
              <a:rPr kumimoji="0" lang="zh-CN" altLang="en-US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面对面培训</a:t>
            </a:r>
            <a:r>
              <a:rPr kumimoji="0" lang="zh-CN" altLang="en-US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和</a:t>
            </a:r>
            <a:r>
              <a:rPr kumimoji="0" lang="zh-CN" altLang="en-US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教育</a:t>
            </a:r>
            <a:endParaRPr kumimoji="0" lang="en-US" altLang="zh-CN" b="1" dirty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pPr eaLnBrk="0" hangingPunct="0">
              <a:lnSpc>
                <a:spcPts val="2100"/>
              </a:lnSpc>
              <a:spcBef>
                <a:spcPts val="0"/>
              </a:spcBef>
            </a:pP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  <a:t>转岗</a:t>
            </a:r>
            <a:endParaRPr lang="en-US" altLang="zh-CN" b="1" dirty="0" smtClean="0">
              <a:solidFill>
                <a:schemeClr val="tx2">
                  <a:lumMod val="50000"/>
                </a:schemeClr>
              </a:solidFill>
              <a:latin typeface="华文新魏" pitchFamily="2" charset="-122"/>
              <a:ea typeface="华文新魏" pitchFamily="2" charset="-122"/>
            </a:endParaRPr>
          </a:p>
          <a:p>
            <a:pPr eaLnBrk="0" hangingPunct="0">
              <a:lnSpc>
                <a:spcPts val="2100"/>
              </a:lnSpc>
              <a:spcBef>
                <a:spcPts val="0"/>
              </a:spcBef>
            </a:pPr>
            <a:endParaRPr kumimoji="0" lang="zh-CN" altLang="en-US" b="1" dirty="0">
              <a:solidFill>
                <a:schemeClr val="tx2">
                  <a:lumMod val="50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334000" y="4114800"/>
            <a:ext cx="2590800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b="1" dirty="0">
                <a:solidFill>
                  <a:srgbClr val="800080"/>
                </a:solidFill>
                <a:latin typeface="华文新魏" pitchFamily="2" charset="-122"/>
                <a:ea typeface="华文新魏" pitchFamily="2" charset="-122"/>
              </a:rPr>
              <a:t>工作分析与</a:t>
            </a:r>
            <a:r>
              <a:rPr kumimoji="0" lang="zh-CN" altLang="en-US" b="1" dirty="0" smtClean="0">
                <a:solidFill>
                  <a:srgbClr val="800080"/>
                </a:solidFill>
                <a:latin typeface="华文新魏" pitchFamily="2" charset="-122"/>
                <a:ea typeface="华文新魏" pitchFamily="2" charset="-122"/>
              </a:rPr>
              <a:t>设计</a:t>
            </a:r>
            <a:endParaRPr kumimoji="0" lang="en-US" altLang="zh-CN" b="1" dirty="0" smtClean="0">
              <a:solidFill>
                <a:srgbClr val="800080"/>
              </a:solidFill>
              <a:latin typeface="华文新魏" pitchFamily="2" charset="-122"/>
              <a:ea typeface="华文新魏" pitchFamily="2" charset="-122"/>
            </a:endParaRPr>
          </a:p>
          <a:p>
            <a:pPr eaLnBrk="0" hangingPunct="0"/>
            <a:r>
              <a:rPr lang="zh-CN" altLang="en-US" b="1" dirty="0" smtClean="0">
                <a:solidFill>
                  <a:srgbClr val="800080"/>
                </a:solidFill>
                <a:latin typeface="华文新魏" pitchFamily="2" charset="-122"/>
                <a:ea typeface="华文新魏" pitchFamily="2" charset="-122"/>
              </a:rPr>
              <a:t>流程再造</a:t>
            </a:r>
            <a:endParaRPr kumimoji="0" lang="zh-CN" altLang="en-US" b="1" dirty="0">
              <a:solidFill>
                <a:srgbClr val="800080"/>
              </a:solidFill>
              <a:latin typeface="华文新魏" pitchFamily="2" charset="-122"/>
              <a:ea typeface="华文新魏" pitchFamily="2" charset="-122"/>
            </a:endParaRPr>
          </a:p>
          <a:p>
            <a:pPr eaLnBrk="0" hangingPunct="0">
              <a:lnSpc>
                <a:spcPct val="90000"/>
              </a:lnSpc>
            </a:pPr>
            <a:r>
              <a:rPr kumimoji="0" lang="zh-CN" altLang="en-US" b="1" dirty="0">
                <a:solidFill>
                  <a:srgbClr val="800080"/>
                </a:solidFill>
                <a:latin typeface="华文新魏" pitchFamily="2" charset="-122"/>
                <a:ea typeface="华文新魏" pitchFamily="2" charset="-122"/>
              </a:rPr>
              <a:t>人力资源开发</a:t>
            </a:r>
          </a:p>
          <a:p>
            <a:pPr eaLnBrk="0" hangingPunct="0">
              <a:lnSpc>
                <a:spcPct val="90000"/>
              </a:lnSpc>
            </a:pPr>
            <a:r>
              <a:rPr kumimoji="0" lang="zh-CN" altLang="en-US" b="1" dirty="0">
                <a:solidFill>
                  <a:srgbClr val="800080"/>
                </a:solidFill>
                <a:latin typeface="华文新魏" pitchFamily="2" charset="-122"/>
                <a:ea typeface="华文新魏" pitchFamily="2" charset="-122"/>
              </a:rPr>
              <a:t>组织沟通</a:t>
            </a:r>
          </a:p>
          <a:p>
            <a:pPr eaLnBrk="0" hangingPunct="0">
              <a:lnSpc>
                <a:spcPct val="90000"/>
              </a:lnSpc>
            </a:pPr>
            <a:r>
              <a:rPr kumimoji="0" lang="zh-CN" altLang="en-US" b="1" dirty="0">
                <a:solidFill>
                  <a:srgbClr val="800080"/>
                </a:solidFill>
                <a:latin typeface="华文新魏" pitchFamily="2" charset="-122"/>
                <a:ea typeface="华文新魏" pitchFamily="2" charset="-122"/>
              </a:rPr>
              <a:t>组织设计与开发</a:t>
            </a:r>
          </a:p>
          <a:p>
            <a:pPr eaLnBrk="0" hangingPunct="0">
              <a:lnSpc>
                <a:spcPct val="90000"/>
              </a:lnSpc>
            </a:pPr>
            <a:r>
              <a:rPr kumimoji="0" lang="zh-CN" altLang="en-US" b="1" dirty="0">
                <a:solidFill>
                  <a:srgbClr val="800080"/>
                </a:solidFill>
                <a:latin typeface="华文新魏" pitchFamily="2" charset="-122"/>
                <a:ea typeface="华文新魏" pitchFamily="2" charset="-122"/>
              </a:rPr>
              <a:t>财务系统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934200" y="990600"/>
            <a:ext cx="23622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zh-CN" altLang="en-US" b="1" dirty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</a:rPr>
              <a:t>工作帮助</a:t>
            </a:r>
          </a:p>
          <a:p>
            <a:pPr eaLnBrk="0" hangingPunct="0"/>
            <a:r>
              <a:rPr kumimoji="0" lang="zh-CN" altLang="en-US" sz="2000" b="1" dirty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</a:rPr>
              <a:t>电子绩效支持系统</a:t>
            </a:r>
          </a:p>
          <a:p>
            <a:pPr eaLnBrk="0" hangingPunct="0"/>
            <a:r>
              <a:rPr kumimoji="0" lang="zh-CN" altLang="en-US" b="1" dirty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</a:rPr>
              <a:t>工作规范与</a:t>
            </a:r>
            <a:r>
              <a:rPr kumimoji="0" lang="zh-CN" altLang="en-US" b="1" dirty="0" smtClean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</a:rPr>
              <a:t>标准</a:t>
            </a:r>
            <a:endParaRPr kumimoji="0" lang="en-US" altLang="zh-CN" b="1" dirty="0" smtClean="0">
              <a:solidFill>
                <a:srgbClr val="660066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2000" b="1" dirty="0" smtClean="0">
                <a:solidFill>
                  <a:srgbClr val="800080"/>
                </a:solidFill>
                <a:latin typeface="华文新魏" pitchFamily="2" charset="-122"/>
                <a:ea typeface="华文新魏" pitchFamily="2" charset="-122"/>
              </a:rPr>
              <a:t>提供反馈</a:t>
            </a:r>
            <a:endParaRPr lang="en-US" altLang="zh-CN" sz="2000" b="1" dirty="0" smtClean="0">
              <a:solidFill>
                <a:srgbClr val="800080"/>
              </a:solidFill>
              <a:latin typeface="华文新魏" pitchFamily="2" charset="-122"/>
              <a:ea typeface="华文新魏" pitchFamily="2" charset="-122"/>
            </a:endParaRPr>
          </a:p>
          <a:p>
            <a:pPr eaLnBrk="0" hangingPunct="0"/>
            <a:endParaRPr kumimoji="0" lang="zh-CN" altLang="en-US" b="1" dirty="0">
              <a:solidFill>
                <a:srgbClr val="660066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5334000" y="5791200"/>
            <a:ext cx="304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zh-CN" altLang="en-US" b="1" dirty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修改政策、修订工作合同、培训管理干部、制定合适</a:t>
            </a:r>
            <a:r>
              <a:rPr kumimoji="0" lang="zh-CN" altLang="en-US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的奖惩制度、激励系统</a:t>
            </a:r>
            <a:endParaRPr kumimoji="0" lang="zh-CN" altLang="en-US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953000" y="2743200"/>
            <a:ext cx="3429000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b="1" dirty="0" smtClean="0">
                <a:solidFill>
                  <a:srgbClr val="D60093"/>
                </a:solidFill>
                <a:latin typeface="华文新魏" pitchFamily="2" charset="-122"/>
                <a:ea typeface="华文新魏" pitchFamily="2" charset="-122"/>
              </a:rPr>
              <a:t>增强工作</a:t>
            </a:r>
            <a:r>
              <a:rPr kumimoji="0" lang="zh-CN" altLang="en-US" b="1" dirty="0">
                <a:solidFill>
                  <a:srgbClr val="D60093"/>
                </a:solidFill>
                <a:latin typeface="华文新魏" pitchFamily="2" charset="-122"/>
                <a:ea typeface="华文新魏" pitchFamily="2" charset="-122"/>
              </a:rPr>
              <a:t>信心</a:t>
            </a:r>
          </a:p>
          <a:p>
            <a:pPr eaLnBrk="0" hangingPunct="0"/>
            <a:r>
              <a:rPr kumimoji="0" lang="zh-CN" altLang="en-US" b="1" dirty="0">
                <a:solidFill>
                  <a:srgbClr val="D60093"/>
                </a:solidFill>
                <a:latin typeface="华文新魏" pitchFamily="2" charset="-122"/>
                <a:ea typeface="华文新魏" pitchFamily="2" charset="-122"/>
              </a:rPr>
              <a:t>排除环境障碍</a:t>
            </a:r>
          </a:p>
          <a:p>
            <a:pPr eaLnBrk="0" hangingPunct="0">
              <a:lnSpc>
                <a:spcPct val="80000"/>
              </a:lnSpc>
            </a:pPr>
            <a:r>
              <a:rPr kumimoji="0" lang="zh-CN" altLang="en-US" b="1" dirty="0">
                <a:solidFill>
                  <a:srgbClr val="D60093"/>
                </a:solidFill>
                <a:latin typeface="华文新魏" pitchFamily="2" charset="-122"/>
                <a:ea typeface="华文新魏" pitchFamily="2" charset="-122"/>
              </a:rPr>
              <a:t>营造舒心的工作氛围</a:t>
            </a:r>
          </a:p>
          <a:p>
            <a:pPr eaLnBrk="0" hangingPunct="0"/>
            <a:r>
              <a:rPr kumimoji="0" lang="zh-CN" altLang="en-US" b="1" dirty="0">
                <a:solidFill>
                  <a:srgbClr val="D60093"/>
                </a:solidFill>
                <a:latin typeface="华文新魏" pitchFamily="2" charset="-122"/>
                <a:ea typeface="华文新魏" pitchFamily="2" charset="-122"/>
              </a:rPr>
              <a:t>阐明绩效目标的价值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33400" y="1905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sz="2800" b="1" dirty="0" smtClean="0">
                <a:solidFill>
                  <a:srgbClr val="002060"/>
                </a:solidFill>
                <a:latin typeface="华文仿宋" pitchFamily="2" charset="-122"/>
                <a:ea typeface="华文仿宋" pitchFamily="2" charset="-122"/>
              </a:rPr>
              <a:t>能力问题</a:t>
            </a:r>
            <a:endParaRPr kumimoji="0" lang="zh-CN" altLang="en-US" sz="2800" b="1" dirty="0">
              <a:solidFill>
                <a:srgbClr val="002060"/>
              </a:solidFill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矩形 5"/>
          <p:cNvSpPr>
            <a:spLocks noChangeArrowheads="1"/>
          </p:cNvSpPr>
          <p:nvPr/>
        </p:nvSpPr>
        <p:spPr bwMode="auto">
          <a:xfrm>
            <a:off x="1447800" y="2971800"/>
            <a:ext cx="55626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buSzPct val="80000"/>
              <a:buFont typeface="Wingdings" pitchFamily="2" charset="2"/>
              <a:buChar char="Ø"/>
            </a:pP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 帕雷托（</a:t>
            </a:r>
            <a:r>
              <a:rPr lang="en-US" altLang="zh-CN" sz="3200" b="1" dirty="0">
                <a:latin typeface="华文仿宋" pitchFamily="2" charset="-122"/>
                <a:ea typeface="华文仿宋" pitchFamily="2" charset="-122"/>
              </a:rPr>
              <a:t>Pareto</a:t>
            </a:r>
            <a:r>
              <a:rPr lang="zh-CN" altLang="en-US" sz="3200" b="1" dirty="0" smtClean="0">
                <a:latin typeface="华文仿宋" pitchFamily="2" charset="-122"/>
                <a:ea typeface="华文仿宋" pitchFamily="2" charset="-122"/>
              </a:rPr>
              <a:t>）</a:t>
            </a:r>
            <a:r>
              <a:rPr lang="en-US" altLang="zh-CN" sz="3200" b="1" dirty="0" smtClean="0">
                <a:latin typeface="华文仿宋" pitchFamily="2" charset="-122"/>
                <a:ea typeface="华文仿宋" pitchFamily="2" charset="-122"/>
              </a:rPr>
              <a:t>20/80</a:t>
            </a:r>
            <a:r>
              <a:rPr lang="zh-CN" altLang="en-US" sz="3200" b="1" dirty="0" smtClean="0">
                <a:latin typeface="华文仿宋" pitchFamily="2" charset="-122"/>
                <a:ea typeface="华文仿宋" pitchFamily="2" charset="-122"/>
              </a:rPr>
              <a:t>定律</a:t>
            </a:r>
            <a:endParaRPr lang="zh-CN" altLang="en-US" sz="3200" b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81600" y="228600"/>
            <a:ext cx="3048000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200"/>
              </a:lnSpc>
              <a:spcAft>
                <a:spcPts val="0"/>
              </a:spcAft>
              <a:defRPr/>
            </a:pPr>
            <a:r>
              <a:rPr lang="zh-CN" altLang="en-US" sz="2400" b="1" kern="100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/>
              </a:rPr>
              <a:t>原因分析</a:t>
            </a:r>
            <a:r>
              <a:rPr lang="en-US" altLang="zh-CN" sz="2400" b="1" kern="100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/>
              </a:rPr>
              <a:t>/</a:t>
            </a:r>
            <a:r>
              <a:rPr lang="zh-CN" altLang="en-US" sz="2400" b="1" kern="100" dirty="0" smtClean="0">
                <a:solidFill>
                  <a:srgbClr val="7030A0"/>
                </a:solidFill>
                <a:latin typeface="华文仿宋" pitchFamily="2" charset="-122"/>
                <a:ea typeface="华文仿宋" pitchFamily="2" charset="-122"/>
                <a:cs typeface="Times New Roman"/>
              </a:rPr>
              <a:t>分析工具</a:t>
            </a:r>
            <a:endParaRPr lang="zh-CN" sz="2400" b="1" kern="100" dirty="0">
              <a:solidFill>
                <a:srgbClr val="7030A0"/>
              </a:solidFill>
              <a:latin typeface="华文仿宋" pitchFamily="2" charset="-122"/>
              <a:ea typeface="华文仿宋" pitchFamily="2" charset="-122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219200" y="1828800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CN" sz="2800" b="1" i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800" b="1" i="1" dirty="0">
                <a:latin typeface="华文仿宋" pitchFamily="2" charset="-122"/>
                <a:ea typeface="华文仿宋" pitchFamily="2" charset="-122"/>
              </a:rPr>
              <a:t>问题并不总是那么明显</a:t>
            </a:r>
            <a:r>
              <a:rPr lang="zh-CN" altLang="en-US" sz="2800" b="1" i="1" dirty="0" smtClean="0">
                <a:latin typeface="华文仿宋" pitchFamily="2" charset="-122"/>
                <a:ea typeface="华文仿宋" pitchFamily="2" charset="-122"/>
              </a:rPr>
              <a:t>的</a:t>
            </a:r>
            <a:endParaRPr lang="zh-CN" altLang="en-US" sz="2800" b="1" i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219200" y="3505200"/>
            <a:ext cx="4729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800" b="1" i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800" b="1" i="1" dirty="0">
                <a:latin typeface="华文仿宋" pitchFamily="2" charset="-122"/>
                <a:ea typeface="华文仿宋" pitchFamily="2" charset="-122"/>
              </a:rPr>
              <a:t>顾客也不永远都是对的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18002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 </a:t>
            </a:r>
            <a:r>
              <a:rPr lang="zh-CN" altLang="en-US" sz="40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案例</a:t>
            </a:r>
            <a:endParaRPr lang="zh-CN" altLang="en-US" sz="4000" b="1" dirty="0">
              <a:solidFill>
                <a:srgbClr val="D60093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5715000" y="3657600"/>
            <a:ext cx="2735262" cy="863600"/>
          </a:xfrm>
          <a:prstGeom prst="wedgeEllipseCallout">
            <a:avLst>
              <a:gd name="adj1" fmla="val -58648"/>
              <a:gd name="adj2" fmla="val -395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3200" b="1" i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组织文化</a:t>
            </a: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5791200" y="2133600"/>
            <a:ext cx="2735262" cy="863600"/>
          </a:xfrm>
          <a:prstGeom prst="wedgeEllipseCallout">
            <a:avLst>
              <a:gd name="adj1" fmla="val -55806"/>
              <a:gd name="adj2" fmla="val -450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3200" b="1" i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激励机制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4" grpId="0" animBg="1"/>
      <p:bldP spid="10650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gray">
          <a:xfrm>
            <a:off x="5334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案例：</a:t>
            </a:r>
            <a:r>
              <a:rPr lang="zh-CN" altLang="en-US" sz="3600" b="1" dirty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生产车间的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故事（</a:t>
            </a:r>
            <a:r>
              <a:rPr lang="en-US" altLang="zh-CN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）</a:t>
            </a:r>
            <a:endParaRPr lang="zh-CN" altLang="en-US" sz="3600" b="1" dirty="0">
              <a:solidFill>
                <a:srgbClr val="D60093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0906" name="AutoShape 10"/>
          <p:cNvSpPr>
            <a:spLocks noChangeArrowheads="1"/>
          </p:cNvSpPr>
          <p:nvPr/>
        </p:nvSpPr>
        <p:spPr bwMode="auto">
          <a:xfrm>
            <a:off x="990600" y="1447800"/>
            <a:ext cx="228600" cy="228600"/>
          </a:xfrm>
          <a:prstGeom prst="triangle">
            <a:avLst>
              <a:gd name="adj" fmla="val 50000"/>
            </a:avLst>
          </a:prstGeom>
          <a:solidFill>
            <a:srgbClr val="DE002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295400" y="1355725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背 景：某</a:t>
            </a:r>
            <a:r>
              <a:rPr lang="zh-CN" altLang="en-US" sz="2400" b="1" i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计算机配件</a:t>
            </a: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生产厂家    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1295400" y="2101850"/>
            <a:ext cx="11929659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</a:pP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问 题：改革生产装配线后，装配线生产的</a:t>
            </a:r>
            <a:r>
              <a:rPr lang="zh-CN" altLang="en-US" sz="2400" b="1" i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坏碟</a:t>
            </a:r>
            <a:r>
              <a:rPr lang="zh-CN" altLang="en-US" sz="2400" b="1" i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数</a:t>
            </a:r>
            <a:endParaRPr lang="en-US" altLang="zh-CN" sz="2400" b="1" i="1" dirty="0" smtClean="0">
              <a:solidFill>
                <a:srgbClr val="A50021"/>
              </a:solidFill>
              <a:latin typeface="华文仿宋" pitchFamily="2" charset="-122"/>
              <a:ea typeface="华文仿宋" pitchFamily="2" charset="-122"/>
            </a:endParaRPr>
          </a:p>
          <a:p>
            <a:pPr>
              <a:spcAft>
                <a:spcPct val="30000"/>
              </a:spcAft>
            </a:pPr>
            <a:r>
              <a:rPr lang="zh-CN" altLang="en-US" sz="2400" b="1" i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增长</a:t>
            </a: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了</a:t>
            </a:r>
            <a:r>
              <a:rPr lang="en-US" altLang="zh-CN" sz="2400" b="1" i="1" dirty="0">
                <a:latin typeface="华文仿宋" pitchFamily="2" charset="-122"/>
                <a:ea typeface="华文仿宋" pitchFamily="2" charset="-122"/>
              </a:rPr>
              <a:t>32%</a:t>
            </a:r>
            <a:r>
              <a:rPr lang="zh-CN" altLang="en-US" sz="2400" b="1" i="1" dirty="0" smtClean="0">
                <a:latin typeface="华文仿宋" pitchFamily="2" charset="-122"/>
                <a:ea typeface="华文仿宋" pitchFamily="2" charset="-122"/>
              </a:rPr>
              <a:t>，</a:t>
            </a:r>
            <a:r>
              <a:rPr lang="zh-CN" altLang="en-US" sz="2400" b="1" i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产量</a:t>
            </a:r>
            <a:r>
              <a:rPr lang="zh-CN" altLang="en-US" sz="2400" b="1" i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下降</a:t>
            </a: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了</a:t>
            </a:r>
            <a:r>
              <a:rPr lang="en-US" altLang="zh-CN" sz="2400" b="1" i="1" dirty="0">
                <a:latin typeface="华文仿宋" pitchFamily="2" charset="-122"/>
                <a:ea typeface="华文仿宋" pitchFamily="2" charset="-122"/>
              </a:rPr>
              <a:t>18%</a:t>
            </a: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，</a:t>
            </a:r>
            <a:r>
              <a:rPr lang="zh-CN" altLang="en-US" sz="2400" b="1" i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按时送货量下降</a:t>
            </a: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了</a:t>
            </a:r>
            <a:r>
              <a:rPr lang="en-US" altLang="zh-CN" sz="2400" b="1" i="1" dirty="0">
                <a:latin typeface="华文仿宋" pitchFamily="2" charset="-122"/>
                <a:ea typeface="华文仿宋" pitchFamily="2" charset="-122"/>
              </a:rPr>
              <a:t>38%</a:t>
            </a: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。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1295400" y="3276600"/>
            <a:ext cx="11169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</a:pP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后 果：公司面临</a:t>
            </a:r>
            <a:r>
              <a:rPr lang="zh-CN" altLang="en-US" sz="2400" b="1" i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失去重要客户</a:t>
            </a: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的危机和严重的</a:t>
            </a:r>
            <a:r>
              <a:rPr lang="zh-CN" altLang="en-US" sz="2400" b="1" i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财政危机</a:t>
            </a:r>
            <a:r>
              <a:rPr lang="zh-CN" altLang="en-US" sz="2400" b="1" i="1" dirty="0">
                <a:latin typeface="华文仿宋" pitchFamily="2" charset="-122"/>
                <a:ea typeface="华文仿宋" pitchFamily="2" charset="-122"/>
              </a:rPr>
              <a:t>。</a:t>
            </a:r>
          </a:p>
        </p:txBody>
      </p:sp>
      <p:sp>
        <p:nvSpPr>
          <p:cNvPr id="80912" name="AutoShape 16"/>
          <p:cNvSpPr>
            <a:spLocks noChangeArrowheads="1"/>
          </p:cNvSpPr>
          <p:nvPr/>
        </p:nvSpPr>
        <p:spPr bwMode="auto">
          <a:xfrm>
            <a:off x="990600" y="2133600"/>
            <a:ext cx="228600" cy="228600"/>
          </a:xfrm>
          <a:prstGeom prst="triangle">
            <a:avLst>
              <a:gd name="adj" fmla="val 50000"/>
            </a:avLst>
          </a:prstGeom>
          <a:solidFill>
            <a:srgbClr val="DE002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13" name="AutoShape 17"/>
          <p:cNvSpPr>
            <a:spLocks noChangeArrowheads="1"/>
          </p:cNvSpPr>
          <p:nvPr/>
        </p:nvSpPr>
        <p:spPr bwMode="auto">
          <a:xfrm>
            <a:off x="990600" y="3200400"/>
            <a:ext cx="228600" cy="228600"/>
          </a:xfrm>
          <a:prstGeom prst="triangle">
            <a:avLst>
              <a:gd name="adj" fmla="val 50000"/>
            </a:avLst>
          </a:prstGeom>
          <a:solidFill>
            <a:srgbClr val="DE002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80914" name="Picture 18" descr="``Y)0}1VB6_%4XOTS4X$2V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648200"/>
            <a:ext cx="1971675" cy="18700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80915" name="WordArt 19"/>
          <p:cNvSpPr>
            <a:spLocks noChangeArrowheads="1" noChangeShapeType="1" noTextEdit="1"/>
          </p:cNvSpPr>
          <p:nvPr/>
        </p:nvSpPr>
        <p:spPr bwMode="auto">
          <a:xfrm>
            <a:off x="6629400" y="4343400"/>
            <a:ext cx="1905000" cy="914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01108"/>
                    </a:gs>
                    <a:gs pos="100000">
                      <a:srgbClr val="B895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/>
                <a:ea typeface="华文新魏"/>
              </a:rPr>
              <a:t>怎么办？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2" name="AutoShape 12"/>
          <p:cNvSpPr>
            <a:spLocks noChangeArrowheads="1"/>
          </p:cNvSpPr>
          <p:nvPr/>
        </p:nvSpPr>
        <p:spPr bwMode="gray">
          <a:xfrm>
            <a:off x="533400" y="1143000"/>
            <a:ext cx="2133600" cy="609600"/>
          </a:xfrm>
          <a:prstGeom prst="chevron">
            <a:avLst>
              <a:gd name="adj" fmla="val 43880"/>
            </a:avLst>
          </a:prstGeom>
          <a:gradFill rotWithShape="1">
            <a:gsLst>
              <a:gs pos="0">
                <a:srgbClr val="FFBD5D"/>
              </a:gs>
              <a:gs pos="100000">
                <a:srgbClr val="FFBD5D">
                  <a:gamma/>
                  <a:tint val="39216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FFBD5D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  </a:t>
            </a:r>
            <a:r>
              <a:rPr lang="zh-CN" altLang="en-US" sz="2500" b="1" dirty="0">
                <a:latin typeface="华文仿宋" pitchFamily="2" charset="-122"/>
                <a:ea typeface="华文仿宋" pitchFamily="2" charset="-122"/>
              </a:rPr>
              <a:t>公司上层  </a:t>
            </a:r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1371600" y="1981200"/>
            <a:ext cx="7229864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致使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产量和质量下降的原因是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员工缺乏培训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，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无法</a:t>
            </a:r>
          </a:p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适应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改革后的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新装配线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2057400" y="3429000"/>
            <a:ext cx="61943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</a:pPr>
            <a:r>
              <a:rPr lang="zh-CN" altLang="en-US" sz="2800" b="1" dirty="0" smtClean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是缺乏</a:t>
            </a:r>
            <a:r>
              <a:rPr lang="zh-CN" altLang="en-US" sz="2800" b="1" dirty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培训吗？ </a:t>
            </a:r>
            <a:r>
              <a:rPr lang="zh-CN" altLang="en-US" sz="2800" b="1" dirty="0" smtClean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培训</a:t>
            </a:r>
            <a:r>
              <a:rPr lang="zh-CN" altLang="en-US" sz="2800" b="1" dirty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能解决问题吗？</a:t>
            </a:r>
            <a:r>
              <a:rPr lang="zh-CN" altLang="en-US" sz="2800" dirty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gray">
          <a:xfrm>
            <a:off x="5334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案例：</a:t>
            </a:r>
            <a:r>
              <a:rPr lang="zh-CN" altLang="en-US" sz="3600" b="1" dirty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生产车间的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故事（</a:t>
            </a:r>
            <a:r>
              <a:rPr lang="en-US" altLang="zh-CN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）</a:t>
            </a:r>
            <a:endParaRPr lang="zh-CN" altLang="en-US" sz="3600" b="1" dirty="0">
              <a:solidFill>
                <a:srgbClr val="D60093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AutoShape 6"/>
          <p:cNvSpPr>
            <a:spLocks noChangeArrowheads="1"/>
          </p:cNvSpPr>
          <p:nvPr/>
        </p:nvSpPr>
        <p:spPr bwMode="gray">
          <a:xfrm>
            <a:off x="685800" y="1447800"/>
            <a:ext cx="1981200" cy="590550"/>
          </a:xfrm>
          <a:prstGeom prst="chevron">
            <a:avLst>
              <a:gd name="adj" fmla="val 42992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9216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CN" altLang="en-US" sz="2500" b="1" dirty="0">
                <a:solidFill>
                  <a:srgbClr val="FF0066"/>
                </a:solidFill>
                <a:latin typeface="华文仿宋" pitchFamily="2" charset="-122"/>
                <a:ea typeface="华文仿宋" pitchFamily="2" charset="-122"/>
              </a:rPr>
              <a:t>   咨询人员  </a:t>
            </a:r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990600" y="2590800"/>
            <a:ext cx="7552067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</a:pP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1. 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召集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相关部门员工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（拒绝装配部直线经理参加）开展</a:t>
            </a:r>
          </a:p>
          <a:p>
            <a:pPr>
              <a:spcAft>
                <a:spcPct val="30000"/>
              </a:spcAft>
            </a:pPr>
            <a:r>
              <a:rPr lang="zh-CN" altLang="en-US" sz="2400" b="1" dirty="0" smtClean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   座谈会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，保证会议封闭性和报告的机密性</a:t>
            </a:r>
            <a:r>
              <a:rPr lang="zh-CN" altLang="en-US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。</a:t>
            </a:r>
            <a:endParaRPr lang="en-US" altLang="zh-CN" sz="2400" b="1" dirty="0" smtClean="0">
              <a:solidFill>
                <a:srgbClr val="000066"/>
              </a:solidFill>
              <a:latin typeface="华文仿宋" pitchFamily="2" charset="-122"/>
              <a:ea typeface="华文仿宋" pitchFamily="2" charset="-122"/>
              <a:cs typeface="Times New Roman" pitchFamily="18" charset="0"/>
            </a:endParaRPr>
          </a:p>
          <a:p>
            <a:pPr>
              <a:spcAft>
                <a:spcPct val="30000"/>
              </a:spcAft>
            </a:pPr>
            <a:endParaRPr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  <a:cs typeface="Times New Roman" pitchFamily="18" charset="0"/>
            </a:endParaRPr>
          </a:p>
          <a:p>
            <a:pPr>
              <a:spcAft>
                <a:spcPct val="30000"/>
              </a:spcAft>
            </a:pP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2. 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会后与公司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三位经理谈话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以了解公司的</a:t>
            </a:r>
            <a:r>
              <a:rPr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企业文化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。</a:t>
            </a:r>
            <a:r>
              <a:rPr lang="zh-CN" altLang="en-US" dirty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334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案例：</a:t>
            </a:r>
            <a:r>
              <a:rPr lang="zh-CN" altLang="en-US" sz="3600" b="1" dirty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生产车间的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故事（</a:t>
            </a:r>
            <a:r>
              <a:rPr lang="en-US" altLang="zh-CN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3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）</a:t>
            </a:r>
            <a:endParaRPr lang="zh-CN" altLang="en-US" sz="3600" b="1" dirty="0">
              <a:solidFill>
                <a:srgbClr val="D60093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143000" y="2286000"/>
            <a:ext cx="23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1. </a:t>
            </a:r>
            <a:r>
              <a:rPr lang="zh-CN" altLang="en-US" sz="24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新装配线</a:t>
            </a:r>
            <a:r>
              <a:rPr lang="zh-CN" altLang="en-US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有效 </a:t>
            </a:r>
            <a:endParaRPr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  <a:cs typeface="Times New Roman" pitchFamily="18" charset="0"/>
            </a:endParaRPr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gray">
          <a:xfrm>
            <a:off x="762000" y="1219200"/>
            <a:ext cx="2133600" cy="685800"/>
          </a:xfrm>
          <a:prstGeom prst="chevron">
            <a:avLst>
              <a:gd name="adj" fmla="val 40632"/>
            </a:avLst>
          </a:prstGeom>
          <a:gradFill rotWithShape="1">
            <a:gsLst>
              <a:gs pos="0">
                <a:srgbClr val="A8D5FE"/>
              </a:gs>
              <a:gs pos="100000">
                <a:srgbClr val="A8D5FE">
                  <a:gamma/>
                  <a:tint val="39216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A8D5FE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   所获事实  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1143000" y="3581400"/>
            <a:ext cx="42434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2. 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新装配线所需的</a:t>
            </a:r>
            <a:r>
              <a:rPr lang="zh-CN" altLang="en-US" sz="24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支架</a:t>
            </a:r>
            <a:r>
              <a:rPr lang="zh-CN" altLang="en-US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有问题 </a:t>
            </a:r>
            <a:endParaRPr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  <a:cs typeface="Times New Roman" pitchFamily="18" charset="0"/>
            </a:endParaRP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1143000" y="4800600"/>
            <a:ext cx="393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3. 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缺乏开放、民主的</a:t>
            </a:r>
            <a:r>
              <a:rPr lang="zh-CN" altLang="en-US" sz="24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氛围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3886200" y="1447800"/>
            <a:ext cx="3657600" cy="1066800"/>
          </a:xfrm>
          <a:prstGeom prst="foldedCorner">
            <a:avLst>
              <a:gd name="adj" fmla="val 12500"/>
            </a:avLst>
          </a:prstGeom>
          <a:solidFill>
            <a:srgbClr val="EBFFEB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于</a:t>
            </a:r>
            <a:r>
              <a:rPr lang="en-US" altLang="zh-CN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6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个月前投入使用</a:t>
            </a:r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，已</a:t>
            </a:r>
            <a:r>
              <a:rPr lang="zh-CN" altLang="en-US" sz="2000" b="1" dirty="0" smtClean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明显</a:t>
            </a:r>
            <a:endParaRPr lang="en-US" altLang="zh-CN" sz="2000" b="1" dirty="0" smtClean="0">
              <a:solidFill>
                <a:srgbClr val="C01108"/>
              </a:solidFill>
              <a:latin typeface="华文仿宋" pitchFamily="2" charset="-122"/>
              <a:ea typeface="华文仿宋" pitchFamily="2" charset="-122"/>
              <a:cs typeface="Times New Roman" pitchFamily="18" charset="0"/>
            </a:endParaRPr>
          </a:p>
          <a:p>
            <a:r>
              <a:rPr lang="zh-CN" altLang="en-US" sz="2000" b="1" dirty="0" smtClean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降低</a:t>
            </a:r>
            <a:r>
              <a:rPr lang="zh-CN" altLang="en-US" sz="20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过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装配生产</a:t>
            </a:r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的错误率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并</a:t>
            </a:r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有</a:t>
            </a:r>
            <a:endParaRPr lang="en-US" altLang="zh-CN" sz="2000" b="1" dirty="0" smtClean="0">
              <a:solidFill>
                <a:srgbClr val="000066"/>
              </a:solidFill>
              <a:latin typeface="华文仿宋" pitchFamily="2" charset="-122"/>
              <a:ea typeface="华文仿宋" pitchFamily="2" charset="-122"/>
              <a:cs typeface="Times New Roman" pitchFamily="18" charset="0"/>
            </a:endParaRPr>
          </a:p>
          <a:p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效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提高过产量</a:t>
            </a:r>
            <a:r>
              <a:rPr lang="zh-CN" altLang="en-US" sz="20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。</a:t>
            </a:r>
            <a:endParaRPr lang="zh-CN" altLang="en-US" dirty="0">
              <a:latin typeface="华文仿宋" pitchFamily="2" charset="-122"/>
              <a:ea typeface="华文仿宋" pitchFamily="2" charset="-122"/>
              <a:cs typeface="Times New Roman" pitchFamily="18" charset="0"/>
            </a:endParaRPr>
          </a:p>
        </p:txBody>
      </p:sp>
      <p:sp>
        <p:nvSpPr>
          <p:cNvPr id="82957" name="AutoShape 13"/>
          <p:cNvSpPr>
            <a:spLocks noChangeArrowheads="1"/>
          </p:cNvSpPr>
          <p:nvPr/>
        </p:nvSpPr>
        <p:spPr bwMode="auto">
          <a:xfrm>
            <a:off x="5486400" y="2667000"/>
            <a:ext cx="3352800" cy="1752600"/>
          </a:xfrm>
          <a:prstGeom prst="foldedCorner">
            <a:avLst>
              <a:gd name="adj" fmla="val 12500"/>
            </a:avLst>
          </a:prstGeom>
          <a:solidFill>
            <a:srgbClr val="EBFFEB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>
              <a:buFontTx/>
              <a:buAutoNum type="alphaLcParenR"/>
            </a:pPr>
            <a:r>
              <a:rPr lang="zh-CN" altLang="en-US" sz="20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供应不及时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，经常缺  </a:t>
            </a:r>
          </a:p>
          <a:p>
            <a:pPr marL="342900" indent="-342900"/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    货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，致使工作无法开展；</a:t>
            </a:r>
          </a:p>
          <a:p>
            <a:pPr marL="342900" indent="-342900"/>
            <a:r>
              <a:rPr lang="en-US" altLang="zh-CN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b) </a:t>
            </a:r>
            <a:r>
              <a:rPr lang="en-US" altLang="zh-CN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  <a:r>
              <a:rPr lang="zh-CN" altLang="en-US" sz="2000" b="1" dirty="0" smtClean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设计</a:t>
            </a:r>
            <a:r>
              <a:rPr lang="zh-CN" altLang="en-US" sz="20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不合理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，车间凌  </a:t>
            </a:r>
          </a:p>
          <a:p>
            <a:pPr marL="342900" indent="-342900"/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    乱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无序；</a:t>
            </a:r>
          </a:p>
          <a:p>
            <a:pPr marL="342900" indent="-342900"/>
            <a:r>
              <a:rPr lang="en-US" altLang="zh-CN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c) </a:t>
            </a:r>
            <a:r>
              <a:rPr lang="en-US" altLang="zh-CN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太</a:t>
            </a:r>
            <a:r>
              <a:rPr lang="zh-CN" altLang="en-US" sz="20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难操作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，难以适应</a:t>
            </a:r>
            <a:r>
              <a:rPr lang="zh-CN" altLang="en-US" sz="20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。  </a:t>
            </a:r>
            <a:endParaRPr lang="zh-CN" altLang="en-US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82958" name="AutoShape 14"/>
          <p:cNvSpPr>
            <a:spLocks noChangeArrowheads="1"/>
          </p:cNvSpPr>
          <p:nvPr/>
        </p:nvSpPr>
        <p:spPr bwMode="auto">
          <a:xfrm>
            <a:off x="5105400" y="4876800"/>
            <a:ext cx="3124200" cy="1752600"/>
          </a:xfrm>
          <a:prstGeom prst="foldedCorner">
            <a:avLst>
              <a:gd name="adj" fmla="val 12500"/>
            </a:avLst>
          </a:prstGeom>
          <a:solidFill>
            <a:srgbClr val="EBFFEB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/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  <a:r>
              <a:rPr lang="zh-CN" altLang="en-US" sz="2000" b="1" dirty="0" smtClean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会议</a:t>
            </a:r>
            <a:r>
              <a:rPr lang="zh-CN" altLang="en-US" sz="20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只是走形式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，</a:t>
            </a:r>
            <a:r>
              <a:rPr lang="zh-CN" altLang="en-US" sz="20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评 </a:t>
            </a:r>
            <a:r>
              <a:rPr lang="zh-CN" altLang="en-US" sz="2000" b="1" dirty="0" smtClean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价</a:t>
            </a:r>
            <a:endParaRPr lang="en-US" altLang="zh-CN" sz="2000" b="1" dirty="0" smtClean="0">
              <a:solidFill>
                <a:srgbClr val="C01108"/>
              </a:solidFill>
              <a:latin typeface="华文仿宋" pitchFamily="2" charset="-122"/>
              <a:ea typeface="华文仿宋" pitchFamily="2" charset="-122"/>
              <a:cs typeface="Times New Roman" pitchFamily="18" charset="0"/>
            </a:endParaRPr>
          </a:p>
          <a:p>
            <a:pPr marL="342900" indent="-342900"/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常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为了顾及面子而使用  </a:t>
            </a:r>
          </a:p>
          <a:p>
            <a:pPr marL="342900" indent="-342900"/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间接、隐蔽、私了的方式，  </a:t>
            </a:r>
          </a:p>
          <a:p>
            <a:pPr marL="342900" indent="-342900"/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人们往往</a:t>
            </a:r>
            <a:r>
              <a:rPr lang="zh-CN" altLang="en-US" sz="20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无法了解他人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的  </a:t>
            </a:r>
          </a:p>
          <a:p>
            <a:pPr marL="342900" indent="-342900"/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真正想法。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gray">
          <a:xfrm>
            <a:off x="5334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案例：</a:t>
            </a:r>
            <a:r>
              <a:rPr lang="zh-CN" altLang="en-US" sz="3600" b="1" dirty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生产车间的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故事（</a:t>
            </a:r>
            <a:r>
              <a:rPr lang="en-US" altLang="zh-CN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4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）</a:t>
            </a:r>
            <a:endParaRPr lang="zh-CN" altLang="en-US" sz="3600" b="1" dirty="0">
              <a:solidFill>
                <a:srgbClr val="D60093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3" grpId="0"/>
      <p:bldP spid="82954" grpId="0"/>
      <p:bldP spid="82956" grpId="0" animBg="1"/>
      <p:bldP spid="82957" grpId="0" animBg="1"/>
      <p:bldP spid="8295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609600" y="1981200"/>
            <a:ext cx="36242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1. </a:t>
            </a:r>
            <a:r>
              <a:rPr lang="zh-CN" altLang="en-US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新装配线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曾明显提高产量 </a:t>
            </a:r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ltGray">
          <a:xfrm>
            <a:off x="457200" y="990600"/>
            <a:ext cx="1905000" cy="533400"/>
          </a:xfrm>
          <a:prstGeom prst="chevron">
            <a:avLst>
              <a:gd name="adj" fmla="val 46974"/>
            </a:avLst>
          </a:prstGeom>
          <a:gradFill rotWithShape="1">
            <a:gsLst>
              <a:gs pos="0">
                <a:srgbClr val="F78585"/>
              </a:gs>
              <a:gs pos="100000">
                <a:srgbClr val="F78585">
                  <a:gamma/>
                  <a:tint val="39216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F78585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CN" altLang="en-US" sz="2500" b="1">
                <a:latin typeface="华文仿宋" pitchFamily="2" charset="-122"/>
                <a:ea typeface="华文仿宋" pitchFamily="2" charset="-122"/>
              </a:rPr>
              <a:t>    分  析   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800600" y="1981200"/>
            <a:ext cx="350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员工并</a:t>
            </a:r>
            <a:r>
              <a:rPr lang="zh-CN" altLang="en-US" sz="20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不缺乏</a:t>
            </a:r>
            <a:r>
              <a:rPr lang="zh-CN" altLang="en-US" sz="20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有关</a:t>
            </a:r>
            <a:r>
              <a:rPr lang="zh-CN" altLang="en-US" sz="20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知识和技能</a:t>
            </a:r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41148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609600" y="2925763"/>
            <a:ext cx="2219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2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2. </a:t>
            </a:r>
            <a:r>
              <a:rPr lang="zh-CN" altLang="en-US" sz="22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支架供货不足</a:t>
            </a:r>
            <a:r>
              <a:rPr lang="zh-CN" altLang="en-US" sz="22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 flipV="1">
            <a:off x="2819400" y="30480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3373438" y="2803525"/>
            <a:ext cx="351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装配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部</a:t>
            </a:r>
            <a:r>
              <a:rPr lang="zh-CN" altLang="en-US" sz="20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经理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与供货商感情甚笃</a:t>
            </a:r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2819400" y="3200400"/>
            <a:ext cx="457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3294063" y="3336925"/>
            <a:ext cx="5621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内部工作流程：供应商甄选不力，缺乏实时监测</a:t>
            </a:r>
            <a:r>
              <a:rPr lang="zh-CN" altLang="en-US" sz="200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609600" y="3733800"/>
            <a:ext cx="27783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2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3. </a:t>
            </a:r>
            <a:r>
              <a:rPr lang="zh-CN" altLang="en-US" sz="22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感觉“难以操作”</a:t>
            </a:r>
            <a:r>
              <a:rPr lang="zh-CN" altLang="en-US" sz="22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3048000" y="3962400"/>
            <a:ext cx="457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3990" name="Rectangle 22"/>
          <p:cNvSpPr>
            <a:spLocks noChangeArrowheads="1"/>
          </p:cNvSpPr>
          <p:nvPr/>
        </p:nvSpPr>
        <p:spPr bwMode="auto">
          <a:xfrm>
            <a:off x="2362200" y="4191000"/>
            <a:ext cx="62760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向经理</a:t>
            </a:r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反映支撑架供货不足时，经理的反馈：这只是</a:t>
            </a:r>
          </a:p>
          <a:p>
            <a:r>
              <a:rPr lang="zh-CN" altLang="en-US" sz="20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小问题，原因在你们缺乏培训</a:t>
            </a:r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 flipH="1">
            <a:off x="4419600" y="49530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3992" name="Rectangle 24"/>
          <p:cNvSpPr>
            <a:spLocks noChangeArrowheads="1"/>
          </p:cNvSpPr>
          <p:nvPr/>
        </p:nvSpPr>
        <p:spPr bwMode="auto">
          <a:xfrm>
            <a:off x="2971800" y="5410200"/>
            <a:ext cx="4087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自我效能感</a:t>
            </a:r>
            <a:r>
              <a:rPr lang="zh-CN" altLang="en-US" sz="20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降低，缺乏动机和信心</a:t>
            </a:r>
            <a:r>
              <a:rPr lang="zh-CN" altLang="en-US" sz="200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83993" name="Rectangle 25"/>
          <p:cNvSpPr>
            <a:spLocks noChangeArrowheads="1"/>
          </p:cNvSpPr>
          <p:nvPr/>
        </p:nvSpPr>
        <p:spPr bwMode="auto">
          <a:xfrm>
            <a:off x="625475" y="5638800"/>
            <a:ext cx="1657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2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4. </a:t>
            </a:r>
            <a:r>
              <a:rPr lang="zh-CN" altLang="en-US" sz="22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车间杂乱</a:t>
            </a:r>
            <a:r>
              <a:rPr lang="zh-CN" altLang="en-US" sz="22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83994" name="Line 26"/>
          <p:cNvSpPr>
            <a:spLocks noChangeShapeType="1"/>
          </p:cNvSpPr>
          <p:nvPr/>
        </p:nvSpPr>
        <p:spPr bwMode="auto">
          <a:xfrm>
            <a:off x="2209800" y="6019800"/>
            <a:ext cx="457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3995" name="Rectangle 27"/>
          <p:cNvSpPr>
            <a:spLocks noChangeArrowheads="1"/>
          </p:cNvSpPr>
          <p:nvPr/>
        </p:nvSpPr>
        <p:spPr bwMode="auto">
          <a:xfrm>
            <a:off x="2743200" y="6172200"/>
            <a:ext cx="280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由来已久，</a:t>
            </a:r>
            <a:r>
              <a:rPr lang="zh-CN" altLang="en-US" sz="20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非主要问题</a:t>
            </a:r>
            <a:r>
              <a:rPr lang="zh-CN" altLang="en-US" sz="200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gray">
          <a:xfrm>
            <a:off x="5334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案例：</a:t>
            </a:r>
            <a:r>
              <a:rPr lang="zh-CN" altLang="en-US" sz="3600" b="1" dirty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生产车间的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故事（</a:t>
            </a:r>
            <a:r>
              <a:rPr lang="en-US" altLang="zh-CN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5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）</a:t>
            </a:r>
            <a:endParaRPr lang="zh-CN" altLang="en-US" sz="3600" b="1" dirty="0">
              <a:solidFill>
                <a:srgbClr val="D60093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80" grpId="0"/>
      <p:bldP spid="83981" grpId="0" animBg="1"/>
      <p:bldP spid="83982" grpId="0"/>
      <p:bldP spid="83983" grpId="0" animBg="1"/>
      <p:bldP spid="83984" grpId="0"/>
      <p:bldP spid="83985" grpId="0" animBg="1"/>
      <p:bldP spid="83987" grpId="0"/>
      <p:bldP spid="83988" grpId="0"/>
      <p:bldP spid="83989" grpId="0" animBg="1"/>
      <p:bldP spid="83990" grpId="0"/>
      <p:bldP spid="83991" grpId="0" animBg="1"/>
      <p:bldP spid="83992" grpId="0"/>
      <p:bldP spid="83993" grpId="0"/>
      <p:bldP spid="83994" grpId="0" animBg="1"/>
      <p:bldP spid="839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1676400" y="198120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000" b="1" dirty="0" smtClean="0">
                <a:latin typeface="华文仿宋" pitchFamily="2" charset="-122"/>
                <a:ea typeface="华文仿宋" pitchFamily="2" charset="-122"/>
              </a:rPr>
              <a:t>科学</a:t>
            </a:r>
            <a:r>
              <a:rPr lang="en-US" altLang="zh-CN" sz="4000" b="1" dirty="0" smtClean="0">
                <a:latin typeface="华文仿宋" pitchFamily="2" charset="-122"/>
                <a:ea typeface="华文仿宋" pitchFamily="2" charset="-122"/>
              </a:rPr>
              <a:t>:   </a:t>
            </a:r>
            <a:r>
              <a:rPr lang="zh-CN" altLang="en-US" sz="4000" b="1" dirty="0" smtClean="0">
                <a:latin typeface="华文仿宋" pitchFamily="2" charset="-122"/>
                <a:ea typeface="华文仿宋" pitchFamily="2" charset="-122"/>
              </a:rPr>
              <a:t>发现或建构规律</a:t>
            </a:r>
            <a:endParaRPr lang="en-US" altLang="zh-CN" sz="4000" b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1676400" y="3429000"/>
            <a:ext cx="731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000" b="1" dirty="0" smtClean="0">
                <a:latin typeface="华文仿宋" pitchFamily="2" charset="-122"/>
                <a:ea typeface="华文仿宋" pitchFamily="2" charset="-122"/>
              </a:rPr>
              <a:t>技术：创建或改善实践</a:t>
            </a:r>
            <a:r>
              <a:rPr lang="en-US" altLang="zh-CN" sz="4000" b="1" dirty="0" smtClean="0">
                <a:latin typeface="华文仿宋" pitchFamily="2" charset="-122"/>
                <a:ea typeface="华文仿宋" pitchFamily="2" charset="-122"/>
              </a:rPr>
              <a:t> </a:t>
            </a:r>
          </a:p>
          <a:p>
            <a:r>
              <a:rPr lang="en-US" altLang="zh-CN" sz="4000" b="1" dirty="0" smtClean="0">
                <a:latin typeface="华文仿宋" pitchFamily="2" charset="-122"/>
                <a:ea typeface="华文仿宋" pitchFamily="2" charset="-122"/>
              </a:rPr>
              <a:t>          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（自然、社会或个人）</a:t>
            </a:r>
            <a:endParaRPr lang="en-US" altLang="zh-CN" sz="2400" b="1" dirty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533400" y="2286000"/>
            <a:ext cx="63642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1. 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解雇</a:t>
            </a:r>
            <a:r>
              <a:rPr lang="zh-CN" altLang="en-US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装配部经理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；建立新的</a:t>
            </a:r>
            <a:r>
              <a:rPr lang="zh-CN" altLang="en-US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生产资源遴选机制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533400" y="2971800"/>
            <a:ext cx="7769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2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2. </a:t>
            </a:r>
            <a:r>
              <a:rPr lang="zh-CN" altLang="en-US" sz="22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重新装修</a:t>
            </a:r>
            <a:r>
              <a:rPr lang="zh-CN" altLang="en-US" sz="22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车间环境，</a:t>
            </a:r>
            <a:r>
              <a:rPr lang="zh-CN" altLang="en-US" sz="22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及时提供</a:t>
            </a:r>
            <a:r>
              <a:rPr lang="zh-CN" altLang="en-US" sz="2200" b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支持，</a:t>
            </a:r>
            <a:r>
              <a:rPr lang="zh-CN" altLang="en-US" sz="22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使工人身心更加舒畅。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533400" y="3733800"/>
            <a:ext cx="86121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3.</a:t>
            </a:r>
            <a:r>
              <a:rPr lang="en-US" altLang="zh-CN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  <a:r>
              <a:rPr lang="zh-CN" altLang="en-US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副总裁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为公司曾经的判断失误向工人</a:t>
            </a:r>
            <a:r>
              <a:rPr lang="zh-CN" altLang="en-US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致歉，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并</a:t>
            </a:r>
            <a:r>
              <a:rPr lang="zh-CN" altLang="en-US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鼓励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他们再创佳绩。</a:t>
            </a:r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533400" y="4419600"/>
            <a:ext cx="8382000" cy="87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4.</a:t>
            </a:r>
            <a:r>
              <a:rPr lang="en-US" altLang="zh-CN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副总裁</a:t>
            </a:r>
            <a:r>
              <a:rPr lang="zh-CN" altLang="en-US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呼吁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为公司营造</a:t>
            </a:r>
            <a:r>
              <a:rPr lang="zh-CN" altLang="en-US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明畅开通、彼此信任的氛围；建立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员工</a:t>
            </a:r>
          </a:p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2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   </a:t>
            </a:r>
            <a:r>
              <a:rPr lang="zh-CN" altLang="en-US" sz="22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可以</a:t>
            </a:r>
            <a:r>
              <a:rPr lang="zh-CN" altLang="en-US" sz="2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直接与高层</a:t>
            </a:r>
            <a:r>
              <a:rPr lang="zh-CN" altLang="en-US" sz="22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对话的通道。</a:t>
            </a:r>
          </a:p>
        </p:txBody>
      </p:sp>
      <p:sp>
        <p:nvSpPr>
          <p:cNvPr id="85013" name="AutoShape 21"/>
          <p:cNvSpPr>
            <a:spLocks noChangeArrowheads="1"/>
          </p:cNvSpPr>
          <p:nvPr/>
        </p:nvSpPr>
        <p:spPr bwMode="gray">
          <a:xfrm>
            <a:off x="533400" y="1219200"/>
            <a:ext cx="2057400" cy="590550"/>
          </a:xfrm>
          <a:prstGeom prst="chevron">
            <a:avLst>
              <a:gd name="adj" fmla="val 44645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9216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CN" altLang="en-US" sz="2500" b="1" dirty="0">
                <a:latin typeface="华文仿宋" pitchFamily="2" charset="-122"/>
                <a:ea typeface="华文仿宋" pitchFamily="2" charset="-122"/>
              </a:rPr>
              <a:t>     解决办法   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gray">
          <a:xfrm>
            <a:off x="5334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案例：</a:t>
            </a:r>
            <a:r>
              <a:rPr lang="zh-CN" altLang="en-US" sz="3600" b="1" dirty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生产车间的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故事（</a:t>
            </a:r>
            <a:r>
              <a:rPr lang="en-US" altLang="zh-CN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6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）</a:t>
            </a:r>
            <a:endParaRPr lang="zh-CN" altLang="en-US" sz="3600" b="1" dirty="0">
              <a:solidFill>
                <a:srgbClr val="D60093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5000" grpId="0"/>
      <p:bldP spid="85005" grpId="0"/>
      <p:bldP spid="850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609600" y="2590800"/>
            <a:ext cx="8869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1. 装配线</a:t>
            </a:r>
            <a:r>
              <a:rPr lang="en-US" altLang="zh-CN" sz="24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错误率降低</a:t>
            </a: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43%，</a:t>
            </a:r>
            <a:r>
              <a:rPr lang="en-US" altLang="zh-CN" sz="24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产量提高</a:t>
            </a:r>
            <a:r>
              <a:rPr lang="en-US" altLang="zh-CN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31%，</a:t>
            </a:r>
            <a:r>
              <a:rPr lang="en-US" altLang="zh-CN" sz="2400" b="1" dirty="0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按时送货量提高</a:t>
            </a: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46%</a:t>
            </a:r>
            <a:r>
              <a:rPr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609600" y="3352800"/>
            <a:ext cx="7936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2.  </a:t>
            </a:r>
            <a:r>
              <a:rPr lang="en-US" altLang="zh-CN" sz="2400" b="1" dirty="0" err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除一位客户外，其他</a:t>
            </a:r>
            <a:r>
              <a:rPr lang="en-US" altLang="zh-CN" sz="2400" b="1" dirty="0" err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客户</a:t>
            </a:r>
            <a:r>
              <a:rPr lang="en-US" altLang="zh-CN" sz="2400" b="1" dirty="0" err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全部</a:t>
            </a:r>
            <a:r>
              <a:rPr lang="en-US" altLang="zh-CN" sz="2400" b="1" dirty="0" err="1">
                <a:solidFill>
                  <a:srgbClr val="C01108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恢复与公司的合作</a:t>
            </a:r>
            <a:r>
              <a:rPr lang="en-US" altLang="zh-CN" sz="2400" b="1" dirty="0" err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关系</a:t>
            </a:r>
            <a:r>
              <a:rPr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。</a:t>
            </a:r>
            <a:endParaRPr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  <a:cs typeface="Times New Roman" pitchFamily="18" charset="0"/>
            </a:endParaRPr>
          </a:p>
        </p:txBody>
      </p:sp>
      <p:sp>
        <p:nvSpPr>
          <p:cNvPr id="86025" name="AutoShape 9"/>
          <p:cNvSpPr>
            <a:spLocks noChangeArrowheads="1"/>
          </p:cNvSpPr>
          <p:nvPr/>
        </p:nvSpPr>
        <p:spPr bwMode="ltGray">
          <a:xfrm>
            <a:off x="762000" y="1524000"/>
            <a:ext cx="1905000" cy="533400"/>
          </a:xfrm>
          <a:prstGeom prst="chevron">
            <a:avLst>
              <a:gd name="adj" fmla="val 46974"/>
            </a:avLst>
          </a:prstGeom>
          <a:gradFill rotWithShape="1">
            <a:gsLst>
              <a:gs pos="0">
                <a:srgbClr val="F78585"/>
              </a:gs>
              <a:gs pos="100000">
                <a:srgbClr val="F78585">
                  <a:gamma/>
                  <a:tint val="39216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F78585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   成  果  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gray">
          <a:xfrm>
            <a:off x="5334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案例：</a:t>
            </a:r>
            <a:r>
              <a:rPr lang="zh-CN" altLang="en-US" sz="3600" b="1" dirty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生产车间的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故事（</a:t>
            </a:r>
            <a:r>
              <a:rPr lang="en-US" altLang="zh-CN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7</a:t>
            </a:r>
            <a:r>
              <a:rPr lang="zh-CN" altLang="en-US" sz="36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）</a:t>
            </a:r>
            <a:endParaRPr lang="zh-CN" altLang="en-US" sz="3600" b="1" dirty="0">
              <a:solidFill>
                <a:srgbClr val="D60093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219200" y="1828800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CN" sz="2800" b="1" i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800" b="1" i="1" dirty="0">
                <a:latin typeface="华文仿宋" pitchFamily="2" charset="-122"/>
                <a:ea typeface="华文仿宋" pitchFamily="2" charset="-122"/>
              </a:rPr>
              <a:t>问题并不总是那么明显</a:t>
            </a:r>
            <a:r>
              <a:rPr lang="zh-CN" altLang="en-US" sz="2800" b="1" i="1" dirty="0" smtClean="0">
                <a:latin typeface="华文仿宋" pitchFamily="2" charset="-122"/>
                <a:ea typeface="华文仿宋" pitchFamily="2" charset="-122"/>
              </a:rPr>
              <a:t>的</a:t>
            </a:r>
            <a:endParaRPr lang="zh-CN" altLang="en-US" sz="2800" b="1" i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219200" y="3505200"/>
            <a:ext cx="4729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800" b="1" i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800" b="1" i="1" dirty="0">
                <a:latin typeface="华文仿宋" pitchFamily="2" charset="-122"/>
                <a:ea typeface="华文仿宋" pitchFamily="2" charset="-122"/>
              </a:rPr>
              <a:t>顾客也不永远都是对的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18002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 </a:t>
            </a:r>
            <a:r>
              <a:rPr lang="zh-CN" altLang="en-US" sz="4000" b="1" dirty="0" smtClean="0">
                <a:solidFill>
                  <a:srgbClr val="D60093"/>
                </a:solidFill>
                <a:latin typeface="华文行楷" pitchFamily="2" charset="-122"/>
                <a:ea typeface="华文行楷" pitchFamily="2" charset="-122"/>
              </a:rPr>
              <a:t>案例</a:t>
            </a:r>
            <a:endParaRPr lang="zh-CN" altLang="en-US" sz="4000" b="1" dirty="0">
              <a:solidFill>
                <a:srgbClr val="D60093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5715000" y="3657600"/>
            <a:ext cx="2735262" cy="863600"/>
          </a:xfrm>
          <a:prstGeom prst="wedgeEllipseCallout">
            <a:avLst>
              <a:gd name="adj1" fmla="val -58648"/>
              <a:gd name="adj2" fmla="val -395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3200" b="1" i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组织文化</a:t>
            </a: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5791200" y="2133600"/>
            <a:ext cx="2735262" cy="863600"/>
          </a:xfrm>
          <a:prstGeom prst="wedgeEllipseCallout">
            <a:avLst>
              <a:gd name="adj1" fmla="val -55806"/>
              <a:gd name="adj2" fmla="val -4503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3200" b="1" i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激励机制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5105400"/>
            <a:ext cx="4729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800" b="1" i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800" b="1" i="1" dirty="0" smtClean="0">
                <a:latin typeface="华文仿宋" pitchFamily="2" charset="-122"/>
                <a:ea typeface="华文仿宋" pitchFamily="2" charset="-122"/>
              </a:rPr>
              <a:t>生产车间的故事</a:t>
            </a:r>
            <a:endParaRPr lang="zh-CN" altLang="en-US" sz="2800" b="1" i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648200" y="5334000"/>
            <a:ext cx="4495800" cy="863600"/>
          </a:xfrm>
          <a:prstGeom prst="wedgeEllipseCallout">
            <a:avLst>
              <a:gd name="adj1" fmla="val -58648"/>
              <a:gd name="adj2" fmla="val -395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3200" b="1" i="1" dirty="0" smtClean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全面的解决方案</a:t>
            </a:r>
            <a:endParaRPr lang="zh-CN" altLang="en-US" sz="3200" b="1" i="1" dirty="0">
              <a:solidFill>
                <a:srgbClr val="D60093"/>
              </a:solidFill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Oval 5"/>
          <p:cNvSpPr>
            <a:spLocks noChangeArrowheads="1"/>
          </p:cNvSpPr>
          <p:nvPr/>
        </p:nvSpPr>
        <p:spPr bwMode="gray">
          <a:xfrm>
            <a:off x="2890838" y="2112963"/>
            <a:ext cx="3225800" cy="3219450"/>
          </a:xfrm>
          <a:prstGeom prst="ellipse">
            <a:avLst/>
          </a:prstGeom>
          <a:noFill/>
          <a:ln w="9525" algn="ctr">
            <a:solidFill>
              <a:srgbClr val="333333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gray">
          <a:xfrm>
            <a:off x="3810000" y="2895600"/>
            <a:ext cx="1381125" cy="13779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607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39" name="Oval 7"/>
          <p:cNvSpPr>
            <a:spLocks noChangeArrowheads="1"/>
          </p:cNvSpPr>
          <p:nvPr/>
        </p:nvSpPr>
        <p:spPr bwMode="gray">
          <a:xfrm>
            <a:off x="2057400" y="3733800"/>
            <a:ext cx="1711325" cy="1574800"/>
          </a:xfrm>
          <a:prstGeom prst="ellipse">
            <a:avLst/>
          </a:prstGeom>
          <a:gradFill rotWithShape="1">
            <a:gsLst>
              <a:gs pos="0">
                <a:srgbClr val="3665DA"/>
              </a:gs>
              <a:gs pos="100000">
                <a:srgbClr val="1D419B"/>
              </a:gs>
            </a:gsLst>
            <a:lin ang="2700000" scaled="1"/>
          </a:gradFill>
          <a:ln w="3810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gray">
          <a:xfrm>
            <a:off x="3733800" y="1143000"/>
            <a:ext cx="1676400" cy="1517650"/>
          </a:xfrm>
          <a:prstGeom prst="ellipse">
            <a:avLst/>
          </a:prstGeom>
          <a:gradFill rotWithShape="1">
            <a:gsLst>
              <a:gs pos="0">
                <a:srgbClr val="3665DA"/>
              </a:gs>
              <a:gs pos="100000">
                <a:srgbClr val="1D419B"/>
              </a:gs>
            </a:gsLst>
            <a:lin ang="2700000" scaled="1"/>
          </a:gra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gray">
          <a:xfrm flipV="1">
            <a:off x="4495800" y="2743200"/>
            <a:ext cx="142875" cy="12065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gray">
          <a:xfrm flipV="1">
            <a:off x="3687763" y="4083050"/>
            <a:ext cx="142875" cy="12065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gray">
          <a:xfrm flipV="1">
            <a:off x="5202238" y="4079875"/>
            <a:ext cx="142875" cy="12065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44" name="Oval 12"/>
          <p:cNvSpPr>
            <a:spLocks noChangeArrowheads="1"/>
          </p:cNvSpPr>
          <p:nvPr/>
        </p:nvSpPr>
        <p:spPr bwMode="gray">
          <a:xfrm>
            <a:off x="5257800" y="3657600"/>
            <a:ext cx="1749425" cy="1665288"/>
          </a:xfrm>
          <a:prstGeom prst="ellipse">
            <a:avLst/>
          </a:prstGeom>
          <a:gradFill rotWithShape="1">
            <a:gsLst>
              <a:gs pos="0">
                <a:srgbClr val="3665DA"/>
              </a:gs>
              <a:gs pos="100000">
                <a:srgbClr val="1D419B"/>
              </a:gs>
            </a:gsLst>
            <a:lin ang="2700000" scaled="1"/>
          </a:gradFill>
          <a:ln w="3810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gray">
          <a:xfrm>
            <a:off x="685800" y="1219200"/>
            <a:ext cx="27432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rgbClr val="FF3300"/>
              </a:buClr>
              <a:buSzPct val="115000"/>
              <a:buFont typeface="Wingdings" pitchFamily="2" charset="2"/>
              <a:buNone/>
            </a:pPr>
            <a:r>
              <a:rPr lang="zh-CN" altLang="en-US" sz="2000">
                <a:solidFill>
                  <a:srgbClr val="000000"/>
                </a:solidFill>
                <a:ea typeface="华文新魏" pitchFamily="2" charset="-122"/>
              </a:rPr>
              <a:t>将企业内部及其外部环境看成一个整体，综合考虑影响绩效的因素构建</a:t>
            </a:r>
            <a:r>
              <a:rPr lang="zh-CN" altLang="en-US" sz="2000">
                <a:solidFill>
                  <a:srgbClr val="FF0000"/>
                </a:solidFill>
                <a:ea typeface="华文新魏" pitchFamily="2" charset="-122"/>
              </a:rPr>
              <a:t>绩效系统模型</a:t>
            </a:r>
            <a:r>
              <a:rPr lang="zh-CN" altLang="en-US" sz="2000">
                <a:solidFill>
                  <a:srgbClr val="000000"/>
                </a:solidFill>
                <a:ea typeface="华文新魏" pitchFamily="2" charset="-122"/>
              </a:rPr>
              <a:t>。</a:t>
            </a: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gray">
          <a:xfrm>
            <a:off x="6172200" y="2362200"/>
            <a:ext cx="2971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rgbClr val="FF3300"/>
              </a:buClr>
              <a:buSzPct val="115000"/>
              <a:buFont typeface="Wingdings" pitchFamily="2" charset="2"/>
              <a:buNone/>
            </a:pPr>
            <a:r>
              <a:rPr lang="zh-CN" altLang="en-US" sz="200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综合考虑</a:t>
            </a:r>
            <a:r>
              <a:rPr lang="zh-CN" altLang="en-US" sz="200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优化方案</a:t>
            </a:r>
            <a:r>
              <a:rPr lang="zh-CN" altLang="en-US" sz="200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，以最佳成本效益比为导向</a:t>
            </a: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gray">
          <a:xfrm>
            <a:off x="2667000" y="5562600"/>
            <a:ext cx="4648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rgbClr val="FF3300"/>
              </a:buClr>
              <a:buSzPct val="115000"/>
              <a:buFont typeface="Wingdings" pitchFamily="2" charset="2"/>
              <a:buNone/>
            </a:pPr>
            <a:r>
              <a:rPr lang="zh-CN" altLang="en-US" sz="2000">
                <a:solidFill>
                  <a:srgbClr val="000000"/>
                </a:solidFill>
                <a:ea typeface="华文新魏" pitchFamily="2" charset="-122"/>
              </a:rPr>
              <a:t>根据问题的成因，从</a:t>
            </a:r>
            <a:r>
              <a:rPr lang="zh-CN" altLang="en-US" sz="2000">
                <a:solidFill>
                  <a:srgbClr val="FF0000"/>
                </a:solidFill>
                <a:ea typeface="华文新魏" pitchFamily="2" charset="-122"/>
              </a:rPr>
              <a:t>源头</a:t>
            </a:r>
            <a:r>
              <a:rPr lang="zh-CN" altLang="en-US" sz="2000">
                <a:solidFill>
                  <a:srgbClr val="800000"/>
                </a:solidFill>
                <a:ea typeface="华文新魏" pitchFamily="2" charset="-122"/>
              </a:rPr>
              <a:t>上</a:t>
            </a:r>
            <a:r>
              <a:rPr lang="zh-CN" altLang="en-US" sz="2000">
                <a:solidFill>
                  <a:srgbClr val="000000"/>
                </a:solidFill>
                <a:ea typeface="华文新魏" pitchFamily="2" charset="-122"/>
              </a:rPr>
              <a:t>找到办法，充分利用各种可用的技术与方法 。</a:t>
            </a:r>
            <a:endParaRPr lang="en-US" altLang="zh-CN" sz="2000">
              <a:solidFill>
                <a:srgbClr val="000000"/>
              </a:solidFill>
              <a:ea typeface="华文新魏" pitchFamily="2" charset="-122"/>
            </a:endParaRPr>
          </a:p>
        </p:txBody>
      </p:sp>
      <p:sp>
        <p:nvSpPr>
          <p:cNvPr id="69648" name="Oval 16"/>
          <p:cNvSpPr>
            <a:spLocks noChangeArrowheads="1"/>
          </p:cNvSpPr>
          <p:nvPr/>
        </p:nvSpPr>
        <p:spPr bwMode="gray">
          <a:xfrm rot="5400000">
            <a:off x="4731544" y="3048794"/>
            <a:ext cx="714375" cy="712787"/>
          </a:xfrm>
          <a:prstGeom prst="ellipse">
            <a:avLst/>
          </a:prstGeom>
          <a:solidFill>
            <a:srgbClr val="FFFF99"/>
          </a:solidFill>
          <a:ln w="9525" algn="ctr">
            <a:solidFill>
              <a:srgbClr val="3D5D6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49" name="Oval 17"/>
          <p:cNvSpPr>
            <a:spLocks noChangeArrowheads="1"/>
          </p:cNvSpPr>
          <p:nvPr/>
        </p:nvSpPr>
        <p:spPr bwMode="gray">
          <a:xfrm rot="5400000">
            <a:off x="3582194" y="3047206"/>
            <a:ext cx="711200" cy="712788"/>
          </a:xfrm>
          <a:prstGeom prst="ellipse">
            <a:avLst/>
          </a:prstGeom>
          <a:solidFill>
            <a:srgbClr val="FFFF99"/>
          </a:solidFill>
          <a:ln w="9525" algn="ctr">
            <a:solidFill>
              <a:srgbClr val="3D5D6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gray">
          <a:xfrm>
            <a:off x="3581400" y="3048000"/>
            <a:ext cx="641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1C1C1C"/>
                </a:solidFill>
                <a:ea typeface="华文新魏" pitchFamily="2" charset="-122"/>
              </a:rPr>
              <a:t>执果</a:t>
            </a:r>
          </a:p>
          <a:p>
            <a:pPr eaLnBrk="0" hangingPunct="0"/>
            <a:r>
              <a:rPr lang="zh-CN" altLang="en-US">
                <a:solidFill>
                  <a:srgbClr val="1C1C1C"/>
                </a:solidFill>
                <a:ea typeface="华文新魏" pitchFamily="2" charset="-122"/>
              </a:rPr>
              <a:t>索因</a:t>
            </a:r>
          </a:p>
        </p:txBody>
      </p:sp>
      <p:sp>
        <p:nvSpPr>
          <p:cNvPr id="69651" name="Oval 19"/>
          <p:cNvSpPr>
            <a:spLocks noChangeArrowheads="1"/>
          </p:cNvSpPr>
          <p:nvPr/>
        </p:nvSpPr>
        <p:spPr bwMode="gray">
          <a:xfrm rot="5400000">
            <a:off x="4191794" y="3885406"/>
            <a:ext cx="711200" cy="712788"/>
          </a:xfrm>
          <a:prstGeom prst="ellipse">
            <a:avLst/>
          </a:prstGeom>
          <a:solidFill>
            <a:srgbClr val="FFFF99"/>
          </a:solidFill>
          <a:ln w="9525" algn="ctr">
            <a:solidFill>
              <a:srgbClr val="3D5D6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gray">
          <a:xfrm>
            <a:off x="4648200" y="3048000"/>
            <a:ext cx="914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zh-CN" altLang="en-US">
                <a:solidFill>
                  <a:srgbClr val="1C1C1C"/>
                </a:solidFill>
                <a:ea typeface="华文新魏" pitchFamily="2" charset="-122"/>
              </a:rPr>
              <a:t>成本</a:t>
            </a:r>
          </a:p>
          <a:p>
            <a:pPr algn="ctr" eaLnBrk="0" hangingPunct="0"/>
            <a:r>
              <a:rPr lang="zh-CN" altLang="en-US">
                <a:solidFill>
                  <a:srgbClr val="1C1C1C"/>
                </a:solidFill>
                <a:ea typeface="华文新魏" pitchFamily="2" charset="-122"/>
              </a:rPr>
              <a:t>效益比</a:t>
            </a:r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gray">
          <a:xfrm>
            <a:off x="3733800" y="1447800"/>
            <a:ext cx="1633538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>
                <a:solidFill>
                  <a:schemeClr val="bg1"/>
                </a:solidFill>
                <a:ea typeface="华文新魏" pitchFamily="2" charset="-122"/>
              </a:rPr>
              <a:t>系统方法</a:t>
            </a:r>
          </a:p>
          <a:p>
            <a:pPr algn="ctr" eaLnBrk="0" hangingPunct="0"/>
            <a:r>
              <a:rPr lang="zh-CN" altLang="en-US" sz="2400">
                <a:solidFill>
                  <a:schemeClr val="bg1"/>
                </a:solidFill>
                <a:ea typeface="华文新魏" pitchFamily="2" charset="-122"/>
              </a:rPr>
              <a:t>整体思维</a:t>
            </a: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gray">
          <a:xfrm>
            <a:off x="5562600" y="3962400"/>
            <a:ext cx="14478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2000">
                <a:solidFill>
                  <a:schemeClr val="bg1"/>
                </a:solidFill>
                <a:ea typeface="华文新魏" pitchFamily="2" charset="-122"/>
              </a:rPr>
              <a:t>有针对性</a:t>
            </a:r>
          </a:p>
          <a:p>
            <a:pPr eaLnBrk="0" hangingPunct="0"/>
            <a:r>
              <a:rPr lang="zh-CN" altLang="en-US" sz="2000">
                <a:solidFill>
                  <a:schemeClr val="bg1"/>
                </a:solidFill>
                <a:ea typeface="华文新魏" pitchFamily="2" charset="-122"/>
              </a:rPr>
              <a:t>地设计解决方案</a:t>
            </a:r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gray">
          <a:xfrm>
            <a:off x="2057400" y="3962400"/>
            <a:ext cx="1630363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00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以绩效分析为先导 构建绩效系统</a:t>
            </a:r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gray">
          <a:xfrm>
            <a:off x="4191000" y="3962400"/>
            <a:ext cx="641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zh-CN" altLang="en-US">
                <a:solidFill>
                  <a:srgbClr val="1C1C1C"/>
                </a:solidFill>
                <a:ea typeface="华文新魏" pitchFamily="2" charset="-122"/>
              </a:rPr>
              <a:t>对症</a:t>
            </a:r>
          </a:p>
          <a:p>
            <a:pPr eaLnBrk="0" hangingPunct="0"/>
            <a:r>
              <a:rPr lang="zh-CN" altLang="en-US">
                <a:solidFill>
                  <a:srgbClr val="1C1C1C"/>
                </a:solidFill>
                <a:ea typeface="华文新魏" pitchFamily="2" charset="-122"/>
              </a:rPr>
              <a:t>下药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5" grpId="0"/>
      <p:bldP spid="69646" grpId="0"/>
      <p:bldP spid="6964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914400" y="25908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教育技术与绩效技术的关系？</a:t>
            </a:r>
            <a:endParaRPr lang="en-US" altLang="zh-CN" sz="48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Text Box 2"/>
          <p:cNvSpPr txBox="1">
            <a:spLocks noChangeArrowheads="1"/>
          </p:cNvSpPr>
          <p:nvPr/>
        </p:nvSpPr>
        <p:spPr bwMode="auto">
          <a:xfrm>
            <a:off x="3962400" y="22860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系统方法</a:t>
            </a:r>
          </a:p>
        </p:txBody>
      </p:sp>
      <p:sp>
        <p:nvSpPr>
          <p:cNvPr id="372739" name="Text Box 3"/>
          <p:cNvSpPr txBox="1">
            <a:spLocks noChangeArrowheads="1"/>
          </p:cNvSpPr>
          <p:nvPr/>
        </p:nvSpPr>
        <p:spPr bwMode="auto">
          <a:xfrm>
            <a:off x="6705642" y="1628775"/>
            <a:ext cx="55399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教   育</a:t>
            </a: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5076825" y="429260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教育技术</a:t>
            </a:r>
          </a:p>
        </p:txBody>
      </p:sp>
      <p:sp>
        <p:nvSpPr>
          <p:cNvPr id="372741" name="Oval 5"/>
          <p:cNvSpPr>
            <a:spLocks noChangeArrowheads="1"/>
          </p:cNvSpPr>
          <p:nvPr/>
        </p:nvSpPr>
        <p:spPr bwMode="auto">
          <a:xfrm>
            <a:off x="1476375" y="1341438"/>
            <a:ext cx="4679950" cy="2447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2742" name="Oval 6"/>
          <p:cNvSpPr>
            <a:spLocks noChangeArrowheads="1"/>
          </p:cNvSpPr>
          <p:nvPr/>
        </p:nvSpPr>
        <p:spPr bwMode="auto">
          <a:xfrm>
            <a:off x="3348038" y="1412875"/>
            <a:ext cx="4537075" cy="2303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Text Box 2"/>
          <p:cNvSpPr txBox="1">
            <a:spLocks noChangeArrowheads="1"/>
          </p:cNvSpPr>
          <p:nvPr/>
        </p:nvSpPr>
        <p:spPr bwMode="auto">
          <a:xfrm>
            <a:off x="3962400" y="22860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系统方法</a:t>
            </a:r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2241592" y="1557338"/>
            <a:ext cx="55399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企   业</a:t>
            </a:r>
          </a:p>
        </p:txBody>
      </p:sp>
      <p:sp>
        <p:nvSpPr>
          <p:cNvPr id="373764" name="Text Box 4"/>
          <p:cNvSpPr txBox="1">
            <a:spLocks noChangeArrowheads="1"/>
          </p:cNvSpPr>
          <p:nvPr/>
        </p:nvSpPr>
        <p:spPr bwMode="auto">
          <a:xfrm>
            <a:off x="1908175" y="4292600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绩效技术</a:t>
            </a:r>
          </a:p>
        </p:txBody>
      </p:sp>
      <p:sp>
        <p:nvSpPr>
          <p:cNvPr id="373765" name="Oval 5"/>
          <p:cNvSpPr>
            <a:spLocks noChangeArrowheads="1"/>
          </p:cNvSpPr>
          <p:nvPr/>
        </p:nvSpPr>
        <p:spPr bwMode="auto">
          <a:xfrm>
            <a:off x="1476375" y="1341438"/>
            <a:ext cx="4679950" cy="2447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3766" name="Oval 6"/>
          <p:cNvSpPr>
            <a:spLocks noChangeArrowheads="1"/>
          </p:cNvSpPr>
          <p:nvPr/>
        </p:nvSpPr>
        <p:spPr bwMode="auto">
          <a:xfrm>
            <a:off x="3348038" y="1412875"/>
            <a:ext cx="4537075" cy="2303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Text Box 2"/>
          <p:cNvSpPr txBox="1">
            <a:spLocks noChangeArrowheads="1"/>
          </p:cNvSpPr>
          <p:nvPr/>
        </p:nvSpPr>
        <p:spPr bwMode="auto">
          <a:xfrm>
            <a:off x="3886200" y="22860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系统方法</a:t>
            </a:r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2241592" y="1557338"/>
            <a:ext cx="55399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企   业</a:t>
            </a: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6705642" y="1628775"/>
            <a:ext cx="55399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教   育</a:t>
            </a:r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>
            <a:off x="1908175" y="4292600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绩效技术</a:t>
            </a:r>
          </a:p>
        </p:txBody>
      </p:sp>
      <p:sp>
        <p:nvSpPr>
          <p:cNvPr id="374790" name="Text Box 6"/>
          <p:cNvSpPr txBox="1">
            <a:spLocks noChangeArrowheads="1"/>
          </p:cNvSpPr>
          <p:nvPr/>
        </p:nvSpPr>
        <p:spPr bwMode="auto">
          <a:xfrm>
            <a:off x="5715000" y="42672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教育技术</a:t>
            </a:r>
          </a:p>
        </p:txBody>
      </p:sp>
      <p:sp>
        <p:nvSpPr>
          <p:cNvPr id="374791" name="Oval 7"/>
          <p:cNvSpPr>
            <a:spLocks noChangeArrowheads="1"/>
          </p:cNvSpPr>
          <p:nvPr/>
        </p:nvSpPr>
        <p:spPr bwMode="auto">
          <a:xfrm>
            <a:off x="1476375" y="1341438"/>
            <a:ext cx="4679950" cy="2447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4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374792" name="Oval 8"/>
          <p:cNvSpPr>
            <a:spLocks noChangeArrowheads="1"/>
          </p:cNvSpPr>
          <p:nvPr/>
        </p:nvSpPr>
        <p:spPr bwMode="auto">
          <a:xfrm>
            <a:off x="3348038" y="1412875"/>
            <a:ext cx="4537075" cy="2303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</a:rPr>
              <a:t>教育技术与绩效技术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400" b="1" dirty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400" b="1" dirty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绩效技术产生于一般</a:t>
            </a:r>
            <a:r>
              <a:rPr lang="zh-CN" altLang="en-US" sz="2400" b="1" dirty="0" smtClean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系统论</a:t>
            </a:r>
            <a:r>
              <a:rPr lang="en-US" altLang="zh-CN" sz="2400" b="1" dirty="0" smtClean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400" b="1" dirty="0" smtClean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在组织</a:t>
            </a:r>
            <a:r>
              <a:rPr lang="zh-CN" altLang="en-US" sz="2400" b="1" dirty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机构中的应用</a:t>
            </a:r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1447800" y="1828800"/>
            <a:ext cx="63246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并不是一般系统论应用于所有的组织系统都会产生绩效技术，这类组织系统应具有</a:t>
            </a:r>
            <a:r>
              <a:rPr lang="zh-CN" altLang="en-US" sz="20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“结果驱动的、以生产率为导向”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的特点，象纯粹的社会系统就不属于此类。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3505200"/>
            <a:ext cx="73152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400" b="1" dirty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400" b="1" dirty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教育技术产生于一般</a:t>
            </a:r>
            <a:r>
              <a:rPr lang="zh-CN" altLang="en-US" sz="2400" b="1" dirty="0" smtClean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系统论在教育</a:t>
            </a:r>
            <a:r>
              <a:rPr lang="zh-CN" altLang="en-US" sz="2400" b="1" dirty="0">
                <a:solidFill>
                  <a:srgbClr val="990000"/>
                </a:solidFill>
                <a:latin typeface="华文仿宋" pitchFamily="2" charset="-122"/>
                <a:ea typeface="华文仿宋" pitchFamily="2" charset="-122"/>
              </a:rPr>
              <a:t>中的应用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47800" y="4114800"/>
            <a:ext cx="6858000" cy="1221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由于教育系统和企业或组织系统面临的问题是不同性质的</a:t>
            </a:r>
            <a:r>
              <a:rPr lang="en-US" altLang="zh-CN" sz="2000" b="1" dirty="0">
                <a:latin typeface="华文仿宋" pitchFamily="2" charset="-122"/>
                <a:ea typeface="华文仿宋" pitchFamily="2" charset="-122"/>
              </a:rPr>
              <a:t>,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因此在解决问题的过程中所需要借鉴的理论知识和经验也是不同的</a:t>
            </a:r>
            <a:r>
              <a:rPr lang="en-US" altLang="zh-CN" sz="2000" b="1" dirty="0">
                <a:latin typeface="华文仿宋" pitchFamily="2" charset="-122"/>
                <a:ea typeface="华文仿宋" pitchFamily="2" charset="-122"/>
              </a:rPr>
              <a:t>, 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但是解决问题的方法与过程是相同的。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5" grpId="0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3810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要讨论的问题</a:t>
            </a:r>
            <a:endParaRPr lang="en-US" altLang="zh-CN" sz="48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762000" y="1524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1.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什么是教育技术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什么是绩效技术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二者关系？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838200" y="25146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2. 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绩效技术与教育技术的渊源？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  </a:t>
            </a:r>
            <a:endParaRPr lang="zh-CN" altLang="en-US" sz="2800" dirty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838200" y="4572000"/>
            <a:ext cx="770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4.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诞生在美国的绩效技术领域在中国如何可能？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38200" y="3505200"/>
            <a:ext cx="73436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3.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绩效技术的理论基础以及可能产生的领域？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Line 2"/>
          <p:cNvSpPr>
            <a:spLocks noChangeShapeType="1"/>
          </p:cNvSpPr>
          <p:nvPr/>
        </p:nvSpPr>
        <p:spPr bwMode="auto">
          <a:xfrm>
            <a:off x="685800" y="1447800"/>
            <a:ext cx="7696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82296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CC0000"/>
                </a:solidFill>
                <a:latin typeface="Gungsuh" pitchFamily="18" charset="-127"/>
                <a:ea typeface="Gungsuh" pitchFamily="18" charset="-127"/>
              </a:rPr>
              <a:t>The meaning of </a:t>
            </a:r>
            <a:r>
              <a:rPr lang="en-US" altLang="zh-CN" sz="2800" b="1" dirty="0" smtClean="0">
                <a:solidFill>
                  <a:srgbClr val="CC0000"/>
                </a:solidFill>
                <a:latin typeface="Gungsuh" pitchFamily="18" charset="-127"/>
                <a:ea typeface="Gungsuh" pitchFamily="18" charset="-127"/>
              </a:rPr>
              <a:t>Technology                                </a:t>
            </a:r>
            <a:endParaRPr lang="en-US" altLang="zh-CN" sz="2800" b="1" dirty="0">
              <a:solidFill>
                <a:srgbClr val="CC0000"/>
              </a:solidFill>
              <a:latin typeface="Gungsuh" pitchFamily="18" charset="-127"/>
              <a:ea typeface="Gungsuh" pitchFamily="18" charset="-127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CC0000"/>
                </a:solidFill>
                <a:latin typeface="Gungsuh" pitchFamily="18" charset="-127"/>
                <a:ea typeface="Gungsuh" pitchFamily="18" charset="-127"/>
              </a:rPr>
              <a:t>                  </a:t>
            </a:r>
            <a:r>
              <a:rPr lang="en-US" altLang="zh-CN" b="1" dirty="0">
                <a:solidFill>
                  <a:srgbClr val="000066"/>
                </a:solidFill>
                <a:latin typeface="Gungsuh" pitchFamily="18" charset="-127"/>
                <a:ea typeface="Gungsuh" pitchFamily="18" charset="-127"/>
              </a:rPr>
              <a:t>----From Technology Philosophy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/>
              <a:t>1. Technology as object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762000" y="2590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2. Technology as activity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762000" y="3429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3. Technology as volition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762000" y="4191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4. Technology as knowledge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133600" y="51816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0066"/>
                </a:solidFill>
              </a:rPr>
              <a:t>------- Carl Mitcham(1994),</a:t>
            </a:r>
            <a:r>
              <a:rPr lang="en-US" altLang="zh-CN" sz="2000" i="1">
                <a:solidFill>
                  <a:srgbClr val="000066"/>
                </a:solidFill>
              </a:rPr>
              <a:t>Thinking Through Technology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839200" cy="111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  <a:spcBef>
                <a:spcPct val="50000"/>
              </a:spcBef>
            </a:pPr>
            <a:r>
              <a:rPr lang="zh-CN" altLang="en-US" sz="4400" b="1" dirty="0">
                <a:solidFill>
                  <a:srgbClr val="990000"/>
                </a:solidFill>
                <a:ea typeface="华文新魏" pitchFamily="2" charset="-122"/>
              </a:rPr>
              <a:t>绩效技术</a:t>
            </a:r>
            <a:r>
              <a:rPr lang="zh-CN" altLang="en-US" sz="4400" b="1" dirty="0" smtClean="0">
                <a:solidFill>
                  <a:srgbClr val="990000"/>
                </a:solidFill>
                <a:ea typeface="华文新魏" pitchFamily="2" charset="-122"/>
              </a:rPr>
              <a:t>的起源与演变</a:t>
            </a:r>
            <a:endParaRPr lang="en-US" altLang="zh-CN" sz="4400" b="1" dirty="0" smtClean="0">
              <a:solidFill>
                <a:srgbClr val="990000"/>
              </a:solidFill>
              <a:ea typeface="华文新魏" pitchFamily="2" charset="-122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CN" sz="4400" b="1" dirty="0" smtClean="0">
                <a:solidFill>
                  <a:srgbClr val="990000"/>
                </a:solidFill>
                <a:ea typeface="华文新魏" pitchFamily="2" charset="-122"/>
              </a:rPr>
              <a:t>                               </a:t>
            </a:r>
            <a:r>
              <a:rPr lang="en-US" altLang="zh-CN" sz="3600" b="1" dirty="0" smtClean="0">
                <a:solidFill>
                  <a:srgbClr val="990000"/>
                </a:solidFill>
                <a:ea typeface="华文新魏" pitchFamily="2" charset="-122"/>
              </a:rPr>
              <a:t>---</a:t>
            </a:r>
            <a:r>
              <a:rPr lang="zh-CN" altLang="en-US" sz="3600" b="1" dirty="0" smtClean="0">
                <a:solidFill>
                  <a:srgbClr val="990000"/>
                </a:solidFill>
                <a:ea typeface="华文新魏" pitchFamily="2" charset="-122"/>
              </a:rPr>
              <a:t>发展阶段</a:t>
            </a:r>
            <a:endParaRPr lang="zh-CN" altLang="en-US" sz="3600" b="1" dirty="0">
              <a:solidFill>
                <a:srgbClr val="990000"/>
              </a:solidFill>
              <a:ea typeface="华文新魏" pitchFamily="2" charset="-122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8458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(1)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程序教学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阶段（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60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年代）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---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关注培训、协会的成立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/>
              <a:t>    </a:t>
            </a:r>
            <a:r>
              <a:rPr lang="zh-CN" altLang="en-US" b="1" dirty="0" smtClean="0"/>
              <a:t>     </a:t>
            </a:r>
            <a:r>
              <a:rPr lang="en-US" altLang="zh-CN" sz="2000" b="1" dirty="0" smtClean="0"/>
              <a:t>NSPI</a:t>
            </a:r>
            <a:r>
              <a:rPr lang="en-US" altLang="zh-CN" sz="2000" b="1" dirty="0" smtClean="0">
                <a:latin typeface="Times New Roman" pitchFamily="18" charset="0"/>
              </a:rPr>
              <a:t>—</a:t>
            </a:r>
            <a:r>
              <a:rPr lang="en-US" altLang="zh-CN" sz="2000" b="1" dirty="0" smtClean="0"/>
              <a:t>National </a:t>
            </a:r>
            <a:r>
              <a:rPr lang="en-US" altLang="zh-CN" sz="2000" b="1" dirty="0"/>
              <a:t>Society of Programmed Instruction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/>
              <a:t>                                                                          (1962)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838200" y="2895600"/>
            <a:ext cx="77724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000" b="1" kern="0" dirty="0" smtClean="0">
                <a:solidFill>
                  <a:srgbClr val="00B050"/>
                </a:solidFill>
                <a:latin typeface="华文仿宋" pitchFamily="2" charset="-122"/>
                <a:ea typeface="华文仿宋" pitchFamily="2" charset="-122"/>
              </a:rPr>
              <a:t>     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标志性事件：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000" b="1" kern="0" dirty="0" smtClean="0">
                <a:latin typeface="华文仿宋" pitchFamily="2" charset="-122"/>
                <a:ea typeface="华文仿宋" pitchFamily="2" charset="-122"/>
              </a:rPr>
              <a:t>             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1962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年由托马斯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·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吉尔伯特（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Thomas </a:t>
            </a:r>
            <a:r>
              <a:rPr kumimoji="0" lang="en-US" altLang="zh-CN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F.Gilbert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）主编的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zh-CN" sz="2000" b="1" kern="0" dirty="0" smtClean="0">
                <a:latin typeface="华文仿宋" pitchFamily="2" charset="-122"/>
                <a:ea typeface="华文仿宋" pitchFamily="2" charset="-122"/>
              </a:rPr>
              <a:t>               “Journal of </a:t>
            </a:r>
            <a:r>
              <a:rPr lang="en-US" altLang="zh-CN" sz="2000" b="1" kern="0" dirty="0" err="1" smtClean="0">
                <a:latin typeface="华文仿宋" pitchFamily="2" charset="-122"/>
                <a:ea typeface="华文仿宋" pitchFamily="2" charset="-122"/>
              </a:rPr>
              <a:t>Mathetics</a:t>
            </a:r>
            <a:r>
              <a:rPr lang="en-US" altLang="zh-CN" sz="2000" b="1" kern="0" dirty="0" smtClean="0">
                <a:latin typeface="华文仿宋" pitchFamily="2" charset="-122"/>
                <a:ea typeface="华文仿宋" pitchFamily="2" charset="-122"/>
              </a:rPr>
              <a:t>”--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《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学习刊物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》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出版； 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zh-CN" sz="2000" b="1" kern="0" dirty="0" smtClean="0">
                <a:latin typeface="华文仿宋" pitchFamily="2" charset="-122"/>
                <a:ea typeface="华文仿宋" pitchFamily="2" charset="-122"/>
              </a:rPr>
              <a:t>             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1962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年全美程序教学协会（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National Society for Programmed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zh-CN" sz="2000" b="1" kern="0" dirty="0" smtClean="0">
                <a:latin typeface="华文仿宋" pitchFamily="2" charset="-122"/>
                <a:ea typeface="华文仿宋" pitchFamily="2" charset="-122"/>
              </a:rPr>
              <a:t>                   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Instruction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，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NSPI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）的成立。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4400" y="5334000"/>
            <a:ext cx="7337426" cy="461665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zh-CN" altLang="en-US" sz="2400" b="1" kern="0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心理学专家探讨 将行为心理学的原则应用于程序教学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6" grpId="0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8"/>
            <a:ext cx="70770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1285875"/>
            <a:ext cx="79057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1100" y="3333750"/>
            <a:ext cx="79629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8458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(1)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程序教学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阶段（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60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年代）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---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关注培训、协会的成立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/>
              <a:t>    </a:t>
            </a:r>
            <a:r>
              <a:rPr lang="zh-CN" altLang="en-US" b="1" dirty="0" smtClean="0"/>
              <a:t>     </a:t>
            </a:r>
            <a:r>
              <a:rPr lang="en-US" altLang="zh-CN" sz="2000" b="1" dirty="0" smtClean="0"/>
              <a:t>NSPI</a:t>
            </a:r>
            <a:r>
              <a:rPr lang="en-US" altLang="zh-CN" sz="2000" b="1" dirty="0" smtClean="0">
                <a:latin typeface="Times New Roman" pitchFamily="18" charset="0"/>
              </a:rPr>
              <a:t>—</a:t>
            </a:r>
            <a:r>
              <a:rPr lang="en-US" altLang="zh-CN" sz="2000" b="1" dirty="0" smtClean="0"/>
              <a:t>National </a:t>
            </a:r>
            <a:r>
              <a:rPr lang="en-US" altLang="zh-CN" sz="2000" b="1" dirty="0"/>
              <a:t>Society of Programmed Instruction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/>
              <a:t>                                                                          (1962)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839200" cy="111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  <a:spcBef>
                <a:spcPct val="50000"/>
              </a:spcBef>
            </a:pPr>
            <a:r>
              <a:rPr lang="zh-CN" altLang="en-US" sz="4400" b="1" dirty="0">
                <a:solidFill>
                  <a:srgbClr val="990000"/>
                </a:solidFill>
                <a:ea typeface="华文新魏" pitchFamily="2" charset="-122"/>
              </a:rPr>
              <a:t>绩效技术</a:t>
            </a:r>
            <a:r>
              <a:rPr lang="zh-CN" altLang="en-US" sz="4400" b="1" dirty="0" smtClean="0">
                <a:solidFill>
                  <a:srgbClr val="990000"/>
                </a:solidFill>
                <a:ea typeface="华文新魏" pitchFamily="2" charset="-122"/>
              </a:rPr>
              <a:t>的起源与演变</a:t>
            </a:r>
            <a:endParaRPr lang="en-US" altLang="zh-CN" sz="4400" b="1" dirty="0" smtClean="0">
              <a:solidFill>
                <a:srgbClr val="990000"/>
              </a:solidFill>
              <a:ea typeface="华文新魏" pitchFamily="2" charset="-122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CN" sz="4400" b="1" dirty="0" smtClean="0">
                <a:solidFill>
                  <a:srgbClr val="990000"/>
                </a:solidFill>
                <a:ea typeface="华文新魏" pitchFamily="2" charset="-122"/>
              </a:rPr>
              <a:t>                               </a:t>
            </a:r>
            <a:r>
              <a:rPr lang="en-US" altLang="zh-CN" sz="3600" b="1" dirty="0" smtClean="0">
                <a:solidFill>
                  <a:srgbClr val="990000"/>
                </a:solidFill>
                <a:ea typeface="华文新魏" pitchFamily="2" charset="-122"/>
              </a:rPr>
              <a:t>---</a:t>
            </a:r>
            <a:r>
              <a:rPr lang="zh-CN" altLang="en-US" sz="3600" b="1" dirty="0" smtClean="0">
                <a:solidFill>
                  <a:srgbClr val="990000"/>
                </a:solidFill>
                <a:ea typeface="华文新魏" pitchFamily="2" charset="-122"/>
              </a:rPr>
              <a:t>发展阶段</a:t>
            </a:r>
            <a:endParaRPr lang="zh-CN" altLang="en-US" sz="3600" b="1" dirty="0">
              <a:solidFill>
                <a:srgbClr val="990000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内容占位符 2"/>
          <p:cNvSpPr>
            <a:spLocks noGrp="1"/>
          </p:cNvSpPr>
          <p:nvPr>
            <p:ph idx="1"/>
          </p:nvPr>
        </p:nvSpPr>
        <p:spPr>
          <a:xfrm>
            <a:off x="381000" y="914400"/>
            <a:ext cx="8486775" cy="3071812"/>
          </a:xfrm>
        </p:spPr>
        <p:txBody>
          <a:bodyPr/>
          <a:lstStyle/>
          <a:p>
            <a:pPr>
              <a:lnSpc>
                <a:spcPts val="3800"/>
              </a:lnSpc>
              <a:spcBef>
                <a:spcPts val="0"/>
              </a:spcBef>
            </a:pP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在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20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世纪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60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年代参与由美国政府资助的培训与教育项目中，一些早期的学习心理学家和教学设计专家，例如吉尔伯特、哈里斯（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Joseph H. </a:t>
            </a:r>
            <a:r>
              <a:rPr lang="en-US" altLang="zh-CN" sz="2400" b="1" dirty="0" err="1" smtClean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Harless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）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、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马杰（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Robert F. </a:t>
            </a:r>
            <a:r>
              <a:rPr lang="en-US" altLang="zh-CN" sz="2400" b="1" dirty="0" err="1" smtClean="0">
                <a:latin typeface="华文仿宋" pitchFamily="2" charset="-122"/>
                <a:ea typeface="华文仿宋" pitchFamily="2" charset="-122"/>
              </a:rPr>
              <a:t>Mager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）等，开始对他们在培训和教学实践中共同发现的问题寻找解决策略：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如果培训和教学不能解决所有的问题（即无法达到所期望的效果），那么一定存在比培训教学更有效的策略。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gray">
          <a:xfrm>
            <a:off x="457200" y="4191000"/>
            <a:ext cx="83058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美国绩效技术专家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Dean R. Spitzer</a:t>
            </a:r>
            <a:r>
              <a:rPr kumimoji="0" lang="en-US" altLang="zh-CN" sz="24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 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（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1990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）谈到了他从教学技术专业人员转向绩效技术专业人员的经历：作为一名教学技术专业人员，他过去常常应用教学方法（学习或培训）去满足一切实践的需求，他开发和实施了许多优秀的教学系统，然而，在实践中逐渐认识到  </a:t>
            </a:r>
            <a:r>
              <a:rPr lang="en-US" altLang="zh-CN" sz="2400" b="1" kern="0" dirty="0" smtClean="0">
                <a:latin typeface="华文仿宋" pitchFamily="2" charset="-122"/>
                <a:ea typeface="华文仿宋" pitchFamily="2" charset="-122"/>
              </a:rPr>
              <a:t>------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3343275"/>
          </a:xfrm>
        </p:spPr>
        <p:txBody>
          <a:bodyPr/>
          <a:lstStyle/>
          <a:p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并不是所有的问题都是教学问题。</a:t>
            </a:r>
          </a:p>
          <a:p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不适当的教学通常比不实施教学更糟。</a:t>
            </a:r>
          </a:p>
          <a:p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有时实际的情况是培训越少，反而效果会越好。</a:t>
            </a:r>
          </a:p>
          <a:p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引发绩效问题的绝大多数原因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(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或至少部分原因），是环境因素。</a:t>
            </a:r>
          </a:p>
          <a:p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所有的绩效问题都存在于一个整体而系统的经济、社会和政治情境之中。</a:t>
            </a:r>
          </a:p>
        </p:txBody>
      </p:sp>
      <p:sp>
        <p:nvSpPr>
          <p:cNvPr id="19459" name="矩形 2"/>
          <p:cNvSpPr>
            <a:spLocks noChangeArrowheads="1"/>
          </p:cNvSpPr>
          <p:nvPr/>
        </p:nvSpPr>
        <p:spPr bwMode="auto">
          <a:xfrm>
            <a:off x="573087" y="6096000"/>
            <a:ext cx="8570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华文仿宋" pitchFamily="2" charset="-122"/>
                <a:ea typeface="华文仿宋" pitchFamily="2" charset="-122"/>
              </a:rPr>
              <a:t>梁林梅，教育技术学视野中的绩效技术研究，华中师范大学出版社，</a:t>
            </a:r>
            <a:r>
              <a:rPr lang="en-US" altLang="zh-CN" dirty="0">
                <a:latin typeface="华文仿宋" pitchFamily="2" charset="-122"/>
                <a:ea typeface="华文仿宋" pitchFamily="2" charset="-122"/>
              </a:rPr>
              <a:t>2009</a:t>
            </a:r>
            <a:r>
              <a:rPr lang="zh-CN" altLang="en-US" dirty="0">
                <a:latin typeface="华文仿宋" pitchFamily="2" charset="-122"/>
                <a:ea typeface="华文仿宋" pitchFamily="2" charset="-122"/>
              </a:rPr>
              <a:t>，第</a:t>
            </a:r>
            <a:r>
              <a:rPr lang="en-US" altLang="zh-CN" dirty="0">
                <a:latin typeface="华文仿宋" pitchFamily="2" charset="-122"/>
                <a:ea typeface="华文仿宋" pitchFamily="2" charset="-122"/>
              </a:rPr>
              <a:t>37</a:t>
            </a:r>
            <a:r>
              <a:rPr lang="zh-CN" altLang="en-US" dirty="0">
                <a:latin typeface="华文仿宋" pitchFamily="2" charset="-122"/>
                <a:ea typeface="华文仿宋" pitchFamily="2" charset="-122"/>
              </a:rPr>
              <a:t>页</a:t>
            </a:r>
          </a:p>
        </p:txBody>
      </p:sp>
      <p:sp>
        <p:nvSpPr>
          <p:cNvPr id="4" name="矩形 3"/>
          <p:cNvSpPr/>
          <p:nvPr/>
        </p:nvSpPr>
        <p:spPr>
          <a:xfrm>
            <a:off x="609600" y="1066800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kern="0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工作场所中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内容占位符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3276600"/>
          </a:xfrm>
        </p:spPr>
        <p:txBody>
          <a:bodyPr/>
          <a:lstStyle/>
          <a:p>
            <a:r>
              <a:rPr lang="zh-CN" altLang="en-US" b="1" dirty="0" smtClean="0">
                <a:latin typeface="华文仿宋" pitchFamily="2" charset="-122"/>
                <a:ea typeface="华文仿宋" pitchFamily="2" charset="-122"/>
              </a:rPr>
              <a:t>教学（培训）自身并不足以促进长期的、杰出的人类绩效的提高，特别是在工作场所。</a:t>
            </a:r>
            <a:endParaRPr lang="en-US" altLang="zh-CN" b="1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 smtClean="0">
                <a:latin typeface="华文仿宋" pitchFamily="2" charset="-122"/>
                <a:ea typeface="华文仿宋" pitchFamily="2" charset="-122"/>
              </a:rPr>
              <a:t>教学技术和学习对于提高人类绩效是至关重要的，但学习不是全部，不是所有的绩效问题都能通过教学与培训来解决。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8458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(1)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程序教学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阶段（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60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年代）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---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关注培训、协会的成立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/>
              <a:t>    </a:t>
            </a:r>
            <a:r>
              <a:rPr lang="zh-CN" altLang="en-US" b="1" dirty="0" smtClean="0"/>
              <a:t>     </a:t>
            </a:r>
            <a:r>
              <a:rPr lang="en-US" altLang="zh-CN" sz="2000" b="1" dirty="0" smtClean="0"/>
              <a:t>NSPI</a:t>
            </a:r>
            <a:r>
              <a:rPr lang="en-US" altLang="zh-CN" sz="2000" b="1" dirty="0" smtClean="0">
                <a:latin typeface="Times New Roman" pitchFamily="18" charset="0"/>
              </a:rPr>
              <a:t>—</a:t>
            </a:r>
            <a:r>
              <a:rPr lang="en-US" altLang="zh-CN" sz="2000" b="1" dirty="0" smtClean="0"/>
              <a:t>National </a:t>
            </a:r>
            <a:r>
              <a:rPr lang="en-US" altLang="zh-CN" sz="2000" b="1" dirty="0"/>
              <a:t>Society of Programmed Instruction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/>
              <a:t>                                                                          (1962)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85800" y="2743200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(2)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绩效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与教学阶段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(70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、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80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年代）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--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培训不是唯一的方案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000" b="1" dirty="0"/>
              <a:t>   </a:t>
            </a:r>
            <a:r>
              <a:rPr lang="zh-CN" altLang="en-US" sz="2000" b="1" dirty="0" smtClean="0"/>
              <a:t>     </a:t>
            </a:r>
            <a:r>
              <a:rPr lang="en-US" altLang="zh-CN" sz="2000" b="1" dirty="0"/>
              <a:t>NSPI</a:t>
            </a:r>
            <a:r>
              <a:rPr lang="en-US" altLang="zh-CN" sz="2000" b="1" dirty="0">
                <a:latin typeface="Times New Roman" pitchFamily="18" charset="0"/>
              </a:rPr>
              <a:t>—</a:t>
            </a:r>
            <a:r>
              <a:rPr lang="en-US" altLang="zh-CN" sz="2000" b="1" dirty="0"/>
              <a:t>National Society of Performance and Instruction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 b="1" dirty="0"/>
              <a:t>                                                                          (1972)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839200" cy="111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  <a:spcBef>
                <a:spcPct val="50000"/>
              </a:spcBef>
            </a:pPr>
            <a:r>
              <a:rPr lang="zh-CN" altLang="en-US" sz="4400" b="1" dirty="0">
                <a:solidFill>
                  <a:srgbClr val="990000"/>
                </a:solidFill>
                <a:ea typeface="华文新魏" pitchFamily="2" charset="-122"/>
              </a:rPr>
              <a:t>绩效技术</a:t>
            </a:r>
            <a:r>
              <a:rPr lang="zh-CN" altLang="en-US" sz="4400" b="1" dirty="0" smtClean="0">
                <a:solidFill>
                  <a:srgbClr val="990000"/>
                </a:solidFill>
                <a:ea typeface="华文新魏" pitchFamily="2" charset="-122"/>
              </a:rPr>
              <a:t>的起源与演变</a:t>
            </a:r>
            <a:endParaRPr lang="en-US" altLang="zh-CN" sz="4400" b="1" dirty="0" smtClean="0">
              <a:solidFill>
                <a:srgbClr val="990000"/>
              </a:solidFill>
              <a:ea typeface="华文新魏" pitchFamily="2" charset="-122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CN" sz="4400" b="1" dirty="0" smtClean="0">
                <a:solidFill>
                  <a:srgbClr val="990000"/>
                </a:solidFill>
                <a:ea typeface="华文新魏" pitchFamily="2" charset="-122"/>
              </a:rPr>
              <a:t>                               </a:t>
            </a:r>
            <a:r>
              <a:rPr lang="en-US" altLang="zh-CN" sz="3600" b="1" dirty="0" smtClean="0">
                <a:solidFill>
                  <a:srgbClr val="990000"/>
                </a:solidFill>
                <a:ea typeface="华文新魏" pitchFamily="2" charset="-122"/>
              </a:rPr>
              <a:t>---</a:t>
            </a:r>
            <a:r>
              <a:rPr lang="zh-CN" altLang="en-US" sz="3600" b="1" dirty="0" smtClean="0">
                <a:solidFill>
                  <a:srgbClr val="990000"/>
                </a:solidFill>
                <a:ea typeface="华文新魏" pitchFamily="2" charset="-122"/>
              </a:rPr>
              <a:t>发展阶段</a:t>
            </a:r>
            <a:endParaRPr lang="zh-CN" altLang="en-US" sz="3600" b="1" dirty="0">
              <a:solidFill>
                <a:srgbClr val="990000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内容占位符 2"/>
          <p:cNvSpPr>
            <a:spLocks noGrp="1"/>
          </p:cNvSpPr>
          <p:nvPr>
            <p:ph idx="1"/>
          </p:nvPr>
        </p:nvSpPr>
        <p:spPr>
          <a:xfrm>
            <a:off x="685800" y="1143000"/>
            <a:ext cx="6705600" cy="1143000"/>
          </a:xfrm>
        </p:spPr>
        <p:txBody>
          <a:bodyPr/>
          <a:lstStyle/>
          <a:p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绩效技术作为一个研究和实践领域，</a:t>
            </a:r>
            <a:endParaRPr lang="en-US" altLang="zh-CN" sz="2800" b="1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>    </a:t>
            </a:r>
            <a:r>
              <a:rPr lang="zh-CN" altLang="en-US" sz="2800" b="1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>形成于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20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世纪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70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年代。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gray">
          <a:xfrm>
            <a:off x="685800" y="27432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3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绩效技术发端于教学技术专业人员认识到工作场所中的教学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(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或培训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)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系统缺乏效率以及不适当，需要综合考虑教学（或培训）之外的其它因素（组织、人事等）。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  <a:p>
            <a:pPr marL="342900" marR="0" lvl="0" indent="-342900" algn="ctr" defTabSz="914400" rtl="0" eaLnBrk="1" fontAlgn="base" latinLnBrk="0" hangingPunct="1">
              <a:lnSpc>
                <a:spcPts val="3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                    ——Marc    Rosenberg</a:t>
            </a:r>
          </a:p>
          <a:p>
            <a:pPr marL="342900" marR="0" lvl="0" indent="-342900" algn="l" defTabSz="914400" rtl="0" eaLnBrk="1" fontAlgn="base" latinLnBrk="0" hangingPunct="1">
              <a:lnSpc>
                <a:spcPts val="3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3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828800" y="2286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</a:rPr>
              <a:t>HPT versus Training</a:t>
            </a:r>
          </a:p>
        </p:txBody>
      </p:sp>
      <p:sp>
        <p:nvSpPr>
          <p:cNvPr id="26627" name="AutoShape 12"/>
          <p:cNvSpPr>
            <a:spLocks/>
          </p:cNvSpPr>
          <p:nvPr/>
        </p:nvSpPr>
        <p:spPr bwMode="auto">
          <a:xfrm>
            <a:off x="1219200" y="2667000"/>
            <a:ext cx="257175" cy="2562225"/>
          </a:xfrm>
          <a:prstGeom prst="leftBrace">
            <a:avLst>
              <a:gd name="adj1" fmla="val 83025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" name="Text Box 13"/>
          <p:cNvSpPr txBox="1">
            <a:spLocks noChangeArrowheads="1"/>
          </p:cNvSpPr>
          <p:nvPr/>
        </p:nvSpPr>
        <p:spPr bwMode="auto">
          <a:xfrm>
            <a:off x="935038" y="1196975"/>
            <a:ext cx="820896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sz="32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职员或组织没有实现相应的绩效的真正原因</a:t>
            </a:r>
            <a:endParaRPr kumimoji="0" lang="zh-CN" altLang="en-US" sz="3200" b="1" dirty="0">
              <a:solidFill>
                <a:schemeClr val="folHlink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6629" name="Text Box 15"/>
          <p:cNvSpPr txBox="1">
            <a:spLocks noChangeArrowheads="1"/>
          </p:cNvSpPr>
          <p:nvPr/>
        </p:nvSpPr>
        <p:spPr bwMode="auto">
          <a:xfrm>
            <a:off x="1547813" y="3716338"/>
            <a:ext cx="5784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sz="3200" b="1">
                <a:latin typeface="华文仿宋" pitchFamily="2" charset="-122"/>
                <a:ea typeface="华文仿宋" pitchFamily="2" charset="-122"/>
              </a:rPr>
              <a:t>职员缺乏良好的组织环境支持</a:t>
            </a:r>
          </a:p>
        </p:txBody>
      </p:sp>
      <p:sp>
        <p:nvSpPr>
          <p:cNvPr id="26630" name="Text Box 16"/>
          <p:cNvSpPr txBox="1">
            <a:spLocks noChangeArrowheads="1"/>
          </p:cNvSpPr>
          <p:nvPr/>
        </p:nvSpPr>
        <p:spPr bwMode="auto">
          <a:xfrm>
            <a:off x="1547813" y="4941888"/>
            <a:ext cx="7777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sz="2800" b="1">
                <a:latin typeface="华文仿宋" pitchFamily="2" charset="-122"/>
                <a:ea typeface="华文仿宋" pitchFamily="2" charset="-122"/>
              </a:rPr>
              <a:t>动机系统（个人及其组织激励机制等）存在问题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371600" y="5867400"/>
            <a:ext cx="167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</a:rPr>
              <a:t>HPT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7616825" y="2362200"/>
            <a:ext cx="152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</a:rPr>
              <a:t>Training</a:t>
            </a:r>
          </a:p>
        </p:txBody>
      </p:sp>
      <p:sp>
        <p:nvSpPr>
          <p:cNvPr id="36887" name="AutoShape 23"/>
          <p:cNvSpPr>
            <a:spLocks noChangeArrowheads="1"/>
          </p:cNvSpPr>
          <p:nvPr/>
        </p:nvSpPr>
        <p:spPr bwMode="auto">
          <a:xfrm>
            <a:off x="395288" y="3789363"/>
            <a:ext cx="647700" cy="2447925"/>
          </a:xfrm>
          <a:prstGeom prst="curvedRightArrow">
            <a:avLst>
              <a:gd name="adj1" fmla="val 60243"/>
              <a:gd name="adj2" fmla="val 6024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8" name="AutoShape 24"/>
          <p:cNvSpPr>
            <a:spLocks noChangeArrowheads="1"/>
          </p:cNvSpPr>
          <p:nvPr/>
        </p:nvSpPr>
        <p:spPr bwMode="auto">
          <a:xfrm>
            <a:off x="6804025" y="2060575"/>
            <a:ext cx="1960563" cy="358775"/>
          </a:xfrm>
          <a:prstGeom prst="curvedDownArrow">
            <a:avLst>
              <a:gd name="adj1" fmla="val 59073"/>
              <a:gd name="adj2" fmla="val 255344"/>
              <a:gd name="adj3" fmla="val 333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5" name="Text Box 25"/>
          <p:cNvSpPr txBox="1">
            <a:spLocks noChangeArrowheads="1"/>
          </p:cNvSpPr>
          <p:nvPr/>
        </p:nvSpPr>
        <p:spPr bwMode="auto">
          <a:xfrm>
            <a:off x="1547813" y="2420938"/>
            <a:ext cx="678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sz="3200" b="1" dirty="0">
                <a:latin typeface="华文仿宋" pitchFamily="2" charset="-122"/>
                <a:ea typeface="华文仿宋" pitchFamily="2" charset="-122"/>
              </a:rPr>
              <a:t>职员缺乏相应的信息、知识与技能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6705600" y="414972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</a:rPr>
              <a:t>教学系统设计</a:t>
            </a:r>
          </a:p>
        </p:txBody>
      </p:sp>
      <p:sp>
        <p:nvSpPr>
          <p:cNvPr id="36892" name="AutoShape 28"/>
          <p:cNvSpPr>
            <a:spLocks noChangeArrowheads="1"/>
          </p:cNvSpPr>
          <p:nvPr/>
        </p:nvSpPr>
        <p:spPr bwMode="auto">
          <a:xfrm>
            <a:off x="8243888" y="2997200"/>
            <a:ext cx="142875" cy="976313"/>
          </a:xfrm>
          <a:prstGeom prst="downArrow">
            <a:avLst>
              <a:gd name="adj1" fmla="val 50000"/>
              <a:gd name="adj2" fmla="val 1708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8" name="Text Box 29"/>
          <p:cNvSpPr txBox="1">
            <a:spLocks noChangeArrowheads="1"/>
          </p:cNvSpPr>
          <p:nvPr/>
        </p:nvSpPr>
        <p:spPr bwMode="auto">
          <a:xfrm>
            <a:off x="179388" y="115888"/>
            <a:ext cx="1649412" cy="36933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990000"/>
                </a:solidFill>
              </a:rPr>
              <a:t>企业情境下：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utoUpdateAnimBg="0"/>
      <p:bldP spid="36886" grpId="0" autoUpdateAnimBg="0"/>
      <p:bldP spid="36887" grpId="0" animBg="1"/>
      <p:bldP spid="36888" grpId="0" animBg="1"/>
      <p:bldP spid="36890" grpId="0" autoUpdateAnimBg="0"/>
      <p:bldP spid="3689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8458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(1)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程序教学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阶段（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60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年代）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---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关注培训、协会的成立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b="1" dirty="0"/>
              <a:t>    </a:t>
            </a:r>
            <a:r>
              <a:rPr lang="zh-CN" altLang="en-US" b="1" dirty="0" smtClean="0"/>
              <a:t>     </a:t>
            </a:r>
            <a:r>
              <a:rPr lang="en-US" altLang="zh-CN" sz="2000" b="1" dirty="0" smtClean="0"/>
              <a:t>NSPI</a:t>
            </a:r>
            <a:r>
              <a:rPr lang="en-US" altLang="zh-CN" sz="2000" b="1" dirty="0" smtClean="0">
                <a:latin typeface="Times New Roman" pitchFamily="18" charset="0"/>
              </a:rPr>
              <a:t>—</a:t>
            </a:r>
            <a:r>
              <a:rPr lang="en-US" altLang="zh-CN" sz="2000" b="1" dirty="0" smtClean="0"/>
              <a:t>National </a:t>
            </a:r>
            <a:r>
              <a:rPr lang="en-US" altLang="zh-CN" sz="2000" b="1" dirty="0"/>
              <a:t>Society of Programmed Instruction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 b="1" dirty="0"/>
              <a:t>                                                                          (1962)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85800" y="2743200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(2)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绩效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与教学阶段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(70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、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80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年代）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--</a:t>
            </a:r>
            <a:r>
              <a:rPr lang="zh-CN" altLang="en-US" sz="24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培训不是唯一的方案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000" b="1" dirty="0"/>
              <a:t>   </a:t>
            </a:r>
            <a:r>
              <a:rPr lang="zh-CN" altLang="en-US" sz="2000" b="1" dirty="0" smtClean="0"/>
              <a:t>     </a:t>
            </a:r>
            <a:r>
              <a:rPr lang="en-US" altLang="zh-CN" sz="2000" b="1" dirty="0"/>
              <a:t>NSPI</a:t>
            </a:r>
            <a:r>
              <a:rPr lang="en-US" altLang="zh-CN" sz="2000" b="1" dirty="0">
                <a:latin typeface="Times New Roman" pitchFamily="18" charset="0"/>
              </a:rPr>
              <a:t>—</a:t>
            </a:r>
            <a:r>
              <a:rPr lang="en-US" altLang="zh-CN" sz="2000" b="1" dirty="0"/>
              <a:t>National Society of Performance and Instruction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 b="1" dirty="0"/>
              <a:t>                                                                          (1972)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(3)  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绩效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改进阶段（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90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年代）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---</a:t>
            </a:r>
            <a:r>
              <a:rPr lang="zh-CN" altLang="en-US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全面分析绩效问题，形成提高绩效的方案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000" b="1" dirty="0"/>
              <a:t>  </a:t>
            </a:r>
            <a:r>
              <a:rPr lang="zh-CN" altLang="en-US" sz="2000" b="1" dirty="0" smtClean="0"/>
              <a:t>      </a:t>
            </a:r>
            <a:r>
              <a:rPr lang="en-US" altLang="zh-CN" sz="2000" b="1" dirty="0"/>
              <a:t>ISPI</a:t>
            </a:r>
            <a:r>
              <a:rPr lang="en-US" altLang="zh-CN" sz="2000" b="1" dirty="0">
                <a:latin typeface="Times New Roman" pitchFamily="18" charset="0"/>
              </a:rPr>
              <a:t>—</a:t>
            </a:r>
            <a:r>
              <a:rPr lang="en-US" altLang="zh-CN" sz="2000" b="1" dirty="0"/>
              <a:t>International Society of Performance Improvement</a:t>
            </a:r>
            <a:r>
              <a:rPr lang="en-US" altLang="zh-CN" b="1" dirty="0"/>
              <a:t>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 b="1" dirty="0"/>
              <a:t>                                                                          (1995)  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839200" cy="111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  <a:spcBef>
                <a:spcPct val="50000"/>
              </a:spcBef>
            </a:pPr>
            <a:r>
              <a:rPr lang="zh-CN" altLang="en-US" sz="4400" b="1" dirty="0">
                <a:solidFill>
                  <a:srgbClr val="990000"/>
                </a:solidFill>
                <a:ea typeface="华文新魏" pitchFamily="2" charset="-122"/>
              </a:rPr>
              <a:t>绩效技术</a:t>
            </a:r>
            <a:r>
              <a:rPr lang="zh-CN" altLang="en-US" sz="4400" b="1" dirty="0" smtClean="0">
                <a:solidFill>
                  <a:srgbClr val="990000"/>
                </a:solidFill>
                <a:ea typeface="华文新魏" pitchFamily="2" charset="-122"/>
              </a:rPr>
              <a:t>的起源与演变</a:t>
            </a:r>
            <a:endParaRPr lang="en-US" altLang="zh-CN" sz="4400" b="1" dirty="0" smtClean="0">
              <a:solidFill>
                <a:srgbClr val="990000"/>
              </a:solidFill>
              <a:ea typeface="华文新魏" pitchFamily="2" charset="-122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CN" sz="4400" b="1" dirty="0" smtClean="0">
                <a:solidFill>
                  <a:srgbClr val="990000"/>
                </a:solidFill>
                <a:ea typeface="华文新魏" pitchFamily="2" charset="-122"/>
              </a:rPr>
              <a:t>                               </a:t>
            </a:r>
            <a:r>
              <a:rPr lang="en-US" altLang="zh-CN" sz="3600" b="1" dirty="0" smtClean="0">
                <a:solidFill>
                  <a:srgbClr val="990000"/>
                </a:solidFill>
                <a:ea typeface="华文新魏" pitchFamily="2" charset="-122"/>
              </a:rPr>
              <a:t>---</a:t>
            </a:r>
            <a:r>
              <a:rPr lang="zh-CN" altLang="en-US" sz="3600" b="1" dirty="0" smtClean="0">
                <a:solidFill>
                  <a:srgbClr val="990000"/>
                </a:solidFill>
                <a:ea typeface="华文新魏" pitchFamily="2" charset="-122"/>
              </a:rPr>
              <a:t>发展阶段</a:t>
            </a:r>
            <a:endParaRPr lang="zh-CN" altLang="en-US" sz="3600" b="1" dirty="0">
              <a:solidFill>
                <a:srgbClr val="990000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685800" y="609600"/>
            <a:ext cx="611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68288" algn="just"/>
            <a:r>
              <a:rPr lang="zh-CN" altLang="en-US" sz="4000" b="1" dirty="0" smtClean="0">
                <a:solidFill>
                  <a:srgbClr val="990033"/>
                </a:solidFill>
                <a:latin typeface="华文新魏" pitchFamily="2" charset="-122"/>
                <a:ea typeface="华文新魏" pitchFamily="2" charset="-122"/>
              </a:rPr>
              <a:t>对</a:t>
            </a:r>
            <a:r>
              <a:rPr lang="zh-CN" altLang="en-US" sz="4000" b="1" dirty="0">
                <a:solidFill>
                  <a:srgbClr val="990033"/>
                </a:solidFill>
                <a:latin typeface="华文新魏" pitchFamily="2" charset="-122"/>
                <a:ea typeface="华文新魏" pitchFamily="2" charset="-122"/>
              </a:rPr>
              <a:t>技术的五种理解</a:t>
            </a:r>
            <a:endParaRPr lang="zh-CN" altLang="en-US" sz="4000" dirty="0">
              <a:solidFill>
                <a:srgbClr val="990033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447800" y="1600200"/>
            <a:ext cx="693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(1) 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作为技能的技术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zh-CN" altLang="en-US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技能、技巧、方法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）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1371600" y="2438400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 (2) 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作为物质手段的技术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zh-CN" altLang="en-US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工具、媒体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）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371600" y="32766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 (3) 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作为活动的技术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zh-CN" altLang="en-US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过程、行动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）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1371600" y="4191000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(4) 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作为意志的技术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zh-CN" altLang="en-US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目的、需求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）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1403350" y="5013325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 (5) 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作为知识的技术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zh-CN" altLang="en-US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创造性的</a:t>
            </a:r>
            <a:r>
              <a:rPr lang="zh-CN" altLang="en-US" b="1" dirty="0">
                <a:solidFill>
                  <a:schemeClr val="bg2"/>
                </a:solidFill>
                <a:latin typeface="华文仿宋" pitchFamily="2" charset="-122"/>
                <a:ea typeface="华文仿宋" pitchFamily="2" charset="-122"/>
              </a:rPr>
              <a:t>）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2987675" y="6021388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-----</a:t>
            </a:r>
            <a:r>
              <a:rPr lang="zh-CN" altLang="en-US" sz="20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钱学成、乔宽元主编</a:t>
            </a:r>
            <a:r>
              <a:rPr lang="en-US" altLang="zh-CN" sz="20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(1994)</a:t>
            </a:r>
            <a:r>
              <a:rPr lang="zh-CN" altLang="en-US" sz="20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，</a:t>
            </a:r>
            <a:r>
              <a:rPr lang="en-US" altLang="zh-CN" sz="20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20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技术学手册</a:t>
            </a:r>
            <a:r>
              <a:rPr lang="en-US" altLang="zh-CN" sz="20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》</a:t>
            </a:r>
            <a:endParaRPr lang="en-US" altLang="zh-CN" sz="2000" b="1" i="1">
              <a:solidFill>
                <a:srgbClr val="000066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762000" y="990600"/>
            <a:ext cx="7772400" cy="244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   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近年来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，绩效技术在西方发达国家有长足发展。已建立了国际性专业组织，如国际绩效改进协会（</a:t>
            </a: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ISPI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），出版专著，有专业学术刊物，如</a:t>
            </a: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《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绩效改进</a:t>
            </a: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》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（</a:t>
            </a: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Performance Improvement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）、</a:t>
            </a: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《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培训与开发</a:t>
            </a: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》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（</a:t>
            </a: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Training and Development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）等。</a:t>
            </a:r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990600" y="6400800"/>
            <a:ext cx="7200900" cy="730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4400" y="3657600"/>
            <a:ext cx="7696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   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十多年来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，在北美许多高校中，绩效技术已成为教育技术学专业硕士、博士研究生培养方案中的主要研究方向之一，企业管理专业也日益重视这一领域的发展。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3810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要讨论的问题</a:t>
            </a:r>
            <a:endParaRPr lang="en-US" altLang="zh-CN" sz="48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762000" y="1524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1.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什么是教育技术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什么是绩效技术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二者关系？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838200" y="25146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2.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绩效技术与教育技术的渊源？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  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838200" y="4572000"/>
            <a:ext cx="770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4.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诞生在美国的绩效技术领域在中国如何可能？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38200" y="3505200"/>
            <a:ext cx="73436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3. 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绩效技术的理论基础以及可能产生的领域？</a:t>
            </a:r>
            <a:endParaRPr lang="zh-CN" altLang="en-US" sz="2800" dirty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400800" cy="1035050"/>
          </a:xfrm>
        </p:spPr>
        <p:txBody>
          <a:bodyPr/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>美国学者</a:t>
            </a:r>
            <a:r>
              <a:rPr lang="en-US" altLang="zh-CN" sz="2400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>Diane </a:t>
            </a:r>
            <a:r>
              <a:rPr lang="en-US" altLang="zh-CN" sz="2400" dirty="0" err="1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>Gayeski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>关于绩效技术的树形图</a:t>
            </a:r>
            <a:r>
              <a:rPr lang="en-US" altLang="zh-CN" sz="2400" b="1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/>
            </a:r>
            <a:br>
              <a:rPr lang="en-US" altLang="zh-CN" sz="2400" b="1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</a:br>
            <a:r>
              <a:rPr lang="zh-CN" altLang="en-US" sz="1600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lang="en-US" altLang="zh-CN" sz="1600" dirty="0" smtClean="0">
                <a:solidFill>
                  <a:srgbClr val="C00000"/>
                </a:solidFill>
              </a:rPr>
              <a:t> Dean at </a:t>
            </a:r>
            <a:r>
              <a:rPr lang="en-US" altLang="zh-CN" sz="1600" dirty="0" smtClean="0">
                <a:solidFill>
                  <a:srgbClr val="C00000"/>
                </a:solidFill>
                <a:hlinkClick r:id="rId2" action="ppaction://hlinkfile"/>
              </a:rPr>
              <a:t>Ithaca College Park School of Communications</a:t>
            </a:r>
            <a:r>
              <a:rPr lang="en-US" altLang="zh-CN" sz="1600" dirty="0" smtClean="0">
                <a:solidFill>
                  <a:srgbClr val="C00000"/>
                </a:solidFill>
              </a:rPr>
              <a:t> </a:t>
            </a:r>
            <a:r>
              <a:rPr lang="zh-CN" altLang="en-US" sz="1600" dirty="0" smtClean="0">
                <a:solidFill>
                  <a:srgbClr val="C00000"/>
                </a:solidFill>
              </a:rPr>
              <a:t>；</a:t>
            </a:r>
            <a:r>
              <a:rPr lang="en-US" altLang="zh-CN" sz="1600" dirty="0" smtClean="0">
                <a:solidFill>
                  <a:srgbClr val="C00000"/>
                </a:solidFill>
              </a:rPr>
              <a:t/>
            </a:r>
            <a:br>
              <a:rPr lang="en-US" altLang="zh-CN" sz="1600" dirty="0" smtClean="0">
                <a:solidFill>
                  <a:srgbClr val="C00000"/>
                </a:solidFill>
              </a:rPr>
            </a:br>
            <a:r>
              <a:rPr lang="en-US" altLang="zh-CN" sz="1600" dirty="0" smtClean="0">
                <a:solidFill>
                  <a:srgbClr val="C00000"/>
                </a:solidFill>
              </a:rPr>
              <a:t>      adjunct </a:t>
            </a:r>
            <a:r>
              <a:rPr lang="en-US" altLang="zh-CN" sz="1600" dirty="0" err="1" smtClean="0">
                <a:solidFill>
                  <a:srgbClr val="C00000"/>
                </a:solidFill>
              </a:rPr>
              <a:t>prof</a:t>
            </a:r>
            <a:r>
              <a:rPr lang="en-US" altLang="zh-CN" sz="1600" dirty="0" smtClean="0">
                <a:solidFill>
                  <a:srgbClr val="C00000"/>
                </a:solidFill>
              </a:rPr>
              <a:t> at Boise State Univ.</a:t>
            </a:r>
            <a:r>
              <a:rPr lang="zh-CN" altLang="en-US" sz="1600" dirty="0" smtClean="0">
                <a:solidFill>
                  <a:srgbClr val="C00000"/>
                </a:solidFill>
              </a:rPr>
              <a:t>）</a:t>
            </a:r>
            <a:r>
              <a:rPr lang="en-US" altLang="zh-CN" sz="2400" dirty="0" smtClean="0">
                <a:solidFill>
                  <a:srgbClr val="C00000"/>
                </a:solidFill>
              </a:rPr>
              <a:t/>
            </a:r>
            <a:br>
              <a:rPr lang="en-US" altLang="zh-CN" sz="2400" dirty="0" smtClean="0">
                <a:solidFill>
                  <a:srgbClr val="C00000"/>
                </a:solidFill>
              </a:rPr>
            </a:br>
            <a:endParaRPr lang="zh-CN" altLang="en-US" sz="2400" dirty="0" smtClean="0">
              <a:solidFill>
                <a:srgbClr val="C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pic>
        <p:nvPicPr>
          <p:cNvPr id="68647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500938" cy="500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39941" name="矩形 4"/>
          <p:cNvSpPr>
            <a:spLocks noChangeArrowheads="1"/>
          </p:cNvSpPr>
          <p:nvPr/>
        </p:nvSpPr>
        <p:spPr bwMode="auto">
          <a:xfrm>
            <a:off x="285750" y="6488113"/>
            <a:ext cx="8570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梁林梅，教育技术学视野中的绩效技术研究，华中师范大学出版社，</a:t>
            </a:r>
            <a:r>
              <a:rPr lang="en-US" altLang="zh-CN" b="1" dirty="0">
                <a:latin typeface="华文仿宋" pitchFamily="2" charset="-122"/>
                <a:ea typeface="华文仿宋" pitchFamily="2" charset="-122"/>
              </a:rPr>
              <a:t>2009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，第</a:t>
            </a:r>
            <a:r>
              <a:rPr lang="en-US" altLang="zh-CN" b="1" dirty="0">
                <a:latin typeface="华文仿宋" pitchFamily="2" charset="-122"/>
                <a:ea typeface="华文仿宋" pitchFamily="2" charset="-122"/>
              </a:rPr>
              <a:t>34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页</a:t>
            </a:r>
          </a:p>
        </p:txBody>
      </p:sp>
      <p:pic>
        <p:nvPicPr>
          <p:cNvPr id="39942" name="Picture 7" descr="Diane Gayesk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0"/>
            <a:ext cx="1071562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1"/>
          <p:cNvSpPr>
            <a:spLocks noGrp="1"/>
          </p:cNvSpPr>
          <p:nvPr>
            <p:ph type="title"/>
          </p:nvPr>
        </p:nvSpPr>
        <p:spPr>
          <a:xfrm>
            <a:off x="1371600" y="0"/>
            <a:ext cx="5819775" cy="944562"/>
          </a:xfrm>
        </p:spPr>
        <p:txBody>
          <a:bodyPr/>
          <a:lstStyle/>
          <a:p>
            <a:r>
              <a:rPr lang="zh-CN" altLang="en-US" sz="3600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>斯旺森的“三脚凳”理论</a:t>
            </a:r>
          </a:p>
        </p:txBody>
      </p:sp>
      <p:sp>
        <p:nvSpPr>
          <p:cNvPr id="41987" name="矩形 3"/>
          <p:cNvSpPr>
            <a:spLocks noChangeArrowheads="1"/>
          </p:cNvSpPr>
          <p:nvPr/>
        </p:nvSpPr>
        <p:spPr bwMode="auto">
          <a:xfrm>
            <a:off x="381000" y="6096000"/>
            <a:ext cx="7500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斯旺森著，绩效分析与改进，中国人民大学出版社，</a:t>
            </a:r>
            <a:r>
              <a:rPr lang="en-US" altLang="zh-CN" b="1" dirty="0">
                <a:latin typeface="华文仿宋" pitchFamily="2" charset="-122"/>
                <a:ea typeface="华文仿宋" pitchFamily="2" charset="-122"/>
              </a:rPr>
              <a:t>2010</a:t>
            </a:r>
            <a:r>
              <a:rPr lang="zh-CN" altLang="en-US" b="1" dirty="0">
                <a:latin typeface="华文仿宋" pitchFamily="2" charset="-122"/>
                <a:ea typeface="华文仿宋" pitchFamily="2" charset="-122"/>
              </a:rPr>
              <a:t>，</a:t>
            </a:r>
            <a:r>
              <a:rPr lang="en-US" altLang="zh-CN" b="1" dirty="0">
                <a:latin typeface="华文仿宋" pitchFamily="2" charset="-122"/>
                <a:ea typeface="华文仿宋" pitchFamily="2" charset="-122"/>
              </a:rPr>
              <a:t>14-22</a:t>
            </a:r>
            <a:endParaRPr lang="zh-CN" altLang="en-US" b="1" dirty="0">
              <a:latin typeface="华文仿宋" pitchFamily="2" charset="-122"/>
              <a:ea typeface="华文仿宋" pitchFamily="2" charset="-122"/>
            </a:endParaRPr>
          </a:p>
        </p:txBody>
      </p:sp>
      <p:pic>
        <p:nvPicPr>
          <p:cNvPr id="41988" name="Picture 7" descr="绩效分析与改进[第2版]（管理者终身学习）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4357688"/>
            <a:ext cx="1357313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4" descr="F:\《绩效技术专题研讨》课程资源（2010，北大）\课程PPT（2010，北大）\2 专题一\DSCN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600200"/>
            <a:ext cx="51435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143000" y="8382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latin typeface="华文仿宋" pitchFamily="2" charset="-122"/>
                <a:ea typeface="华文仿宋" pitchFamily="2" charset="-122"/>
              </a:rPr>
              <a:t>美国得克萨斯大学泰勒分校商业和技术学院人力资源开发教授</a:t>
            </a:r>
            <a:endParaRPr lang="zh-CN" altLang="en-US" dirty="0">
              <a:solidFill>
                <a:srgbClr val="C00000"/>
              </a:solidFill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5819775" cy="944562"/>
          </a:xfrm>
        </p:spPr>
        <p:txBody>
          <a:bodyPr/>
          <a:lstStyle/>
          <a:p>
            <a:r>
              <a:rPr lang="zh-CN" altLang="en-US" sz="48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绩效技术的理论基础</a:t>
            </a:r>
          </a:p>
        </p:txBody>
      </p:sp>
      <p:sp>
        <p:nvSpPr>
          <p:cNvPr id="4096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37338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系统理论</a:t>
            </a:r>
            <a:endParaRPr lang="en-US" altLang="zh-CN" b="1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b="1" dirty="0" smtClean="0">
                <a:latin typeface="华文仿宋" pitchFamily="2" charset="-122"/>
                <a:ea typeface="华文仿宋" pitchFamily="2" charset="-122"/>
              </a:rPr>
              <a:t>心理学（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行为主义心理学、认知心理学、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工业心理学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等</a:t>
            </a:r>
            <a:r>
              <a:rPr lang="zh-CN" altLang="en-US" b="1" dirty="0" smtClean="0">
                <a:latin typeface="华文仿宋" pitchFamily="2" charset="-122"/>
                <a:ea typeface="华文仿宋" pitchFamily="2" charset="-122"/>
              </a:rPr>
              <a:t>）</a:t>
            </a:r>
            <a:endParaRPr lang="en-US" altLang="zh-CN" b="1" dirty="0" smtClean="0"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经济学理论（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人力资本理论等</a:t>
            </a:r>
            <a:r>
              <a:rPr lang="zh-CN" altLang="en-US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endParaRPr lang="en-US" altLang="zh-CN" b="1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b="1" dirty="0" smtClean="0">
                <a:latin typeface="华文仿宋" pitchFamily="2" charset="-122"/>
                <a:ea typeface="华文仿宋" pitchFamily="2" charset="-122"/>
              </a:rPr>
              <a:t>传播学理论（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组织传播、人际传播等</a:t>
            </a:r>
            <a:r>
              <a:rPr lang="zh-CN" altLang="en-US" b="1" dirty="0" smtClean="0">
                <a:latin typeface="华文仿宋" pitchFamily="2" charset="-122"/>
                <a:ea typeface="华文仿宋" pitchFamily="2" charset="-122"/>
              </a:rPr>
              <a:t>）</a:t>
            </a:r>
            <a:endParaRPr lang="en-US" altLang="zh-CN" b="1" dirty="0" smtClean="0"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b="1" dirty="0" smtClean="0">
                <a:latin typeface="华文仿宋" pitchFamily="2" charset="-122"/>
                <a:ea typeface="华文仿宋" pitchFamily="2" charset="-122"/>
              </a:rPr>
              <a:t>信息科学</a:t>
            </a:r>
            <a:endParaRPr lang="en-US" altLang="zh-CN" b="1" dirty="0" smtClean="0">
              <a:latin typeface="华文仿宋" pitchFamily="2" charset="-122"/>
              <a:ea typeface="华文仿宋" pitchFamily="2" charset="-122"/>
            </a:endParaRPr>
          </a:p>
          <a:p>
            <a:r>
              <a:rPr lang="en-US" altLang="zh-CN" b="1" dirty="0" smtClean="0">
                <a:latin typeface="华文仿宋" pitchFamily="2" charset="-122"/>
                <a:ea typeface="华文仿宋" pitchFamily="2" charset="-122"/>
              </a:rPr>
              <a:t>……</a:t>
            </a:r>
          </a:p>
          <a:p>
            <a:endParaRPr lang="zh-CN" altLang="en-US" b="1" dirty="0" smtClean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1371600" y="1752600"/>
            <a:ext cx="647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Behaviorism &amp; </a:t>
            </a:r>
            <a:r>
              <a:rPr kumimoji="1"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Cognitive Sciences 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心理学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1371600" y="2819400"/>
            <a:ext cx="2895600" cy="59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</a:rPr>
              <a:t>Economics 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经济学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1371600" y="243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</a:rPr>
              <a:t>Neural Sciences 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神经科学</a:t>
            </a: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1371600" y="1219200"/>
            <a:ext cx="5715000" cy="59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</a:rPr>
              <a:t>General systems theory 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一般系统理论 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1371600" y="3276600"/>
            <a:ext cx="4419600" cy="59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</a:rPr>
              <a:t>Information Theory 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信息理论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1371600" y="5334000"/>
            <a:ext cx="5181600" cy="59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</a:rPr>
              <a:t>Management Science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管理科学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1371600" y="3810000"/>
            <a:ext cx="3581400" cy="59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</a:rPr>
              <a:t>Cybernetics 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控制论</a:t>
            </a: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1371600" y="4800600"/>
            <a:ext cx="5029200" cy="59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</a:rPr>
              <a:t>Communication Theory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传播理论</a:t>
            </a:r>
          </a:p>
        </p:txBody>
      </p:sp>
      <p:sp>
        <p:nvSpPr>
          <p:cNvPr id="240651" name="Text Box 11"/>
          <p:cNvSpPr txBox="1">
            <a:spLocks noChangeArrowheads="1"/>
          </p:cNvSpPr>
          <p:nvPr/>
        </p:nvSpPr>
        <p:spPr bwMode="auto">
          <a:xfrm>
            <a:off x="457200" y="4572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altLang="zh-CN" sz="3600" b="1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kumimoji="1" lang="zh-CN" altLang="en-US" sz="3600" b="1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产生</a:t>
            </a:r>
            <a:r>
              <a:rPr kumimoji="1" lang="en-US" altLang="zh-CN" sz="3600" b="1" dirty="0">
                <a:solidFill>
                  <a:srgbClr val="C00000"/>
                </a:solidFill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HPT</a:t>
            </a:r>
            <a:r>
              <a:rPr kumimoji="1" lang="zh-CN" altLang="en-US" sz="3600" b="1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的相关领域</a:t>
            </a:r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1371600" y="5867400"/>
            <a:ext cx="5029200" cy="59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</a:rPr>
              <a:t>Educational Technology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教育技术</a:t>
            </a:r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1371600" y="4343400"/>
            <a:ext cx="3886200" cy="59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kumimoji="1" lang="zh-CN" altLang="en-US" sz="2400" dirty="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400" dirty="0">
                <a:latin typeface="Times New Roman" pitchFamily="18" charset="0"/>
                <a:ea typeface="楷体_GB2312" pitchFamily="49" charset="-122"/>
              </a:rPr>
              <a:t>Ergonomics </a:t>
            </a:r>
            <a:r>
              <a:rPr kumimoji="1" lang="zh-CN" altLang="en-US" sz="2400" dirty="0">
                <a:latin typeface="华文仿宋" pitchFamily="2" charset="-122"/>
                <a:ea typeface="华文仿宋" pitchFamily="2" charset="-122"/>
              </a:rPr>
              <a:t>人类工程学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0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0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0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0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0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4" grpId="0"/>
      <p:bldP spid="240645" grpId="0"/>
      <p:bldP spid="240646" grpId="0"/>
      <p:bldP spid="240647" grpId="0"/>
      <p:bldP spid="240648" grpId="0"/>
      <p:bldP spid="240649" grpId="0"/>
      <p:bldP spid="240650" grpId="0"/>
      <p:bldP spid="240651" grpId="0"/>
      <p:bldP spid="240652" grpId="0"/>
      <p:bldP spid="24065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762000" y="1600200"/>
            <a:ext cx="80772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行为主义和认知主义</a:t>
            </a:r>
            <a:r>
              <a:rPr lang="zh-CN" altLang="en-US" sz="32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心理</a:t>
            </a: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学家、</a:t>
            </a:r>
            <a:r>
              <a:rPr lang="zh-CN" altLang="en-US" sz="32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教育技术</a:t>
            </a: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学家、</a:t>
            </a:r>
            <a:r>
              <a:rPr lang="zh-CN" altLang="en-US" sz="32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培训</a:t>
            </a: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的设计人员、</a:t>
            </a:r>
            <a:r>
              <a:rPr lang="zh-CN" altLang="en-US" sz="32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组织发展</a:t>
            </a: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人员</a:t>
            </a:r>
            <a:r>
              <a:rPr lang="zh-CN" altLang="en-US" sz="3200" b="1" dirty="0" smtClean="0">
                <a:latin typeface="华文仿宋" pitchFamily="2" charset="-122"/>
                <a:ea typeface="华文仿宋" pitchFamily="2" charset="-122"/>
              </a:rPr>
              <a:t>、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商业</a:t>
            </a:r>
            <a:r>
              <a:rPr lang="zh-CN" altLang="en-US" sz="3200" b="1" dirty="0" smtClean="0">
                <a:latin typeface="华文仿宋" pitchFamily="2" charset="-122"/>
                <a:ea typeface="华文仿宋" pitchFamily="2" charset="-122"/>
              </a:rPr>
              <a:t>人员和</a:t>
            </a: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各种</a:t>
            </a:r>
            <a:r>
              <a:rPr lang="zh-CN" altLang="en-US" sz="3200" b="1" dirty="0">
                <a:solidFill>
                  <a:schemeClr val="hlink"/>
                </a:solidFill>
                <a:latin typeface="华文仿宋" pitchFamily="2" charset="-122"/>
                <a:ea typeface="华文仿宋" pitchFamily="2" charset="-122"/>
              </a:rPr>
              <a:t>人力资源</a:t>
            </a: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的专家。</a:t>
            </a:r>
          </a:p>
          <a:p>
            <a:pPr eaLnBrk="0" hangingPunct="0"/>
            <a:endParaRPr lang="en-US" altLang="zh-CN" sz="3200" b="1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 smtClean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</a:rPr>
              <a:t>可能产生</a:t>
            </a:r>
            <a:r>
              <a:rPr lang="en-US" altLang="zh-CN" sz="4400" b="1" dirty="0" smtClean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</a:rPr>
              <a:t>HPT</a:t>
            </a:r>
            <a:r>
              <a:rPr lang="zh-CN" altLang="en-US" sz="4400" b="1" dirty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</a:rPr>
              <a:t>的相关领域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4267200"/>
            <a:ext cx="8458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心理学、教育技术学、培训研究和实践领域、组织发展</a:t>
            </a:r>
            <a:r>
              <a:rPr lang="zh-CN" altLang="en-US" sz="3200" b="1" dirty="0" smtClean="0">
                <a:latin typeface="华文仿宋" pitchFamily="2" charset="-122"/>
                <a:ea typeface="华文仿宋" pitchFamily="2" charset="-122"/>
              </a:rPr>
              <a:t>、商业、管理</a:t>
            </a:r>
            <a:r>
              <a:rPr lang="zh-CN" altLang="en-US" sz="3200" b="1" dirty="0">
                <a:latin typeface="华文仿宋" pitchFamily="2" charset="-122"/>
                <a:ea typeface="华文仿宋" pitchFamily="2" charset="-122"/>
              </a:rPr>
              <a:t>和人力资源领域、企业自身等。</a:t>
            </a:r>
          </a:p>
          <a:p>
            <a:pPr eaLnBrk="0" hangingPunct="0"/>
            <a:endParaRPr lang="en-US" altLang="zh-CN" sz="3200" b="1" dirty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ChangeArrowheads="1"/>
          </p:cNvSpPr>
          <p:nvPr/>
        </p:nvSpPr>
        <p:spPr bwMode="auto">
          <a:xfrm>
            <a:off x="609600" y="1295400"/>
            <a:ext cx="8077200" cy="204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3840"/>
              </a:lnSpc>
            </a:pPr>
            <a:r>
              <a:rPr lang="en-US" altLang="zh-CN" sz="2800" b="1" dirty="0">
                <a:latin typeface="Times New Roman" pitchFamily="18" charset="0"/>
                <a:ea typeface="楷体_GB2312" pitchFamily="49" charset="-122"/>
              </a:rPr>
              <a:t>Although HPT is concerned with systems, it is not generally conceived of as applying to all systems. It is a technology that has application to results-driven</a:t>
            </a:r>
            <a:r>
              <a:rPr lang="en-US" altLang="zh-CN" sz="2800" b="1" dirty="0" smtClean="0">
                <a:latin typeface="Times New Roman" pitchFamily="18" charset="0"/>
                <a:ea typeface="楷体_GB2312" pitchFamily="49" charset="-122"/>
              </a:rPr>
              <a:t>, productivity-oriented </a:t>
            </a:r>
            <a:r>
              <a:rPr lang="en-US" altLang="zh-CN" sz="2800" b="1" dirty="0">
                <a:latin typeface="Times New Roman" pitchFamily="18" charset="0"/>
                <a:ea typeface="楷体_GB2312" pitchFamily="49" charset="-122"/>
              </a:rPr>
              <a:t>systems</a:t>
            </a:r>
            <a:r>
              <a:rPr lang="en-US" altLang="zh-CN" sz="2800" b="1" dirty="0" smtClean="0">
                <a:latin typeface="Times New Roman" pitchFamily="18" charset="0"/>
                <a:ea typeface="楷体_GB2312" pitchFamily="49" charset="-122"/>
              </a:rPr>
              <a:t>.</a:t>
            </a:r>
            <a:endParaRPr lang="en-US" altLang="zh-CN" sz="2800" b="1" dirty="0">
              <a:ea typeface="楷体_GB2312" pitchFamily="49" charset="-122"/>
            </a:endParaRPr>
          </a:p>
        </p:txBody>
      </p:sp>
      <p:sp>
        <p:nvSpPr>
          <p:cNvPr id="43011" name="Text Box 1027"/>
          <p:cNvSpPr txBox="1">
            <a:spLocks noChangeArrowheads="1"/>
          </p:cNvSpPr>
          <p:nvPr/>
        </p:nvSpPr>
        <p:spPr bwMode="auto">
          <a:xfrm>
            <a:off x="304800" y="2286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D60093"/>
                </a:solidFill>
                <a:latin typeface="Times New Roman" pitchFamily="18" charset="0"/>
                <a:ea typeface="华文新魏" pitchFamily="2" charset="-122"/>
              </a:rPr>
              <a:t>附：适合应用的领域：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3886200"/>
            <a:ext cx="8077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3900"/>
              </a:lnSpc>
            </a:pPr>
            <a:r>
              <a:rPr lang="en-US" altLang="zh-CN" sz="2800" b="1" dirty="0">
                <a:latin typeface="Times New Roman" pitchFamily="18" charset="0"/>
                <a:ea typeface="楷体_GB2312" pitchFamily="49" charset="-122"/>
              </a:rPr>
              <a:t>This makes HPT particularly valuable to business and industry, where organizational purposes and goals are generally clearly defined.</a:t>
            </a:r>
            <a:endParaRPr lang="en-US" altLang="zh-CN" sz="2800" b="1" dirty="0">
              <a:ea typeface="楷体_GB2312" pitchFamily="49" charset="-122"/>
            </a:endParaRPr>
          </a:p>
          <a:p>
            <a:pPr eaLnBrk="0" hangingPunct="0">
              <a:lnSpc>
                <a:spcPts val="3900"/>
              </a:lnSpc>
            </a:pPr>
            <a:endParaRPr lang="en-US" altLang="zh-CN" sz="2800" b="1" dirty="0"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3887787" cy="57943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华文仿宋" pitchFamily="2" charset="-122"/>
                <a:ea typeface="华文仿宋" pitchFamily="2" charset="-122"/>
              </a:rPr>
              <a:t>企业的结果</a:t>
            </a:r>
            <a:r>
              <a:rPr lang="en-US" altLang="zh-CN" sz="3200" b="1">
                <a:latin typeface="华文仿宋" pitchFamily="2" charset="-122"/>
                <a:ea typeface="华文仿宋" pitchFamily="2" charset="-122"/>
              </a:rPr>
              <a:t>---- </a:t>
            </a:r>
            <a:r>
              <a:rPr lang="zh-CN" altLang="en-US" sz="3200" b="1">
                <a:latin typeface="华文仿宋" pitchFamily="2" charset="-122"/>
                <a:ea typeface="华文仿宋" pitchFamily="2" charset="-122"/>
              </a:rPr>
              <a:t>绩效</a:t>
            </a:r>
            <a:endParaRPr lang="zh-CN" altLang="en-US" b="1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81000" y="4941888"/>
            <a:ext cx="8763000" cy="579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华文仿宋" pitchFamily="2" charset="-122"/>
                <a:ea typeface="华文仿宋" pitchFamily="2" charset="-122"/>
              </a:rPr>
              <a:t>学校教育的结果</a:t>
            </a:r>
            <a:r>
              <a:rPr lang="en-US" altLang="zh-CN" sz="3200" b="1">
                <a:latin typeface="华文仿宋" pitchFamily="2" charset="-122"/>
                <a:ea typeface="华文仿宋" pitchFamily="2" charset="-122"/>
              </a:rPr>
              <a:t>----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学生的发展（知识、技能、态度等）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547813" y="2132013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zh-CN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所占市场份额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547813" y="2924175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zh-CN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产品质量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547813" y="3787775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zh-CN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服务满意度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292725" y="2779713"/>
            <a:ext cx="213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社会效益</a:t>
            </a:r>
          </a:p>
          <a:p>
            <a:pPr eaLnBrk="0" hangingPunct="0"/>
            <a:r>
              <a:rPr lang="zh-CN" altLang="en-US" sz="32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企业利润</a:t>
            </a:r>
          </a:p>
        </p:txBody>
      </p:sp>
      <p:sp>
        <p:nvSpPr>
          <p:cNvPr id="48136" name="AutoShape 8"/>
          <p:cNvSpPr>
            <a:spLocks/>
          </p:cNvSpPr>
          <p:nvPr/>
        </p:nvSpPr>
        <p:spPr bwMode="auto">
          <a:xfrm>
            <a:off x="4572000" y="2420938"/>
            <a:ext cx="533400" cy="1800225"/>
          </a:xfrm>
          <a:prstGeom prst="rightBrace">
            <a:avLst>
              <a:gd name="adj1" fmla="val 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09578" name="WordArt 10"/>
          <p:cNvSpPr>
            <a:spLocks noChangeArrowheads="1" noChangeShapeType="1" noTextEdit="1"/>
          </p:cNvSpPr>
          <p:nvPr/>
        </p:nvSpPr>
        <p:spPr bwMode="auto">
          <a:xfrm>
            <a:off x="2051050" y="2565400"/>
            <a:ext cx="5029200" cy="143986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45537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华文仿宋" pitchFamily="2" charset="-122"/>
                <a:ea typeface="华文仿宋" pitchFamily="2" charset="-122"/>
              </a:rPr>
              <a:t>学校绩效技术的可能性？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3810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要讨论的问题</a:t>
            </a:r>
            <a:endParaRPr lang="en-US" altLang="zh-CN" sz="48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762000" y="1524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1.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什么是教育技术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什么是绩效技术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二者关系？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838200" y="25146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2.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绩效技术与教育技术的渊源？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  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838200" y="4572000"/>
            <a:ext cx="770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4. 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诞生在美国的绩效技术领域在中国如何可能？</a:t>
            </a:r>
            <a:endParaRPr lang="zh-CN" altLang="en-US" sz="2800" dirty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38200" y="3505200"/>
            <a:ext cx="73436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3.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绩效技术的理论基础以及可能产生的领域？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5943600" y="10668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9900FF"/>
                </a:solidFill>
                <a:latin typeface="华文新魏" pitchFamily="2" charset="-122"/>
                <a:ea typeface="华文新魏" pitchFamily="2" charset="-122"/>
              </a:rPr>
              <a:t>技术知识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762000" y="3429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实  践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19050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590800" y="2819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感性认识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590800" y="3810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理性认识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267200" y="3352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F8F8F8"/>
                </a:solidFill>
                <a:latin typeface="楷体_GB2312" pitchFamily="49" charset="-122"/>
                <a:ea typeface="楷体_GB2312" pitchFamily="49" charset="-122"/>
              </a:rPr>
              <a:t>实践观念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6172200" y="3352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实  践</a:t>
            </a:r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3581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5486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3124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71628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1143000" y="2209800"/>
            <a:ext cx="539908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zh-CN" sz="2800" b="1" dirty="0">
                <a:solidFill>
                  <a:srgbClr val="000066"/>
                </a:solidFill>
                <a:latin typeface="Times New Roman" pitchFamily="18" charset="0"/>
                <a:ea typeface="华文楷体" pitchFamily="2" charset="-122"/>
              </a:rPr>
              <a:t>(1)  </a:t>
            </a:r>
            <a:r>
              <a:rPr kumimoji="1" lang="zh-CN" altLang="en-US" sz="3200" b="1" dirty="0">
                <a:solidFill>
                  <a:srgbClr val="000066"/>
                </a:solidFill>
                <a:latin typeface="Times New Roman" pitchFamily="18" charset="0"/>
                <a:ea typeface="华文楷体" pitchFamily="2" charset="-122"/>
              </a:rPr>
              <a:t>国际绩效改进协会 </a:t>
            </a:r>
            <a:r>
              <a:rPr kumimoji="1" lang="en-US" altLang="zh-CN" sz="3200" b="1" dirty="0">
                <a:latin typeface="Times New Roman" pitchFamily="18" charset="0"/>
                <a:ea typeface="华文楷体" pitchFamily="2" charset="-122"/>
              </a:rPr>
              <a:t>ISPI</a:t>
            </a:r>
          </a:p>
          <a:p>
            <a:pPr latinLnBrk="1"/>
            <a:r>
              <a:rPr kumimoji="1" lang="zh-CN" altLang="en-US" sz="2800" b="1" dirty="0">
                <a:solidFill>
                  <a:srgbClr val="000066"/>
                </a:solidFill>
                <a:latin typeface="Times New Roman" pitchFamily="18" charset="0"/>
                <a:ea typeface="华文楷体" pitchFamily="2" charset="-122"/>
              </a:rPr>
              <a:t>        </a:t>
            </a:r>
            <a:r>
              <a:rPr kumimoji="1" lang="en-US" altLang="zh-CN" sz="2800" b="1" dirty="0">
                <a:solidFill>
                  <a:srgbClr val="FF3300"/>
                </a:solidFill>
                <a:latin typeface="Times New Roman" pitchFamily="18" charset="0"/>
                <a:ea typeface="华文楷体" pitchFamily="2" charset="-122"/>
              </a:rPr>
              <a:t>----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itchFamily="18" charset="0"/>
                <a:ea typeface="华文楷体" pitchFamily="2" charset="-122"/>
              </a:rPr>
              <a:t>绩效技术标准 </a:t>
            </a:r>
            <a:r>
              <a:rPr kumimoji="1" lang="en-US" altLang="zh-CN" sz="2400" b="1" dirty="0">
                <a:solidFill>
                  <a:srgbClr val="FF3300"/>
                </a:solidFill>
                <a:latin typeface="Times New Roman" pitchFamily="18" charset="0"/>
                <a:ea typeface="华文楷体" pitchFamily="2" charset="-122"/>
              </a:rPr>
              <a:t>HPT Standard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219200" y="4038600"/>
            <a:ext cx="53990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zh-CN" sz="3200" b="1" dirty="0">
                <a:solidFill>
                  <a:srgbClr val="000066"/>
                </a:solidFill>
                <a:latin typeface="Times New Roman" pitchFamily="18" charset="0"/>
                <a:ea typeface="华文楷体" pitchFamily="2" charset="-122"/>
              </a:rPr>
              <a:t>(2) </a:t>
            </a:r>
            <a:r>
              <a:rPr kumimoji="1" lang="zh-CN" altLang="en-US" sz="3200" b="1" dirty="0">
                <a:solidFill>
                  <a:srgbClr val="000066"/>
                </a:solidFill>
                <a:latin typeface="Times New Roman" pitchFamily="18" charset="0"/>
                <a:ea typeface="华文楷体" pitchFamily="2" charset="-122"/>
              </a:rPr>
              <a:t>美国培训与开发协会 </a:t>
            </a:r>
            <a:r>
              <a:rPr kumimoji="1" lang="en-US" altLang="zh-CN" sz="3200" b="1" dirty="0">
                <a:latin typeface="Times New Roman" pitchFamily="18" charset="0"/>
                <a:ea typeface="华文楷体" pitchFamily="2" charset="-122"/>
              </a:rPr>
              <a:t>ASTD</a:t>
            </a:r>
          </a:p>
          <a:p>
            <a:pPr latinLnBrk="1"/>
            <a:r>
              <a:rPr kumimoji="1" lang="zh-CN" altLang="en-US" sz="2800" b="1" dirty="0">
                <a:solidFill>
                  <a:srgbClr val="000066"/>
                </a:solidFill>
                <a:latin typeface="Times New Roman" pitchFamily="18" charset="0"/>
                <a:ea typeface="华文楷体" pitchFamily="2" charset="-122"/>
              </a:rPr>
              <a:t>        </a:t>
            </a:r>
            <a:r>
              <a:rPr kumimoji="1" lang="en-US" altLang="zh-CN" sz="2800" b="1" dirty="0">
                <a:solidFill>
                  <a:srgbClr val="FF3300"/>
                </a:solidFill>
                <a:latin typeface="Times New Roman" pitchFamily="18" charset="0"/>
                <a:ea typeface="华文楷体" pitchFamily="2" charset="-122"/>
              </a:rPr>
              <a:t>-----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itchFamily="18" charset="0"/>
                <a:ea typeface="华文楷体" pitchFamily="2" charset="-122"/>
              </a:rPr>
              <a:t>能力模型 </a:t>
            </a:r>
            <a:r>
              <a:rPr kumimoji="1" lang="en-US" altLang="zh-CN" sz="2400" b="1" dirty="0">
                <a:solidFill>
                  <a:srgbClr val="FF3300"/>
                </a:solidFill>
                <a:latin typeface="Times New Roman" pitchFamily="18" charset="0"/>
                <a:ea typeface="华文楷体" pitchFamily="2" charset="-122"/>
              </a:rPr>
              <a:t>Competency Model</a:t>
            </a:r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533400" y="457200"/>
            <a:ext cx="5791200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关于</a:t>
            </a:r>
            <a:r>
              <a:rPr lang="zh-CN" altLang="en-US" sz="4400" b="1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绩效技术标准</a:t>
            </a:r>
          </a:p>
        </p:txBody>
      </p:sp>
      <p:sp>
        <p:nvSpPr>
          <p:cNvPr id="152586" name="AutoShape 10"/>
          <p:cNvSpPr>
            <a:spLocks noChangeArrowheads="1"/>
          </p:cNvSpPr>
          <p:nvPr/>
        </p:nvSpPr>
        <p:spPr bwMode="auto">
          <a:xfrm>
            <a:off x="4648200" y="1143000"/>
            <a:ext cx="4495800" cy="1066800"/>
          </a:xfrm>
          <a:prstGeom prst="wedgeEllipseCallout">
            <a:avLst>
              <a:gd name="adj1" fmla="val -10097"/>
              <a:gd name="adj2" fmla="val 66963"/>
            </a:avLst>
          </a:prstGeom>
          <a:solidFill>
            <a:srgbClr val="FFFF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latinLnBrk="1">
              <a:buFont typeface="Wingdings" pitchFamily="2" charset="2"/>
              <a:buNone/>
            </a:pPr>
            <a:r>
              <a:rPr kumimoji="1" lang="en-US" altLang="zh-CN" b="0" dirty="0">
                <a:solidFill>
                  <a:srgbClr val="000066"/>
                </a:solidFill>
                <a:ea typeface="宋体" charset="-122"/>
              </a:rPr>
              <a:t>International Society of </a:t>
            </a:r>
            <a:r>
              <a:rPr kumimoji="1" lang="en-US" altLang="zh-CN" b="0" dirty="0" smtClean="0">
                <a:solidFill>
                  <a:srgbClr val="000066"/>
                </a:solidFill>
                <a:ea typeface="宋体" charset="-122"/>
              </a:rPr>
              <a:t>Per-</a:t>
            </a:r>
          </a:p>
          <a:p>
            <a:pPr algn="ctr" latinLnBrk="1">
              <a:buFont typeface="Wingdings" pitchFamily="2" charset="2"/>
              <a:buNone/>
            </a:pPr>
            <a:r>
              <a:rPr kumimoji="1" lang="en-US" altLang="zh-CN" b="0" dirty="0" err="1" smtClean="0">
                <a:solidFill>
                  <a:srgbClr val="000066"/>
                </a:solidFill>
                <a:ea typeface="宋体" charset="-122"/>
              </a:rPr>
              <a:t>formance</a:t>
            </a:r>
            <a:r>
              <a:rPr kumimoji="1" lang="en-US" altLang="zh-CN" b="0" dirty="0" smtClean="0">
                <a:solidFill>
                  <a:srgbClr val="000066"/>
                </a:solidFill>
                <a:ea typeface="宋体" charset="-122"/>
              </a:rPr>
              <a:t> </a:t>
            </a:r>
            <a:r>
              <a:rPr kumimoji="1" lang="en-US" altLang="zh-CN" b="0" dirty="0">
                <a:solidFill>
                  <a:srgbClr val="000066"/>
                </a:solidFill>
                <a:ea typeface="宋体" charset="-122"/>
              </a:rPr>
              <a:t>Improvement</a:t>
            </a:r>
            <a:endParaRPr kumimoji="1" lang="zh-CN" altLang="en-US" b="0" dirty="0">
              <a:solidFill>
                <a:srgbClr val="000066"/>
              </a:solidFill>
              <a:ea typeface="宋体" charset="-122"/>
            </a:endParaRPr>
          </a:p>
          <a:p>
            <a:pPr algn="ctr"/>
            <a:endParaRPr lang="zh-CN" altLang="en-US" dirty="0">
              <a:ea typeface="宋体" charset="-122"/>
            </a:endParaRPr>
          </a:p>
        </p:txBody>
      </p:sp>
      <p:sp>
        <p:nvSpPr>
          <p:cNvPr id="152587" name="AutoShape 11"/>
          <p:cNvSpPr>
            <a:spLocks noChangeArrowheads="1"/>
          </p:cNvSpPr>
          <p:nvPr/>
        </p:nvSpPr>
        <p:spPr bwMode="auto">
          <a:xfrm>
            <a:off x="4419600" y="5181600"/>
            <a:ext cx="4495800" cy="1066800"/>
          </a:xfrm>
          <a:prstGeom prst="wedgeEllipseCallout">
            <a:avLst>
              <a:gd name="adj1" fmla="val -1588"/>
              <a:gd name="adj2" fmla="val -75296"/>
            </a:avLst>
          </a:prstGeom>
          <a:solidFill>
            <a:srgbClr val="FFFFCC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latinLnBrk="1">
              <a:buFont typeface="Wingdings" pitchFamily="2" charset="2"/>
              <a:buNone/>
            </a:pPr>
            <a:r>
              <a:rPr kumimoji="1" lang="en-US" altLang="zh-CN" b="0">
                <a:solidFill>
                  <a:srgbClr val="000066"/>
                </a:solidFill>
                <a:ea typeface="宋体" charset="-122"/>
              </a:rPr>
              <a:t>American Society of Training and Development</a:t>
            </a:r>
            <a:endParaRPr kumimoji="1" lang="zh-CN" altLang="en-US" b="0">
              <a:solidFill>
                <a:srgbClr val="000066"/>
              </a:solidFill>
              <a:ea typeface="宋体" charset="-122"/>
            </a:endParaRPr>
          </a:p>
          <a:p>
            <a:pPr algn="ctr"/>
            <a:endParaRPr lang="zh-CN" altLang="en-US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85800"/>
            <a:ext cx="6553200" cy="762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2800">
                <a:solidFill>
                  <a:srgbClr val="660066"/>
                </a:solidFill>
                <a:latin typeface="Arial" charset="0"/>
                <a:ea typeface="华文楷体" pitchFamily="2" charset="-122"/>
              </a:rPr>
              <a:t>（</a:t>
            </a:r>
            <a:r>
              <a:rPr lang="en-US" altLang="zh-CN" sz="2800">
                <a:solidFill>
                  <a:srgbClr val="660066"/>
                </a:solidFill>
                <a:latin typeface="Arial" charset="0"/>
                <a:ea typeface="华文楷体" pitchFamily="2" charset="-122"/>
              </a:rPr>
              <a:t>1</a:t>
            </a:r>
            <a:r>
              <a:rPr lang="zh-CN" altLang="en-US" sz="2800">
                <a:solidFill>
                  <a:srgbClr val="660066"/>
                </a:solidFill>
                <a:latin typeface="Arial" charset="0"/>
                <a:ea typeface="华文楷体" pitchFamily="2" charset="-122"/>
              </a:rPr>
              <a:t>） </a:t>
            </a:r>
            <a:r>
              <a:rPr lang="en-US" altLang="zh-CN" sz="2800">
                <a:solidFill>
                  <a:srgbClr val="660066"/>
                </a:solidFill>
                <a:latin typeface="Arial" charset="0"/>
                <a:ea typeface="华文楷体" pitchFamily="2" charset="-122"/>
              </a:rPr>
              <a:t>ISPI--</a:t>
            </a:r>
            <a:r>
              <a:rPr lang="zh-CN" altLang="en-US" sz="2800">
                <a:solidFill>
                  <a:srgbClr val="660066"/>
                </a:solidFill>
                <a:latin typeface="Arial" charset="0"/>
                <a:ea typeface="华文楷体" pitchFamily="2" charset="-122"/>
              </a:rPr>
              <a:t> </a:t>
            </a:r>
            <a:r>
              <a:rPr lang="en-US" altLang="zh-CN" sz="2800">
                <a:solidFill>
                  <a:srgbClr val="660066"/>
                </a:solidFill>
                <a:latin typeface="Arial" charset="0"/>
                <a:ea typeface="华文楷体" pitchFamily="2" charset="-122"/>
              </a:rPr>
              <a:t>HPT Standard  (1999</a:t>
            </a:r>
            <a:r>
              <a:rPr lang="zh-CN" altLang="en-US" sz="2800">
                <a:solidFill>
                  <a:srgbClr val="660066"/>
                </a:solidFill>
                <a:latin typeface="Arial" charset="0"/>
                <a:ea typeface="华文楷体" pitchFamily="2" charset="-122"/>
              </a:rPr>
              <a:t>）</a:t>
            </a:r>
          </a:p>
        </p:txBody>
      </p:sp>
      <p:pic>
        <p:nvPicPr>
          <p:cNvPr id="26420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9113" y="4114800"/>
            <a:ext cx="2274887" cy="2362200"/>
          </a:xfrm>
          <a:prstGeom prst="rect">
            <a:avLst/>
          </a:prstGeom>
          <a:noFill/>
        </p:spPr>
      </p:pic>
      <p:sp>
        <p:nvSpPr>
          <p:cNvPr id="264204" name="Rectangle 12"/>
          <p:cNvSpPr>
            <a:spLocks noChangeArrowheads="1"/>
          </p:cNvSpPr>
          <p:nvPr/>
        </p:nvSpPr>
        <p:spPr bwMode="auto">
          <a:xfrm>
            <a:off x="1143000" y="2667000"/>
            <a:ext cx="7237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明确</a:t>
            </a:r>
            <a:r>
              <a:rPr kumimoji="1"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HPT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的</a:t>
            </a:r>
            <a:r>
              <a:rPr kumimoji="1"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内在原则</a:t>
            </a:r>
            <a:r>
              <a:rPr kumimoji="1"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—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区别于其他领域的标志；</a:t>
            </a:r>
          </a:p>
        </p:txBody>
      </p:sp>
      <p:sp>
        <p:nvSpPr>
          <p:cNvPr id="264205" name="Rectangle 13"/>
          <p:cNvSpPr>
            <a:spLocks noChangeArrowheads="1"/>
          </p:cNvSpPr>
          <p:nvPr/>
        </p:nvSpPr>
        <p:spPr bwMode="auto">
          <a:xfrm>
            <a:off x="1143000" y="3352800"/>
            <a:ext cx="7237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kumimoji="1" lang="zh-CN" altLang="en-US" sz="24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指导</a:t>
            </a:r>
            <a:r>
              <a:rPr kumimoji="1" lang="zh-CN" altLang="en-US" sz="24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专业人员对</a:t>
            </a:r>
            <a:r>
              <a:rPr kumimoji="1" lang="en-US" altLang="zh-CN" sz="24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HPT</a:t>
            </a:r>
            <a:r>
              <a:rPr kumimoji="1" lang="zh-CN" altLang="en-US" sz="24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的</a:t>
            </a:r>
            <a:r>
              <a:rPr kumimoji="1" lang="zh-CN" altLang="en-US" sz="24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实际应用</a:t>
            </a:r>
            <a:r>
              <a:rPr kumimoji="1" lang="zh-CN" altLang="en-US" sz="24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；</a:t>
            </a:r>
            <a:endParaRPr kumimoji="1" lang="en-US" altLang="zh-CN" sz="2400" b="1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64206" name="Rectangle 14"/>
          <p:cNvSpPr>
            <a:spLocks noChangeArrowheads="1"/>
          </p:cNvSpPr>
          <p:nvPr/>
        </p:nvSpPr>
        <p:spPr bwMode="auto">
          <a:xfrm>
            <a:off x="1143000" y="4191000"/>
            <a:ext cx="7237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kumimoji="1"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评定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认证绩效技术师的关键</a:t>
            </a:r>
            <a:r>
              <a:rPr kumimoji="1"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指标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。</a:t>
            </a:r>
          </a:p>
          <a:p>
            <a:pPr latinLnBrk="1"/>
            <a:r>
              <a:rPr kumimoji="1" lang="zh-CN" altLang="en-US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</a:t>
            </a:r>
            <a:r>
              <a:rPr kumimoji="1" lang="zh-CN" altLang="en-US" b="1" dirty="0">
                <a:solidFill>
                  <a:srgbClr val="000066"/>
                </a:solidFill>
                <a:latin typeface="Times New Roman" pitchFamily="18" charset="0"/>
                <a:ea typeface="华文仿宋" pitchFamily="2" charset="-122"/>
                <a:cs typeface="Times New Roman" pitchFamily="18" charset="0"/>
              </a:rPr>
              <a:t>（</a:t>
            </a:r>
            <a:r>
              <a:rPr kumimoji="1" lang="en-US" altLang="zh-CN" b="1" dirty="0">
                <a:solidFill>
                  <a:srgbClr val="000066"/>
                </a:solidFill>
                <a:latin typeface="Times New Roman" pitchFamily="18" charset="0"/>
                <a:ea typeface="华文仿宋" pitchFamily="2" charset="-122"/>
                <a:cs typeface="Times New Roman" pitchFamily="18" charset="0"/>
              </a:rPr>
              <a:t>Certified Performance Technologist</a:t>
            </a:r>
            <a:r>
              <a:rPr kumimoji="1" lang="zh-CN" altLang="en-US" b="1" dirty="0">
                <a:solidFill>
                  <a:srgbClr val="000066"/>
                </a:solidFill>
                <a:latin typeface="Times New Roman" pitchFamily="18" charset="0"/>
                <a:ea typeface="华文仿宋" pitchFamily="2" charset="-122"/>
                <a:cs typeface="Times New Roman" pitchFamily="18" charset="0"/>
              </a:rPr>
              <a:t>，</a:t>
            </a:r>
            <a:r>
              <a:rPr kumimoji="1" lang="en-US" altLang="zh-CN" b="1" dirty="0">
                <a:solidFill>
                  <a:srgbClr val="000066"/>
                </a:solidFill>
                <a:latin typeface="Times New Roman" pitchFamily="18" charset="0"/>
                <a:ea typeface="华文仿宋" pitchFamily="2" charset="-122"/>
                <a:cs typeface="Times New Roman" pitchFamily="18" charset="0"/>
              </a:rPr>
              <a:t>CPT</a:t>
            </a:r>
            <a:r>
              <a:rPr kumimoji="1" lang="zh-CN" altLang="en-US" b="1" dirty="0">
                <a:solidFill>
                  <a:srgbClr val="000066"/>
                </a:solidFill>
                <a:latin typeface="Times New Roman" pitchFamily="18" charset="0"/>
                <a:ea typeface="华文仿宋" pitchFamily="2" charset="-122"/>
                <a:cs typeface="Times New Roman" pitchFamily="18" charset="0"/>
              </a:rPr>
              <a:t>）</a:t>
            </a:r>
          </a:p>
        </p:txBody>
      </p:sp>
      <p:sp>
        <p:nvSpPr>
          <p:cNvPr id="264207" name="Text Box 15"/>
          <p:cNvSpPr txBox="1">
            <a:spLocks noChangeArrowheads="1"/>
          </p:cNvSpPr>
          <p:nvPr/>
        </p:nvSpPr>
        <p:spPr bwMode="auto">
          <a:xfrm>
            <a:off x="533400" y="1524000"/>
            <a:ext cx="35814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标准制定的目的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4" grpId="0"/>
      <p:bldP spid="264205" grpId="0"/>
      <p:bldP spid="264206" grpId="0"/>
      <p:bldP spid="26420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ChangeArrowheads="1"/>
          </p:cNvSpPr>
          <p:nvPr/>
        </p:nvSpPr>
        <p:spPr bwMode="white">
          <a:xfrm>
            <a:off x="457200" y="228600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200" dirty="0">
                <a:solidFill>
                  <a:srgbClr val="C00000"/>
                </a:solidFill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HPT Standard, ISPI</a:t>
            </a: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381000" y="990600"/>
            <a:ext cx="36004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p"/>
            </a:pPr>
            <a:r>
              <a:rPr kumimoji="1" lang="zh-CN" altLang="en-US" sz="3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绩效技术标准</a:t>
            </a:r>
            <a:endParaRPr kumimoji="1" lang="en-US" altLang="zh-CN" sz="32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266284" name="Group 44"/>
          <p:cNvGraphicFramePr>
            <a:graphicFrameLocks noGrp="1"/>
          </p:cNvGraphicFramePr>
          <p:nvPr/>
        </p:nvGraphicFramePr>
        <p:xfrm>
          <a:off x="457200" y="1905000"/>
          <a:ext cx="5486400" cy="3967798"/>
        </p:xfrm>
        <a:graphic>
          <a:graphicData uri="http://schemas.openxmlformats.org/drawingml/2006/table">
            <a:tbl>
              <a:tblPr/>
              <a:tblGrid>
                <a:gridCol w="725488"/>
                <a:gridCol w="476091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强调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结果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采用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系统的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观点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为客户增添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价值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与客户和领域专家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合作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工作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以系统化方式进行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需求或机会分析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以系统化方式进行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原因分析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以系统化方式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设计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以系统化方式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开发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以系统化方式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实施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以系统化方式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华文仿宋" pitchFamily="2" charset="-122"/>
                          <a:ea typeface="华文仿宋" pitchFamily="2" charset="-122"/>
                        </a:rPr>
                        <a:t>评价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266280" name="AutoShape 40"/>
          <p:cNvSpPr>
            <a:spLocks/>
          </p:cNvSpPr>
          <p:nvPr/>
        </p:nvSpPr>
        <p:spPr bwMode="auto">
          <a:xfrm>
            <a:off x="6096000" y="1981200"/>
            <a:ext cx="288925" cy="1524000"/>
          </a:xfrm>
          <a:prstGeom prst="rightBrace">
            <a:avLst>
              <a:gd name="adj1" fmla="val 43956"/>
              <a:gd name="adj2" fmla="val 50000"/>
            </a:avLst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1" name="AutoShape 41"/>
          <p:cNvSpPr>
            <a:spLocks noChangeArrowheads="1"/>
          </p:cNvSpPr>
          <p:nvPr/>
        </p:nvSpPr>
        <p:spPr bwMode="auto">
          <a:xfrm>
            <a:off x="6934200" y="1447800"/>
            <a:ext cx="2055813" cy="990600"/>
          </a:xfrm>
          <a:prstGeom prst="cloudCallout">
            <a:avLst>
              <a:gd name="adj1" fmla="val -70616"/>
              <a:gd name="adj2" fmla="val 7131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latinLnBrk="1"/>
            <a:r>
              <a:rPr kumimoji="1" lang="zh-CN" altLang="en-US" sz="2000" b="1" dirty="0">
                <a:latin typeface="华文仿宋" pitchFamily="2" charset="-122"/>
                <a:ea typeface="华文仿宋" pitchFamily="2" charset="-122"/>
              </a:rPr>
              <a:t>绩效技术基本原则</a:t>
            </a:r>
          </a:p>
        </p:txBody>
      </p:sp>
      <p:sp>
        <p:nvSpPr>
          <p:cNvPr id="266282" name="AutoShape 42"/>
          <p:cNvSpPr>
            <a:spLocks/>
          </p:cNvSpPr>
          <p:nvPr/>
        </p:nvSpPr>
        <p:spPr bwMode="auto">
          <a:xfrm>
            <a:off x="6096000" y="3581400"/>
            <a:ext cx="360363" cy="2160588"/>
          </a:xfrm>
          <a:prstGeom prst="rightBrace">
            <a:avLst>
              <a:gd name="adj1" fmla="val 49963"/>
              <a:gd name="adj2" fmla="val 50000"/>
            </a:avLst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3" name="AutoShape 43"/>
          <p:cNvSpPr>
            <a:spLocks noChangeArrowheads="1"/>
          </p:cNvSpPr>
          <p:nvPr/>
        </p:nvSpPr>
        <p:spPr bwMode="auto">
          <a:xfrm>
            <a:off x="6478588" y="3276600"/>
            <a:ext cx="2665412" cy="1439863"/>
          </a:xfrm>
          <a:prstGeom prst="cloudCallout">
            <a:avLst>
              <a:gd name="adj1" fmla="val -50296"/>
              <a:gd name="adj2" fmla="val 2806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latinLnBrk="1"/>
            <a:r>
              <a:rPr kumimoji="1" lang="zh-CN" altLang="en-US" sz="2000" b="1">
                <a:latin typeface="华文仿宋" pitchFamily="2" charset="-122"/>
                <a:ea typeface="华文仿宋" pitchFamily="2" charset="-122"/>
              </a:rPr>
              <a:t>围绕绩效改进流程几大阶段展开描述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0" grpId="0" animBg="1"/>
      <p:bldP spid="266281" grpId="0" animBg="1"/>
      <p:bldP spid="266282" grpId="0" animBg="1"/>
      <p:bldP spid="266283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609600" y="17526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lnSpc>
                <a:spcPct val="80000"/>
              </a:lnSpc>
              <a:buFont typeface="Wingdings" pitchFamily="2" charset="2"/>
              <a:buChar char="ü"/>
            </a:pP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“</a:t>
            </a:r>
            <a:r>
              <a:rPr kumimoji="1"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增加价值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原则”</a:t>
            </a:r>
            <a:r>
              <a:rPr kumimoji="1"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——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选择最优的方案；</a:t>
            </a:r>
          </a:p>
          <a:p>
            <a:pPr latinLnBrk="1">
              <a:lnSpc>
                <a:spcPct val="80000"/>
              </a:lnSpc>
              <a:buFont typeface="Wingdings" pitchFamily="2" charset="2"/>
              <a:buNone/>
            </a:pPr>
            <a:endParaRPr kumimoji="1"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atinLnBrk="1">
              <a:lnSpc>
                <a:spcPct val="80000"/>
              </a:lnSpc>
              <a:buFont typeface="Wingdings" pitchFamily="2" charset="2"/>
              <a:buChar char="ü"/>
            </a:pP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“</a:t>
            </a:r>
            <a:r>
              <a:rPr kumimoji="1"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可证实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实践原则”</a:t>
            </a:r>
            <a:r>
              <a:rPr kumimoji="1"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——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强调改进过程的理论支持；</a:t>
            </a:r>
          </a:p>
          <a:p>
            <a:pPr latinLnBrk="1">
              <a:lnSpc>
                <a:spcPct val="80000"/>
              </a:lnSpc>
              <a:buFont typeface="Wingdings" pitchFamily="2" charset="2"/>
              <a:buNone/>
            </a:pPr>
            <a:endParaRPr kumimoji="1"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atinLnBrk="1">
              <a:lnSpc>
                <a:spcPct val="80000"/>
              </a:lnSpc>
              <a:buFont typeface="Wingdings" pitchFamily="2" charset="2"/>
              <a:buChar char="ü"/>
            </a:pP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“</a:t>
            </a:r>
            <a:r>
              <a:rPr kumimoji="1"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合作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原则”</a:t>
            </a:r>
            <a:r>
              <a:rPr kumimoji="1"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——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与利益相关者合作工作；</a:t>
            </a:r>
          </a:p>
          <a:p>
            <a:pPr latinLnBrk="1">
              <a:lnSpc>
                <a:spcPct val="80000"/>
              </a:lnSpc>
              <a:buFont typeface="Wingdings" pitchFamily="2" charset="2"/>
              <a:buNone/>
            </a:pPr>
            <a:endParaRPr kumimoji="1"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atinLnBrk="1">
              <a:lnSpc>
                <a:spcPct val="80000"/>
              </a:lnSpc>
              <a:buFont typeface="Wingdings" pitchFamily="2" charset="2"/>
              <a:buChar char="ü"/>
            </a:pP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“</a:t>
            </a:r>
            <a:r>
              <a:rPr kumimoji="1"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持续改进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原则”</a:t>
            </a:r>
            <a:r>
              <a:rPr kumimoji="1"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——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绩效追踪，提高客户的绩效改进能力；</a:t>
            </a:r>
          </a:p>
          <a:p>
            <a:pPr latinLnBrk="1">
              <a:lnSpc>
                <a:spcPct val="80000"/>
              </a:lnSpc>
              <a:buFont typeface="Wingdings" pitchFamily="2" charset="2"/>
              <a:buNone/>
            </a:pPr>
            <a:endParaRPr kumimoji="1"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atinLnBrk="1">
              <a:lnSpc>
                <a:spcPct val="80000"/>
              </a:lnSpc>
              <a:buFont typeface="Wingdings" pitchFamily="2" charset="2"/>
              <a:buChar char="ü"/>
            </a:pP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“</a:t>
            </a:r>
            <a:r>
              <a:rPr kumimoji="1"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正直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原则”</a:t>
            </a:r>
            <a:r>
              <a:rPr kumimoji="1"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——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从客户利益而非个人利益出发；</a:t>
            </a:r>
          </a:p>
          <a:p>
            <a:pPr latinLnBrk="1">
              <a:lnSpc>
                <a:spcPct val="80000"/>
              </a:lnSpc>
              <a:buFont typeface="Wingdings" pitchFamily="2" charset="2"/>
              <a:buNone/>
            </a:pPr>
            <a:endParaRPr kumimoji="1"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  <a:p>
            <a:pPr latinLnBrk="1">
              <a:lnSpc>
                <a:spcPct val="80000"/>
              </a:lnSpc>
              <a:buFont typeface="Wingdings" pitchFamily="2" charset="2"/>
              <a:buChar char="ü"/>
            </a:pP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“</a:t>
            </a:r>
            <a:r>
              <a:rPr kumimoji="1" lang="zh-CN" altLang="en-US" sz="24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保密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原则”</a:t>
            </a:r>
            <a:r>
              <a:rPr kumimoji="1" lang="en-US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——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不泄露商业</a:t>
            </a:r>
            <a:r>
              <a:rPr kumimoji="1" lang="zh-CN" altLang="en-US" sz="2400" b="1" dirty="0" smtClean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机密。</a:t>
            </a:r>
            <a:endParaRPr kumimoji="1" lang="zh-CN" altLang="en-US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304800" y="914400"/>
            <a:ext cx="8610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p"/>
            </a:pPr>
            <a:r>
              <a:rPr kumimoji="1" lang="zh-CN" altLang="en-US" sz="32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运用绩效技术的</a:t>
            </a:r>
            <a:r>
              <a:rPr kumimoji="1" lang="zh-CN" altLang="en-US" sz="32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道德规范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（</a:t>
            </a:r>
            <a:r>
              <a:rPr kumimoji="1" lang="zh-CN" altLang="zh-CN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Codes of Ethics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endParaRPr kumimoji="1" lang="en-US" altLang="zh-CN" sz="2400" b="1" dirty="0">
              <a:solidFill>
                <a:srgbClr val="000066"/>
              </a:solidFill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6172200" cy="6858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800" dirty="0">
                <a:solidFill>
                  <a:srgbClr val="660066"/>
                </a:solidFill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(2)  ASTD--- Competency Models</a:t>
            </a:r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762000" y="1447800"/>
            <a:ext cx="434339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p"/>
            </a:pPr>
            <a:r>
              <a:rPr kumimoji="1" lang="zh-CN" altLang="en-US" sz="2800" b="1" dirty="0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 </a:t>
            </a:r>
            <a:r>
              <a:rPr kumimoji="1" lang="en-US" altLang="zh-CN" sz="2400" b="1" dirty="0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ASTD </a:t>
            </a:r>
            <a:r>
              <a:rPr kumimoji="1" lang="zh-CN" altLang="en-US" sz="24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  <a:cs typeface="Times New Roman" pitchFamily="18" charset="0"/>
              </a:rPr>
              <a:t>能力模型研究历史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1143000" y="2057400"/>
            <a:ext cx="69135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zh-CN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</a:t>
            </a:r>
            <a:r>
              <a:rPr kumimoji="1" lang="en-US" altLang="zh-CN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Professional Training and Development Roles and Competencies, 1978</a:t>
            </a:r>
            <a:endParaRPr kumimoji="1" lang="zh-CN" altLang="en-US" sz="2000" b="1">
              <a:solidFill>
                <a:srgbClr val="000066"/>
              </a:solidFill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1143000" y="2633663"/>
            <a:ext cx="69135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zh-CN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</a:t>
            </a:r>
            <a:r>
              <a:rPr kumimoji="1" lang="en-US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Models of Excellence，1983</a:t>
            </a:r>
            <a:endParaRPr kumimoji="1" lang="zh-CN" altLang="en-US" sz="2000" b="1">
              <a:solidFill>
                <a:srgbClr val="000066"/>
              </a:solidFill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1143000" y="3124200"/>
            <a:ext cx="43434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en-US" altLang="zh-CN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</a:t>
            </a:r>
            <a:r>
              <a:rPr kumimoji="1" lang="en-US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Models for HRD Practice, 1989</a:t>
            </a:r>
            <a:endParaRPr kumimoji="1" lang="zh-CN" altLang="en-US" sz="2000" b="1">
              <a:solidFill>
                <a:srgbClr val="000066"/>
              </a:solidFill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1143000" y="3581400"/>
            <a:ext cx="69135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zh-CN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</a:t>
            </a:r>
            <a:r>
              <a:rPr kumimoji="1" lang="en-US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ASTD Models for Human Performance Improvement, 1996</a:t>
            </a:r>
            <a:endParaRPr kumimoji="1" lang="zh-CN" altLang="en-US" sz="2000" b="1">
              <a:solidFill>
                <a:srgbClr val="000066"/>
              </a:solidFill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143000" y="4648200"/>
            <a:ext cx="69135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zh-CN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</a:t>
            </a:r>
            <a:r>
              <a:rPr kumimoji="1" lang="en-US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ASTD Models for Workplace Learning and Performance, 1999</a:t>
            </a:r>
            <a:endParaRPr kumimoji="1" lang="zh-CN" altLang="en-US" sz="2000" b="1">
              <a:solidFill>
                <a:srgbClr val="000066"/>
              </a:solidFill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1143000" y="5181600"/>
            <a:ext cx="69135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zh-CN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</a:t>
            </a:r>
            <a:r>
              <a:rPr kumimoji="1" lang="en-US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The ASTD Competency Model for Learning and Performance，2004</a:t>
            </a:r>
            <a:endParaRPr kumimoji="1" lang="zh-CN" altLang="en-US" sz="2000" b="1">
              <a:solidFill>
                <a:srgbClr val="000066"/>
              </a:solidFill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  <p:sp>
        <p:nvSpPr>
          <p:cNvPr id="270348" name="Rectangle 12"/>
          <p:cNvSpPr>
            <a:spLocks noChangeArrowheads="1"/>
          </p:cNvSpPr>
          <p:nvPr/>
        </p:nvSpPr>
        <p:spPr bwMode="auto">
          <a:xfrm>
            <a:off x="1143000" y="4114800"/>
            <a:ext cx="69135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zh-CN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</a:t>
            </a:r>
            <a:r>
              <a:rPr kumimoji="1" lang="en-US" altLang="en-US" sz="2000" b="1">
                <a:solidFill>
                  <a:srgbClr val="000066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ASTD Models for Learning Technologies, 1998, </a:t>
            </a:r>
            <a:endParaRPr kumimoji="1" lang="zh-CN" altLang="en-US" sz="2000" b="1">
              <a:solidFill>
                <a:srgbClr val="000066"/>
              </a:solidFill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  <p:pic>
        <p:nvPicPr>
          <p:cNvPr id="27035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213" y="5876925"/>
            <a:ext cx="2895600" cy="630238"/>
          </a:xfrm>
          <a:prstGeom prst="rect">
            <a:avLst/>
          </a:prstGeom>
          <a:noFill/>
        </p:spPr>
      </p:pic>
      <p:pic>
        <p:nvPicPr>
          <p:cNvPr id="270353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5938" y="5876925"/>
            <a:ext cx="1008062" cy="64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/>
      <p:bldP spid="270341" grpId="0"/>
      <p:bldP spid="270342" grpId="0"/>
      <p:bldP spid="270343" grpId="0"/>
      <p:bldP spid="270344" grpId="0"/>
      <p:bldP spid="270345" grpId="0"/>
      <p:bldP spid="27034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838200" y="457200"/>
            <a:ext cx="7034811" cy="89255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FF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Char char="•"/>
            </a:pPr>
            <a:r>
              <a:rPr kumimoji="1" lang="zh-CN" altLang="en-US" sz="2800" dirty="0">
                <a:solidFill>
                  <a:srgbClr val="000066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kumimoji="1" lang="zh-CN" altLang="en-US" sz="28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工作场所学习与绩效的模型</a:t>
            </a:r>
          </a:p>
          <a:p>
            <a:pPr marL="342900" indent="-342900"/>
            <a:r>
              <a:rPr kumimoji="1" lang="en-US" altLang="zh-CN" sz="2400" b="0" dirty="0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     </a:t>
            </a:r>
            <a:r>
              <a:rPr kumimoji="1" lang="en-US" altLang="en-US" sz="2000" dirty="0">
                <a:solidFill>
                  <a:srgbClr val="000066"/>
                </a:solidFill>
                <a:latin typeface="Times New Roman" pitchFamily="18" charset="0"/>
              </a:rPr>
              <a:t>ASTD Models for Workplace Learning and Performance, 1999</a:t>
            </a:r>
            <a:endParaRPr kumimoji="1" lang="zh-CN" altLang="en-US" sz="2000" dirty="0">
              <a:solidFill>
                <a:srgbClr val="000066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228600" y="1676400"/>
            <a:ext cx="8915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zh-CN" altLang="en-US" sz="3200" b="1" dirty="0">
                <a:latin typeface="华文仿宋" pitchFamily="2" charset="-122"/>
                <a:ea typeface="华文仿宋" pitchFamily="2" charset="-122"/>
              </a:rPr>
              <a:t>  定义了工作场所学习与绩效专业人士七种角色：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2209800" y="2438400"/>
            <a:ext cx="16002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800" b="1" dirty="0">
                <a:solidFill>
                  <a:srgbClr val="7030A0"/>
                </a:solidFill>
                <a:latin typeface="华文仿宋" pitchFamily="2" charset="-122"/>
                <a:ea typeface="华文仿宋" pitchFamily="2" charset="-122"/>
              </a:rPr>
              <a:t> 经   理</a:t>
            </a: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2209800" y="28956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800" b="1" dirty="0">
                <a:solidFill>
                  <a:srgbClr val="7030A0"/>
                </a:solidFill>
                <a:latin typeface="华文仿宋" pitchFamily="2" charset="-122"/>
                <a:ea typeface="华文仿宋" pitchFamily="2" charset="-122"/>
              </a:rPr>
              <a:t> 分 析师</a:t>
            </a: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2209800" y="4114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800" b="1">
                <a:solidFill>
                  <a:srgbClr val="7030A0"/>
                </a:solidFill>
                <a:latin typeface="华文仿宋" pitchFamily="2" charset="-122"/>
                <a:ea typeface="华文仿宋" pitchFamily="2" charset="-122"/>
              </a:rPr>
              <a:t> 干预措施选择人员</a:t>
            </a:r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2209800" y="3505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800" b="1">
                <a:solidFill>
                  <a:srgbClr val="7030A0"/>
                </a:solidFill>
                <a:latin typeface="华文仿宋" pitchFamily="2" charset="-122"/>
                <a:ea typeface="华文仿宋" pitchFamily="2" charset="-122"/>
              </a:rPr>
              <a:t> 干预措施设计开发人员</a:t>
            </a:r>
          </a:p>
        </p:txBody>
      </p:sp>
      <p:sp>
        <p:nvSpPr>
          <p:cNvPr id="271370" name="Rectangle 10"/>
          <p:cNvSpPr>
            <a:spLocks noChangeArrowheads="1"/>
          </p:cNvSpPr>
          <p:nvPr/>
        </p:nvSpPr>
        <p:spPr bwMode="auto">
          <a:xfrm>
            <a:off x="2209800" y="4648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800" b="1" dirty="0">
                <a:solidFill>
                  <a:srgbClr val="7030A0"/>
                </a:solidFill>
                <a:latin typeface="华文仿宋" pitchFamily="2" charset="-122"/>
                <a:ea typeface="华文仿宋" pitchFamily="2" charset="-122"/>
              </a:rPr>
              <a:t> 干预措施实施人员</a:t>
            </a:r>
          </a:p>
        </p:txBody>
      </p:sp>
      <p:sp>
        <p:nvSpPr>
          <p:cNvPr id="271371" name="Rectangle 11"/>
          <p:cNvSpPr>
            <a:spLocks noChangeArrowheads="1"/>
          </p:cNvSpPr>
          <p:nvPr/>
        </p:nvSpPr>
        <p:spPr bwMode="auto">
          <a:xfrm>
            <a:off x="2209800" y="5181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800" b="1">
                <a:solidFill>
                  <a:srgbClr val="7030A0"/>
                </a:solidFill>
                <a:latin typeface="华文仿宋" pitchFamily="2" charset="-122"/>
                <a:ea typeface="华文仿宋" pitchFamily="2" charset="-122"/>
              </a:rPr>
              <a:t> 变革领导者</a:t>
            </a:r>
          </a:p>
        </p:txBody>
      </p:sp>
      <p:sp>
        <p:nvSpPr>
          <p:cNvPr id="271372" name="Rectangle 12"/>
          <p:cNvSpPr>
            <a:spLocks noChangeArrowheads="1"/>
          </p:cNvSpPr>
          <p:nvPr/>
        </p:nvSpPr>
        <p:spPr bwMode="auto">
          <a:xfrm>
            <a:off x="2209800" y="5715000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800" b="1">
                <a:solidFill>
                  <a:srgbClr val="7030A0"/>
                </a:solidFill>
                <a:latin typeface="华文仿宋" pitchFamily="2" charset="-122"/>
                <a:ea typeface="华文仿宋" pitchFamily="2" charset="-122"/>
              </a:rPr>
              <a:t>  评价者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/>
      <p:bldP spid="271365" grpId="0"/>
      <p:bldP spid="271366" grpId="0"/>
      <p:bldP spid="271367" grpId="0"/>
      <p:bldP spid="271368" grpId="0"/>
      <p:bldP spid="271370" grpId="0"/>
      <p:bldP spid="271371" grpId="0"/>
      <p:bldP spid="27137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4" name="Picture 2" descr="ASTD Competency Model 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82688"/>
            <a:ext cx="4930775" cy="5218112"/>
          </a:xfrm>
          <a:prstGeom prst="rect">
            <a:avLst/>
          </a:prstGeom>
          <a:noFill/>
        </p:spPr>
      </p:pic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5181600" y="1600200"/>
            <a:ext cx="2873375" cy="7080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52928" dir="19101988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latinLnBrk="1"/>
            <a:r>
              <a:rPr kumimoji="1" lang="zh-CN" altLang="en-US" b="1" dirty="0">
                <a:latin typeface="华文仿宋" pitchFamily="2" charset="-122"/>
                <a:ea typeface="华文仿宋" pitchFamily="2" charset="-122"/>
              </a:rPr>
              <a:t>领域内实践人员扮演的角色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5410200" y="3505200"/>
            <a:ext cx="2671763" cy="7080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52928" dir="19101988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latinLnBrk="1"/>
            <a:r>
              <a:rPr kumimoji="1" lang="zh-CN" altLang="en-US" b="1" dirty="0">
                <a:latin typeface="华文仿宋" pitchFamily="2" charset="-122"/>
                <a:ea typeface="华文仿宋" pitchFamily="2" charset="-122"/>
              </a:rPr>
              <a:t>必备专业技能</a:t>
            </a:r>
          </a:p>
          <a:p>
            <a:pPr algn="ctr" latinLnBrk="1"/>
            <a:r>
              <a:rPr kumimoji="1"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dirty="0">
                <a:latin typeface="Times New Roman" pitchFamily="18" charset="0"/>
                <a:ea typeface="楷体_GB2312" pitchFamily="49" charset="-122"/>
              </a:rPr>
              <a:t>Areas of Expertise</a:t>
            </a:r>
            <a:r>
              <a:rPr kumimoji="1"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5715000" y="5257800"/>
            <a:ext cx="2060575" cy="96678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dist="152928" dir="19101988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latinLnBrk="1"/>
            <a:r>
              <a:rPr kumimoji="1" lang="zh-CN" altLang="en-US" b="1" dirty="0">
                <a:latin typeface="华文仿宋" pitchFamily="2" charset="-122"/>
                <a:ea typeface="华文仿宋" pitchFamily="2" charset="-122"/>
              </a:rPr>
              <a:t>必备基本技能</a:t>
            </a:r>
          </a:p>
          <a:p>
            <a:pPr algn="ctr" latinLnBrk="1"/>
            <a:r>
              <a:rPr kumimoji="1"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zh-CN" altLang="zh-CN" dirty="0">
                <a:latin typeface="Times New Roman" pitchFamily="18" charset="0"/>
                <a:ea typeface="楷体_GB2312" pitchFamily="49" charset="-122"/>
              </a:rPr>
              <a:t>Foundational </a:t>
            </a:r>
            <a:endParaRPr kumimoji="1" lang="zh-CN" altLang="en-US" dirty="0">
              <a:latin typeface="Times New Roman" pitchFamily="18" charset="0"/>
              <a:ea typeface="楷体_GB2312" pitchFamily="49" charset="-122"/>
            </a:endParaRPr>
          </a:p>
          <a:p>
            <a:pPr algn="ctr" latinLnBrk="1"/>
            <a:r>
              <a:rPr kumimoji="1" lang="zh-CN" altLang="zh-CN" dirty="0">
                <a:latin typeface="Times New Roman" pitchFamily="18" charset="0"/>
                <a:ea typeface="楷体_GB2312" pitchFamily="49" charset="-122"/>
              </a:rPr>
              <a:t>Competencies</a:t>
            </a:r>
            <a:r>
              <a:rPr kumimoji="1"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  <a:endParaRPr kumimoji="1" lang="en-US" altLang="zh-CN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762000" y="152400"/>
            <a:ext cx="6707188" cy="884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FF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kumimoji="1" lang="zh-CN" altLang="en-US" sz="24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        </a:t>
            </a:r>
            <a:r>
              <a:rPr kumimoji="1" lang="zh-CN" altLang="en-US" sz="2400" b="1" dirty="0" smtClean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      </a:t>
            </a:r>
            <a:r>
              <a:rPr kumimoji="1" lang="zh-CN" altLang="en-US" sz="28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学习与绩效的能力模型</a:t>
            </a:r>
          </a:p>
          <a:p>
            <a:pPr marL="342900" indent="-342900"/>
            <a:r>
              <a:rPr kumimoji="1" lang="en-US" altLang="zh-CN" sz="2400" b="1" dirty="0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     </a:t>
            </a:r>
            <a:r>
              <a:rPr kumimoji="1" lang="en-US" altLang="en-US" sz="2000" b="1" dirty="0">
                <a:solidFill>
                  <a:srgbClr val="000066"/>
                </a:solidFill>
                <a:latin typeface="Times New Roman" pitchFamily="18" charset="0"/>
              </a:rPr>
              <a:t>Competency Model for Learning and Performance, </a:t>
            </a:r>
            <a:r>
              <a:rPr kumimoji="1" lang="en-US" altLang="zh-CN" sz="2000" b="1" dirty="0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2004</a:t>
            </a:r>
            <a:endParaRPr kumimoji="1" lang="zh-CN" altLang="en-US" sz="2000" b="1" dirty="0">
              <a:solidFill>
                <a:srgbClr val="000066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289799" name="AutoShape 7"/>
          <p:cNvSpPr>
            <a:spLocks/>
          </p:cNvSpPr>
          <p:nvPr/>
        </p:nvSpPr>
        <p:spPr bwMode="auto">
          <a:xfrm>
            <a:off x="3962400" y="1219200"/>
            <a:ext cx="555625" cy="1981200"/>
          </a:xfrm>
          <a:prstGeom prst="rightBrace">
            <a:avLst>
              <a:gd name="adj1" fmla="val 29714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9800" name="AutoShape 8"/>
          <p:cNvSpPr>
            <a:spLocks/>
          </p:cNvSpPr>
          <p:nvPr/>
        </p:nvSpPr>
        <p:spPr bwMode="auto">
          <a:xfrm>
            <a:off x="4648200" y="3200400"/>
            <a:ext cx="365125" cy="1973263"/>
          </a:xfrm>
          <a:prstGeom prst="rightBrace">
            <a:avLst>
              <a:gd name="adj1" fmla="val 45036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9801" name="AutoShape 9"/>
          <p:cNvSpPr>
            <a:spLocks/>
          </p:cNvSpPr>
          <p:nvPr/>
        </p:nvSpPr>
        <p:spPr bwMode="auto">
          <a:xfrm>
            <a:off x="5181600" y="5410200"/>
            <a:ext cx="222250" cy="869950"/>
          </a:xfrm>
          <a:prstGeom prst="rightBrace">
            <a:avLst>
              <a:gd name="adj1" fmla="val 32619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9802" name="Line 10"/>
          <p:cNvSpPr>
            <a:spLocks noChangeShapeType="1"/>
          </p:cNvSpPr>
          <p:nvPr/>
        </p:nvSpPr>
        <p:spPr bwMode="auto">
          <a:xfrm>
            <a:off x="3886200" y="3200400"/>
            <a:ext cx="719138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9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9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animBg="1"/>
      <p:bldP spid="289796" grpId="0" animBg="1"/>
      <p:bldP spid="289797" grpId="0" animBg="1"/>
      <p:bldP spid="289799" grpId="0" animBg="1"/>
      <p:bldP spid="289800" grpId="0" animBg="1"/>
      <p:bldP spid="289801" grpId="0" animBg="1"/>
      <p:bldP spid="289802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Line 2"/>
          <p:cNvSpPr>
            <a:spLocks noChangeShapeType="1"/>
          </p:cNvSpPr>
          <p:nvPr/>
        </p:nvSpPr>
        <p:spPr bwMode="auto">
          <a:xfrm>
            <a:off x="3124200" y="1849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533400" y="1676400"/>
            <a:ext cx="54864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zh-CN" altLang="en-US" sz="28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领域内相关人士扮演的</a:t>
            </a:r>
            <a:r>
              <a:rPr kumimoji="1" lang="zh-CN" altLang="en-US" sz="28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角色</a:t>
            </a: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5638800" y="1600200"/>
            <a:ext cx="215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学习策略专家</a:t>
            </a:r>
          </a:p>
        </p:txBody>
      </p:sp>
      <p:sp>
        <p:nvSpPr>
          <p:cNvPr id="274437" name="Rectangle 5"/>
          <p:cNvSpPr>
            <a:spLocks noChangeArrowheads="1"/>
          </p:cNvSpPr>
          <p:nvPr/>
        </p:nvSpPr>
        <p:spPr bwMode="auto">
          <a:xfrm>
            <a:off x="5638800" y="1981200"/>
            <a:ext cx="2016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商业合作伙伴</a:t>
            </a:r>
            <a:endParaRPr kumimoji="1" lang="en-US" altLang="zh-CN" sz="2400" b="1" dirty="0">
              <a:solidFill>
                <a:srgbClr val="D60093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38" name="Rectangle 6"/>
          <p:cNvSpPr>
            <a:spLocks noChangeArrowheads="1"/>
          </p:cNvSpPr>
          <p:nvPr/>
        </p:nvSpPr>
        <p:spPr bwMode="auto">
          <a:xfrm>
            <a:off x="5638800" y="2819400"/>
            <a:ext cx="21605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项目经理</a:t>
            </a:r>
            <a:endParaRPr kumimoji="1" lang="en-US" altLang="zh-CN" sz="2400" b="1" dirty="0">
              <a:solidFill>
                <a:srgbClr val="D60093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39" name="Rectangle 7"/>
          <p:cNvSpPr>
            <a:spLocks noChangeArrowheads="1"/>
          </p:cNvSpPr>
          <p:nvPr/>
        </p:nvSpPr>
        <p:spPr bwMode="auto">
          <a:xfrm>
            <a:off x="5638800" y="2438400"/>
            <a:ext cx="20177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 dirty="0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 职业专家</a:t>
            </a:r>
            <a:endParaRPr kumimoji="1" lang="en-US" altLang="zh-CN" sz="2400" b="1" dirty="0">
              <a:solidFill>
                <a:srgbClr val="D60093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40" name="Rectangle 8"/>
          <p:cNvSpPr>
            <a:spLocks noChangeArrowheads="1"/>
          </p:cNvSpPr>
          <p:nvPr/>
        </p:nvSpPr>
        <p:spPr bwMode="auto">
          <a:xfrm>
            <a:off x="609600" y="3124200"/>
            <a:ext cx="5334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Ø"/>
            </a:pPr>
            <a:r>
              <a:rPr kumimoji="1" lang="zh-CN" altLang="en-US" sz="2800" b="1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领域内相关人士的</a:t>
            </a:r>
            <a:r>
              <a:rPr kumimoji="1" lang="zh-CN" altLang="en-US" sz="28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专业技能</a:t>
            </a:r>
          </a:p>
        </p:txBody>
      </p:sp>
      <p:sp>
        <p:nvSpPr>
          <p:cNvPr id="274441" name="Rectangle 9"/>
          <p:cNvSpPr>
            <a:spLocks noChangeArrowheads="1"/>
          </p:cNvSpPr>
          <p:nvPr/>
        </p:nvSpPr>
        <p:spPr bwMode="auto">
          <a:xfrm>
            <a:off x="1600200" y="3733800"/>
            <a:ext cx="1981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设计学习</a:t>
            </a:r>
          </a:p>
        </p:txBody>
      </p:sp>
      <p:sp>
        <p:nvSpPr>
          <p:cNvPr id="274442" name="Rectangle 10"/>
          <p:cNvSpPr>
            <a:spLocks noChangeArrowheads="1"/>
          </p:cNvSpPr>
          <p:nvPr/>
        </p:nvSpPr>
        <p:spPr bwMode="auto">
          <a:xfrm>
            <a:off x="1600200" y="5334000"/>
            <a:ext cx="19383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测量和评估</a:t>
            </a:r>
            <a:endParaRPr kumimoji="1" lang="en-US" altLang="zh-CN" sz="24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43" name="Rectangle 11"/>
          <p:cNvSpPr>
            <a:spLocks noChangeArrowheads="1"/>
          </p:cNvSpPr>
          <p:nvPr/>
        </p:nvSpPr>
        <p:spPr bwMode="auto">
          <a:xfrm>
            <a:off x="1600200" y="4267200"/>
            <a:ext cx="1939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改进绩效</a:t>
            </a:r>
            <a:endParaRPr kumimoji="1" lang="en-US" altLang="zh-CN" sz="24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44" name="Rectangle 12"/>
          <p:cNvSpPr>
            <a:spLocks noChangeArrowheads="1"/>
          </p:cNvSpPr>
          <p:nvPr/>
        </p:nvSpPr>
        <p:spPr bwMode="auto">
          <a:xfrm>
            <a:off x="3733800" y="3657600"/>
            <a:ext cx="2292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促进组织变革</a:t>
            </a:r>
            <a:endParaRPr kumimoji="1" lang="en-US" altLang="zh-CN" sz="24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45" name="Rectangle 13"/>
          <p:cNvSpPr>
            <a:spLocks noChangeArrowheads="1"/>
          </p:cNvSpPr>
          <p:nvPr/>
        </p:nvSpPr>
        <p:spPr bwMode="auto">
          <a:xfrm>
            <a:off x="1600200" y="4800600"/>
            <a:ext cx="23796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传递培训</a:t>
            </a:r>
            <a:endParaRPr kumimoji="1" lang="en-US" altLang="zh-CN" sz="24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46" name="Rectangle 14"/>
          <p:cNvSpPr>
            <a:spLocks noChangeArrowheads="1"/>
          </p:cNvSpPr>
          <p:nvPr/>
        </p:nvSpPr>
        <p:spPr bwMode="auto">
          <a:xfrm>
            <a:off x="3733800" y="4114800"/>
            <a:ext cx="22939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管理学习部门</a:t>
            </a:r>
            <a:endParaRPr kumimoji="1" lang="en-US" altLang="zh-CN" sz="24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47" name="Rectangle 15"/>
          <p:cNvSpPr>
            <a:spLocks noChangeArrowheads="1"/>
          </p:cNvSpPr>
          <p:nvPr/>
        </p:nvSpPr>
        <p:spPr bwMode="auto">
          <a:xfrm>
            <a:off x="3733800" y="4572000"/>
            <a:ext cx="1981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辅导</a:t>
            </a:r>
            <a:endParaRPr kumimoji="1" lang="en-US" altLang="zh-CN" sz="24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48" name="Rectangle 16"/>
          <p:cNvSpPr>
            <a:spLocks noChangeArrowheads="1"/>
          </p:cNvSpPr>
          <p:nvPr/>
        </p:nvSpPr>
        <p:spPr bwMode="auto">
          <a:xfrm>
            <a:off x="3733800" y="5029200"/>
            <a:ext cx="2466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管理组织知识</a:t>
            </a:r>
            <a:endParaRPr kumimoji="1" lang="en-US" altLang="zh-CN" sz="24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4449" name="Rectangle 17"/>
          <p:cNvSpPr>
            <a:spLocks noGrp="1" noChangeArrowheads="1"/>
          </p:cNvSpPr>
          <p:nvPr>
            <p:ph type="title"/>
          </p:nvPr>
        </p:nvSpPr>
        <p:spPr bwMode="white">
          <a:xfrm>
            <a:off x="4953000" y="5913438"/>
            <a:ext cx="4191000" cy="944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  Competency </a:t>
            </a:r>
            <a:r>
              <a:rPr lang="en-US" altLang="zh-CN" sz="2400" dirty="0">
                <a:latin typeface="Times New Roman" pitchFamily="18" charset="0"/>
                <a:ea typeface="宋体" charset="-122"/>
                <a:cs typeface="Times New Roman" pitchFamily="18" charset="0"/>
              </a:rPr>
              <a:t>Models, ASTD</a:t>
            </a:r>
          </a:p>
        </p:txBody>
      </p:sp>
      <p:sp>
        <p:nvSpPr>
          <p:cNvPr id="274451" name="Rectangle 19"/>
          <p:cNvSpPr>
            <a:spLocks noChangeArrowheads="1"/>
          </p:cNvSpPr>
          <p:nvPr/>
        </p:nvSpPr>
        <p:spPr bwMode="auto">
          <a:xfrm>
            <a:off x="838200" y="228600"/>
            <a:ext cx="6707188" cy="884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FF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kumimoji="1" lang="zh-CN" altLang="en-US" sz="2400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          </a:t>
            </a:r>
            <a:r>
              <a:rPr kumimoji="1" lang="zh-CN" altLang="en-US" sz="28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学习与绩效的能力模型</a:t>
            </a:r>
          </a:p>
          <a:p>
            <a:pPr marL="342900" indent="-342900"/>
            <a:r>
              <a:rPr kumimoji="1" lang="en-US" altLang="zh-CN" sz="2400" b="0" dirty="0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     </a:t>
            </a:r>
            <a:r>
              <a:rPr kumimoji="1" lang="en-US" altLang="en-US" sz="2000" dirty="0">
                <a:solidFill>
                  <a:srgbClr val="000066"/>
                </a:solidFill>
                <a:latin typeface="Times New Roman" pitchFamily="18" charset="0"/>
              </a:rPr>
              <a:t>Competency Model for Learning and Performance, </a:t>
            </a:r>
            <a:r>
              <a:rPr kumimoji="1" lang="en-US" altLang="zh-CN" sz="2000" dirty="0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2004</a:t>
            </a:r>
            <a:endParaRPr kumimoji="1" lang="zh-CN" altLang="en-US" sz="2000" dirty="0">
              <a:solidFill>
                <a:srgbClr val="000066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274452" name="Rectangle 20"/>
          <p:cNvSpPr>
            <a:spLocks noChangeArrowheads="1"/>
          </p:cNvSpPr>
          <p:nvPr/>
        </p:nvSpPr>
        <p:spPr bwMode="auto">
          <a:xfrm>
            <a:off x="3733800" y="5486400"/>
            <a:ext cx="3352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Tx/>
              <a:buChar char="•"/>
            </a:pPr>
            <a:r>
              <a:rPr kumimoji="1" lang="zh-CN" altLang="en-US" sz="24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职业规划和人才管理</a:t>
            </a:r>
            <a:endParaRPr kumimoji="1" lang="en-US" altLang="zh-CN" sz="24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  <p:bldP spid="274436" grpId="0"/>
      <p:bldP spid="274437" grpId="0"/>
      <p:bldP spid="274438" grpId="0"/>
      <p:bldP spid="274439" grpId="0"/>
      <p:bldP spid="274440" grpId="0"/>
      <p:bldP spid="274441" grpId="0"/>
      <p:bldP spid="274442" grpId="0"/>
      <p:bldP spid="274443" grpId="0"/>
      <p:bldP spid="274444" grpId="0"/>
      <p:bldP spid="274445" grpId="0"/>
      <p:bldP spid="274446" grpId="0"/>
      <p:bldP spid="274447" grpId="0"/>
      <p:bldP spid="274448" grpId="0"/>
      <p:bldP spid="27445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Line 2"/>
          <p:cNvSpPr>
            <a:spLocks noChangeShapeType="1"/>
          </p:cNvSpPr>
          <p:nvPr/>
        </p:nvSpPr>
        <p:spPr bwMode="auto">
          <a:xfrm>
            <a:off x="3124200" y="1849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5460" name="Line 4"/>
          <p:cNvSpPr>
            <a:spLocks noChangeShapeType="1"/>
          </p:cNvSpPr>
          <p:nvPr/>
        </p:nvSpPr>
        <p:spPr bwMode="auto">
          <a:xfrm>
            <a:off x="3124200" y="18494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381000" y="2209800"/>
            <a:ext cx="2447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l"/>
            </a:pPr>
            <a:r>
              <a:rPr kumimoji="1" lang="zh-CN" altLang="en-US" sz="28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人际关系</a:t>
            </a:r>
            <a:endParaRPr kumimoji="1" lang="en-US" altLang="zh-CN" sz="28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3505200" y="2209800"/>
            <a:ext cx="23034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l"/>
            </a:pPr>
            <a:r>
              <a:rPr kumimoji="1" lang="zh-CN" altLang="en-US" sz="28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商业和管理</a:t>
            </a:r>
            <a:endParaRPr kumimoji="1" lang="en-US" altLang="zh-CN" sz="28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6858000" y="2209800"/>
            <a:ext cx="2016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l"/>
            </a:pPr>
            <a:r>
              <a:rPr kumimoji="1" lang="zh-CN" altLang="en-US" sz="2800" b="1">
                <a:solidFill>
                  <a:srgbClr val="CC3300"/>
                </a:solidFill>
                <a:latin typeface="华文仿宋" pitchFamily="2" charset="-122"/>
                <a:ea typeface="华文仿宋" pitchFamily="2" charset="-122"/>
              </a:rPr>
              <a:t> 个人的</a:t>
            </a:r>
            <a:endParaRPr kumimoji="1" lang="en-US" altLang="zh-CN" sz="2800" b="1">
              <a:solidFill>
                <a:srgbClr val="CC33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457200" y="2743200"/>
            <a:ext cx="2952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建立信任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65" name="Rectangle 9"/>
          <p:cNvSpPr>
            <a:spLocks noChangeArrowheads="1"/>
          </p:cNvSpPr>
          <p:nvPr/>
        </p:nvSpPr>
        <p:spPr bwMode="auto">
          <a:xfrm>
            <a:off x="457200" y="3352800"/>
            <a:ext cx="2952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有效交流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66" name="Rectangle 10"/>
          <p:cNvSpPr>
            <a:spLocks noChangeArrowheads="1"/>
          </p:cNvSpPr>
          <p:nvPr/>
        </p:nvSpPr>
        <p:spPr bwMode="auto">
          <a:xfrm>
            <a:off x="457200" y="3962400"/>
            <a:ext cx="2952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影响利益相关者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67" name="Rectangle 11"/>
          <p:cNvSpPr>
            <a:spLocks noChangeArrowheads="1"/>
          </p:cNvSpPr>
          <p:nvPr/>
        </p:nvSpPr>
        <p:spPr bwMode="auto">
          <a:xfrm>
            <a:off x="457200" y="4648200"/>
            <a:ext cx="2952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平衡多样性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457200" y="5486400"/>
            <a:ext cx="2952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</a:t>
            </a:r>
            <a:r>
              <a:rPr kumimoji="1" lang="zh-CN" altLang="zh-CN" sz="2400" b="1" dirty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建立人际关系网和合作</a:t>
            </a:r>
          </a:p>
          <a:p>
            <a:pPr latinLnBrk="1"/>
            <a:endParaRPr kumimoji="1" lang="en-US" altLang="zh-CN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69" name="Rectangle 13"/>
          <p:cNvSpPr>
            <a:spLocks noChangeArrowheads="1"/>
          </p:cNvSpPr>
          <p:nvPr/>
        </p:nvSpPr>
        <p:spPr bwMode="auto">
          <a:xfrm>
            <a:off x="3505200" y="2743200"/>
            <a:ext cx="3962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0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分析需求与提出解决方案</a:t>
            </a:r>
            <a:endParaRPr kumimoji="1" lang="en-US" altLang="zh-CN" sz="20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3505200" y="3276600"/>
            <a:ext cx="34210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利用商业敏锐性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71" name="Rectangle 15"/>
          <p:cNvSpPr>
            <a:spLocks noChangeArrowheads="1"/>
          </p:cNvSpPr>
          <p:nvPr/>
        </p:nvSpPr>
        <p:spPr bwMode="auto">
          <a:xfrm>
            <a:off x="3505200" y="3810000"/>
            <a:ext cx="35290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追求结果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3505200" y="4419600"/>
            <a:ext cx="35290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计划与执行任务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73" name="Rectangle 17"/>
          <p:cNvSpPr>
            <a:spLocks noChangeArrowheads="1"/>
          </p:cNvSpPr>
          <p:nvPr/>
        </p:nvSpPr>
        <p:spPr bwMode="auto">
          <a:xfrm>
            <a:off x="3505200" y="5029200"/>
            <a:ext cx="35290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从战略上思考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6781800" y="2819400"/>
            <a:ext cx="2133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显示适应性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76" name="Rectangle 20"/>
          <p:cNvSpPr>
            <a:spLocks noChangeArrowheads="1"/>
          </p:cNvSpPr>
          <p:nvPr/>
        </p:nvSpPr>
        <p:spPr bwMode="auto">
          <a:xfrm>
            <a:off x="6781800" y="3505200"/>
            <a:ext cx="26273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1">
              <a:buFont typeface="Wingdings" pitchFamily="2" charset="2"/>
              <a:buChar char="Ü"/>
            </a:pPr>
            <a:r>
              <a:rPr kumimoji="1" lang="zh-CN" altLang="en-US" sz="2400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规划个人发展</a:t>
            </a:r>
            <a:endParaRPr kumimoji="1" lang="en-US" altLang="zh-CN" sz="2400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304800" y="1371600"/>
            <a:ext cx="501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kumimoji="1" lang="zh-CN" altLang="en-US" sz="2800" b="1" dirty="0">
                <a:solidFill>
                  <a:srgbClr val="000066"/>
                </a:solidFill>
                <a:latin typeface="华文仿宋" pitchFamily="2" charset="-122"/>
                <a:ea typeface="华文仿宋" pitchFamily="2" charset="-122"/>
              </a:rPr>
              <a:t>   领域内相关人士的</a:t>
            </a:r>
            <a:r>
              <a:rPr kumimoji="1" lang="zh-CN" altLang="en-US" sz="2800" b="1" dirty="0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基本能力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838200" y="228600"/>
            <a:ext cx="6707188" cy="884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FF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kumimoji="1" lang="zh-CN" altLang="en-US" sz="2400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          </a:t>
            </a:r>
            <a:r>
              <a:rPr kumimoji="1" lang="zh-CN" altLang="en-US" sz="2800" b="1" dirty="0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学习与绩效的能力模型</a:t>
            </a:r>
          </a:p>
          <a:p>
            <a:pPr marL="342900" indent="-342900"/>
            <a:r>
              <a:rPr kumimoji="1" lang="en-US" altLang="zh-CN" sz="2400" b="0" dirty="0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     </a:t>
            </a:r>
            <a:r>
              <a:rPr kumimoji="1" lang="en-US" altLang="en-US" sz="2000" dirty="0">
                <a:solidFill>
                  <a:srgbClr val="000066"/>
                </a:solidFill>
                <a:latin typeface="Times New Roman" pitchFamily="18" charset="0"/>
              </a:rPr>
              <a:t>Competency Model for Learning and Performance, </a:t>
            </a:r>
            <a:r>
              <a:rPr kumimoji="1" lang="en-US" altLang="zh-CN" sz="2000" dirty="0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2004</a:t>
            </a:r>
            <a:endParaRPr kumimoji="1" lang="zh-CN" altLang="en-US" sz="2000" dirty="0">
              <a:solidFill>
                <a:srgbClr val="000066"/>
              </a:solidFill>
              <a:latin typeface="Times New Roman" pitchFamily="18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/>
      <p:bldP spid="275462" grpId="0"/>
      <p:bldP spid="275463" grpId="0"/>
      <p:bldP spid="275464" grpId="0"/>
      <p:bldP spid="275465" grpId="0"/>
      <p:bldP spid="275466" grpId="0"/>
      <p:bldP spid="275467" grpId="0"/>
      <p:bldP spid="275468" grpId="0"/>
      <p:bldP spid="275469" grpId="0"/>
      <p:bldP spid="275470" grpId="0"/>
      <p:bldP spid="275471" grpId="0"/>
      <p:bldP spid="275472" grpId="0"/>
      <p:bldP spid="275473" grpId="0"/>
      <p:bldP spid="275474" grpId="0"/>
      <p:bldP spid="275476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4" name="Object 4"/>
          <p:cNvGraphicFramePr>
            <a:graphicFrameLocks noChangeAspect="1"/>
          </p:cNvGraphicFramePr>
          <p:nvPr>
            <p:ph/>
          </p:nvPr>
        </p:nvGraphicFramePr>
        <p:xfrm>
          <a:off x="152400" y="1981200"/>
          <a:ext cx="6019800" cy="3371850"/>
        </p:xfrm>
        <a:graphic>
          <a:graphicData uri="http://schemas.openxmlformats.org/presentationml/2006/ole">
            <p:oleObj spid="_x0000_s220162" name="图表" r:id="rId3" imgW="3962400" imgH="2038516" progId="Excel.Sheet.8">
              <p:embed/>
            </p:oleObj>
          </a:graphicData>
        </a:graphic>
      </p:graphicFrame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339725" y="457200"/>
            <a:ext cx="8804275" cy="6413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关于</a:t>
            </a:r>
            <a:r>
              <a:rPr lang="zh-CN" altLang="en-US" sz="3600" b="1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美国教育技术专业绩效技术人才培养</a:t>
            </a:r>
          </a:p>
        </p:txBody>
      </p:sp>
      <p:sp>
        <p:nvSpPr>
          <p:cNvPr id="250887" name="AutoShape 7"/>
          <p:cNvSpPr>
            <a:spLocks noChangeArrowheads="1"/>
          </p:cNvSpPr>
          <p:nvPr/>
        </p:nvSpPr>
        <p:spPr bwMode="auto">
          <a:xfrm>
            <a:off x="6400800" y="1600200"/>
            <a:ext cx="2590800" cy="36576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altLang="zh-CN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122</a:t>
            </a:r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所高校中：</a:t>
            </a:r>
          </a:p>
          <a:p>
            <a:pPr>
              <a:buFontTx/>
              <a:buChar char="•"/>
            </a:pPr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以培养</a:t>
            </a:r>
            <a:r>
              <a:rPr lang="en-US" altLang="zh-CN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HPT</a:t>
            </a:r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人才为</a:t>
            </a:r>
          </a:p>
          <a:p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 目标，明确开设</a:t>
            </a:r>
            <a:r>
              <a:rPr lang="en-US" altLang="zh-CN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HPT</a:t>
            </a:r>
          </a:p>
          <a:p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  课程的：</a:t>
            </a:r>
            <a:r>
              <a:rPr lang="en-US" altLang="zh-CN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26</a:t>
            </a:r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所；</a:t>
            </a:r>
          </a:p>
          <a:p>
            <a:endParaRPr lang="zh-CN" altLang="en-US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  <a:p>
            <a:pPr>
              <a:buFontTx/>
              <a:buChar char="•"/>
            </a:pPr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涉及了</a:t>
            </a:r>
            <a:r>
              <a:rPr lang="en-US" altLang="zh-CN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HPT</a:t>
            </a:r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相关知识</a:t>
            </a:r>
          </a:p>
          <a:p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  但不明确以培养</a:t>
            </a:r>
            <a:r>
              <a:rPr lang="en-US" altLang="zh-CN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HPT</a:t>
            </a:r>
          </a:p>
          <a:p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  人才为目标的：</a:t>
            </a:r>
            <a:r>
              <a:rPr lang="en-US" altLang="zh-CN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18</a:t>
            </a:r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所；</a:t>
            </a:r>
          </a:p>
          <a:p>
            <a:endParaRPr lang="zh-CN" altLang="en-US" b="1">
              <a:solidFill>
                <a:srgbClr val="000000"/>
              </a:solidFill>
              <a:latin typeface="华文仿宋" pitchFamily="2" charset="-122"/>
              <a:ea typeface="华文仿宋" pitchFamily="2" charset="-122"/>
            </a:endParaRPr>
          </a:p>
          <a:p>
            <a:pPr>
              <a:buFontTx/>
              <a:buChar char="•"/>
            </a:pPr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 没有相关课程的：</a:t>
            </a:r>
            <a:r>
              <a:rPr lang="en-US" altLang="zh-CN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78</a:t>
            </a:r>
            <a:r>
              <a:rPr lang="zh-CN" altLang="en-US" b="1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</a:rPr>
              <a:t>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50884" grpId="0"/>
      <p:bldP spid="2508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762000" y="3429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实  践</a:t>
            </a: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19050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590800" y="2819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感性认识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590800" y="3810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理性认识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实践观念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6172200" y="3352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实  践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3581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5486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3124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71628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4140200" y="36449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目的与规划）</a:t>
            </a: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5943600" y="10668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9900FF"/>
                </a:solidFill>
                <a:latin typeface="华文新魏" pitchFamily="2" charset="-122"/>
                <a:ea typeface="华文新魏" pitchFamily="2" charset="-122"/>
              </a:rPr>
              <a:t>技术知识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 descr="美国地图背景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6497638" cy="4308475"/>
          </a:xfrm>
          <a:prstGeom prst="rect">
            <a:avLst/>
          </a:prstGeom>
          <a:noFill/>
        </p:spPr>
      </p:pic>
      <p:sp>
        <p:nvSpPr>
          <p:cNvPr id="104453" name="AutoShape 5"/>
          <p:cNvSpPr>
            <a:spLocks noChangeArrowheads="1"/>
          </p:cNvSpPr>
          <p:nvPr/>
        </p:nvSpPr>
        <p:spPr bwMode="gray">
          <a:xfrm>
            <a:off x="1143000" y="4892675"/>
            <a:ext cx="1233488" cy="555625"/>
          </a:xfrm>
          <a:prstGeom prst="cube">
            <a:avLst>
              <a:gd name="adj" fmla="val 15949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gray">
          <a:xfrm>
            <a:off x="1143000" y="4362450"/>
            <a:ext cx="1233488" cy="555625"/>
          </a:xfrm>
          <a:prstGeom prst="cube">
            <a:avLst>
              <a:gd name="adj" fmla="val 15949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gray">
          <a:xfrm>
            <a:off x="1143000" y="3832225"/>
            <a:ext cx="1233488" cy="555625"/>
          </a:xfrm>
          <a:prstGeom prst="cube">
            <a:avLst>
              <a:gd name="adj" fmla="val 15949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gray">
          <a:xfrm>
            <a:off x="1143000" y="3302000"/>
            <a:ext cx="1222375" cy="555625"/>
          </a:xfrm>
          <a:prstGeom prst="cube">
            <a:avLst>
              <a:gd name="adj" fmla="val 15949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gray">
          <a:xfrm>
            <a:off x="1143000" y="2762250"/>
            <a:ext cx="1200150" cy="555625"/>
          </a:xfrm>
          <a:prstGeom prst="cube">
            <a:avLst>
              <a:gd name="adj" fmla="val 15949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000">
                <a:latin typeface="华文新魏" pitchFamily="2" charset="-122"/>
                <a:ea typeface="华文新魏" pitchFamily="2" charset="-122"/>
              </a:rPr>
              <a:t>专 业</a:t>
            </a:r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gray">
          <a:xfrm>
            <a:off x="1143000" y="2206625"/>
            <a:ext cx="1198563" cy="555625"/>
          </a:xfrm>
          <a:prstGeom prst="cube">
            <a:avLst>
              <a:gd name="adj" fmla="val 15949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1333500" y="2379663"/>
            <a:ext cx="844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>
                <a:latin typeface="华文新魏" pitchFamily="2" charset="-122"/>
                <a:ea typeface="华文新魏" pitchFamily="2" charset="-122"/>
              </a:rPr>
              <a:t>系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230313" y="3424238"/>
            <a:ext cx="10810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latin typeface="华文新魏" pitchFamily="2" charset="-122"/>
                <a:ea typeface="华文新魏" pitchFamily="2" charset="-122"/>
              </a:rPr>
              <a:t>方 向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1284288" y="3976688"/>
            <a:ext cx="10271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latin typeface="华文新魏" pitchFamily="2" charset="-122"/>
                <a:ea typeface="华文新魏" pitchFamily="2" charset="-122"/>
              </a:rPr>
              <a:t>必修课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1066800" y="4554538"/>
            <a:ext cx="13223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专业限选课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1219200" y="5029200"/>
            <a:ext cx="1092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latin typeface="华文新魏" pitchFamily="2" charset="-122"/>
                <a:ea typeface="华文新魏" pitchFamily="2" charset="-122"/>
              </a:rPr>
              <a:t>选修课</a:t>
            </a:r>
          </a:p>
        </p:txBody>
      </p:sp>
      <p:graphicFrame>
        <p:nvGraphicFramePr>
          <p:cNvPr id="104534" name="Group 86"/>
          <p:cNvGraphicFramePr>
            <a:graphicFrameLocks noGrp="1"/>
          </p:cNvGraphicFramePr>
          <p:nvPr/>
        </p:nvGraphicFramePr>
        <p:xfrm>
          <a:off x="2384425" y="2209800"/>
          <a:ext cx="5692775" cy="3236596"/>
        </p:xfrm>
        <a:graphic>
          <a:graphicData uri="http://schemas.openxmlformats.org/drawingml/2006/table">
            <a:tbl>
              <a:tblPr/>
              <a:tblGrid>
                <a:gridCol w="1138238"/>
                <a:gridCol w="1139825"/>
                <a:gridCol w="1136650"/>
                <a:gridCol w="1139825"/>
                <a:gridCol w="1138237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5D1">
                        <a:alpha val="60001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4508" name="Text Box 60"/>
          <p:cNvSpPr txBox="1">
            <a:spLocks noChangeArrowheads="1"/>
          </p:cNvSpPr>
          <p:nvPr/>
        </p:nvSpPr>
        <p:spPr bwMode="gray">
          <a:xfrm>
            <a:off x="2270125" y="5867400"/>
            <a:ext cx="61642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0">
                <a:ea typeface="宋体" charset="-122"/>
              </a:rPr>
              <a:t>0%               20%                40%                60%                80%              100%    </a:t>
            </a:r>
          </a:p>
        </p:txBody>
      </p:sp>
      <p:sp>
        <p:nvSpPr>
          <p:cNvPr id="104509" name="Text Box 61"/>
          <p:cNvSpPr txBox="1">
            <a:spLocks noChangeArrowheads="1"/>
          </p:cNvSpPr>
          <p:nvPr/>
        </p:nvSpPr>
        <p:spPr bwMode="gray">
          <a:xfrm>
            <a:off x="5545138" y="5013325"/>
            <a:ext cx="879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52%</a:t>
            </a:r>
          </a:p>
        </p:txBody>
      </p:sp>
      <p:sp>
        <p:nvSpPr>
          <p:cNvPr id="104510" name="Rectangle 62"/>
          <p:cNvSpPr>
            <a:spLocks noChangeArrowheads="1"/>
          </p:cNvSpPr>
          <p:nvPr/>
        </p:nvSpPr>
        <p:spPr bwMode="gray">
          <a:xfrm>
            <a:off x="2392363" y="3433763"/>
            <a:ext cx="711200" cy="2746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0000"/>
                  <a:invGamma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511" name="Rectangle 63"/>
          <p:cNvSpPr>
            <a:spLocks noChangeArrowheads="1"/>
          </p:cNvSpPr>
          <p:nvPr/>
        </p:nvSpPr>
        <p:spPr bwMode="gray">
          <a:xfrm>
            <a:off x="2392363" y="2330450"/>
            <a:ext cx="77787" cy="27463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0000"/>
                  <a:invGamma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512" name="Rectangle 64"/>
          <p:cNvSpPr>
            <a:spLocks noChangeArrowheads="1"/>
          </p:cNvSpPr>
          <p:nvPr/>
        </p:nvSpPr>
        <p:spPr bwMode="gray">
          <a:xfrm>
            <a:off x="2392363" y="2890838"/>
            <a:ext cx="504825" cy="2746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60000"/>
                  <a:invGamma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513" name="Rectangle 65"/>
          <p:cNvSpPr>
            <a:spLocks noChangeArrowheads="1"/>
          </p:cNvSpPr>
          <p:nvPr/>
        </p:nvSpPr>
        <p:spPr bwMode="gray">
          <a:xfrm>
            <a:off x="2392363" y="3959225"/>
            <a:ext cx="393700" cy="2746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0000"/>
                  <a:invGamma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514" name="Rectangle 66"/>
          <p:cNvSpPr>
            <a:spLocks noChangeArrowheads="1"/>
          </p:cNvSpPr>
          <p:nvPr/>
        </p:nvSpPr>
        <p:spPr bwMode="gray">
          <a:xfrm>
            <a:off x="2392363" y="4502150"/>
            <a:ext cx="744537" cy="274638"/>
          </a:xfrm>
          <a:prstGeom prst="rect">
            <a:avLst/>
          </a:prstGeom>
          <a:gradFill rotWithShape="1">
            <a:gsLst>
              <a:gs pos="0">
                <a:srgbClr val="6EC8AA"/>
              </a:gs>
              <a:gs pos="100000">
                <a:srgbClr val="6EC8AA">
                  <a:gamma/>
                  <a:tint val="60000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515" name="Rectangle 67"/>
          <p:cNvSpPr>
            <a:spLocks noChangeArrowheads="1"/>
          </p:cNvSpPr>
          <p:nvPr/>
        </p:nvSpPr>
        <p:spPr bwMode="gray">
          <a:xfrm>
            <a:off x="2392363" y="5035550"/>
            <a:ext cx="2984500" cy="274638"/>
          </a:xfrm>
          <a:prstGeom prst="rect">
            <a:avLst/>
          </a:prstGeom>
          <a:gradFill rotWithShape="1">
            <a:gsLst>
              <a:gs pos="0">
                <a:srgbClr val="C571BF"/>
              </a:gs>
              <a:gs pos="100000">
                <a:srgbClr val="C571BF">
                  <a:gamma/>
                  <a:tint val="60000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516" name="Text Box 68"/>
          <p:cNvSpPr txBox="1">
            <a:spLocks noChangeArrowheads="1"/>
          </p:cNvSpPr>
          <p:nvPr/>
        </p:nvSpPr>
        <p:spPr bwMode="gray">
          <a:xfrm>
            <a:off x="2698750" y="2309813"/>
            <a:ext cx="8794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3%</a:t>
            </a:r>
          </a:p>
        </p:txBody>
      </p:sp>
      <p:sp>
        <p:nvSpPr>
          <p:cNvPr id="104517" name="Text Box 69"/>
          <p:cNvSpPr txBox="1">
            <a:spLocks noChangeArrowheads="1"/>
          </p:cNvSpPr>
          <p:nvPr/>
        </p:nvSpPr>
        <p:spPr bwMode="gray">
          <a:xfrm>
            <a:off x="3041650" y="2894013"/>
            <a:ext cx="8794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10%</a:t>
            </a:r>
          </a:p>
        </p:txBody>
      </p:sp>
      <p:sp>
        <p:nvSpPr>
          <p:cNvPr id="104518" name="Text Box 70"/>
          <p:cNvSpPr txBox="1">
            <a:spLocks noChangeArrowheads="1"/>
          </p:cNvSpPr>
          <p:nvPr/>
        </p:nvSpPr>
        <p:spPr bwMode="gray">
          <a:xfrm>
            <a:off x="3303588" y="3416300"/>
            <a:ext cx="879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16%</a:t>
            </a:r>
          </a:p>
        </p:txBody>
      </p:sp>
      <p:sp>
        <p:nvSpPr>
          <p:cNvPr id="104519" name="Text Box 71"/>
          <p:cNvSpPr txBox="1">
            <a:spLocks noChangeArrowheads="1"/>
          </p:cNvSpPr>
          <p:nvPr/>
        </p:nvSpPr>
        <p:spPr bwMode="gray">
          <a:xfrm>
            <a:off x="2955925" y="3984625"/>
            <a:ext cx="879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9%</a:t>
            </a:r>
          </a:p>
        </p:txBody>
      </p:sp>
      <p:sp>
        <p:nvSpPr>
          <p:cNvPr id="104520" name="Text Box 72"/>
          <p:cNvSpPr txBox="1">
            <a:spLocks noChangeArrowheads="1"/>
          </p:cNvSpPr>
          <p:nvPr/>
        </p:nvSpPr>
        <p:spPr bwMode="gray">
          <a:xfrm>
            <a:off x="3290888" y="4476750"/>
            <a:ext cx="879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>
                <a:ea typeface="宋体" charset="-122"/>
              </a:rPr>
              <a:t>16%</a:t>
            </a:r>
          </a:p>
        </p:txBody>
      </p:sp>
      <p:sp>
        <p:nvSpPr>
          <p:cNvPr id="104521" name="AutoShape 73"/>
          <p:cNvSpPr>
            <a:spLocks noChangeArrowheads="1"/>
          </p:cNvSpPr>
          <p:nvPr/>
        </p:nvSpPr>
        <p:spPr bwMode="auto">
          <a:xfrm>
            <a:off x="5181600" y="990600"/>
            <a:ext cx="2635250" cy="14478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1E8FF"/>
              </a:gs>
              <a:gs pos="100000">
                <a:srgbClr val="A4B9EE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2000">
                <a:solidFill>
                  <a:srgbClr val="663300"/>
                </a:solidFill>
                <a:latin typeface="华文新魏" pitchFamily="2" charset="-122"/>
                <a:ea typeface="华文新魏" pitchFamily="2" charset="-122"/>
              </a:rPr>
              <a:t> 系</a:t>
            </a:r>
          </a:p>
          <a:p>
            <a:pPr>
              <a:buFont typeface="Wingdings" pitchFamily="2" charset="2"/>
              <a:buNone/>
            </a:pPr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 爱达荷州博伊西州立大学</a:t>
            </a:r>
          </a:p>
          <a:p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 教学绩效技术系</a:t>
            </a:r>
          </a:p>
          <a:p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 sz="1600">
                <a:latin typeface="华文新魏" pitchFamily="2" charset="-122"/>
                <a:ea typeface="华文新魏" pitchFamily="2" charset="-122"/>
              </a:rPr>
              <a:t>Instructional &amp; Performance</a:t>
            </a:r>
          </a:p>
          <a:p>
            <a:r>
              <a:rPr lang="en-US" altLang="zh-CN" sz="1600">
                <a:latin typeface="华文新魏" pitchFamily="2" charset="-122"/>
                <a:ea typeface="华文新魏" pitchFamily="2" charset="-122"/>
              </a:rPr>
              <a:t> Technology</a:t>
            </a:r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，</a:t>
            </a:r>
            <a:r>
              <a:rPr lang="en-US" altLang="zh-CN" sz="1600">
                <a:latin typeface="华文新魏" pitchFamily="2" charset="-122"/>
                <a:ea typeface="华文新魏" pitchFamily="2" charset="-122"/>
              </a:rPr>
              <a:t>IPT</a:t>
            </a:r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）</a:t>
            </a:r>
          </a:p>
        </p:txBody>
      </p:sp>
      <p:sp>
        <p:nvSpPr>
          <p:cNvPr id="104522" name="AutoShape 74"/>
          <p:cNvSpPr>
            <a:spLocks noChangeArrowheads="1"/>
          </p:cNvSpPr>
          <p:nvPr/>
        </p:nvSpPr>
        <p:spPr bwMode="auto">
          <a:xfrm>
            <a:off x="5181600" y="1371600"/>
            <a:ext cx="2743200" cy="17526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1E8FF"/>
              </a:gs>
              <a:gs pos="100000">
                <a:srgbClr val="A4B9EE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1600">
                <a:solidFill>
                  <a:srgbClr val="6633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2000">
                <a:solidFill>
                  <a:srgbClr val="663300"/>
                </a:solidFill>
                <a:latin typeface="华文新魏" pitchFamily="2" charset="-122"/>
                <a:ea typeface="华文新魏" pitchFamily="2" charset="-122"/>
              </a:rPr>
              <a:t>专业</a:t>
            </a:r>
          </a:p>
          <a:p>
            <a:pPr>
              <a:buFont typeface="Wingdings" pitchFamily="2" charset="2"/>
              <a:buNone/>
            </a:pPr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1600">
                <a:latin typeface="华文楷体"/>
                <a:ea typeface="华文新魏" pitchFamily="2" charset="-122"/>
              </a:rPr>
              <a:t>“</a:t>
            </a:r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教学与绩效技术</a:t>
            </a:r>
            <a:r>
              <a:rPr lang="zh-CN" altLang="en-US" sz="1600">
                <a:latin typeface="华文楷体"/>
                <a:ea typeface="华文新魏" pitchFamily="2" charset="-122"/>
              </a:rPr>
              <a:t>”</a:t>
            </a:r>
            <a:endParaRPr lang="zh-CN" altLang="en-US" sz="160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（西佛罗里达大学）</a:t>
            </a:r>
          </a:p>
          <a:p>
            <a:endParaRPr lang="zh-CN" altLang="en-US" sz="1600">
              <a:latin typeface="华文新魏" pitchFamily="2" charset="-122"/>
              <a:ea typeface="华文新魏" pitchFamily="2" charset="-122"/>
            </a:endParaRPr>
          </a:p>
          <a:p>
            <a:pPr>
              <a:buFontTx/>
              <a:buChar char="•"/>
            </a:pPr>
            <a:r>
              <a:rPr lang="zh-CN" altLang="en-US" sz="1600">
                <a:latin typeface="华文楷体"/>
                <a:ea typeface="华文新魏" pitchFamily="2" charset="-122"/>
              </a:rPr>
              <a:t>“</a:t>
            </a:r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绩效技术</a:t>
            </a:r>
            <a:r>
              <a:rPr lang="zh-CN" altLang="en-US" sz="1600">
                <a:latin typeface="华文楷体"/>
                <a:ea typeface="华文新魏" pitchFamily="2" charset="-122"/>
              </a:rPr>
              <a:t>”</a:t>
            </a:r>
            <a:endParaRPr lang="zh-CN" altLang="en-US" sz="160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（纽约州州立大学）</a:t>
            </a:r>
          </a:p>
        </p:txBody>
      </p:sp>
      <p:sp>
        <p:nvSpPr>
          <p:cNvPr id="104523" name="AutoShape 75"/>
          <p:cNvSpPr>
            <a:spLocks noChangeArrowheads="1"/>
          </p:cNvSpPr>
          <p:nvPr/>
        </p:nvSpPr>
        <p:spPr bwMode="auto">
          <a:xfrm>
            <a:off x="5181600" y="1828800"/>
            <a:ext cx="2895600" cy="16002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1E8FF"/>
              </a:gs>
              <a:gs pos="100000">
                <a:srgbClr val="A4B9EE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2000">
                <a:solidFill>
                  <a:srgbClr val="663300"/>
                </a:solidFill>
                <a:latin typeface="华文新魏" pitchFamily="2" charset="-122"/>
                <a:ea typeface="华文新魏" pitchFamily="2" charset="-122"/>
              </a:rPr>
              <a:t> 方向</a:t>
            </a:r>
          </a:p>
          <a:p>
            <a:pPr>
              <a:buFont typeface="Wingdings" pitchFamily="2" charset="2"/>
              <a:buNone/>
            </a:pPr>
            <a:r>
              <a:rPr lang="zh-CN" altLang="en-US" sz="1600">
                <a:latin typeface="华文楷体"/>
                <a:ea typeface="华文新魏" pitchFamily="2" charset="-122"/>
              </a:rPr>
              <a:t>“</a:t>
            </a:r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绩效改进和人力资源开发</a:t>
            </a:r>
            <a:r>
              <a:rPr lang="zh-CN" altLang="en-US" sz="1600">
                <a:latin typeface="华文楷体"/>
                <a:ea typeface="华文新魏" pitchFamily="2" charset="-122"/>
              </a:rPr>
              <a:t>”</a:t>
            </a:r>
            <a:endParaRPr lang="zh-CN" altLang="en-US" sz="160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（佛罗里达州立大学）</a:t>
            </a:r>
          </a:p>
          <a:p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1600">
                <a:latin typeface="华文楷体"/>
                <a:ea typeface="华文新魏" pitchFamily="2" charset="-122"/>
              </a:rPr>
              <a:t>“</a:t>
            </a:r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项目管理和人类绩效技术</a:t>
            </a:r>
            <a:r>
              <a:rPr lang="zh-CN" altLang="en-US" sz="1600">
                <a:latin typeface="华文楷体"/>
                <a:ea typeface="华文新魏" pitchFamily="2" charset="-122"/>
              </a:rPr>
              <a:t>”</a:t>
            </a:r>
            <a:endParaRPr lang="zh-CN" altLang="en-US" b="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1600">
                <a:latin typeface="华文新魏" pitchFamily="2" charset="-122"/>
                <a:ea typeface="华文新魏" pitchFamily="2" charset="-122"/>
              </a:rPr>
              <a:t>（雪城大学）</a:t>
            </a:r>
          </a:p>
          <a:p>
            <a:endParaRPr lang="zh-CN" altLang="en-US" b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04524" name="AutoShape 76"/>
          <p:cNvSpPr>
            <a:spLocks noChangeArrowheads="1"/>
          </p:cNvSpPr>
          <p:nvPr/>
        </p:nvSpPr>
        <p:spPr bwMode="auto">
          <a:xfrm>
            <a:off x="5181600" y="2133600"/>
            <a:ext cx="3200400" cy="12160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1E8FF"/>
              </a:gs>
              <a:gs pos="100000">
                <a:srgbClr val="A4B9EE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2000">
                <a:solidFill>
                  <a:srgbClr val="663300"/>
                </a:solidFill>
                <a:latin typeface="华文新魏" pitchFamily="2" charset="-122"/>
                <a:ea typeface="华文新魏" pitchFamily="2" charset="-122"/>
              </a:rPr>
              <a:t>必修课</a:t>
            </a:r>
          </a:p>
          <a:p>
            <a:pPr>
              <a:buFontTx/>
              <a:buChar char="•"/>
            </a:pPr>
            <a:r>
              <a:rPr lang="zh-CN" altLang="en-US">
                <a:latin typeface="华文楷体"/>
                <a:ea typeface="华文新魏" pitchFamily="2" charset="-122"/>
              </a:rPr>
              <a:t>“</a:t>
            </a:r>
            <a:r>
              <a:rPr lang="zh-CN" altLang="en-US">
                <a:latin typeface="华文新魏" pitchFamily="2" charset="-122"/>
                <a:ea typeface="华文新魏" pitchFamily="2" charset="-122"/>
              </a:rPr>
              <a:t>绩效和教学技术案例研究</a:t>
            </a:r>
            <a:r>
              <a:rPr lang="zh-CN" altLang="en-US">
                <a:latin typeface="华文楷体"/>
                <a:ea typeface="华文新魏" pitchFamily="2" charset="-122"/>
              </a:rPr>
              <a:t>”</a:t>
            </a:r>
            <a:endParaRPr lang="zh-CN" altLang="en-US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>
                <a:latin typeface="华文新魏" pitchFamily="2" charset="-122"/>
                <a:ea typeface="华文新魏" pitchFamily="2" charset="-122"/>
              </a:rPr>
              <a:t>（北科罗拉多大学）</a:t>
            </a:r>
            <a:r>
              <a:rPr lang="zh-CN" altLang="en-US" b="0">
                <a:latin typeface="华文新魏" pitchFamily="2" charset="-122"/>
                <a:ea typeface="华文新魏" pitchFamily="2" charset="-122"/>
              </a:rPr>
              <a:t> </a:t>
            </a:r>
          </a:p>
        </p:txBody>
      </p:sp>
      <p:sp>
        <p:nvSpPr>
          <p:cNvPr id="104525" name="AutoShape 77"/>
          <p:cNvSpPr>
            <a:spLocks noChangeArrowheads="1"/>
          </p:cNvSpPr>
          <p:nvPr/>
        </p:nvSpPr>
        <p:spPr bwMode="auto">
          <a:xfrm>
            <a:off x="5181600" y="2590800"/>
            <a:ext cx="3200400" cy="17526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1E8FF"/>
              </a:gs>
              <a:gs pos="100000">
                <a:srgbClr val="A4B9EE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2000">
                <a:solidFill>
                  <a:srgbClr val="663300"/>
                </a:solidFill>
                <a:latin typeface="华文新魏" pitchFamily="2" charset="-122"/>
                <a:ea typeface="华文新魏" pitchFamily="2" charset="-122"/>
              </a:rPr>
              <a:t> 专业限选课</a:t>
            </a:r>
            <a:endParaRPr lang="zh-CN" altLang="en-US" sz="2000">
              <a:latin typeface="华文新魏" pitchFamily="2" charset="-122"/>
              <a:ea typeface="华文新魏" pitchFamily="2" charset="-122"/>
            </a:endParaRPr>
          </a:p>
          <a:p>
            <a:pPr>
              <a:buFontTx/>
              <a:buChar char="•"/>
            </a:pPr>
            <a:r>
              <a:rPr lang="zh-CN" altLang="en-US">
                <a:latin typeface="华文楷体"/>
                <a:ea typeface="华文新魏" pitchFamily="2" charset="-122"/>
              </a:rPr>
              <a:t>“</a:t>
            </a:r>
            <a:r>
              <a:rPr lang="zh-CN" altLang="en-US">
                <a:latin typeface="华文新魏" pitchFamily="2" charset="-122"/>
                <a:ea typeface="华文新魏" pitchFamily="2" charset="-122"/>
              </a:rPr>
              <a:t>绩效技术</a:t>
            </a:r>
            <a:r>
              <a:rPr lang="zh-CN" altLang="en-US">
                <a:latin typeface="华文楷体"/>
                <a:ea typeface="华文新魏" pitchFamily="2" charset="-122"/>
              </a:rPr>
              <a:t>”</a:t>
            </a:r>
            <a:endParaRPr lang="zh-CN" altLang="en-US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>
                <a:latin typeface="华文新魏" pitchFamily="2" charset="-122"/>
                <a:ea typeface="华文新魏" pitchFamily="2" charset="-122"/>
              </a:rPr>
              <a:t>（北达科塔大学）</a:t>
            </a:r>
          </a:p>
          <a:p>
            <a:pPr>
              <a:buFontTx/>
              <a:buChar char="•"/>
            </a:pPr>
            <a:r>
              <a:rPr lang="zh-CN" altLang="en-US">
                <a:latin typeface="华文楷体"/>
                <a:ea typeface="华文新魏" pitchFamily="2" charset="-122"/>
              </a:rPr>
              <a:t>“</a:t>
            </a:r>
            <a:r>
              <a:rPr lang="zh-CN" altLang="en-US">
                <a:latin typeface="华文新魏" pitchFamily="2" charset="-122"/>
                <a:ea typeface="华文新魏" pitchFamily="2" charset="-122"/>
              </a:rPr>
              <a:t>绩效改进和工具</a:t>
            </a:r>
            <a:r>
              <a:rPr lang="zh-CN" altLang="en-US">
                <a:latin typeface="华文楷体"/>
                <a:ea typeface="华文新魏" pitchFamily="2" charset="-122"/>
              </a:rPr>
              <a:t>”</a:t>
            </a:r>
            <a:endParaRPr lang="zh-CN" altLang="en-US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>
                <a:latin typeface="华文新魏" pitchFamily="2" charset="-122"/>
                <a:ea typeface="华文新魏" pitchFamily="2" charset="-122"/>
              </a:rPr>
              <a:t>新泽西理查德斯托克顿学院</a:t>
            </a:r>
            <a:r>
              <a:rPr lang="zh-CN" altLang="en-US">
                <a:latin typeface="华文新魏" pitchFamily="2" charset="-122"/>
                <a:ea typeface="华文新魏" pitchFamily="2" charset="-122"/>
              </a:rPr>
              <a:t>）</a:t>
            </a:r>
            <a:r>
              <a:rPr lang="zh-CN" altLang="en-US" b="0">
                <a:latin typeface="华文新魏" pitchFamily="2" charset="-122"/>
                <a:ea typeface="华文新魏" pitchFamily="2" charset="-122"/>
              </a:rPr>
              <a:t> </a:t>
            </a:r>
          </a:p>
        </p:txBody>
      </p:sp>
      <p:sp>
        <p:nvSpPr>
          <p:cNvPr id="104526" name="AutoShape 78"/>
          <p:cNvSpPr>
            <a:spLocks noChangeArrowheads="1"/>
          </p:cNvSpPr>
          <p:nvPr/>
        </p:nvSpPr>
        <p:spPr bwMode="auto">
          <a:xfrm>
            <a:off x="5181600" y="3048000"/>
            <a:ext cx="2916238" cy="22098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1E8FF"/>
              </a:gs>
              <a:gs pos="100000">
                <a:srgbClr val="A4B9EE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zh-CN" altLang="en-US" sz="1600">
              <a:solidFill>
                <a:srgbClr val="6633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000">
                <a:solidFill>
                  <a:srgbClr val="663300"/>
                </a:solidFill>
                <a:latin typeface="华文新魏" pitchFamily="2" charset="-122"/>
                <a:ea typeface="华文新魏" pitchFamily="2" charset="-122"/>
              </a:rPr>
              <a:t> 选修课</a:t>
            </a:r>
          </a:p>
          <a:p>
            <a:pPr>
              <a:buFontTx/>
              <a:buChar char="•"/>
            </a:pPr>
            <a:r>
              <a:rPr lang="zh-CN" altLang="en-US" sz="160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>
                <a:latin typeface="华文新魏" pitchFamily="2" charset="-122"/>
                <a:ea typeface="华文新魏" pitchFamily="2" charset="-122"/>
              </a:rPr>
              <a:t>绩效改进趋势</a:t>
            </a:r>
          </a:p>
          <a:p>
            <a:r>
              <a:rPr lang="zh-CN" altLang="en-US">
                <a:latin typeface="华文新魏" pitchFamily="2" charset="-122"/>
                <a:ea typeface="华文新魏" pitchFamily="2" charset="-122"/>
              </a:rPr>
              <a:t>（亚利桑那州立大学）</a:t>
            </a:r>
          </a:p>
          <a:p>
            <a:pPr>
              <a:buFontTx/>
              <a:buChar char="•"/>
            </a:pPr>
            <a:r>
              <a:rPr lang="zh-CN" altLang="en-US">
                <a:latin typeface="华文新魏" pitchFamily="2" charset="-122"/>
                <a:ea typeface="华文新魏" pitchFamily="2" charset="-122"/>
              </a:rPr>
              <a:t> 绩效技术</a:t>
            </a:r>
          </a:p>
          <a:p>
            <a:r>
              <a:rPr lang="zh-CN" altLang="en-US">
                <a:latin typeface="华文新魏" pitchFamily="2" charset="-122"/>
                <a:ea typeface="华文新魏" pitchFamily="2" charset="-122"/>
              </a:rPr>
              <a:t>（佐治亚州立大学）</a:t>
            </a:r>
          </a:p>
          <a:p>
            <a:pPr>
              <a:buFontTx/>
              <a:buChar char="•"/>
            </a:pPr>
            <a:r>
              <a:rPr lang="zh-CN" altLang="en-US">
                <a:latin typeface="华文新魏" pitchFamily="2" charset="-122"/>
                <a:ea typeface="华文新魏" pitchFamily="2" charset="-122"/>
              </a:rPr>
              <a:t> 绩效技术</a:t>
            </a:r>
          </a:p>
          <a:p>
            <a:r>
              <a:rPr lang="zh-CN" altLang="en-US">
                <a:latin typeface="华文新魏" pitchFamily="2" charset="-122"/>
                <a:ea typeface="华文新魏" pitchFamily="2" charset="-122"/>
              </a:rPr>
              <a:t>（普度大学）</a:t>
            </a:r>
          </a:p>
        </p:txBody>
      </p:sp>
      <p:sp>
        <p:nvSpPr>
          <p:cNvPr id="104531" name="Text Box 83"/>
          <p:cNvSpPr txBox="1">
            <a:spLocks noChangeArrowheads="1"/>
          </p:cNvSpPr>
          <p:nvPr/>
        </p:nvSpPr>
        <p:spPr bwMode="auto">
          <a:xfrm>
            <a:off x="457200" y="762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CN" altLang="en-US" sz="360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</a:rPr>
              <a:t> 培养形式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21" grpId="0" animBg="1"/>
      <p:bldP spid="104522" grpId="0" animBg="1"/>
      <p:bldP spid="104523" grpId="0" animBg="1"/>
      <p:bldP spid="104524" grpId="0" animBg="1"/>
      <p:bldP spid="104525" grpId="0" animBg="1"/>
      <p:bldP spid="104526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10" name="Text Box 78"/>
          <p:cNvSpPr txBox="1">
            <a:spLocks noChangeArrowheads="1"/>
          </p:cNvSpPr>
          <p:nvPr/>
        </p:nvSpPr>
        <p:spPr bwMode="auto">
          <a:xfrm>
            <a:off x="228600" y="381000"/>
            <a:ext cx="23759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CN" altLang="en-US" sz="3600" b="1" dirty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</a:rPr>
              <a:t> 培养层次</a:t>
            </a:r>
          </a:p>
        </p:txBody>
      </p:sp>
      <p:sp>
        <p:nvSpPr>
          <p:cNvPr id="172111" name="AutoShape 79"/>
          <p:cNvSpPr>
            <a:spLocks noChangeArrowheads="1"/>
          </p:cNvSpPr>
          <p:nvPr/>
        </p:nvSpPr>
        <p:spPr bwMode="auto">
          <a:xfrm>
            <a:off x="990600" y="1295400"/>
            <a:ext cx="19050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学位教育</a:t>
            </a:r>
          </a:p>
        </p:txBody>
      </p:sp>
      <p:sp>
        <p:nvSpPr>
          <p:cNvPr id="172114" name="AutoShape 82"/>
          <p:cNvSpPr>
            <a:spLocks noChangeAspect="1" noChangeArrowheads="1" noTextEdit="1"/>
          </p:cNvSpPr>
          <p:nvPr/>
        </p:nvSpPr>
        <p:spPr bwMode="gray">
          <a:xfrm flipH="1">
            <a:off x="4840288" y="3478213"/>
            <a:ext cx="8397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 b="1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72125" name="AutoShape 93"/>
          <p:cNvSpPr>
            <a:spLocks noChangeArrowheads="1"/>
          </p:cNvSpPr>
          <p:nvPr/>
        </p:nvSpPr>
        <p:spPr bwMode="auto">
          <a:xfrm>
            <a:off x="1066800" y="3810000"/>
            <a:ext cx="19050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r>
              <a:rPr lang="zh-CN" altLang="en-US" sz="2800" b="1">
                <a:latin typeface="华文仿宋" pitchFamily="2" charset="-122"/>
                <a:ea typeface="华文仿宋" pitchFamily="2" charset="-122"/>
              </a:rPr>
              <a:t>证书教育</a:t>
            </a:r>
          </a:p>
        </p:txBody>
      </p:sp>
      <p:sp>
        <p:nvSpPr>
          <p:cNvPr id="172128" name="Text Box 96"/>
          <p:cNvSpPr txBox="1">
            <a:spLocks noChangeArrowheads="1"/>
          </p:cNvSpPr>
          <p:nvPr/>
        </p:nvSpPr>
        <p:spPr bwMode="auto">
          <a:xfrm>
            <a:off x="1447800" y="1905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sz="2400" b="1">
                <a:latin typeface="华文仿宋" pitchFamily="2" charset="-122"/>
                <a:ea typeface="华文仿宋" pitchFamily="2" charset="-122"/>
              </a:rPr>
              <a:t>(1) </a:t>
            </a: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理科硕士学位</a:t>
            </a:r>
          </a:p>
        </p:txBody>
      </p:sp>
      <p:sp>
        <p:nvSpPr>
          <p:cNvPr id="172129" name="Text Box 97"/>
          <p:cNvSpPr txBox="1">
            <a:spLocks noChangeArrowheads="1"/>
          </p:cNvSpPr>
          <p:nvPr/>
        </p:nvSpPr>
        <p:spPr bwMode="auto">
          <a:xfrm>
            <a:off x="1447800" y="2514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sz="2400" b="1">
                <a:latin typeface="华文仿宋" pitchFamily="2" charset="-122"/>
                <a:ea typeface="华文仿宋" pitchFamily="2" charset="-122"/>
              </a:rPr>
              <a:t>(2) </a:t>
            </a: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教育学硕士学位</a:t>
            </a:r>
          </a:p>
        </p:txBody>
      </p:sp>
      <p:sp>
        <p:nvSpPr>
          <p:cNvPr id="172130" name="Text Box 98"/>
          <p:cNvSpPr txBox="1">
            <a:spLocks noChangeArrowheads="1"/>
          </p:cNvSpPr>
          <p:nvPr/>
        </p:nvSpPr>
        <p:spPr bwMode="auto">
          <a:xfrm>
            <a:off x="1447800" y="3124200"/>
            <a:ext cx="377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sz="2400" b="1">
                <a:latin typeface="华文仿宋" pitchFamily="2" charset="-122"/>
                <a:ea typeface="华文仿宋" pitchFamily="2" charset="-122"/>
              </a:rPr>
              <a:t>(3) </a:t>
            </a: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管理学的理科硕士学位</a:t>
            </a:r>
          </a:p>
        </p:txBody>
      </p:sp>
      <p:sp>
        <p:nvSpPr>
          <p:cNvPr id="172131" name="AutoShape 99"/>
          <p:cNvSpPr>
            <a:spLocks noChangeArrowheads="1"/>
          </p:cNvSpPr>
          <p:nvPr/>
        </p:nvSpPr>
        <p:spPr bwMode="auto">
          <a:xfrm>
            <a:off x="5410200" y="1447800"/>
            <a:ext cx="2743200" cy="10668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CAE3F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CAE3F6"/>
            </a:solidFill>
            <a:round/>
            <a:headEnd/>
            <a:tailEnd/>
          </a:ln>
          <a:effectLst>
            <a:outerShdw dist="143684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博伊西州立大学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佛罗里达州立大学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雪城大学等</a:t>
            </a:r>
          </a:p>
        </p:txBody>
      </p:sp>
      <p:sp>
        <p:nvSpPr>
          <p:cNvPr id="172132" name="AutoShape 100"/>
          <p:cNvSpPr>
            <a:spLocks noChangeArrowheads="1"/>
          </p:cNvSpPr>
          <p:nvPr/>
        </p:nvSpPr>
        <p:spPr bwMode="auto">
          <a:xfrm>
            <a:off x="5410200" y="2286000"/>
            <a:ext cx="3429000" cy="9906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CAE3F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CAE3F6"/>
            </a:solidFill>
            <a:round/>
            <a:headEnd/>
            <a:tailEnd/>
          </a:ln>
          <a:effectLst>
            <a:outerShdw dist="143684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纽约州立大学波茨坦分校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西佛罗里达大学</a:t>
            </a:r>
          </a:p>
        </p:txBody>
      </p:sp>
      <p:sp>
        <p:nvSpPr>
          <p:cNvPr id="172133" name="AutoShape 101"/>
          <p:cNvSpPr>
            <a:spLocks noChangeArrowheads="1"/>
          </p:cNvSpPr>
          <p:nvPr/>
        </p:nvSpPr>
        <p:spPr bwMode="auto">
          <a:xfrm>
            <a:off x="5486400" y="2971800"/>
            <a:ext cx="3048000" cy="10668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CAE3F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CAE3F6"/>
            </a:solidFill>
            <a:round/>
            <a:headEnd/>
            <a:tailEnd/>
          </a:ln>
          <a:effectLst>
            <a:outerShdw dist="143684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西佛罗里达大学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（除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HPT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课程外，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还有较多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MBA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课程）</a:t>
            </a:r>
          </a:p>
        </p:txBody>
      </p:sp>
      <p:sp>
        <p:nvSpPr>
          <p:cNvPr id="172134" name="Rectangle 102"/>
          <p:cNvSpPr>
            <a:spLocks noChangeArrowheads="1"/>
          </p:cNvSpPr>
          <p:nvPr/>
        </p:nvSpPr>
        <p:spPr bwMode="auto">
          <a:xfrm>
            <a:off x="1219200" y="4567406"/>
            <a:ext cx="36471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（</a:t>
            </a:r>
            <a:r>
              <a:rPr lang="en-US" altLang="zh-CN" sz="2000" b="1" dirty="0"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）与专业组织协会合作，</a:t>
            </a:r>
          </a:p>
          <a:p>
            <a:pPr>
              <a:buFont typeface="Wingdings" pitchFamily="2" charset="2"/>
              <a:buNone/>
            </a:pP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     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     开设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其设定的系列课程，</a:t>
            </a:r>
          </a:p>
          <a:p>
            <a:pPr>
              <a:buFont typeface="Wingdings" pitchFamily="2" charset="2"/>
              <a:buNone/>
            </a:pP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     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     提供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其专业证书。 </a:t>
            </a:r>
          </a:p>
        </p:txBody>
      </p:sp>
      <p:sp>
        <p:nvSpPr>
          <p:cNvPr id="172135" name="Rectangle 103"/>
          <p:cNvSpPr>
            <a:spLocks noChangeArrowheads="1"/>
          </p:cNvSpPr>
          <p:nvPr/>
        </p:nvSpPr>
        <p:spPr bwMode="auto">
          <a:xfrm>
            <a:off x="1219200" y="5711895"/>
            <a:ext cx="3454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（</a:t>
            </a:r>
            <a:r>
              <a:rPr lang="en-US" altLang="zh-CN" sz="2000" b="1" dirty="0">
                <a:latin typeface="华文仿宋" pitchFamily="2" charset="-122"/>
                <a:ea typeface="华文仿宋" pitchFamily="2" charset="-122"/>
              </a:rPr>
              <a:t>2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）自行设置课程，  </a:t>
            </a:r>
          </a:p>
          <a:p>
            <a:pPr>
              <a:buFont typeface="Wingdings" pitchFamily="2" charset="2"/>
              <a:buNone/>
            </a:pP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     </a:t>
            </a:r>
            <a:r>
              <a:rPr lang="zh-CN" altLang="en-US" sz="2000" b="1" dirty="0" smtClean="0">
                <a:latin typeface="华文仿宋" pitchFamily="2" charset="-122"/>
                <a:ea typeface="华文仿宋" pitchFamily="2" charset="-122"/>
              </a:rPr>
              <a:t>     提供</a:t>
            </a:r>
            <a:r>
              <a:rPr lang="zh-CN" altLang="en-US" sz="2000" b="1" dirty="0">
                <a:latin typeface="华文仿宋" pitchFamily="2" charset="-122"/>
                <a:ea typeface="华文仿宋" pitchFamily="2" charset="-122"/>
              </a:rPr>
              <a:t>自己学校的证书。 </a:t>
            </a:r>
          </a:p>
        </p:txBody>
      </p:sp>
      <p:sp>
        <p:nvSpPr>
          <p:cNvPr id="172136" name="AutoShape 104"/>
          <p:cNvSpPr>
            <a:spLocks noChangeArrowheads="1"/>
          </p:cNvSpPr>
          <p:nvPr/>
        </p:nvSpPr>
        <p:spPr bwMode="auto">
          <a:xfrm>
            <a:off x="5029200" y="4343400"/>
            <a:ext cx="3962400" cy="12192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CAE3F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CAE3F6"/>
            </a:solidFill>
            <a:round/>
            <a:headEnd/>
            <a:tailEnd/>
          </a:ln>
          <a:effectLst>
            <a:outerShdw dist="143684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查普曼大学，黑鹰学院，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克里夫兰州立大学等与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ASTD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合作，授予该协会的绩效改进证书。</a:t>
            </a:r>
          </a:p>
        </p:txBody>
      </p:sp>
      <p:sp>
        <p:nvSpPr>
          <p:cNvPr id="172137" name="AutoShape 105"/>
          <p:cNvSpPr>
            <a:spLocks noChangeArrowheads="1"/>
          </p:cNvSpPr>
          <p:nvPr/>
        </p:nvSpPr>
        <p:spPr bwMode="auto">
          <a:xfrm>
            <a:off x="5257800" y="5410200"/>
            <a:ext cx="3200400" cy="11430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CAE3F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CAE3F6"/>
            </a:solidFill>
            <a:round/>
            <a:headEnd/>
            <a:tailEnd/>
          </a:ln>
          <a:effectLst>
            <a:outerShdw dist="143684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佛罗里达州立大学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 西佛罗里达大学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 博伊西州立大学等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72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72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72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72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72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28" grpId="0"/>
      <p:bldP spid="172129" grpId="0"/>
      <p:bldP spid="172130" grpId="0"/>
      <p:bldP spid="172131" grpId="0" animBg="1"/>
      <p:bldP spid="172131" grpId="1" animBg="1"/>
      <p:bldP spid="172132" grpId="0" animBg="1"/>
      <p:bldP spid="172132" grpId="1" animBg="1"/>
      <p:bldP spid="172133" grpId="0" animBg="1"/>
      <p:bldP spid="172133" grpId="1" animBg="1"/>
      <p:bldP spid="172134" grpId="0"/>
      <p:bldP spid="172135" grpId="0"/>
      <p:bldP spid="172136" grpId="0" animBg="1"/>
      <p:bldP spid="172136" grpId="1" animBg="1"/>
      <p:bldP spid="172137" grpId="0" animBg="1"/>
      <p:bldP spid="172137" grpId="1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255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zh-CN" altLang="en-US" sz="3600" b="1" dirty="0">
                <a:solidFill>
                  <a:srgbClr val="660066"/>
                </a:solidFill>
                <a:latin typeface="华文新魏" pitchFamily="2" charset="-122"/>
                <a:ea typeface="华文新魏" pitchFamily="2" charset="-122"/>
              </a:rPr>
              <a:t> 培养目标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3886200" y="685800"/>
            <a:ext cx="38266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 主要培养应用型人才</a:t>
            </a: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609600" y="1286016"/>
            <a:ext cx="76962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zh-CN" altLang="en-US" sz="24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博伊西州立大学：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  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培养学生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鉴别、分析和解决各类工作环境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下个人和组织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绩效问题 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  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的技能，为从事教学设计、培训与开发、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工作绩效改进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、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绩效咨 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  询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等职业做好准备。</a:t>
            </a: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 </a:t>
            </a: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609600" y="3200400"/>
            <a:ext cx="78486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zh-CN" altLang="en-US" sz="24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佛罗里达州立大学：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培养学生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处理与改进组织绩效相关事宜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的能力，为在商业、公共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机构和非赢利性组织培训与人力资源开发部门担任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领导者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和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管理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  者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做好准备。</a:t>
            </a:r>
          </a:p>
        </p:txBody>
      </p: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609600" y="4953000"/>
            <a:ext cx="8534400" cy="1371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奥克兰大学</a:t>
            </a:r>
            <a:r>
              <a:rPr lang="zh-CN" altLang="en-US" b="1">
                <a:solidFill>
                  <a:srgbClr val="D60093"/>
                </a:solidFill>
                <a:latin typeface="华文仿宋" pitchFamily="2" charset="-122"/>
                <a:ea typeface="华文仿宋" pitchFamily="2" charset="-122"/>
              </a:rPr>
              <a:t>：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   成为能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诊断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个人和组织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绩效问题与改进机会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，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设计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与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实施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干预措</a:t>
            </a:r>
          </a:p>
          <a:p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    施，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评价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结果，在组织绩效改进过程中扮演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领导者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和</a:t>
            </a:r>
            <a:r>
              <a:rPr lang="zh-CN" altLang="en-US" sz="2000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支持者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角色的人。</a:t>
            </a:r>
          </a:p>
          <a:p>
            <a:endParaRPr lang="zh-CN" altLang="en-US" sz="2000" b="1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/>
      <p:bldP spid="179209" grpId="0"/>
      <p:bldP spid="179210" grpId="0"/>
      <p:bldP spid="179211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美国</a:t>
            </a:r>
            <a:r>
              <a:rPr lang="zh-CN" altLang="en-US" sz="3600" b="1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绩效技术的课程设置</a:t>
            </a:r>
          </a:p>
        </p:txBody>
      </p:sp>
      <p:sp>
        <p:nvSpPr>
          <p:cNvPr id="182329" name="Rectangle 57"/>
          <p:cNvSpPr>
            <a:spLocks noChangeArrowheads="1"/>
          </p:cNvSpPr>
          <p:nvPr/>
        </p:nvSpPr>
        <p:spPr bwMode="gray">
          <a:xfrm>
            <a:off x="304800" y="1295400"/>
            <a:ext cx="331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n-US" altLang="zh-CN" sz="2400" b="1">
                <a:latin typeface="华文仿宋" pitchFamily="2" charset="-122"/>
                <a:ea typeface="华文仿宋" pitchFamily="2" charset="-122"/>
              </a:rPr>
              <a:t>  </a:t>
            </a: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绩效技术原理知识</a:t>
            </a:r>
            <a:endParaRPr lang="en-US" altLang="zh-CN" sz="2400" b="1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82332" name="Rectangle 60"/>
          <p:cNvSpPr>
            <a:spLocks noChangeArrowheads="1"/>
          </p:cNvSpPr>
          <p:nvPr/>
        </p:nvSpPr>
        <p:spPr bwMode="gray">
          <a:xfrm>
            <a:off x="304800" y="2590800"/>
            <a:ext cx="3886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  绩效改进的操作性知识</a:t>
            </a:r>
            <a:endParaRPr lang="en-US" altLang="zh-CN" sz="2400" b="1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82335" name="Rectangle 63"/>
          <p:cNvSpPr>
            <a:spLocks noChangeArrowheads="1"/>
          </p:cNvSpPr>
          <p:nvPr/>
        </p:nvSpPr>
        <p:spPr bwMode="gray">
          <a:xfrm>
            <a:off x="457200" y="4114800"/>
            <a:ext cx="495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  绩效技术相关领域理论基础知识</a:t>
            </a:r>
            <a:endParaRPr lang="en-US" altLang="zh-CN" sz="2400" b="1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82336" name="Rectangle 64"/>
          <p:cNvSpPr>
            <a:spLocks noChangeArrowheads="1"/>
          </p:cNvSpPr>
          <p:nvPr/>
        </p:nvSpPr>
        <p:spPr bwMode="black">
          <a:xfrm>
            <a:off x="990600" y="1752600"/>
            <a:ext cx="2895600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</a:pPr>
            <a:r>
              <a:rPr lang="zh-CN" altLang="en-US" b="1">
                <a:solidFill>
                  <a:srgbClr val="660066"/>
                </a:solidFill>
                <a:latin typeface="华文仿宋" pitchFamily="2" charset="-122"/>
                <a:ea typeface="华文仿宋" pitchFamily="2" charset="-122"/>
              </a:rPr>
              <a:t>绩效技术的发展历史</a:t>
            </a:r>
            <a:r>
              <a:rPr lang="en-US" altLang="zh-CN" b="1">
                <a:solidFill>
                  <a:srgbClr val="660066"/>
                </a:solidFill>
                <a:latin typeface="华文仿宋" pitchFamily="2" charset="-122"/>
                <a:ea typeface="华文仿宋" pitchFamily="2" charset="-122"/>
              </a:rPr>
              <a:t>,</a:t>
            </a:r>
          </a:p>
          <a:p>
            <a:pPr marL="342900" indent="-342900">
              <a:lnSpc>
                <a:spcPct val="110000"/>
              </a:lnSpc>
            </a:pPr>
            <a:r>
              <a:rPr lang="zh-CN" altLang="en-US" b="1">
                <a:solidFill>
                  <a:srgbClr val="660066"/>
                </a:solidFill>
                <a:latin typeface="华文仿宋" pitchFamily="2" charset="-122"/>
                <a:ea typeface="华文仿宋" pitchFamily="2" charset="-122"/>
              </a:rPr>
              <a:t>基本原则和理论。</a:t>
            </a:r>
            <a:endParaRPr lang="en-US" altLang="zh-CN" b="1">
              <a:solidFill>
                <a:srgbClr val="660066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82339" name="Rectangle 67"/>
          <p:cNvSpPr>
            <a:spLocks noChangeArrowheads="1"/>
          </p:cNvSpPr>
          <p:nvPr/>
        </p:nvSpPr>
        <p:spPr bwMode="black">
          <a:xfrm>
            <a:off x="6096000" y="3048000"/>
            <a:ext cx="2590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  </a:t>
            </a:r>
            <a:endParaRPr lang="en-US" altLang="zh-CN" b="1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82345" name="Text Box 73"/>
          <p:cNvSpPr txBox="1">
            <a:spLocks noChangeArrowheads="1"/>
          </p:cNvSpPr>
          <p:nvPr/>
        </p:nvSpPr>
        <p:spPr bwMode="auto">
          <a:xfrm>
            <a:off x="990600" y="3048000"/>
            <a:ext cx="3505200" cy="915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660066"/>
                </a:solidFill>
                <a:latin typeface="华文仿宋" pitchFamily="2" charset="-122"/>
                <a:ea typeface="华文仿宋" pitchFamily="2" charset="-122"/>
              </a:rPr>
              <a:t>围绕前端分析，干预措施设计、</a:t>
            </a:r>
          </a:p>
          <a:p>
            <a:r>
              <a:rPr lang="zh-CN" altLang="en-US" b="1">
                <a:solidFill>
                  <a:srgbClr val="660066"/>
                </a:solidFill>
                <a:latin typeface="华文仿宋" pitchFamily="2" charset="-122"/>
                <a:ea typeface="华文仿宋" pitchFamily="2" charset="-122"/>
              </a:rPr>
              <a:t>开发与实施等步骤关于绩效改进</a:t>
            </a:r>
          </a:p>
          <a:p>
            <a:r>
              <a:rPr lang="zh-CN" altLang="en-US" b="1">
                <a:solidFill>
                  <a:srgbClr val="660066"/>
                </a:solidFill>
                <a:latin typeface="华文仿宋" pitchFamily="2" charset="-122"/>
                <a:ea typeface="华文仿宋" pitchFamily="2" charset="-122"/>
              </a:rPr>
              <a:t>工作“如何做”的知识。</a:t>
            </a:r>
          </a:p>
        </p:txBody>
      </p:sp>
      <p:sp>
        <p:nvSpPr>
          <p:cNvPr id="182346" name="Text Box 74"/>
          <p:cNvSpPr txBox="1">
            <a:spLocks noChangeArrowheads="1"/>
          </p:cNvSpPr>
          <p:nvPr/>
        </p:nvSpPr>
        <p:spPr bwMode="auto">
          <a:xfrm>
            <a:off x="990600" y="4648200"/>
            <a:ext cx="40386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660066"/>
                </a:solidFill>
                <a:latin typeface="华文仿宋" pitchFamily="2" charset="-122"/>
                <a:ea typeface="华文仿宋" pitchFamily="2" charset="-122"/>
              </a:rPr>
              <a:t>与管理学，商学，经济学及组织</a:t>
            </a:r>
          </a:p>
          <a:p>
            <a:r>
              <a:rPr lang="zh-CN" altLang="en-US" b="1">
                <a:solidFill>
                  <a:srgbClr val="660066"/>
                </a:solidFill>
                <a:latin typeface="华文仿宋" pitchFamily="2" charset="-122"/>
                <a:ea typeface="华文仿宋" pitchFamily="2" charset="-122"/>
              </a:rPr>
              <a:t>理论相关的基础知识。</a:t>
            </a:r>
          </a:p>
        </p:txBody>
      </p:sp>
      <p:sp>
        <p:nvSpPr>
          <p:cNvPr id="182347" name="Text Box 75"/>
          <p:cNvSpPr txBox="1">
            <a:spLocks noChangeArrowheads="1"/>
          </p:cNvSpPr>
          <p:nvPr/>
        </p:nvSpPr>
        <p:spPr bwMode="auto">
          <a:xfrm>
            <a:off x="533400" y="54864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SzPct val="45000"/>
              <a:buFont typeface="Wingdings" pitchFamily="2" charset="2"/>
              <a:buChar char="l"/>
            </a:pPr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  研究方法与基本技能类</a:t>
            </a:r>
          </a:p>
        </p:txBody>
      </p:sp>
      <p:sp>
        <p:nvSpPr>
          <p:cNvPr id="182352" name="AutoShape 80"/>
          <p:cNvSpPr>
            <a:spLocks noChangeArrowheads="1"/>
          </p:cNvSpPr>
          <p:nvPr/>
        </p:nvSpPr>
        <p:spPr bwMode="auto">
          <a:xfrm>
            <a:off x="4343400" y="609600"/>
            <a:ext cx="4800600" cy="23622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FFFF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152928" dir="2498012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教学与绩效基础（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BSU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培训与组织改进的战略规划（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绩效改进（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UWF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绩效改进系统方法（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UNC at Wilmington 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绩效技术原则（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SUNY at Potsdam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 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绩效技术（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PU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；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GSU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；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人类绩效技术理论与实践（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UT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</p:txBody>
      </p:sp>
      <p:sp>
        <p:nvSpPr>
          <p:cNvPr id="182351" name="AutoShape 79"/>
          <p:cNvSpPr>
            <a:spLocks noChangeArrowheads="1"/>
          </p:cNvSpPr>
          <p:nvPr/>
        </p:nvSpPr>
        <p:spPr bwMode="auto">
          <a:xfrm>
            <a:off x="4343400" y="1981200"/>
            <a:ext cx="4800600" cy="44196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CCFF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152928" dir="2498012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需求评估和项目有效性（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绩效技术环境的绩效分析（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在改进绩效中评估需求（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UT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绩效技术的教学设计（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UWF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工作帮助和电子绩效支持（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BSU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准备绩效支持材料（ 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SUNY at Potsdam 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知识管理（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设计绩效支持系统（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UM-Columbia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 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创新扩散（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FSU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计划的变革与创新（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争端处理（ 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SUNY at Potsdam 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项目评价（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OU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； 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SUNY at Potsdam 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评价方法论（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BSU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 eaLnBrk="0" hangingPunct="0"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教学与培训的成本有效性分析（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</p:txBody>
      </p:sp>
      <p:sp>
        <p:nvSpPr>
          <p:cNvPr id="182349" name="AutoShape 77"/>
          <p:cNvSpPr>
            <a:spLocks noChangeArrowheads="1"/>
          </p:cNvSpPr>
          <p:nvPr/>
        </p:nvSpPr>
        <p:spPr bwMode="auto">
          <a:xfrm>
            <a:off x="4343400" y="2819400"/>
            <a:ext cx="4535488" cy="36576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D1E7F7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152928" dir="2498012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 b="1">
              <a:latin typeface="华文仿宋" pitchFamily="2" charset="-122"/>
              <a:ea typeface="华文仿宋" pitchFamily="2" charset="-122"/>
            </a:endParaRP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绩效技术师需要了解的管理事宜（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BSU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组织理论（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FSU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；</a:t>
            </a:r>
            <a:r>
              <a:rPr lang="zh-CN" altLang="zh-CN" b="1">
                <a:latin typeface="华文仿宋" pitchFamily="2" charset="-122"/>
                <a:ea typeface="华文仿宋" pitchFamily="2" charset="-122"/>
              </a:rPr>
              <a:t>SUNY at Potsdam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商业条件分析（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FSU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管理原则与组织流程（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职业中的人体工学（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工程心理学（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团队开发（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组织传播（</a:t>
            </a:r>
            <a:r>
              <a:rPr lang="zh-CN" altLang="zh-CN" b="1">
                <a:latin typeface="华文仿宋" pitchFamily="2" charset="-122"/>
                <a:ea typeface="华文仿宋" pitchFamily="2" charset="-122"/>
              </a:rPr>
              <a:t>SUNY at Potsdam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改变管理、咨询与小组培训（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IU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MBA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基础：管理经济学（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UWF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人力资源开发（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FSU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</p:txBody>
      </p:sp>
      <p:sp>
        <p:nvSpPr>
          <p:cNvPr id="182350" name="AutoShape 78"/>
          <p:cNvSpPr>
            <a:spLocks noChangeArrowheads="1"/>
          </p:cNvSpPr>
          <p:nvPr/>
        </p:nvSpPr>
        <p:spPr bwMode="auto">
          <a:xfrm>
            <a:off x="4343400" y="4343400"/>
            <a:ext cx="4419600" cy="20574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152928" dir="2498012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zh-CN" altLang="en-US" b="1">
              <a:latin typeface="华文仿宋" pitchFamily="2" charset="-122"/>
              <a:ea typeface="华文仿宋" pitchFamily="2" charset="-122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研究设计、统计、测量概览（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BSU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组织中的人种志研究（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BSU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调查研究方法（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统计基础（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评价与测量（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 教学技术研究设计研讨会（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UWF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82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182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2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2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82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52" grpId="0" animBg="1"/>
      <p:bldP spid="182352" grpId="1" animBg="1"/>
      <p:bldP spid="182351" grpId="0" animBg="1"/>
      <p:bldP spid="182351" grpId="1" animBg="1"/>
      <p:bldP spid="182349" grpId="0" animBg="1"/>
      <p:bldP spid="182349" grpId="1" animBg="1"/>
      <p:bldP spid="182350" grpId="0" animBg="1"/>
      <p:bldP spid="182350" grpId="1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228600" y="4648200"/>
            <a:ext cx="39989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zh-CN" altLang="en-US" sz="2300" b="1">
                <a:latin typeface="华文仿宋" pitchFamily="2" charset="-122"/>
                <a:ea typeface="华文仿宋" pitchFamily="2" charset="-122"/>
              </a:rPr>
              <a:t> 与非教学干预措施相关</a:t>
            </a:r>
          </a:p>
          <a:p>
            <a:pPr algn="ctr">
              <a:buFont typeface="Wingdings" pitchFamily="2" charset="2"/>
              <a:buNone/>
            </a:pPr>
            <a:r>
              <a:rPr lang="zh-CN" altLang="en-US" sz="2300" b="1">
                <a:latin typeface="华文仿宋" pitchFamily="2" charset="-122"/>
                <a:ea typeface="华文仿宋" pitchFamily="2" charset="-122"/>
              </a:rPr>
              <a:t>        的基础课程日益得到重视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57200" y="1612900"/>
            <a:ext cx="2794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200" b="1">
                <a:latin typeface="华文仿宋" pitchFamily="2" charset="-122"/>
                <a:ea typeface="华文仿宋" pitchFamily="2" charset="-122"/>
              </a:rPr>
              <a:t>  绩效技术及其相关</a:t>
            </a:r>
          </a:p>
          <a:p>
            <a:pPr>
              <a:buFont typeface="Wingdings" pitchFamily="2" charset="2"/>
              <a:buNone/>
            </a:pPr>
            <a:r>
              <a:rPr lang="zh-CN" altLang="en-US" sz="2200" b="1">
                <a:latin typeface="华文仿宋" pitchFamily="2" charset="-122"/>
                <a:ea typeface="华文仿宋" pitchFamily="2" charset="-122"/>
              </a:rPr>
              <a:t>     课程</a:t>
            </a:r>
            <a:r>
              <a:rPr lang="zh-CN" altLang="en-US" sz="2300" b="1">
                <a:latin typeface="华文仿宋" pitchFamily="2" charset="-122"/>
                <a:ea typeface="华文仿宋" pitchFamily="2" charset="-122"/>
              </a:rPr>
              <a:t>不断</a:t>
            </a:r>
            <a:r>
              <a:rPr lang="zh-CN" altLang="en-US" sz="2200" b="1">
                <a:latin typeface="华文仿宋" pitchFamily="2" charset="-122"/>
                <a:ea typeface="华文仿宋" pitchFamily="2" charset="-122"/>
              </a:rPr>
              <a:t>引起关注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33400" y="3048000"/>
            <a:ext cx="31924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300" b="1">
                <a:latin typeface="华文仿宋" pitchFamily="2" charset="-122"/>
                <a:ea typeface="华文仿宋" pitchFamily="2" charset="-122"/>
              </a:rPr>
              <a:t>  教学干预措施仍为</a:t>
            </a:r>
          </a:p>
          <a:p>
            <a:pPr>
              <a:buFont typeface="Wingdings" pitchFamily="2" charset="2"/>
              <a:buNone/>
            </a:pPr>
            <a:r>
              <a:rPr lang="zh-CN" altLang="en-US" sz="2300" b="1">
                <a:latin typeface="华文仿宋" pitchFamily="2" charset="-122"/>
                <a:ea typeface="华文仿宋" pitchFamily="2" charset="-122"/>
              </a:rPr>
              <a:t>     绩效技术的主要内容</a:t>
            </a:r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>
            <a:off x="3962400" y="1143000"/>
            <a:ext cx="5181600" cy="1524000"/>
          </a:xfrm>
          <a:prstGeom prst="cloudCallout">
            <a:avLst>
              <a:gd name="adj1" fmla="val -60722"/>
              <a:gd name="adj2" fmla="val 625"/>
            </a:avLst>
          </a:prstGeom>
          <a:solidFill>
            <a:srgbClr val="CAE3F6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不少只开设一两门课程的学校也在计划</a:t>
            </a:r>
            <a:r>
              <a:rPr lang="zh-CN" altLang="en-US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增设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相关课程。如普度大学正准备新开 “绩效改进”，“绩效系统设计” 两门课。</a:t>
            </a:r>
            <a:r>
              <a:rPr lang="en-US" altLang="zh-CN" b="1">
                <a:latin typeface="华文仿宋" pitchFamily="2" charset="-122"/>
                <a:ea typeface="华文仿宋" pitchFamily="2" charset="-122"/>
              </a:rPr>
              <a:t> </a:t>
            </a:r>
          </a:p>
        </p:txBody>
      </p:sp>
      <p:sp>
        <p:nvSpPr>
          <p:cNvPr id="183308" name="AutoShape 12"/>
          <p:cNvSpPr>
            <a:spLocks noChangeArrowheads="1"/>
          </p:cNvSpPr>
          <p:nvPr/>
        </p:nvSpPr>
        <p:spPr bwMode="auto">
          <a:xfrm>
            <a:off x="4419600" y="2895600"/>
            <a:ext cx="4572000" cy="1524000"/>
          </a:xfrm>
          <a:prstGeom prst="cloudCallout">
            <a:avLst>
              <a:gd name="adj1" fmla="val -65972"/>
              <a:gd name="adj2" fmla="val -10208"/>
            </a:avLst>
          </a:prstGeom>
          <a:solidFill>
            <a:srgbClr val="CAE3F6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 虽有较为成熟的课程体系，但课程中涉及的</a:t>
            </a:r>
            <a:r>
              <a:rPr lang="zh-CN" altLang="en-US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干预措施类型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主要</a:t>
            </a:r>
            <a:r>
              <a:rPr lang="zh-CN" altLang="en-US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局限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于</a:t>
            </a:r>
            <a:r>
              <a:rPr lang="zh-CN" altLang="en-US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教学或培训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。</a:t>
            </a:r>
            <a:endParaRPr lang="en-US" altLang="zh-CN" b="1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83309" name="AutoShape 13"/>
          <p:cNvSpPr>
            <a:spLocks noChangeArrowheads="1"/>
          </p:cNvSpPr>
          <p:nvPr/>
        </p:nvSpPr>
        <p:spPr bwMode="auto">
          <a:xfrm>
            <a:off x="4114800" y="4572000"/>
            <a:ext cx="5029200" cy="2057400"/>
          </a:xfrm>
          <a:prstGeom prst="cloudCallout">
            <a:avLst>
              <a:gd name="adj1" fmla="val -47287"/>
              <a:gd name="adj2" fmla="val -45139"/>
            </a:avLst>
          </a:prstGeom>
          <a:solidFill>
            <a:srgbClr val="CAE3F6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r>
              <a:rPr lang="zh-CN" altLang="zh-CN" b="1">
                <a:latin typeface="华文仿宋" pitchFamily="2" charset="-122"/>
                <a:ea typeface="华文仿宋" pitchFamily="2" charset="-122"/>
              </a:rPr>
              <a:t>或与商学院、管理学院合作，或聘请有经验的教授，开设有关</a:t>
            </a:r>
            <a:r>
              <a:rPr lang="zh-CN" altLang="zh-CN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商业运作</a:t>
            </a:r>
            <a:r>
              <a:rPr lang="zh-CN" altLang="zh-CN" b="1">
                <a:latin typeface="华文仿宋" pitchFamily="2" charset="-122"/>
                <a:ea typeface="华文仿宋" pitchFamily="2" charset="-122"/>
              </a:rPr>
              <a:t>、</a:t>
            </a:r>
            <a:r>
              <a:rPr lang="zh-CN" altLang="zh-CN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组织理论</a:t>
            </a:r>
            <a:r>
              <a:rPr lang="zh-CN" altLang="zh-CN" b="1">
                <a:latin typeface="华文仿宋" pitchFamily="2" charset="-122"/>
                <a:ea typeface="华文仿宋" pitchFamily="2" charset="-122"/>
              </a:rPr>
              <a:t>（</a:t>
            </a:r>
            <a:r>
              <a:rPr lang="zh-CN" altLang="zh-CN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组织行为学、组织文化学</a:t>
            </a:r>
            <a:r>
              <a:rPr lang="zh-CN" altLang="zh-CN" b="1">
                <a:latin typeface="华文仿宋" pitchFamily="2" charset="-122"/>
                <a:ea typeface="华文仿宋" pitchFamily="2" charset="-122"/>
              </a:rPr>
              <a:t>）、</a:t>
            </a:r>
            <a:r>
              <a:rPr lang="zh-CN" altLang="zh-CN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管理</a:t>
            </a:r>
            <a:r>
              <a:rPr lang="zh-CN" altLang="zh-CN" b="1">
                <a:latin typeface="华文仿宋" pitchFamily="2" charset="-122"/>
                <a:ea typeface="华文仿宋" pitchFamily="2" charset="-122"/>
              </a:rPr>
              <a:t>、</a:t>
            </a:r>
            <a:r>
              <a:rPr lang="zh-CN" altLang="zh-CN" b="1">
                <a:solidFill>
                  <a:srgbClr val="A50021"/>
                </a:solidFill>
                <a:latin typeface="华文仿宋" pitchFamily="2" charset="-122"/>
                <a:ea typeface="华文仿宋" pitchFamily="2" charset="-122"/>
              </a:rPr>
              <a:t>人际交往</a:t>
            </a:r>
            <a:r>
              <a:rPr lang="zh-CN" altLang="zh-CN" b="1">
                <a:latin typeface="华文仿宋" pitchFamily="2" charset="-122"/>
                <a:ea typeface="华文仿宋" pitchFamily="2" charset="-122"/>
              </a:rPr>
              <a:t>等课程</a:t>
            </a:r>
            <a:r>
              <a:rPr lang="zh-CN" altLang="en-US" b="1">
                <a:latin typeface="华文仿宋" pitchFamily="2" charset="-122"/>
                <a:ea typeface="华文仿宋" pitchFamily="2" charset="-122"/>
              </a:rPr>
              <a:t>。</a:t>
            </a:r>
            <a:endParaRPr lang="en-US" altLang="zh-CN" b="1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381000" y="381000"/>
            <a:ext cx="584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SzPct val="50000"/>
              <a:buFont typeface="Wingdings" pitchFamily="2" charset="2"/>
              <a:buChar char="l"/>
            </a:pPr>
            <a:r>
              <a:rPr lang="zh-CN" altLang="en-US" sz="3600" b="1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美国绩效技术课程设置特点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3" grpId="0"/>
      <p:bldP spid="183305" grpId="0"/>
      <p:bldP spid="183307" grpId="0" animBg="1"/>
      <p:bldP spid="183308" grpId="0" animBg="1"/>
      <p:bldP spid="183309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990600" y="25908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绩效技术在中国如何可能？</a:t>
            </a:r>
            <a:endParaRPr lang="en-US" altLang="zh-CN" sz="48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gray">
          <a:xfrm>
            <a:off x="3810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要讨论的问题</a:t>
            </a:r>
            <a:endParaRPr lang="en-US" altLang="zh-CN" sz="48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762000" y="1524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1.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什么是教育技术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什么是绩效技术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/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二者关系？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838200" y="25146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2.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绩效技术与教育技术的渊源？</a:t>
            </a: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  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838200" y="4572000"/>
            <a:ext cx="770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4.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诞生在美国的绩效技术领域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在中国如何可能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381000" y="914400"/>
            <a:ext cx="7620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38200" y="3505200"/>
            <a:ext cx="73436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0000"/>
            </a:pPr>
            <a:r>
              <a:rPr lang="en-US" altLang="zh-CN" sz="2800" b="1" dirty="0" smtClean="0">
                <a:latin typeface="华文仿宋" pitchFamily="2" charset="-122"/>
                <a:ea typeface="华文仿宋" pitchFamily="2" charset="-122"/>
              </a:rPr>
              <a:t>3. 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绩效技术的理论基础以及可能产生的领域？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338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  各高校名称缩写对应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1676400" y="1828800"/>
            <a:ext cx="538003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BSU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：博伊西州立大学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FSU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：佛罗里达州立大学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GSU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：佐治亚州立大学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IU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：印第安纳大学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OU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：奥克兰大学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PU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：普度大学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SUNY at Potsdam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：纽约州立大学波茨坦分校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SY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：雪城大学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UT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：托莱多大学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UM–Columbia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：密苏里大学哥伦比亚分校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UNC at Wilmington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：威明顿北加州大学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UWF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：西佛罗里达大学</a:t>
            </a:r>
          </a:p>
          <a:p>
            <a:pPr>
              <a:buFontTx/>
              <a:buChar char="•"/>
            </a:pP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 </a:t>
            </a:r>
            <a:r>
              <a:rPr lang="en-US" altLang="zh-CN" sz="2000" b="1">
                <a:latin typeface="华文仿宋" pitchFamily="2" charset="-122"/>
                <a:ea typeface="华文仿宋" pitchFamily="2" charset="-122"/>
              </a:rPr>
              <a:t>WSU</a:t>
            </a:r>
            <a:r>
              <a:rPr lang="zh-CN" altLang="en-US" sz="2000" b="1">
                <a:latin typeface="华文仿宋" pitchFamily="2" charset="-122"/>
                <a:ea typeface="华文仿宋" pitchFamily="2" charset="-122"/>
              </a:rPr>
              <a:t>：韦恩州立大学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95400"/>
            <a:ext cx="8229600" cy="5334000"/>
          </a:xfrm>
        </p:spPr>
        <p:txBody>
          <a:bodyPr/>
          <a:lstStyle/>
          <a:p>
            <a:r>
              <a:rPr lang="en-US" altLang="zh-CN" sz="2400" dirty="0" smtClean="0">
                <a:ea typeface="宋体" pitchFamily="2" charset="-122"/>
              </a:rPr>
              <a:t>Performance Engineering</a:t>
            </a:r>
          </a:p>
          <a:p>
            <a:r>
              <a:rPr lang="en-US" altLang="zh-CN" sz="2400" dirty="0" smtClean="0">
                <a:ea typeface="宋体" pitchFamily="2" charset="-122"/>
              </a:rPr>
              <a:t>Performance Technology</a:t>
            </a:r>
            <a:r>
              <a:rPr lang="zh-CN" altLang="en-US" sz="2400" dirty="0" smtClean="0">
                <a:ea typeface="宋体" pitchFamily="2" charset="-122"/>
              </a:rPr>
              <a:t>（</a:t>
            </a:r>
            <a:r>
              <a:rPr lang="en-US" altLang="zh-CN" sz="2400" dirty="0" smtClean="0">
                <a:ea typeface="宋体" pitchFamily="2" charset="-122"/>
              </a:rPr>
              <a:t>PT</a:t>
            </a:r>
            <a:r>
              <a:rPr lang="zh-CN" altLang="en-US" sz="2400" dirty="0" smtClean="0">
                <a:ea typeface="宋体" pitchFamily="2" charset="-122"/>
              </a:rPr>
              <a:t>） </a:t>
            </a:r>
          </a:p>
          <a:p>
            <a:r>
              <a:rPr lang="en-US" altLang="zh-CN" sz="2400" dirty="0" smtClean="0">
                <a:ea typeface="宋体" pitchFamily="2" charset="-122"/>
              </a:rPr>
              <a:t>Human Performance Technology (HPT) </a:t>
            </a:r>
          </a:p>
          <a:p>
            <a:r>
              <a:rPr lang="en-US" altLang="zh-CN" sz="2400" dirty="0" smtClean="0">
                <a:ea typeface="宋体" pitchFamily="2" charset="-122"/>
              </a:rPr>
              <a:t>Human Performance Improvement (HPI) </a:t>
            </a:r>
          </a:p>
          <a:p>
            <a:r>
              <a:rPr lang="en-US" altLang="zh-CN" sz="2400" dirty="0" smtClean="0">
                <a:ea typeface="宋体" pitchFamily="2" charset="-122"/>
              </a:rPr>
              <a:t>Performance Improvement</a:t>
            </a:r>
            <a:r>
              <a:rPr lang="zh-CN" altLang="en-US" sz="2400" dirty="0" smtClean="0">
                <a:ea typeface="宋体" pitchFamily="2" charset="-122"/>
              </a:rPr>
              <a:t>（</a:t>
            </a:r>
            <a:r>
              <a:rPr lang="en-US" altLang="zh-CN" sz="2400" dirty="0" smtClean="0">
                <a:ea typeface="宋体" pitchFamily="2" charset="-122"/>
              </a:rPr>
              <a:t>PI</a:t>
            </a:r>
            <a:r>
              <a:rPr lang="zh-CN" altLang="en-US" sz="2400" dirty="0" smtClean="0">
                <a:ea typeface="宋体" pitchFamily="2" charset="-122"/>
              </a:rPr>
              <a:t>） </a:t>
            </a:r>
          </a:p>
          <a:p>
            <a:r>
              <a:rPr lang="en-US" altLang="zh-CN" sz="2400" dirty="0" smtClean="0">
                <a:ea typeface="宋体" pitchFamily="2" charset="-122"/>
              </a:rPr>
              <a:t>performance consulting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绩效咨询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专业人员使用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绩效技术（的过程及方法）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来实现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绩效改进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的目标</a:t>
            </a:r>
          </a:p>
          <a:p>
            <a:pPr>
              <a:spcAft>
                <a:spcPts val="1800"/>
              </a:spcAft>
            </a:pP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目前企业培训领域更习惯用“绩效改进”和“绩效咨询”这样的称呼。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609600" y="1524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400" b="1" dirty="0" smtClean="0">
                <a:solidFill>
                  <a:srgbClr val="A50021"/>
                </a:solidFill>
                <a:latin typeface="华文新魏" pitchFamily="2" charset="-122"/>
                <a:ea typeface="华文新魏" pitchFamily="2" charset="-122"/>
              </a:rPr>
              <a:t>关于领域名称</a:t>
            </a:r>
            <a:endParaRPr lang="en-US" altLang="zh-CN" sz="4400" b="1" dirty="0">
              <a:solidFill>
                <a:srgbClr val="A50021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2209800"/>
            <a:ext cx="7772400" cy="1165225"/>
          </a:xfrm>
        </p:spPr>
        <p:txBody>
          <a:bodyPr/>
          <a:lstStyle/>
          <a:p>
            <a:r>
              <a:rPr lang="en-US" altLang="zh-CN" sz="6000">
                <a:ea typeface="宋体" charset="-122"/>
              </a:rPr>
              <a:t>Thank You</a:t>
            </a:r>
            <a:r>
              <a:rPr lang="zh-CN" altLang="en-US" sz="6000">
                <a:ea typeface="宋体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762000" y="3429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实  践</a:t>
            </a:r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19050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590800" y="2819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感性认识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2590800" y="3810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理性认识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267200" y="3352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实践观念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172200" y="3352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实  践</a:t>
            </a: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3581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5486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3124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71628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4114800" y="3657600"/>
            <a:ext cx="168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1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目的与规划）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2133600" y="4876800"/>
            <a:ext cx="5029200" cy="4572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CC3399"/>
                </a:solidFill>
                <a:ea typeface="华文新魏" pitchFamily="2" charset="-122"/>
              </a:rPr>
              <a:t>技术知识就是对实践观念的展开</a:t>
            </a: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5943600" y="10668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9900FF"/>
                </a:solidFill>
                <a:latin typeface="华文新魏" pitchFamily="2" charset="-122"/>
                <a:ea typeface="华文新魏" pitchFamily="2" charset="-122"/>
              </a:rPr>
              <a:t>技术知识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2514600" y="5943600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-----Zhang Bin</a:t>
            </a:r>
            <a:r>
              <a:rPr lang="en-US" altLang="zh-CN" sz="2000">
                <a:solidFill>
                  <a:schemeClr val="folHlink"/>
                </a:solidFill>
                <a:latin typeface="Times New Roman"/>
              </a:rPr>
              <a:t>’</a:t>
            </a:r>
            <a:r>
              <a:rPr lang="en-US" altLang="zh-CN" sz="2000">
                <a:solidFill>
                  <a:schemeClr val="folHlink"/>
                </a:solidFill>
              </a:rPr>
              <a:t>s </a:t>
            </a:r>
            <a:r>
              <a:rPr lang="en-US" altLang="zh-CN" sz="2000" i="1">
                <a:solidFill>
                  <a:schemeClr val="hlink"/>
                </a:solidFill>
              </a:rPr>
              <a:t>Technology Epistemology</a:t>
            </a:r>
            <a:r>
              <a:rPr lang="en-US" altLang="zh-CN" sz="2000">
                <a:solidFill>
                  <a:schemeClr val="folHlink"/>
                </a:solidFill>
              </a:rPr>
              <a:t> </a:t>
            </a:r>
            <a:r>
              <a:rPr lang="en-US" altLang="zh-CN" sz="1800">
                <a:solidFill>
                  <a:schemeClr val="folHlink"/>
                </a:solidFill>
              </a:rPr>
              <a:t>(1989)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3160AD"/>
      </a:dk2>
      <a:lt2>
        <a:srgbClr val="808080"/>
      </a:lt2>
      <a:accent1>
        <a:srgbClr val="FF9900"/>
      </a:accent1>
      <a:accent2>
        <a:srgbClr val="8CD32D"/>
      </a:accent2>
      <a:accent3>
        <a:srgbClr val="FFFFFF"/>
      </a:accent3>
      <a:accent4>
        <a:srgbClr val="000000"/>
      </a:accent4>
      <a:accent5>
        <a:srgbClr val="FFCAAA"/>
      </a:accent5>
      <a:accent6>
        <a:srgbClr val="7EBF28"/>
      </a:accent6>
      <a:hlink>
        <a:srgbClr val="F45E5E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3160AD"/>
        </a:dk2>
        <a:lt2>
          <a:srgbClr val="808080"/>
        </a:lt2>
        <a:accent1>
          <a:srgbClr val="FF9900"/>
        </a:accent1>
        <a:accent2>
          <a:srgbClr val="8CD32D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7EBF28"/>
        </a:accent6>
        <a:hlink>
          <a:srgbClr val="F45E5E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990033"/>
        </a:dk2>
        <a:lt2>
          <a:srgbClr val="808080"/>
        </a:lt2>
        <a:accent1>
          <a:srgbClr val="E466B7"/>
        </a:accent1>
        <a:accent2>
          <a:srgbClr val="699EF3"/>
        </a:accent2>
        <a:accent3>
          <a:srgbClr val="FFFFFF"/>
        </a:accent3>
        <a:accent4>
          <a:srgbClr val="000000"/>
        </a:accent4>
        <a:accent5>
          <a:srgbClr val="EFB8D8"/>
        </a:accent5>
        <a:accent6>
          <a:srgbClr val="5E8FDC"/>
        </a:accent6>
        <a:hlink>
          <a:srgbClr val="FEB93C"/>
        </a:hlink>
        <a:folHlink>
          <a:srgbClr val="6ED8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134920"/>
        </a:dk2>
        <a:lt2>
          <a:srgbClr val="808080"/>
        </a:lt2>
        <a:accent1>
          <a:srgbClr val="3FA2E5"/>
        </a:accent1>
        <a:accent2>
          <a:srgbClr val="BB75D1"/>
        </a:accent2>
        <a:accent3>
          <a:srgbClr val="FFFFFF"/>
        </a:accent3>
        <a:accent4>
          <a:srgbClr val="000000"/>
        </a:accent4>
        <a:accent5>
          <a:srgbClr val="AFCEF0"/>
        </a:accent5>
        <a:accent6>
          <a:srgbClr val="A969BD"/>
        </a:accent6>
        <a:hlink>
          <a:srgbClr val="77D379"/>
        </a:hlink>
        <a:folHlink>
          <a:srgbClr val="EF9F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4459</TotalTime>
  <Words>5655</Words>
  <Application>Microsoft Office PowerPoint</Application>
  <PresentationFormat>全屏显示(4:3)</PresentationFormat>
  <Paragraphs>778</Paragraphs>
  <Slides>89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89</vt:i4>
      </vt:variant>
    </vt:vector>
  </HeadingPairs>
  <TitlesOfParts>
    <vt:vector size="91" baseType="lpstr">
      <vt:lpstr>Default Design</vt:lpstr>
      <vt:lpstr>图表</vt:lpstr>
      <vt:lpstr>绩效技术研究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什么是绩效技术</vt:lpstr>
      <vt:lpstr>幻灯片 19</vt:lpstr>
      <vt:lpstr>专家对“绩效”的界定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Introduction: What is HPT?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幻灯片 50</vt:lpstr>
      <vt:lpstr>幻灯片 51</vt:lpstr>
      <vt:lpstr>幻灯片 52</vt:lpstr>
      <vt:lpstr>幻灯片 53</vt:lpstr>
      <vt:lpstr>幻灯片 54</vt:lpstr>
      <vt:lpstr>幻灯片 55</vt:lpstr>
      <vt:lpstr>幻灯片 56</vt:lpstr>
      <vt:lpstr>幻灯片 57</vt:lpstr>
      <vt:lpstr>幻灯片 58</vt:lpstr>
      <vt:lpstr>幻灯片 59</vt:lpstr>
      <vt:lpstr>幻灯片 60</vt:lpstr>
      <vt:lpstr>幻灯片 61</vt:lpstr>
      <vt:lpstr>美国学者Diane Gayeski关于绩效技术的树形图 （ Dean at Ithaca College Park School of Communications ；       adjunct prof at Boise State Univ.） </vt:lpstr>
      <vt:lpstr>斯旺森的“三脚凳”理论</vt:lpstr>
      <vt:lpstr>绩效技术的理论基础</vt:lpstr>
      <vt:lpstr>幻灯片 65</vt:lpstr>
      <vt:lpstr>幻灯片 66</vt:lpstr>
      <vt:lpstr>幻灯片 67</vt:lpstr>
      <vt:lpstr>幻灯片 68</vt:lpstr>
      <vt:lpstr>幻灯片 69</vt:lpstr>
      <vt:lpstr>幻灯片 70</vt:lpstr>
      <vt:lpstr>（1） ISPI-- HPT Standard  (1999）</vt:lpstr>
      <vt:lpstr>幻灯片 72</vt:lpstr>
      <vt:lpstr>幻灯片 73</vt:lpstr>
      <vt:lpstr>(2)  ASTD--- Competency Models</vt:lpstr>
      <vt:lpstr>幻灯片 75</vt:lpstr>
      <vt:lpstr>幻灯片 76</vt:lpstr>
      <vt:lpstr>  Competency Models, ASTD</vt:lpstr>
      <vt:lpstr>幻灯片 78</vt:lpstr>
      <vt:lpstr>幻灯片 79</vt:lpstr>
      <vt:lpstr>幻灯片 80</vt:lpstr>
      <vt:lpstr>幻灯片 81</vt:lpstr>
      <vt:lpstr>幻灯片 82</vt:lpstr>
      <vt:lpstr>幻灯片 83</vt:lpstr>
      <vt:lpstr>幻灯片 84</vt:lpstr>
      <vt:lpstr>幻灯片 85</vt:lpstr>
      <vt:lpstr>幻灯片 86</vt:lpstr>
      <vt:lpstr>幻灯片 87</vt:lpstr>
      <vt:lpstr>幻灯片 88</vt:lpstr>
      <vt:lpstr>Thank You！</vt:lpstr>
    </vt:vector>
  </TitlesOfParts>
  <Company>Guild Design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www.themegallery.com</dc:creator>
  <cp:lastModifiedBy>Mfliu</cp:lastModifiedBy>
  <cp:revision>409</cp:revision>
  <dcterms:created xsi:type="dcterms:W3CDTF">2008-03-14T00:51:18Z</dcterms:created>
  <dcterms:modified xsi:type="dcterms:W3CDTF">2011-12-23T08:46:05Z</dcterms:modified>
</cp:coreProperties>
</file>