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83" r:id="rId3"/>
    <p:sldId id="280" r:id="rId4"/>
    <p:sldId id="281" r:id="rId5"/>
    <p:sldId id="282" r:id="rId6"/>
    <p:sldId id="267" r:id="rId7"/>
    <p:sldId id="263" r:id="rId8"/>
    <p:sldId id="291" r:id="rId9"/>
    <p:sldId id="269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8" autoAdjust="0"/>
    <p:restoredTop sz="89228" autoAdjust="0"/>
  </p:normalViewPr>
  <p:slideViewPr>
    <p:cSldViewPr>
      <p:cViewPr>
        <p:scale>
          <a:sx n="71" d="100"/>
          <a:sy n="71" d="100"/>
        </p:scale>
        <p:origin x="-144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41B1C-1363-4FF3-92A4-613220FC9DAC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A51AA-E758-43E2-B23E-924F9173ED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66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还认识它们吗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51AA-E758-43E2-B23E-924F9173ED8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59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为了配合接下来的表演环节，这里留出时间给学生自由朗读，找找感觉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51AA-E758-43E2-B23E-924F9173ED8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39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这里给出要注意的事项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51AA-E758-43E2-B23E-924F9173ED8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25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51AA-E758-43E2-B23E-924F9173ED8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37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这里就要加入简单的课文分析了，同时探究性解读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51AA-E758-43E2-B23E-924F9173ED8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8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51AA-E758-43E2-B23E-924F9173ED8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6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这里老师可以先自由发挥，引导一下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51AA-E758-43E2-B23E-924F9173ED8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24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通过简单的对比推导出一个结论，这里老师可以适当发挥。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51AA-E758-43E2-B23E-924F9173ED8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1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大家</a:t>
            </a:r>
            <a:r>
              <a:rPr lang="zh-CN" altLang="en-US" smtClean="0"/>
              <a:t>一起背诵，课后作业老师自己布置。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A51AA-E758-43E2-B23E-924F9173ED8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0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control" Target="../activeX/activeX2.xml"/><Relationship Id="rId7" Type="http://schemas.openxmlformats.org/officeDocument/2006/relationships/image" Target="../media/image1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l\Desktop\三个儿子素材\ppt素材\图片\白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9912" y="32849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5281" y="2060848"/>
            <a:ext cx="42649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三个儿子</a:t>
            </a:r>
            <a:endParaRPr lang="en-US" altLang="zh-CN" sz="8000" dirty="0" smtClean="0">
              <a:solidFill>
                <a:srgbClr val="00B050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80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第二</a:t>
            </a:r>
            <a:r>
              <a:rPr lang="zh-CN" altLang="en-US" sz="8000" dirty="0" smtClean="0">
                <a:solidFill>
                  <a:srgbClr val="00B050"/>
                </a:solidFill>
                <a:latin typeface="隶书" pitchFamily="49" charset="-122"/>
                <a:ea typeface="隶书" pitchFamily="49" charset="-122"/>
              </a:rPr>
              <a:t>课时</a:t>
            </a:r>
            <a:endParaRPr lang="zh-CN" altLang="en-US" sz="8000" dirty="0">
              <a:solidFill>
                <a:srgbClr val="00B050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6123607" y="964911"/>
            <a:ext cx="2343150" cy="1916113"/>
            <a:chOff x="194" y="2614"/>
            <a:chExt cx="1476" cy="1207"/>
          </a:xfrm>
        </p:grpSpPr>
        <p:pic>
          <p:nvPicPr>
            <p:cNvPr id="15" name="Picture 18" descr="毛笔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614"/>
              <a:ext cx="786" cy="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9" descr="毛笔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bright="100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4" y="3185"/>
              <a:ext cx="786" cy="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29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Well\Desktop\老师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764704"/>
            <a:ext cx="5783433" cy="57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25050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我给你们点评</a:t>
            </a:r>
            <a:r>
              <a:rPr lang="zh-CN" alt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吧！</a:t>
            </a:r>
            <a:endParaRPr lang="zh-CN" altLang="en-US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71460" y="2204864"/>
            <a:ext cx="5544616" cy="4032448"/>
            <a:chOff x="271460" y="2204864"/>
            <a:chExt cx="5544616" cy="4032448"/>
          </a:xfrm>
        </p:grpSpPr>
        <p:grpSp>
          <p:nvGrpSpPr>
            <p:cNvPr id="14" name="组合 13"/>
            <p:cNvGrpSpPr/>
            <p:nvPr/>
          </p:nvGrpSpPr>
          <p:grpSpPr>
            <a:xfrm>
              <a:off x="271460" y="2204864"/>
              <a:ext cx="5544616" cy="4032448"/>
              <a:chOff x="271460" y="2204864"/>
              <a:chExt cx="5544616" cy="4032448"/>
            </a:xfrm>
          </p:grpSpPr>
          <p:sp>
            <p:nvSpPr>
              <p:cNvPr id="9" name="流程图: 可选过程 8"/>
              <p:cNvSpPr/>
              <p:nvPr/>
            </p:nvSpPr>
            <p:spPr>
              <a:xfrm>
                <a:off x="271460" y="2204864"/>
                <a:ext cx="5544616" cy="4032448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流程图: 过程 9"/>
              <p:cNvSpPr/>
              <p:nvPr/>
            </p:nvSpPr>
            <p:spPr>
              <a:xfrm>
                <a:off x="683568" y="2492896"/>
                <a:ext cx="4720401" cy="3384376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115616" y="299695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●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115616" y="364292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</a:rPr>
                <a:t>●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115616" y="425108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2060"/>
                  </a:solidFill>
                </a:rPr>
                <a:t>●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35460" y="285845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/>
                <a:t>角色</a:t>
              </a:r>
              <a:r>
                <a:rPr lang="zh-CN" altLang="en-US" sz="3600" dirty="0" smtClean="0"/>
                <a:t>特点</a:t>
              </a:r>
              <a:endParaRPr lang="zh-CN" altLang="en-US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35458" y="4112586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 smtClean="0"/>
                <a:t>朗读语气</a:t>
              </a:r>
              <a:endParaRPr lang="zh-CN" altLang="en-US" sz="3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64611" y="350442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 smtClean="0"/>
                <a:t>姿态仪容</a:t>
              </a:r>
              <a:endParaRPr lang="zh-CN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80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ll\Desktop\三个儿子素材\ppt素材\图片\小博士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857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7092" y="220486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我爱学美德</a:t>
            </a:r>
            <a:endParaRPr lang="zh-CN" altLang="en-US" sz="48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5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l\Desktop\三个儿子素材\ppt素材\图片\问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184176"/>
            <a:ext cx="4392488" cy="49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云形 3"/>
          <p:cNvSpPr/>
          <p:nvPr/>
        </p:nvSpPr>
        <p:spPr>
          <a:xfrm>
            <a:off x="2699792" y="908720"/>
            <a:ext cx="6444208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老爷爷 为什么说他只看见了</a:t>
            </a:r>
            <a:r>
              <a:rPr lang="zh-CN" altLang="en-US" sz="3600" dirty="0" smtClean="0">
                <a:solidFill>
                  <a:srgbClr val="FF0000"/>
                </a:solidFill>
              </a:rPr>
              <a:t>一个儿子</a:t>
            </a:r>
            <a:r>
              <a:rPr lang="zh-CN" altLang="en-US" sz="3600" dirty="0" smtClean="0"/>
              <a:t>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6093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18315"/>
              </p:ext>
            </p:extLst>
          </p:nvPr>
        </p:nvGraphicFramePr>
        <p:xfrm>
          <a:off x="179512" y="1556792"/>
          <a:ext cx="8928992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520280"/>
                <a:gridCol w="2304256"/>
                <a:gridCol w="2376264"/>
              </a:tblGrid>
              <a:tr h="117013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什么特点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做了什么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妈妈呢</a:t>
                      </a:r>
                      <a:endParaRPr lang="zh-CN" altLang="en-US" sz="3600" dirty="0"/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>
                          <a:solidFill>
                            <a:srgbClr val="FF0000"/>
                          </a:solidFill>
                          <a:latin typeface="华文彩云" pitchFamily="2" charset="-122"/>
                          <a:ea typeface="华文彩云" pitchFamily="2" charset="-122"/>
                        </a:rPr>
                        <a:t>儿子一</a:t>
                      </a:r>
                      <a:endParaRPr lang="zh-CN" altLang="en-US" sz="4000" dirty="0">
                        <a:solidFill>
                          <a:srgbClr val="FF0000"/>
                        </a:solidFill>
                        <a:latin typeface="华文彩云" pitchFamily="2" charset="-122"/>
                        <a:ea typeface="华文彩云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>
                          <a:solidFill>
                            <a:srgbClr val="FF0000"/>
                          </a:solidFill>
                          <a:latin typeface="华文彩云" pitchFamily="2" charset="-122"/>
                          <a:ea typeface="华文彩云" pitchFamily="2" charset="-122"/>
                        </a:rPr>
                        <a:t>儿子二</a:t>
                      </a:r>
                      <a:endParaRPr lang="zh-CN" altLang="en-US" sz="4000" dirty="0">
                        <a:solidFill>
                          <a:srgbClr val="FF0000"/>
                        </a:solidFill>
                        <a:latin typeface="华文彩云" pitchFamily="2" charset="-122"/>
                        <a:ea typeface="华文彩云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>
                          <a:solidFill>
                            <a:srgbClr val="FF0000"/>
                          </a:solidFill>
                          <a:latin typeface="华文彩云" pitchFamily="2" charset="-122"/>
                          <a:ea typeface="华文彩云" pitchFamily="2" charset="-122"/>
                        </a:rPr>
                        <a:t>儿子三</a:t>
                      </a:r>
                      <a:endParaRPr lang="zh-CN" altLang="en-US" sz="4000" dirty="0">
                        <a:solidFill>
                          <a:srgbClr val="FF0000"/>
                        </a:solidFill>
                        <a:latin typeface="华文彩云" pitchFamily="2" charset="-122"/>
                        <a:ea typeface="华文彩云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2267744" y="332656"/>
            <a:ext cx="4680520" cy="8640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对比一下吧</a:t>
            </a:r>
            <a:endParaRPr lang="zh-CN" alt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843496" y="3120976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聪明、有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力气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938" y="3970516"/>
            <a:ext cx="1627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</a:rPr>
              <a:t>唱歌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好听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</a:rPr>
              <a:t>好嗓子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502" y="5373216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没什么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特别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3108447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翻跟头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501" y="412440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唱着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歌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5188549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接过妈妈手</a:t>
            </a: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</a:t>
            </a:r>
            <a:endParaRPr lang="en-US" altLang="zh-CN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沉甸甸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水桶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3448" y="3060528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腰酸胳膊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痛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2458" y="4124402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腰酸胳膊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痛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5371250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猜测：很轻松！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l\Desktop\三个儿子素材\ppt素材\图片\灯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531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777" y="66474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知道了吧！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5656" y="1635641"/>
            <a:ext cx="4599682" cy="4887162"/>
            <a:chOff x="1475656" y="1635641"/>
            <a:chExt cx="4599682" cy="4887162"/>
          </a:xfrm>
        </p:grpSpPr>
        <p:sp>
          <p:nvSpPr>
            <p:cNvPr id="7" name="流程图: 可选过程 6"/>
            <p:cNvSpPr/>
            <p:nvPr/>
          </p:nvSpPr>
          <p:spPr>
            <a:xfrm>
              <a:off x="1475656" y="1635641"/>
              <a:ext cx="4599682" cy="4887162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心形 8"/>
            <p:cNvSpPr/>
            <p:nvPr/>
          </p:nvSpPr>
          <p:spPr>
            <a:xfrm>
              <a:off x="1759273" y="2387034"/>
              <a:ext cx="4032448" cy="3384376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18770" y="2996952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孝</a:t>
            </a:r>
            <a:endParaRPr lang="zh-CN" altLang="en-US" sz="166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8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l\Desktop\三个儿子素材\ppt素材\图片\古代小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478572" cy="38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竖卷形 4"/>
          <p:cNvSpPr/>
          <p:nvPr/>
        </p:nvSpPr>
        <p:spPr>
          <a:xfrm>
            <a:off x="3923928" y="1017997"/>
            <a:ext cx="2808312" cy="4315497"/>
          </a:xfrm>
          <a:prstGeom prst="vertic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为人子</a:t>
            </a:r>
            <a:endParaRPr lang="en-US" altLang="zh-CN" sz="36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zh-CN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方少时</a:t>
            </a:r>
            <a:endParaRPr lang="en-US" altLang="zh-CN" sz="36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zh-CN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孝</a:t>
            </a:r>
            <a:r>
              <a:rPr lang="zh-CN" altLang="en-US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于</a:t>
            </a:r>
            <a:r>
              <a:rPr lang="zh-CN" altLang="zh-CN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亲</a:t>
            </a:r>
            <a:endParaRPr lang="en-US" altLang="zh-CN" sz="36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zh-CN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所</a:t>
            </a:r>
            <a:r>
              <a:rPr lang="zh-CN" altLang="zh-CN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当</a:t>
            </a:r>
            <a:r>
              <a:rPr lang="zh-CN" altLang="zh-CN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执</a:t>
            </a:r>
            <a:endParaRPr lang="en-US" altLang="zh-CN" sz="36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en-US" altLang="zh-CN" sz="2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——</a:t>
            </a:r>
            <a:endParaRPr lang="en-US" altLang="zh-CN" sz="24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  《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三字经</a:t>
            </a: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endParaRPr lang="zh-CN" altLang="en-US" sz="3600" b="1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2498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l\Desktop\三个儿子素材\ppt素材\图片\老博士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40655"/>
            <a:ext cx="1816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五角星 3"/>
          <p:cNvSpPr/>
          <p:nvPr/>
        </p:nvSpPr>
        <p:spPr>
          <a:xfrm>
            <a:off x="2025524" y="2373809"/>
            <a:ext cx="573001" cy="59202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可选过程 4"/>
          <p:cNvSpPr/>
          <p:nvPr/>
        </p:nvSpPr>
        <p:spPr>
          <a:xfrm>
            <a:off x="179512" y="678294"/>
            <a:ext cx="3528392" cy="1008112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539552" y="908720"/>
            <a:ext cx="2779946" cy="60486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92D050"/>
                </a:solidFill>
              </a:rPr>
              <a:t>我们的内容</a:t>
            </a:r>
            <a:endParaRPr lang="zh-CN" altLang="en-US" sz="4000" b="1" dirty="0">
              <a:solidFill>
                <a:srgbClr val="92D050"/>
              </a:solidFill>
            </a:endParaRPr>
          </a:p>
        </p:txBody>
      </p:sp>
      <p:sp>
        <p:nvSpPr>
          <p:cNvPr id="9" name="流程图: 过程 8"/>
          <p:cNvSpPr/>
          <p:nvPr/>
        </p:nvSpPr>
        <p:spPr>
          <a:xfrm>
            <a:off x="2627018" y="2441681"/>
            <a:ext cx="3025102" cy="48274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复习新学生字</a:t>
            </a:r>
            <a:endParaRPr lang="zh-CN" altLang="en-US" sz="2800" dirty="0"/>
          </a:p>
        </p:txBody>
      </p:sp>
      <p:sp>
        <p:nvSpPr>
          <p:cNvPr id="11" name="五角星 10"/>
          <p:cNvSpPr/>
          <p:nvPr/>
        </p:nvSpPr>
        <p:spPr>
          <a:xfrm>
            <a:off x="2025524" y="3370529"/>
            <a:ext cx="573001" cy="592029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/>
          <p:cNvSpPr/>
          <p:nvPr/>
        </p:nvSpPr>
        <p:spPr>
          <a:xfrm>
            <a:off x="2627018" y="3438401"/>
            <a:ext cx="3025102" cy="48274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情景角色扮演</a:t>
            </a:r>
            <a:endParaRPr lang="zh-CN" altLang="en-US" sz="2800" dirty="0"/>
          </a:p>
        </p:txBody>
      </p:sp>
      <p:sp>
        <p:nvSpPr>
          <p:cNvPr id="13" name="五角星 12"/>
          <p:cNvSpPr/>
          <p:nvPr/>
        </p:nvSpPr>
        <p:spPr>
          <a:xfrm>
            <a:off x="2025524" y="4493155"/>
            <a:ext cx="573001" cy="592029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/>
          <p:cNvSpPr/>
          <p:nvPr/>
        </p:nvSpPr>
        <p:spPr>
          <a:xfrm>
            <a:off x="2627018" y="4561027"/>
            <a:ext cx="3025102" cy="48274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挖掘课文内涵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5381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ll\Desktop\三个儿子素材\ppt素材\图片\小博士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857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7092" y="215369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温故而知新</a:t>
            </a:r>
          </a:p>
        </p:txBody>
      </p:sp>
    </p:spTree>
    <p:extLst>
      <p:ext uri="{BB962C8B-B14F-4D97-AF65-F5344CB8AC3E}">
        <p14:creationId xmlns:p14="http://schemas.microsoft.com/office/powerpoint/2010/main" val="13414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l\Desktop\三个儿子素材\ppt素材\图片\举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2" y="458112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ell\Desktop\三个儿子素材\ppt素材\图片\举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5753">
            <a:off x="-1270948" y="-1240393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ell\Desktop\三个儿子素材\ppt素材\图片\举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6722">
            <a:off x="4489143" y="3838015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ell\Desktop\三个儿子素材\ppt素材\图片\举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2655">
            <a:off x="-2145897" y="2310400"/>
            <a:ext cx="4824712" cy="39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ell\Desktop\三个儿子素材\ppt素材\图片\举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9448">
            <a:off x="3104785" y="-2002859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Well\Desktop\三个儿子素材\ppt素材\图片\举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669">
            <a:off x="6552305" y="-95994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Well\Desktop\三个儿子素材\ppt素材\图片\问号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78" y="2005453"/>
            <a:ext cx="2417343" cy="286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848580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6535" y="757528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095" y="1569312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桶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6269" y="843403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2959" y="3832917"/>
            <a:ext cx="957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9632" y="3573016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既</a:t>
            </a:r>
            <a:endParaRPr lang="zh-CN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l\Desktop\三个儿子素材\ppt素材\图片\举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4944"/>
            <a:ext cx="73152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484784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我还能读得很好！</a:t>
            </a:r>
            <a:endParaRPr lang="zh-CN" alt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1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ll\Desktop\三个儿子素材\ppt素材\图片\小博士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857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7092" y="220486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天才小演员</a:t>
            </a:r>
            <a:endParaRPr lang="zh-CN" altLang="en-US" sz="48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1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92D050"/>
            </a:gs>
            <a:gs pos="100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Well\Desktop\001535C35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57" y="980728"/>
            <a:ext cx="436674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4171776" y="900107"/>
            <a:ext cx="591467" cy="3600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139953" y="1689194"/>
            <a:ext cx="93610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373002" y="2219149"/>
            <a:ext cx="468052" cy="2880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676739">
            <a:off x="5354893" y="56522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latin typeface="华文彩云" pitchFamily="2" charset="-122"/>
                <a:ea typeface="华文彩云" pitchFamily="2" charset="-122"/>
              </a:rPr>
              <a:t>表演啦！</a:t>
            </a:r>
            <a:endParaRPr lang="zh-CN" altLang="en-US" sz="4800" dirty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 rot="20676739">
            <a:off x="26299" y="9287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华文彩云" pitchFamily="2" charset="-122"/>
                <a:ea typeface="华文彩云" pitchFamily="2" charset="-122"/>
              </a:rPr>
              <a:t>表演啦！</a:t>
            </a:r>
            <a:endParaRPr lang="zh-CN" altLang="en-US" sz="4800" dirty="0">
              <a:solidFill>
                <a:schemeClr val="bg1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rot="20676739">
            <a:off x="404891" y="574489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rgbClr val="00B050"/>
                </a:solidFill>
                <a:latin typeface="华文彩云" pitchFamily="2" charset="-122"/>
                <a:ea typeface="华文彩云" pitchFamily="2" charset="-122"/>
              </a:rPr>
              <a:t>表演啦！</a:t>
            </a:r>
            <a:endParaRPr lang="zh-CN" altLang="en-US" sz="4800" dirty="0">
              <a:solidFill>
                <a:srgbClr val="00B050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 rot="20676739">
            <a:off x="6348962" y="567083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rgbClr val="FFFF00"/>
                </a:solidFill>
                <a:latin typeface="华文彩云" pitchFamily="2" charset="-122"/>
                <a:ea typeface="华文彩云" pitchFamily="2" charset="-122"/>
              </a:rPr>
              <a:t>表演啦！</a:t>
            </a:r>
            <a:endParaRPr lang="zh-CN" altLang="en-US" sz="4800" dirty="0">
              <a:solidFill>
                <a:srgbClr val="FFFF0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07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repeatCount="3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Well\Desktop\魔术棒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469793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Well\Desktop\星星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59" y="731837"/>
            <a:ext cx="61055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102" name="CommandButton1" r:id="rId2" imgW="1514520" imgH="609480"/>
        </mc:Choice>
        <mc:Fallback>
          <p:control name="CommandButton1" r:id="rId2" imgW="1514520" imgH="609480">
            <p:pic>
              <p:nvPicPr>
                <p:cNvPr id="0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3644900"/>
                  <a:ext cx="1511300" cy="611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3" name="TextBox1" r:id="rId3" imgW="2085840" imgH="571680"/>
        </mc:Choice>
        <mc:Fallback>
          <p:control name="TextBox1" r:id="rId3" imgW="2085840" imgH="5716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838" y="2420938"/>
                  <a:ext cx="2087562" cy="574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istrator\Desktop\Documents\我的PPT素材\图片5附件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" b="2650"/>
          <a:stretch>
            <a:fillRect/>
          </a:stretch>
        </p:blipFill>
        <p:spPr bwMode="auto">
          <a:xfrm>
            <a:off x="-31971" y="-53975"/>
            <a:ext cx="88519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istrator\Desktop\Documents\我的PPT素材\图片4附件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53975"/>
            <a:ext cx="9186863" cy="696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拉幕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-243407"/>
            <a:ext cx="4857751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拉幕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6"/>
          <a:stretch>
            <a:fillRect/>
          </a:stretch>
        </p:blipFill>
        <p:spPr bwMode="auto">
          <a:xfrm>
            <a:off x="4214813" y="500063"/>
            <a:ext cx="42862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拉幕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-243407"/>
            <a:ext cx="4643438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拉幕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74"/>
          <a:stretch>
            <a:fillRect/>
          </a:stretch>
        </p:blipFill>
        <p:spPr bwMode="auto">
          <a:xfrm>
            <a:off x="4533900" y="500063"/>
            <a:ext cx="41910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1018" y="2491974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鼓掌吧！</a:t>
            </a:r>
            <a:endParaRPr lang="zh-CN" altLang="en-US" sz="8000" b="1" dirty="0"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53000" y="2276872"/>
            <a:ext cx="3250816" cy="3441819"/>
            <a:chOff x="5622582" y="2096150"/>
            <a:chExt cx="3250816" cy="3441819"/>
          </a:xfrm>
        </p:grpSpPr>
        <p:pic>
          <p:nvPicPr>
            <p:cNvPr id="4105" name="Picture 9" descr="C:\Users\Well\Desktop\三个儿子素材\ppt素材\图片\右手掌 - 副本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97602">
              <a:off x="5622582" y="2096150"/>
              <a:ext cx="2695575" cy="343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C:\Users\Well\Desktop\三个儿子素材\ppt素材\图片\左手掌 - 副本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03547">
              <a:off x="6177823" y="2099444"/>
              <a:ext cx="2695575" cy="343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21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235</Words>
  <Application>Microsoft Office PowerPoint</Application>
  <PresentationFormat>全屏显示(4:3)</PresentationFormat>
  <Paragraphs>71</Paragraphs>
  <Slides>15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Well</dc:creator>
  <cp:lastModifiedBy>DADI</cp:lastModifiedBy>
  <cp:revision>187</cp:revision>
  <dcterms:created xsi:type="dcterms:W3CDTF">2012-03-25T12:45:42Z</dcterms:created>
  <dcterms:modified xsi:type="dcterms:W3CDTF">2013-04-13T15:31:35Z</dcterms:modified>
</cp:coreProperties>
</file>