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650" r:id="rId2"/>
    <p:sldId id="623" r:id="rId3"/>
    <p:sldId id="256" r:id="rId4"/>
    <p:sldId id="625" r:id="rId5"/>
    <p:sldId id="544" r:id="rId6"/>
    <p:sldId id="631" r:id="rId7"/>
    <p:sldId id="629" r:id="rId8"/>
    <p:sldId id="456" r:id="rId9"/>
    <p:sldId id="630" r:id="rId10"/>
    <p:sldId id="598" r:id="rId11"/>
    <p:sldId id="634" r:id="rId12"/>
    <p:sldId id="635" r:id="rId13"/>
    <p:sldId id="599" r:id="rId14"/>
    <p:sldId id="637" r:id="rId15"/>
    <p:sldId id="638" r:id="rId16"/>
    <p:sldId id="639" r:id="rId17"/>
    <p:sldId id="640" r:id="rId18"/>
    <p:sldId id="641" r:id="rId19"/>
    <p:sldId id="632" r:id="rId20"/>
    <p:sldId id="621" r:id="rId21"/>
    <p:sldId id="624" r:id="rId22"/>
    <p:sldId id="622" r:id="rId23"/>
    <p:sldId id="633" r:id="rId24"/>
    <p:sldId id="642" r:id="rId25"/>
    <p:sldId id="643" r:id="rId26"/>
    <p:sldId id="644" r:id="rId27"/>
    <p:sldId id="645" r:id="rId28"/>
    <p:sldId id="646" r:id="rId29"/>
    <p:sldId id="647" r:id="rId30"/>
    <p:sldId id="651" r:id="rId31"/>
    <p:sldId id="652" r:id="rId32"/>
    <p:sldId id="653" r:id="rId33"/>
    <p:sldId id="654" r:id="rId34"/>
    <p:sldId id="655" r:id="rId35"/>
    <p:sldId id="656" r:id="rId36"/>
    <p:sldId id="657" r:id="rId37"/>
    <p:sldId id="648" r:id="rId38"/>
    <p:sldId id="676" r:id="rId39"/>
    <p:sldId id="677" r:id="rId40"/>
    <p:sldId id="668" r:id="rId41"/>
    <p:sldId id="663" r:id="rId42"/>
    <p:sldId id="522" r:id="rId43"/>
    <p:sldId id="526" r:id="rId44"/>
    <p:sldId id="524" r:id="rId45"/>
    <p:sldId id="525" r:id="rId46"/>
    <p:sldId id="660" r:id="rId47"/>
    <p:sldId id="664" r:id="rId48"/>
    <p:sldId id="665" r:id="rId49"/>
    <p:sldId id="582" r:id="rId50"/>
    <p:sldId id="604" r:id="rId51"/>
    <p:sldId id="605" r:id="rId52"/>
    <p:sldId id="554" r:id="rId53"/>
    <p:sldId id="555" r:id="rId54"/>
    <p:sldId id="556" r:id="rId55"/>
    <p:sldId id="558" r:id="rId56"/>
    <p:sldId id="662" r:id="rId57"/>
    <p:sldId id="661" r:id="rId58"/>
    <p:sldId id="669" r:id="rId59"/>
    <p:sldId id="592" r:id="rId60"/>
    <p:sldId id="667" r:id="rId61"/>
    <p:sldId id="678" r:id="rId62"/>
    <p:sldId id="679" r:id="rId63"/>
    <p:sldId id="593" r:id="rId64"/>
    <p:sldId id="594" r:id="rId65"/>
    <p:sldId id="595" r:id="rId66"/>
    <p:sldId id="596" r:id="rId67"/>
    <p:sldId id="597" r:id="rId68"/>
    <p:sldId id="680" r:id="rId69"/>
    <p:sldId id="601" r:id="rId70"/>
    <p:sldId id="602" r:id="rId71"/>
    <p:sldId id="618" r:id="rId72"/>
    <p:sldId id="617" r:id="rId73"/>
    <p:sldId id="619" r:id="rId74"/>
    <p:sldId id="620" r:id="rId75"/>
    <p:sldId id="603" r:id="rId76"/>
    <p:sldId id="670" r:id="rId77"/>
    <p:sldId id="671" r:id="rId78"/>
    <p:sldId id="672" r:id="rId79"/>
    <p:sldId id="673" r:id="rId80"/>
    <p:sldId id="674" r:id="rId81"/>
    <p:sldId id="675" r:id="rId82"/>
    <p:sldId id="616" r:id="rId83"/>
    <p:sldId id="681" r:id="rId8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华文行楷" panose="02010800040101010101" pitchFamily="2" charset="-122"/>
      <p:regular r:id="rId91"/>
    </p:embeddedFont>
    <p:embeddedFont>
      <p:font typeface="华文仿宋" panose="02010600040101010101" pitchFamily="2" charset="-122"/>
      <p:regular r:id="rId92"/>
    </p:embeddedFont>
    <p:embeddedFont>
      <p:font typeface="隶书" panose="02010509060101010101" pitchFamily="49" charset="-122"/>
      <p:regular r:id="rId93"/>
    </p:embeddedFont>
    <p:embeddedFont>
      <p:font typeface="Wingdings 3" panose="05040102010807070707" pitchFamily="18" charset="2"/>
      <p:regular r:id="rId94"/>
    </p:embeddedFont>
    <p:embeddedFont>
      <p:font typeface="微软雅黑" panose="020B0503020204020204" pitchFamily="34" charset="-122"/>
      <p:regular r:id="rId95"/>
      <p:bold r:id="rId96"/>
    </p:embeddedFont>
    <p:embeddedFont>
      <p:font typeface="迷你简少儿" panose="02010600030101010101" charset="-122"/>
      <p:regular r:id="rId97"/>
    </p:embeddedFont>
    <p:embeddedFont>
      <p:font typeface="黑体" panose="02010609060101010101" pitchFamily="49" charset="-122"/>
      <p:regular r:id="rId98"/>
    </p:embeddedFont>
    <p:embeddedFont>
      <p:font typeface="华文中宋" panose="02010600040101010101" pitchFamily="2" charset="-122"/>
      <p:regular r:id="rId99"/>
    </p:embeddedFont>
    <p:embeddedFont>
      <p:font typeface="楷体" panose="02010609060101010101" pitchFamily="49" charset="-122"/>
      <p:regular r:id="rId100"/>
    </p:embeddedFont>
    <p:embeddedFont>
      <p:font typeface="方正姚体" panose="02010601030101010101" pitchFamily="2" charset="-122"/>
      <p:regular r:id="rId10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8895" autoAdjust="0"/>
  </p:normalViewPr>
  <p:slideViewPr>
    <p:cSldViewPr>
      <p:cViewPr>
        <p:scale>
          <a:sx n="70" d="100"/>
          <a:sy n="70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1.fntdata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4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1.fntdata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ULearning</a:t>
            </a:r>
            <a:r>
              <a:rPr lang="zh-CN" altLang="en-US"/>
              <a:t>小组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B4B987-1DA0-4D57-8BBC-16648BB2EC8F}" type="datetimeFigureOut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4402C8-FAE9-4C5C-A85E-0C53BFBA7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650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ULearning</a:t>
            </a:r>
            <a:r>
              <a:rPr lang="zh-CN" altLang="en-US"/>
              <a:t>小组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1C25F9B-4B20-4671-B337-824C84B843DA}" type="datetimeFigureOut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D1EEB77-3930-4A77-AFCB-F79787A805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09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26FE31-76E8-477C-B057-0932A1F0C6E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C70BD1-2B40-4CF1-B484-B2FD3DA84465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A09222-424D-4084-81E8-AEA5523073B0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检索好的学习元和知识群：以周志师姐发的</a:t>
            </a:r>
            <a:r>
              <a:rPr lang="en-US" altLang="zh-CN" smtClean="0"/>
              <a:t>word</a:t>
            </a:r>
            <a:r>
              <a:rPr lang="zh-CN" altLang="en-US" smtClean="0"/>
              <a:t>文档中的几个例子，进一步讲解如何收藏学习元和知识群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461D8F-96CD-4D3C-87EF-9739ED40757C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7F658-6A06-4EED-8D31-9C8440098B5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专业学习：以</a:t>
            </a:r>
            <a:r>
              <a:rPr lang="en-US" altLang="zh-CN" smtClean="0"/>
              <a:t>PPT</a:t>
            </a:r>
            <a:r>
              <a:rPr lang="zh-CN" altLang="en-US" smtClean="0"/>
              <a:t>培训</a:t>
            </a:r>
            <a:r>
              <a:rPr lang="en-US" altLang="zh-CN" smtClean="0"/>
              <a:t>——</a:t>
            </a:r>
            <a:r>
              <a:rPr lang="zh-CN" altLang="en-US" smtClean="0"/>
              <a:t>每日一学知识群为例</a:t>
            </a:r>
            <a:endParaRPr lang="en-US" altLang="zh-CN" smtClean="0"/>
          </a:p>
          <a:p>
            <a:r>
              <a:rPr lang="zh-CN" altLang="en-US" smtClean="0"/>
              <a:t>创建学习元是创建资源，将学习元推荐到知识群是分享资源，学习社区是人、信息、资源的汇总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b="1" smtClean="0"/>
              <a:t>学习社区的网址附上，可以不用搜索</a:t>
            </a:r>
            <a:endParaRPr lang="en-US" altLang="zh-CN" b="1" smtClean="0"/>
          </a:p>
          <a:p>
            <a:pPr eaLnBrk="1" hangingPunct="1">
              <a:spcBef>
                <a:spcPct val="0"/>
              </a:spcBef>
            </a:pPr>
            <a:endParaRPr lang="en-US" altLang="zh-CN" b="1" smtClean="0"/>
          </a:p>
          <a:p>
            <a:pPr eaLnBrk="1" hangingPunct="1">
              <a:spcBef>
                <a:spcPct val="0"/>
              </a:spcBef>
            </a:pPr>
            <a:endParaRPr lang="en-US" altLang="zh-CN" b="1" smtClean="0"/>
          </a:p>
          <a:p>
            <a:pPr eaLnBrk="1" hangingPunct="1">
              <a:spcBef>
                <a:spcPct val="0"/>
              </a:spcBef>
            </a:pPr>
            <a:endParaRPr lang="en-US" altLang="zh-CN" b="1" smtClean="0"/>
          </a:p>
          <a:p>
            <a:pPr eaLnBrk="1" hangingPunct="1">
              <a:spcBef>
                <a:spcPct val="0"/>
              </a:spcBef>
            </a:pPr>
            <a:r>
              <a:rPr lang="zh-CN" altLang="zh-CN" b="1" smtClean="0"/>
              <a:t>每个校际教研结对校可在此进行校际教研活动。教研结对校内部成员之间可以通过该在社区小组中的“学习元</a:t>
            </a:r>
            <a:r>
              <a:rPr lang="zh-CN" altLang="en-US" b="1" smtClean="0"/>
              <a:t>、</a:t>
            </a:r>
            <a:r>
              <a:rPr lang="zh-CN" altLang="zh-CN" b="1" smtClean="0"/>
              <a:t>知识群</a:t>
            </a:r>
            <a:r>
              <a:rPr lang="zh-CN" altLang="en-US" b="1" smtClean="0"/>
              <a:t>、</a:t>
            </a:r>
            <a:r>
              <a:rPr lang="zh-CN" altLang="zh-CN" b="1" smtClean="0"/>
              <a:t>小工具</a:t>
            </a:r>
            <a:r>
              <a:rPr lang="zh-CN" altLang="en-US" b="1" smtClean="0"/>
              <a:t>、</a:t>
            </a:r>
            <a:r>
              <a:rPr lang="zh-CN" altLang="zh-CN" b="1" smtClean="0"/>
              <a:t>资源</a:t>
            </a:r>
            <a:r>
              <a:rPr lang="zh-CN" altLang="en-US" b="1" smtClean="0"/>
              <a:t>、</a:t>
            </a:r>
            <a:r>
              <a:rPr lang="zh-CN" altLang="zh-CN" b="1" smtClean="0"/>
              <a:t>帖子</a:t>
            </a:r>
            <a:r>
              <a:rPr lang="zh-CN" altLang="en-US" b="1" smtClean="0"/>
              <a:t>、</a:t>
            </a:r>
            <a:r>
              <a:rPr lang="zh-CN" altLang="zh-CN" b="1" smtClean="0"/>
              <a:t>活动</a:t>
            </a:r>
            <a:r>
              <a:rPr lang="zh-CN" altLang="en-US" b="1" smtClean="0"/>
              <a:t>、</a:t>
            </a:r>
            <a:r>
              <a:rPr lang="zh-CN" altLang="zh-CN" b="1" smtClean="0"/>
              <a:t>作品”模块进行交流和研讨等活动。</a:t>
            </a:r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53F8D8-8821-43E2-8F30-5B37B8DC8870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 descr="lc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3749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5" descr="ulearning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51475"/>
            <a:ext cx="1828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9144000" cy="198913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808000"/>
              </a:solidFill>
            </a:endParaRPr>
          </a:p>
        </p:txBody>
      </p:sp>
      <p:pic>
        <p:nvPicPr>
          <p:cNvPr id="7" name="图片 17" descr="lc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3242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华文仿宋" pitchFamily="2" charset="-122"/>
                <a:ea typeface="华文仿宋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F7574-A5DA-49E1-BC2A-441ACBA621A5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2C43-5DB9-4203-8A59-8CC993B650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24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CE8E-F37B-4560-9914-F9765920A815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6A20-BC83-4C1F-A9B1-21ED7B770F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9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2FFD-166C-447B-AA26-58554DED479C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412C-C8F8-44C6-97EA-CB56948931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0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 descr="ulearning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45125"/>
            <a:ext cx="1828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占位符 1"/>
          <p:cNvSpPr>
            <a:spLocks noGrp="1"/>
          </p:cNvSpPr>
          <p:nvPr>
            <p:ph type="title"/>
          </p:nvPr>
        </p:nvSpPr>
        <p:spPr bwMode="auto">
          <a:xfrm>
            <a:off x="323528" y="700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7784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 descr="learningce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1412875"/>
            <a:ext cx="16081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362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rgbClr val="990000"/>
                </a:solidFill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43651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CA56-0D7E-4935-BF37-3FB46AFE61A0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59C0-6136-43DD-B524-0579E048B5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24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latin typeface="华文中宋" pitchFamily="2" charset="-122"/>
                <a:ea typeface="华文中宋" pitchFamily="2" charset="-122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latin typeface="华文中宋" pitchFamily="2" charset="-122"/>
                <a:ea typeface="华文中宋" pitchFamily="2" charset="-122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268D-A4E1-4747-AFBE-47B21B4F970F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6614-C281-4975-8D10-C6F91ECB3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90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794E-35F5-4D1B-9377-FA043B351EFB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FEAA-A7AF-4752-AF95-3ADE9C9C47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8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53BA-CDD9-437F-AF76-AF52FC15F839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22D9-AF64-4FD5-9610-8F65991023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65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 descr="learningce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16573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881A-AAB5-43DC-8237-554CDD76FD17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5585-783D-4D43-A5E7-25F9F4700E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76E4-B98F-4D80-84A4-2E33EAB41923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7371-D95A-4E26-8F31-294FE29B35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59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1213-E356-4CB7-90E4-6FEC31AA01F8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14FA-D587-4F49-A6D8-3BD9ECD5DA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11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gray">
          <a:xfrm>
            <a:off x="0" y="-26988"/>
            <a:ext cx="9144000" cy="1339851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A0A8E-26FA-4FF5-BEE6-9A3BCFA326C5}" type="datetime1">
              <a:rPr lang="zh-CN" altLang="en-US"/>
              <a:pPr>
                <a:defRPr/>
              </a:pPr>
              <a:t>2014/3/7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Learning Cell http://lcell.bnu.edu.cn/index.jsp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4DBDA67-6E36-472F-80F9-149F71FD9B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0" name="图片 7" descr="lc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97"/>
          <a:stretch>
            <a:fillRect/>
          </a:stretch>
        </p:blipFill>
        <p:spPr bwMode="auto">
          <a:xfrm>
            <a:off x="395288" y="333375"/>
            <a:ext cx="6080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8" descr="ulearning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51475"/>
            <a:ext cx="1828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标题占位符 1"/>
          <p:cNvSpPr>
            <a:spLocks noGrp="1"/>
          </p:cNvSpPr>
          <p:nvPr>
            <p:ph type="title"/>
          </p:nvPr>
        </p:nvSpPr>
        <p:spPr bwMode="auto">
          <a:xfrm>
            <a:off x="323850" y="69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1033" name="组合 10"/>
          <p:cNvGrpSpPr>
            <a:grpSpLocks/>
          </p:cNvGrpSpPr>
          <p:nvPr/>
        </p:nvGrpSpPr>
        <p:grpSpPr bwMode="auto">
          <a:xfrm>
            <a:off x="0" y="6327775"/>
            <a:ext cx="9144000" cy="557213"/>
            <a:chOff x="0" y="6324599"/>
            <a:chExt cx="9144000" cy="542924"/>
          </a:xfrm>
        </p:grpSpPr>
        <p:pic>
          <p:nvPicPr>
            <p:cNvPr id="1035" name="Picture 16" descr="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1"/>
            <a:stretch>
              <a:fillRect/>
            </a:stretch>
          </p:blipFill>
          <p:spPr bwMode="auto">
            <a:xfrm>
              <a:off x="0" y="6324599"/>
              <a:ext cx="9144000" cy="54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26" descr="b_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6500837"/>
              <a:ext cx="646113" cy="28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21" descr="artplus_nature_naturalcity42_i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462" y="6403048"/>
              <a:ext cx="857255" cy="454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4" r:id="rId4"/>
    <p:sldLayoutId id="2147483815" r:id="rId5"/>
    <p:sldLayoutId id="2147483816" r:id="rId6"/>
    <p:sldLayoutId id="2147483824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6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6.xml"/><Relationship Id="rId5" Type="http://schemas.openxmlformats.org/officeDocument/2006/relationships/slide" Target="slide65.xml"/><Relationship Id="rId4" Type="http://schemas.openxmlformats.org/officeDocument/2006/relationships/slide" Target="slide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community/index.jsp?communityId=685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&#23416;&#21313;&#24039;&#25163;.pp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do/ko?action=getMyK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do/lcpage?action=view&amp;koId=10538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319695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zh-CN" altLang="en-US" sz="4800" b="1" dirty="0" smtClean="0"/>
              <a:t>加入</a:t>
            </a:r>
            <a:r>
              <a:rPr lang="en-US" altLang="zh-CN" sz="4800" b="1" dirty="0" smtClean="0"/>
              <a:t>QQ</a:t>
            </a:r>
            <a:r>
              <a:rPr lang="zh-CN" altLang="en-US" sz="4800" b="1" dirty="0"/>
              <a:t>群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4800" b="1" dirty="0"/>
          </a:p>
          <a:p>
            <a:pPr marL="0" indent="0" algn="ctr">
              <a:buNone/>
            </a:pPr>
            <a:r>
              <a:rPr lang="en-US" altLang="zh-CN" sz="9600" b="1" dirty="0" smtClean="0"/>
              <a:t>361915923 </a:t>
            </a:r>
            <a:endParaRPr lang="en-US" altLang="zh-CN" sz="9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3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直接连接符 120"/>
          <p:cNvCxnSpPr/>
          <p:nvPr/>
        </p:nvCxnSpPr>
        <p:spPr>
          <a:xfrm flipV="1">
            <a:off x="4205288" y="3429000"/>
            <a:ext cx="550862" cy="18303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77875" y="1444625"/>
            <a:ext cx="3938588" cy="19843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873250" y="836613"/>
            <a:ext cx="2843213" cy="259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270125" y="2549525"/>
            <a:ext cx="2384425" cy="8794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476375" y="2833688"/>
            <a:ext cx="3240088" cy="59531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849313" y="3429000"/>
            <a:ext cx="3805237" cy="2174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1873250" y="3429000"/>
            <a:ext cx="2843213" cy="50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1643063" y="3429000"/>
            <a:ext cx="3073400" cy="15494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2700338" y="3429000"/>
            <a:ext cx="1954212" cy="149066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414588" y="3429000"/>
            <a:ext cx="2301875" cy="26479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3313113" y="3429000"/>
            <a:ext cx="1341437" cy="22510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 flipV="1">
            <a:off x="4684713" y="3429000"/>
            <a:ext cx="142875" cy="30448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4716463" y="3429000"/>
            <a:ext cx="827087" cy="159861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 flipV="1">
            <a:off x="4716463" y="3429000"/>
            <a:ext cx="1927225" cy="25923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 flipV="1">
            <a:off x="4716463" y="3429000"/>
            <a:ext cx="1338262" cy="5588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3022600" y="915988"/>
            <a:ext cx="1693863" cy="251301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4005263" y="509588"/>
            <a:ext cx="711200" cy="291941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4654550" y="2443163"/>
            <a:ext cx="61913" cy="98583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4716463" y="519113"/>
            <a:ext cx="412750" cy="29098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4684713" y="1800225"/>
            <a:ext cx="996950" cy="16287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>
            <a:off x="4684713" y="873125"/>
            <a:ext cx="2479675" cy="2555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4684713" y="2173288"/>
            <a:ext cx="2876550" cy="125571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>
            <a:off x="4716463" y="3338513"/>
            <a:ext cx="2630487" cy="904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4716463" y="3429000"/>
            <a:ext cx="3311525" cy="904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flipV="1">
            <a:off x="4716463" y="3429000"/>
            <a:ext cx="3516312" cy="24955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475657" y="439896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15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625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88913"/>
            <a:ext cx="7953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145693" y="4630882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18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916303" y="525876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19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78383" y="2437192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0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2245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360488"/>
            <a:ext cx="7937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50091" y="294232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3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480663" y="3581394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4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625378" y="509886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5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51337" y="3248974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6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245885" y="4582114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7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905245" y="215341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8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79995" y="1048567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9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16715" y="5680549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0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669091" y="359166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1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00025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807991" y="4861945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3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835606" y="5528149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4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302519" y="452347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5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22238"/>
            <a:ext cx="7953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630638" y="3937261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7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429643" y="6021289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8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246714" y="5675086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sp>
        <p:nvSpPr>
          <p:cNvPr id="6" name="椭圆 5"/>
          <p:cNvSpPr/>
          <p:nvPr/>
        </p:nvSpPr>
        <p:spPr>
          <a:xfrm>
            <a:off x="2123728" y="836712"/>
            <a:ext cx="5184576" cy="5184576"/>
          </a:xfrm>
          <a:prstGeom prst="ellipse">
            <a:avLst/>
          </a:prstGeom>
          <a:ln w="952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106738" y="1800225"/>
            <a:ext cx="1547812" cy="642938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学习资源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700338" y="4087813"/>
            <a:ext cx="1227137" cy="642937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方案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681663" y="3987800"/>
            <a:ext cx="1239837" cy="642938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论文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340225" y="5013325"/>
            <a:ext cx="1203325" cy="642938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反思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657850" y="2152650"/>
            <a:ext cx="1152525" cy="642938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任意多边形 124"/>
          <p:cNvSpPr/>
          <p:nvPr/>
        </p:nvSpPr>
        <p:spPr>
          <a:xfrm>
            <a:off x="3654425" y="1531938"/>
            <a:ext cx="5176838" cy="5310187"/>
          </a:xfrm>
          <a:custGeom>
            <a:avLst/>
            <a:gdLst>
              <a:gd name="connsiteX0" fmla="*/ 4231657 w 5175878"/>
              <a:gd name="connsiteY0" fmla="*/ 1767682 h 5308865"/>
              <a:gd name="connsiteX1" fmla="*/ 4417395 w 5175878"/>
              <a:gd name="connsiteY1" fmla="*/ 853282 h 5308865"/>
              <a:gd name="connsiteX2" fmla="*/ 4360245 w 5175878"/>
              <a:gd name="connsiteY2" fmla="*/ 10319 h 5308865"/>
              <a:gd name="connsiteX3" fmla="*/ 3117232 w 5175878"/>
              <a:gd name="connsiteY3" fmla="*/ 453232 h 5308865"/>
              <a:gd name="connsiteX4" fmla="*/ 2860057 w 5175878"/>
              <a:gd name="connsiteY4" fmla="*/ 1453357 h 5308865"/>
              <a:gd name="connsiteX5" fmla="*/ 1788495 w 5175878"/>
              <a:gd name="connsiteY5" fmla="*/ 2196307 h 5308865"/>
              <a:gd name="connsiteX6" fmla="*/ 1331295 w 5175878"/>
              <a:gd name="connsiteY6" fmla="*/ 3124994 h 5308865"/>
              <a:gd name="connsiteX7" fmla="*/ 431182 w 5175878"/>
              <a:gd name="connsiteY7" fmla="*/ 3210719 h 5308865"/>
              <a:gd name="connsiteX8" fmla="*/ 2557 w 5175878"/>
              <a:gd name="connsiteY8" fmla="*/ 3510757 h 5308865"/>
              <a:gd name="connsiteX9" fmla="*/ 274020 w 5175878"/>
              <a:gd name="connsiteY9" fmla="*/ 4368007 h 5308865"/>
              <a:gd name="connsiteX10" fmla="*/ 702645 w 5175878"/>
              <a:gd name="connsiteY10" fmla="*/ 5168107 h 5308865"/>
              <a:gd name="connsiteX11" fmla="*/ 1502745 w 5175878"/>
              <a:gd name="connsiteY11" fmla="*/ 5282407 h 5308865"/>
              <a:gd name="connsiteX12" fmla="*/ 3760170 w 5175878"/>
              <a:gd name="connsiteY12" fmla="*/ 4868069 h 5308865"/>
              <a:gd name="connsiteX13" fmla="*/ 5117482 w 5175878"/>
              <a:gd name="connsiteY13" fmla="*/ 4896644 h 5308865"/>
              <a:gd name="connsiteX14" fmla="*/ 4931745 w 5175878"/>
              <a:gd name="connsiteY14" fmla="*/ 3553619 h 5308865"/>
              <a:gd name="connsiteX15" fmla="*/ 4960320 w 5175878"/>
              <a:gd name="connsiteY15" fmla="*/ 2353469 h 5308865"/>
              <a:gd name="connsiteX16" fmla="*/ 4231657 w 5175878"/>
              <a:gd name="connsiteY16" fmla="*/ 1767682 h 530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5878" h="5308865">
                <a:moveTo>
                  <a:pt x="4231657" y="1767682"/>
                </a:moveTo>
                <a:cubicBezTo>
                  <a:pt x="4141170" y="1517651"/>
                  <a:pt x="4395964" y="1146176"/>
                  <a:pt x="4417395" y="853282"/>
                </a:cubicBezTo>
                <a:cubicBezTo>
                  <a:pt x="4438826" y="560388"/>
                  <a:pt x="4576939" y="76994"/>
                  <a:pt x="4360245" y="10319"/>
                </a:cubicBezTo>
                <a:cubicBezTo>
                  <a:pt x="4143551" y="-56356"/>
                  <a:pt x="3367263" y="212726"/>
                  <a:pt x="3117232" y="453232"/>
                </a:cubicBezTo>
                <a:cubicBezTo>
                  <a:pt x="2867201" y="693738"/>
                  <a:pt x="3081513" y="1162844"/>
                  <a:pt x="2860057" y="1453357"/>
                </a:cubicBezTo>
                <a:cubicBezTo>
                  <a:pt x="2638601" y="1743869"/>
                  <a:pt x="2043289" y="1917701"/>
                  <a:pt x="1788495" y="2196307"/>
                </a:cubicBezTo>
                <a:cubicBezTo>
                  <a:pt x="1533701" y="2474913"/>
                  <a:pt x="1557514" y="2955925"/>
                  <a:pt x="1331295" y="3124994"/>
                </a:cubicBezTo>
                <a:cubicBezTo>
                  <a:pt x="1105076" y="3294063"/>
                  <a:pt x="652638" y="3146425"/>
                  <a:pt x="431182" y="3210719"/>
                </a:cubicBezTo>
                <a:cubicBezTo>
                  <a:pt x="209726" y="3275013"/>
                  <a:pt x="28751" y="3317876"/>
                  <a:pt x="2557" y="3510757"/>
                </a:cubicBezTo>
                <a:cubicBezTo>
                  <a:pt x="-23637" y="3703638"/>
                  <a:pt x="157339" y="4091782"/>
                  <a:pt x="274020" y="4368007"/>
                </a:cubicBezTo>
                <a:cubicBezTo>
                  <a:pt x="390701" y="4644232"/>
                  <a:pt x="497857" y="5015707"/>
                  <a:pt x="702645" y="5168107"/>
                </a:cubicBezTo>
                <a:cubicBezTo>
                  <a:pt x="907433" y="5320507"/>
                  <a:pt x="993157" y="5332413"/>
                  <a:pt x="1502745" y="5282407"/>
                </a:cubicBezTo>
                <a:cubicBezTo>
                  <a:pt x="2012332" y="5232401"/>
                  <a:pt x="3157714" y="4932363"/>
                  <a:pt x="3760170" y="4868069"/>
                </a:cubicBezTo>
                <a:cubicBezTo>
                  <a:pt x="4362626" y="4803775"/>
                  <a:pt x="4922220" y="5115719"/>
                  <a:pt x="5117482" y="4896644"/>
                </a:cubicBezTo>
                <a:cubicBezTo>
                  <a:pt x="5312744" y="4677569"/>
                  <a:pt x="4957939" y="3977482"/>
                  <a:pt x="4931745" y="3553619"/>
                </a:cubicBezTo>
                <a:cubicBezTo>
                  <a:pt x="4905551" y="3129757"/>
                  <a:pt x="5074620" y="2646363"/>
                  <a:pt x="4960320" y="2353469"/>
                </a:cubicBezTo>
                <a:cubicBezTo>
                  <a:pt x="4846020" y="2060575"/>
                  <a:pt x="4322144" y="2017713"/>
                  <a:pt x="4231657" y="1767682"/>
                </a:cubicBezTo>
                <a:close/>
              </a:path>
            </a:pathLst>
          </a:custGeom>
          <a:solidFill>
            <a:srgbClr val="66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任意多边形 125"/>
          <p:cNvSpPr/>
          <p:nvPr/>
        </p:nvSpPr>
        <p:spPr>
          <a:xfrm>
            <a:off x="2370138" y="77788"/>
            <a:ext cx="5978525" cy="4002087"/>
          </a:xfrm>
          <a:custGeom>
            <a:avLst/>
            <a:gdLst>
              <a:gd name="connsiteX0" fmla="*/ 1044092 w 5978522"/>
              <a:gd name="connsiteY0" fmla="*/ 36628 h 4001925"/>
              <a:gd name="connsiteX1" fmla="*/ 258279 w 5978522"/>
              <a:gd name="connsiteY1" fmla="*/ 422391 h 4001925"/>
              <a:gd name="connsiteX2" fmla="*/ 58254 w 5978522"/>
              <a:gd name="connsiteY2" fmla="*/ 1165341 h 4001925"/>
              <a:gd name="connsiteX3" fmla="*/ 1201254 w 5978522"/>
              <a:gd name="connsiteY3" fmla="*/ 1779703 h 4001925"/>
              <a:gd name="connsiteX4" fmla="*/ 1772754 w 5978522"/>
              <a:gd name="connsiteY4" fmla="*/ 3079866 h 4001925"/>
              <a:gd name="connsiteX5" fmla="*/ 2272817 w 5978522"/>
              <a:gd name="connsiteY5" fmla="*/ 3994266 h 4001925"/>
              <a:gd name="connsiteX6" fmla="*/ 2915754 w 5978522"/>
              <a:gd name="connsiteY6" fmla="*/ 3465628 h 4001925"/>
              <a:gd name="connsiteX7" fmla="*/ 3501542 w 5978522"/>
              <a:gd name="connsiteY7" fmla="*/ 2565516 h 4001925"/>
              <a:gd name="connsiteX8" fmla="*/ 5058879 w 5978522"/>
              <a:gd name="connsiteY8" fmla="*/ 2665528 h 4001925"/>
              <a:gd name="connsiteX9" fmla="*/ 5973279 w 5978522"/>
              <a:gd name="connsiteY9" fmla="*/ 2451216 h 4001925"/>
              <a:gd name="connsiteX10" fmla="*/ 5430354 w 5978522"/>
              <a:gd name="connsiteY10" fmla="*/ 1393941 h 4001925"/>
              <a:gd name="connsiteX11" fmla="*/ 5373204 w 5978522"/>
              <a:gd name="connsiteY11" fmla="*/ 279516 h 4001925"/>
              <a:gd name="connsiteX12" fmla="*/ 3844442 w 5978522"/>
              <a:gd name="connsiteY12" fmla="*/ 350953 h 4001925"/>
              <a:gd name="connsiteX13" fmla="*/ 3087204 w 5978522"/>
              <a:gd name="connsiteY13" fmla="*/ 65203 h 4001925"/>
              <a:gd name="connsiteX14" fmla="*/ 2258529 w 5978522"/>
              <a:gd name="connsiteY14" fmla="*/ 22341 h 4001925"/>
              <a:gd name="connsiteX15" fmla="*/ 1044092 w 5978522"/>
              <a:gd name="connsiteY15" fmla="*/ 36628 h 40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78522" h="4001925">
                <a:moveTo>
                  <a:pt x="1044092" y="36628"/>
                </a:moveTo>
                <a:cubicBezTo>
                  <a:pt x="710717" y="103303"/>
                  <a:pt x="422585" y="234272"/>
                  <a:pt x="258279" y="422391"/>
                </a:cubicBezTo>
                <a:cubicBezTo>
                  <a:pt x="93973" y="610510"/>
                  <a:pt x="-98909" y="939122"/>
                  <a:pt x="58254" y="1165341"/>
                </a:cubicBezTo>
                <a:cubicBezTo>
                  <a:pt x="215417" y="1391560"/>
                  <a:pt x="915504" y="1460616"/>
                  <a:pt x="1201254" y="1779703"/>
                </a:cubicBezTo>
                <a:cubicBezTo>
                  <a:pt x="1487004" y="2098791"/>
                  <a:pt x="1594160" y="2710772"/>
                  <a:pt x="1772754" y="3079866"/>
                </a:cubicBezTo>
                <a:cubicBezTo>
                  <a:pt x="1951348" y="3448960"/>
                  <a:pt x="2082317" y="3929972"/>
                  <a:pt x="2272817" y="3994266"/>
                </a:cubicBezTo>
                <a:cubicBezTo>
                  <a:pt x="2463317" y="4058560"/>
                  <a:pt x="2710967" y="3703753"/>
                  <a:pt x="2915754" y="3465628"/>
                </a:cubicBezTo>
                <a:cubicBezTo>
                  <a:pt x="3120541" y="3227503"/>
                  <a:pt x="3144355" y="2698866"/>
                  <a:pt x="3501542" y="2565516"/>
                </a:cubicBezTo>
                <a:cubicBezTo>
                  <a:pt x="3858730" y="2432166"/>
                  <a:pt x="4646923" y="2684578"/>
                  <a:pt x="5058879" y="2665528"/>
                </a:cubicBezTo>
                <a:cubicBezTo>
                  <a:pt x="5470835" y="2646478"/>
                  <a:pt x="5911366" y="2663147"/>
                  <a:pt x="5973279" y="2451216"/>
                </a:cubicBezTo>
                <a:cubicBezTo>
                  <a:pt x="6035192" y="2239285"/>
                  <a:pt x="5530366" y="1755891"/>
                  <a:pt x="5430354" y="1393941"/>
                </a:cubicBezTo>
                <a:cubicBezTo>
                  <a:pt x="5330342" y="1031991"/>
                  <a:pt x="5637523" y="453347"/>
                  <a:pt x="5373204" y="279516"/>
                </a:cubicBezTo>
                <a:cubicBezTo>
                  <a:pt x="5108885" y="105685"/>
                  <a:pt x="4225442" y="386672"/>
                  <a:pt x="3844442" y="350953"/>
                </a:cubicBezTo>
                <a:cubicBezTo>
                  <a:pt x="3463442" y="315234"/>
                  <a:pt x="3351523" y="119972"/>
                  <a:pt x="3087204" y="65203"/>
                </a:cubicBezTo>
                <a:cubicBezTo>
                  <a:pt x="2822885" y="10434"/>
                  <a:pt x="2599048" y="31866"/>
                  <a:pt x="2258529" y="22341"/>
                </a:cubicBezTo>
                <a:cubicBezTo>
                  <a:pt x="1918010" y="12816"/>
                  <a:pt x="1377467" y="-30047"/>
                  <a:pt x="1044092" y="36628"/>
                </a:cubicBezTo>
                <a:close/>
              </a:path>
            </a:pathLst>
          </a:custGeom>
          <a:solidFill>
            <a:srgbClr val="A5002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任意多边形 126"/>
          <p:cNvSpPr/>
          <p:nvPr/>
        </p:nvSpPr>
        <p:spPr>
          <a:xfrm>
            <a:off x="254000" y="2781300"/>
            <a:ext cx="5048250" cy="3937000"/>
          </a:xfrm>
          <a:custGeom>
            <a:avLst/>
            <a:gdLst>
              <a:gd name="connsiteX0" fmla="*/ 1831822 w 5048410"/>
              <a:gd name="connsiteY0" fmla="*/ 619820 h 3937207"/>
              <a:gd name="connsiteX1" fmla="*/ 1274610 w 5048410"/>
              <a:gd name="connsiteY1" fmla="*/ 691258 h 3937207"/>
              <a:gd name="connsiteX2" fmla="*/ 517372 w 5048410"/>
              <a:gd name="connsiteY2" fmla="*/ 262633 h 3937207"/>
              <a:gd name="connsiteX3" fmla="*/ 3022 w 5048410"/>
              <a:gd name="connsiteY3" fmla="*/ 862708 h 3937207"/>
              <a:gd name="connsiteX4" fmla="*/ 345922 w 5048410"/>
              <a:gd name="connsiteY4" fmla="*/ 1762820 h 3937207"/>
              <a:gd name="connsiteX5" fmla="*/ 1160310 w 5048410"/>
              <a:gd name="connsiteY5" fmla="*/ 2977258 h 3937207"/>
              <a:gd name="connsiteX6" fmla="*/ 1817535 w 5048410"/>
              <a:gd name="connsiteY6" fmla="*/ 3905945 h 3937207"/>
              <a:gd name="connsiteX7" fmla="*/ 3089122 w 5048410"/>
              <a:gd name="connsiteY7" fmla="*/ 3663058 h 3937207"/>
              <a:gd name="connsiteX8" fmla="*/ 4160685 w 5048410"/>
              <a:gd name="connsiteY8" fmla="*/ 3120133 h 3937207"/>
              <a:gd name="connsiteX9" fmla="*/ 4675035 w 5048410"/>
              <a:gd name="connsiteY9" fmla="*/ 2262883 h 3937207"/>
              <a:gd name="connsiteX10" fmla="*/ 4917922 w 5048410"/>
              <a:gd name="connsiteY10" fmla="*/ 1162745 h 3937207"/>
              <a:gd name="connsiteX11" fmla="*/ 5003647 w 5048410"/>
              <a:gd name="connsiteY11" fmla="*/ 134045 h 3937207"/>
              <a:gd name="connsiteX12" fmla="*/ 4203547 w 5048410"/>
              <a:gd name="connsiteY12" fmla="*/ 119758 h 3937207"/>
              <a:gd name="connsiteX13" fmla="*/ 3074835 w 5048410"/>
              <a:gd name="connsiteY13" fmla="*/ 1119883 h 3937207"/>
              <a:gd name="connsiteX14" fmla="*/ 1831822 w 5048410"/>
              <a:gd name="connsiteY14" fmla="*/ 619820 h 393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8410" h="3937207">
                <a:moveTo>
                  <a:pt x="1831822" y="619820"/>
                </a:moveTo>
                <a:cubicBezTo>
                  <a:pt x="1531785" y="548383"/>
                  <a:pt x="1493685" y="750789"/>
                  <a:pt x="1274610" y="691258"/>
                </a:cubicBezTo>
                <a:cubicBezTo>
                  <a:pt x="1055535" y="631727"/>
                  <a:pt x="729303" y="234058"/>
                  <a:pt x="517372" y="262633"/>
                </a:cubicBezTo>
                <a:cubicBezTo>
                  <a:pt x="305441" y="291208"/>
                  <a:pt x="31597" y="612677"/>
                  <a:pt x="3022" y="862708"/>
                </a:cubicBezTo>
                <a:cubicBezTo>
                  <a:pt x="-25553" y="1112739"/>
                  <a:pt x="153041" y="1410395"/>
                  <a:pt x="345922" y="1762820"/>
                </a:cubicBezTo>
                <a:cubicBezTo>
                  <a:pt x="538803" y="2115245"/>
                  <a:pt x="915041" y="2620071"/>
                  <a:pt x="1160310" y="2977258"/>
                </a:cubicBezTo>
                <a:cubicBezTo>
                  <a:pt x="1405579" y="3334445"/>
                  <a:pt x="1496066" y="3791645"/>
                  <a:pt x="1817535" y="3905945"/>
                </a:cubicBezTo>
                <a:cubicBezTo>
                  <a:pt x="2139004" y="4020245"/>
                  <a:pt x="2698597" y="3794027"/>
                  <a:pt x="3089122" y="3663058"/>
                </a:cubicBezTo>
                <a:cubicBezTo>
                  <a:pt x="3479647" y="3532089"/>
                  <a:pt x="3896366" y="3353496"/>
                  <a:pt x="4160685" y="3120133"/>
                </a:cubicBezTo>
                <a:cubicBezTo>
                  <a:pt x="4425004" y="2886771"/>
                  <a:pt x="4548829" y="2589114"/>
                  <a:pt x="4675035" y="2262883"/>
                </a:cubicBezTo>
                <a:cubicBezTo>
                  <a:pt x="4801241" y="1936652"/>
                  <a:pt x="4863153" y="1517551"/>
                  <a:pt x="4917922" y="1162745"/>
                </a:cubicBezTo>
                <a:cubicBezTo>
                  <a:pt x="4972691" y="807939"/>
                  <a:pt x="5122709" y="307876"/>
                  <a:pt x="5003647" y="134045"/>
                </a:cubicBezTo>
                <a:cubicBezTo>
                  <a:pt x="4884585" y="-39786"/>
                  <a:pt x="4525016" y="-44548"/>
                  <a:pt x="4203547" y="119758"/>
                </a:cubicBezTo>
                <a:cubicBezTo>
                  <a:pt x="3882078" y="284064"/>
                  <a:pt x="3470123" y="1031777"/>
                  <a:pt x="3074835" y="1119883"/>
                </a:cubicBezTo>
                <a:cubicBezTo>
                  <a:pt x="2679548" y="1207989"/>
                  <a:pt x="2131859" y="691257"/>
                  <a:pt x="1831822" y="619820"/>
                </a:cubicBezTo>
                <a:close/>
              </a:path>
            </a:pathLst>
          </a:custGeom>
          <a:solidFill>
            <a:srgbClr val="0033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任意多边形 127"/>
          <p:cNvSpPr/>
          <p:nvPr/>
        </p:nvSpPr>
        <p:spPr>
          <a:xfrm>
            <a:off x="176213" y="195263"/>
            <a:ext cx="3427412" cy="3965575"/>
          </a:xfrm>
          <a:custGeom>
            <a:avLst/>
            <a:gdLst>
              <a:gd name="connsiteX0" fmla="*/ 3409799 w 3426812"/>
              <a:gd name="connsiteY0" fmla="*/ 876998 h 3965784"/>
              <a:gd name="connsiteX1" fmla="*/ 3366936 w 3426812"/>
              <a:gd name="connsiteY1" fmla="*/ 748410 h 3965784"/>
              <a:gd name="connsiteX2" fmla="*/ 3109761 w 3426812"/>
              <a:gd name="connsiteY2" fmla="*/ 76898 h 3965784"/>
              <a:gd name="connsiteX3" fmla="*/ 1781024 w 3426812"/>
              <a:gd name="connsiteY3" fmla="*/ 62610 h 3965784"/>
              <a:gd name="connsiteX4" fmla="*/ 752324 w 3426812"/>
              <a:gd name="connsiteY4" fmla="*/ 505523 h 3965784"/>
              <a:gd name="connsiteX5" fmla="*/ 23661 w 3426812"/>
              <a:gd name="connsiteY5" fmla="*/ 1062735 h 3965784"/>
              <a:gd name="connsiteX6" fmla="*/ 166536 w 3426812"/>
              <a:gd name="connsiteY6" fmla="*/ 2334323 h 3965784"/>
              <a:gd name="connsiteX7" fmla="*/ 52236 w 3426812"/>
              <a:gd name="connsiteY7" fmla="*/ 3777360 h 3965784"/>
              <a:gd name="connsiteX8" fmla="*/ 1109511 w 3426812"/>
              <a:gd name="connsiteY8" fmla="*/ 3891660 h 3965784"/>
              <a:gd name="connsiteX9" fmla="*/ 1195236 w 3426812"/>
              <a:gd name="connsiteY9" fmla="*/ 3248723 h 3965784"/>
              <a:gd name="connsiteX10" fmla="*/ 1766736 w 3426812"/>
              <a:gd name="connsiteY10" fmla="*/ 3062985 h 3965784"/>
              <a:gd name="connsiteX11" fmla="*/ 3138336 w 3426812"/>
              <a:gd name="connsiteY11" fmla="*/ 2377185 h 3965784"/>
              <a:gd name="connsiteX12" fmla="*/ 3409799 w 3426812"/>
              <a:gd name="connsiteY12" fmla="*/ 876998 h 396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6812" h="3965784">
                <a:moveTo>
                  <a:pt x="3409799" y="876998"/>
                </a:moveTo>
                <a:cubicBezTo>
                  <a:pt x="3447899" y="605536"/>
                  <a:pt x="3416942" y="881760"/>
                  <a:pt x="3366936" y="748410"/>
                </a:cubicBezTo>
                <a:cubicBezTo>
                  <a:pt x="3316930" y="615060"/>
                  <a:pt x="3374080" y="191198"/>
                  <a:pt x="3109761" y="76898"/>
                </a:cubicBezTo>
                <a:cubicBezTo>
                  <a:pt x="2845442" y="-37402"/>
                  <a:pt x="2173930" y="-8828"/>
                  <a:pt x="1781024" y="62610"/>
                </a:cubicBezTo>
                <a:cubicBezTo>
                  <a:pt x="1388118" y="134048"/>
                  <a:pt x="1045218" y="338836"/>
                  <a:pt x="752324" y="505523"/>
                </a:cubicBezTo>
                <a:cubicBezTo>
                  <a:pt x="459430" y="672210"/>
                  <a:pt x="121292" y="757935"/>
                  <a:pt x="23661" y="1062735"/>
                </a:cubicBezTo>
                <a:cubicBezTo>
                  <a:pt x="-73970" y="1367535"/>
                  <a:pt x="161774" y="1881886"/>
                  <a:pt x="166536" y="2334323"/>
                </a:cubicBezTo>
                <a:cubicBezTo>
                  <a:pt x="171298" y="2786760"/>
                  <a:pt x="-104926" y="3517804"/>
                  <a:pt x="52236" y="3777360"/>
                </a:cubicBezTo>
                <a:cubicBezTo>
                  <a:pt x="209398" y="4036916"/>
                  <a:pt x="919011" y="3979766"/>
                  <a:pt x="1109511" y="3891660"/>
                </a:cubicBezTo>
                <a:cubicBezTo>
                  <a:pt x="1300011" y="3803554"/>
                  <a:pt x="1085699" y="3386835"/>
                  <a:pt x="1195236" y="3248723"/>
                </a:cubicBezTo>
                <a:cubicBezTo>
                  <a:pt x="1304773" y="3110611"/>
                  <a:pt x="1442886" y="3208241"/>
                  <a:pt x="1766736" y="3062985"/>
                </a:cubicBezTo>
                <a:cubicBezTo>
                  <a:pt x="2090586" y="2917729"/>
                  <a:pt x="2864492" y="2739135"/>
                  <a:pt x="3138336" y="2377185"/>
                </a:cubicBezTo>
                <a:cubicBezTo>
                  <a:pt x="3412180" y="2015235"/>
                  <a:pt x="3371699" y="1148460"/>
                  <a:pt x="3409799" y="876998"/>
                </a:cubicBezTo>
                <a:close/>
              </a:path>
            </a:pathLst>
          </a:cu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67000" y="667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29816"/>
            <a:ext cx="9216686" cy="53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07704" y="1052736"/>
            <a:ext cx="648072" cy="283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标注 2"/>
          <p:cNvSpPr/>
          <p:nvPr/>
        </p:nvSpPr>
        <p:spPr>
          <a:xfrm>
            <a:off x="2123728" y="1628800"/>
            <a:ext cx="3528392" cy="1224136"/>
          </a:xfrm>
          <a:prstGeom prst="wedgeRectCallout">
            <a:avLst>
              <a:gd name="adj1" fmla="val -40674"/>
              <a:gd name="adj2" fmla="val -607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学习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元平台的颗粒度最小的元素，具有生成性、连通性、微型化等特点，可以是专业术语、设计方案、探究问题等等</a:t>
            </a:r>
          </a:p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27784" y="1048197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995936" y="1048197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标注 10"/>
          <p:cNvSpPr/>
          <p:nvPr/>
        </p:nvSpPr>
        <p:spPr>
          <a:xfrm>
            <a:off x="2659211" y="1625402"/>
            <a:ext cx="3528392" cy="788640"/>
          </a:xfrm>
          <a:prstGeom prst="wedgeRectCallout">
            <a:avLst>
              <a:gd name="adj1" fmla="val -40269"/>
              <a:gd name="adj2" fmla="val -8068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相同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主题或者相似主题的学习元可以聚合成知识群</a:t>
            </a:r>
          </a:p>
          <a:p>
            <a:pPr algn="ctr"/>
            <a:endParaRPr lang="zh-CN" altLang="en-US" dirty="0"/>
          </a:p>
        </p:txBody>
      </p:sp>
      <p:sp>
        <p:nvSpPr>
          <p:cNvPr id="14" name="矩形标注 13"/>
          <p:cNvSpPr/>
          <p:nvPr/>
        </p:nvSpPr>
        <p:spPr>
          <a:xfrm>
            <a:off x="4344516" y="1546981"/>
            <a:ext cx="3528392" cy="1387774"/>
          </a:xfrm>
          <a:prstGeom prst="wedgeRectCallout">
            <a:avLst>
              <a:gd name="adj1" fmla="val -40674"/>
              <a:gd name="adj2" fmla="val -607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相同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或者相似兴趣的用户共同探究、激发思考的社区，实现学习元、知识群、知识云以及学习活动、学习工具的连通与无缝交互</a:t>
            </a:r>
          </a:p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7504" y="1772816"/>
            <a:ext cx="1224136" cy="43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标注 15"/>
          <p:cNvSpPr/>
          <p:nvPr/>
        </p:nvSpPr>
        <p:spPr>
          <a:xfrm>
            <a:off x="1723107" y="4227363"/>
            <a:ext cx="5400600" cy="792088"/>
          </a:xfrm>
          <a:prstGeom prst="wedgeRectCallout">
            <a:avLst>
              <a:gd name="adj1" fmla="val -56774"/>
              <a:gd name="adj2" fmla="val 117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个人</a:t>
            </a:r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学习环境，用户进行知识管理、好友管理、个人信息管理，构建个人知识网络与人际网络</a:t>
            </a:r>
          </a:p>
          <a:p>
            <a:pPr algn="ctr"/>
            <a:endParaRPr lang="zh-CN" altLang="en-US" dirty="0"/>
          </a:p>
        </p:txBody>
      </p:sp>
      <p:sp>
        <p:nvSpPr>
          <p:cNvPr id="15" name="标题 4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学习元平台的基本架构</a:t>
            </a:r>
          </a:p>
        </p:txBody>
      </p:sp>
    </p:spTree>
    <p:extLst>
      <p:ext uri="{BB962C8B-B14F-4D97-AF65-F5344CB8AC3E}">
        <p14:creationId xmlns:p14="http://schemas.microsoft.com/office/powerpoint/2010/main" val="16642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2136"/>
            <a:ext cx="9184410" cy="53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42506" y="3356992"/>
            <a:ext cx="7899400" cy="18708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我创建的学习元：我主动创建的学习元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我协作的学习元：别人创建的，我是协作者的学习元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我订阅的学习元：我感兴趣，能动态推送信息的学习元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我收藏的学习元：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我感兴趣，但并不需要动态推送的学习元</a:t>
            </a:r>
          </a:p>
        </p:txBody>
      </p:sp>
      <p:sp>
        <p:nvSpPr>
          <p:cNvPr id="6" name="标题 4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学习元平台的基本架构</a:t>
            </a:r>
          </a:p>
        </p:txBody>
      </p:sp>
    </p:spTree>
    <p:extLst>
      <p:ext uri="{BB962C8B-B14F-4D97-AF65-F5344CB8AC3E}">
        <p14:creationId xmlns:p14="http://schemas.microsoft.com/office/powerpoint/2010/main" val="30088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mtClean="0"/>
              <a:t>用这个平台可以做些什么？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0089" r="30779"/>
          <a:stretch>
            <a:fillRect/>
          </a:stretch>
        </p:blipFill>
        <p:spPr bwMode="auto">
          <a:xfrm>
            <a:off x="668338" y="1223963"/>
            <a:ext cx="78200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03575" y="1323975"/>
            <a:ext cx="1363663" cy="51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500188" y="2420938"/>
            <a:ext cx="5143500" cy="2571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>
                <a:hlinkClick r:id="rId4" action="ppaction://hlinksldjump"/>
              </a:rPr>
              <a:t>搜索资源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CN" dirty="0" smtClean="0"/>
              <a:t>2.</a:t>
            </a:r>
            <a:r>
              <a:rPr lang="zh-CN" altLang="en-US" dirty="0" smtClean="0">
                <a:hlinkClick r:id="rId5" action="ppaction://hlinksldjump"/>
              </a:rPr>
              <a:t>专业学习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CN" dirty="0" smtClean="0"/>
              <a:t>3.</a:t>
            </a:r>
            <a:r>
              <a:rPr lang="zh-CN" altLang="en-US" dirty="0" smtClean="0">
                <a:hlinkClick r:id="rId6" action="ppaction://hlinksldjump"/>
              </a:rPr>
              <a:t>创建资源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CN" dirty="0" smtClean="0"/>
              <a:t>4.</a:t>
            </a:r>
            <a:r>
              <a:rPr lang="zh-CN" altLang="en-US" dirty="0" smtClean="0">
                <a:hlinkClick r:id="rId7" action="ppaction://hlinksldjump"/>
              </a:rPr>
              <a:t>分享资源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CN" dirty="0" smtClean="0"/>
              <a:t>5.</a:t>
            </a:r>
            <a:r>
              <a:rPr lang="zh-CN" altLang="en-US" dirty="0" smtClean="0">
                <a:hlinkClick r:id="rId5" action="ppaction://hlinksldjump"/>
              </a:rPr>
              <a:t>管理资源</a:t>
            </a:r>
            <a:endParaRPr lang="en-US" altLang="zh-CN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zh-CN" altLang="en-US" dirty="0"/>
          </a:p>
        </p:txBody>
      </p:sp>
      <p:grpSp>
        <p:nvGrpSpPr>
          <p:cNvPr id="4" name="组合 12"/>
          <p:cNvGrpSpPr>
            <a:grpSpLocks/>
          </p:cNvGrpSpPr>
          <p:nvPr/>
        </p:nvGrpSpPr>
        <p:grpSpPr bwMode="auto">
          <a:xfrm>
            <a:off x="4429125" y="2635250"/>
            <a:ext cx="2957513" cy="2000250"/>
            <a:chOff x="4429124" y="4071942"/>
            <a:chExt cx="2957302" cy="2000264"/>
          </a:xfrm>
        </p:grpSpPr>
        <p:sp>
          <p:nvSpPr>
            <p:cNvPr id="11" name="右大括号 10"/>
            <p:cNvSpPr/>
            <p:nvPr/>
          </p:nvSpPr>
          <p:spPr>
            <a:xfrm>
              <a:off x="4429124" y="4071942"/>
              <a:ext cx="571459" cy="20002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143504" y="4643446"/>
              <a:ext cx="224292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+mn-lt"/>
                  <a:ea typeface="+mn-ea"/>
                </a:rPr>
                <a:t>常用功能</a:t>
              </a:r>
            </a:p>
          </p:txBody>
        </p:sp>
      </p:grp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8313" y="501332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迷你简少儿" pitchFamily="65" charset="-122"/>
                <a:ea typeface="迷你简少儿" pitchFamily="65" charset="-122"/>
              </a:rPr>
              <a:t>协同区域教研</a:t>
            </a:r>
            <a:endParaRPr lang="en-US" altLang="zh-CN" sz="2400">
              <a:solidFill>
                <a:srgbClr val="FF0000"/>
              </a:solidFill>
              <a:latin typeface="迷你简少儿" pitchFamily="65" charset="-122"/>
              <a:ea typeface="迷你简少儿" pitchFamily="65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100138" y="54149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迷你简少儿" pitchFamily="65" charset="-122"/>
                <a:ea typeface="迷你简少儿" pitchFamily="65" charset="-122"/>
              </a:rPr>
              <a:t>课程学习</a:t>
            </a:r>
            <a:endParaRPr lang="en-US" altLang="zh-CN" sz="2400">
              <a:solidFill>
                <a:srgbClr val="FF0000"/>
              </a:solidFill>
              <a:latin typeface="迷你简少儿" pitchFamily="65" charset="-122"/>
              <a:ea typeface="迷你简少儿" pitchFamily="65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16088" y="5848350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迷你简少儿" pitchFamily="65" charset="-122"/>
                <a:ea typeface="迷你简少儿" pitchFamily="65" charset="-122"/>
              </a:rPr>
              <a:t>项目管理</a:t>
            </a:r>
            <a:endParaRPr lang="en-US" altLang="zh-CN" sz="2400">
              <a:solidFill>
                <a:srgbClr val="FF0000"/>
              </a:solidFill>
              <a:latin typeface="迷你简少儿" pitchFamily="65" charset="-122"/>
              <a:ea typeface="迷你简少儿" pitchFamily="65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363788" y="620712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迷你简少儿" pitchFamily="65" charset="-122"/>
                <a:ea typeface="迷你简少儿" pitchFamily="65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搜索资源</a:t>
            </a:r>
          </a:p>
        </p:txBody>
      </p:sp>
      <p:pic>
        <p:nvPicPr>
          <p:cNvPr id="6963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1341438"/>
            <a:ext cx="9118600" cy="3024187"/>
          </a:xfrm>
        </p:spPr>
      </p:pic>
      <p:sp>
        <p:nvSpPr>
          <p:cNvPr id="7" name="矩形 6"/>
          <p:cNvSpPr/>
          <p:nvPr/>
        </p:nvSpPr>
        <p:spPr>
          <a:xfrm>
            <a:off x="2720975" y="2420938"/>
            <a:ext cx="920750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125538"/>
            <a:ext cx="7427912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rId4" action="ppaction://hlinksldjump"/>
          </p:cNvPr>
          <p:cNvSpPr/>
          <p:nvPr/>
        </p:nvSpPr>
        <p:spPr>
          <a:xfrm rot="16200000">
            <a:off x="8496436" y="6339383"/>
            <a:ext cx="576064" cy="50405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1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专业学习</a:t>
            </a:r>
          </a:p>
        </p:txBody>
      </p:sp>
      <p:pic>
        <p:nvPicPr>
          <p:cNvPr id="7065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66800"/>
            <a:ext cx="8280400" cy="5602288"/>
          </a:xfrm>
        </p:spPr>
      </p:pic>
      <p:sp>
        <p:nvSpPr>
          <p:cNvPr id="6" name="等腰三角形 5">
            <a:hlinkClick r:id="rId3" action="ppaction://hlinksldjump"/>
          </p:cNvPr>
          <p:cNvSpPr/>
          <p:nvPr/>
        </p:nvSpPr>
        <p:spPr>
          <a:xfrm rot="16200000">
            <a:off x="8496436" y="6339383"/>
            <a:ext cx="576064" cy="50405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2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创建资源</a:t>
            </a:r>
          </a:p>
        </p:txBody>
      </p:sp>
      <p:pic>
        <p:nvPicPr>
          <p:cNvPr id="71683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03300"/>
            <a:ext cx="7980362" cy="5854700"/>
          </a:xfrm>
        </p:spPr>
      </p:pic>
      <p:sp>
        <p:nvSpPr>
          <p:cNvPr id="6" name="等腰三角形 5">
            <a:hlinkClick r:id="rId3" action="ppaction://hlinksldjump"/>
          </p:cNvPr>
          <p:cNvSpPr/>
          <p:nvPr/>
        </p:nvSpPr>
        <p:spPr>
          <a:xfrm rot="16200000">
            <a:off x="8496436" y="6339383"/>
            <a:ext cx="576064" cy="50405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6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分享资源</a:t>
            </a:r>
          </a:p>
        </p:txBody>
      </p:sp>
      <p:pic>
        <p:nvPicPr>
          <p:cNvPr id="72707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557338"/>
            <a:ext cx="8936038" cy="4513262"/>
          </a:xfrm>
        </p:spPr>
      </p:pic>
      <p:sp>
        <p:nvSpPr>
          <p:cNvPr id="5" name="矩形 4"/>
          <p:cNvSpPr/>
          <p:nvPr/>
        </p:nvSpPr>
        <p:spPr>
          <a:xfrm>
            <a:off x="7251700" y="2924175"/>
            <a:ext cx="1568450" cy="1584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等腰三角形 6">
            <a:hlinkClick r:id="rId3" action="ppaction://hlinksldjump"/>
          </p:cNvPr>
          <p:cNvSpPr/>
          <p:nvPr/>
        </p:nvSpPr>
        <p:spPr>
          <a:xfrm rot="16200000">
            <a:off x="8496436" y="6339383"/>
            <a:ext cx="576064" cy="50405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管理资源</a:t>
            </a:r>
          </a:p>
        </p:txBody>
      </p:sp>
      <p:pic>
        <p:nvPicPr>
          <p:cNvPr id="73731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81075"/>
            <a:ext cx="8450263" cy="5608638"/>
          </a:xfrm>
        </p:spPr>
      </p:pic>
      <p:sp>
        <p:nvSpPr>
          <p:cNvPr id="6" name="等腰三角形 5">
            <a:hlinkClick r:id="rId3" action="ppaction://hlinksldjump"/>
          </p:cNvPr>
          <p:cNvSpPr/>
          <p:nvPr/>
        </p:nvSpPr>
        <p:spPr>
          <a:xfrm rot="16200000">
            <a:off x="8496436" y="6339383"/>
            <a:ext cx="576064" cy="50405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5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学习元平台简介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登录</a:t>
            </a:r>
            <a:r>
              <a:rPr lang="en-US" altLang="zh-CN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/</a:t>
            </a:r>
            <a:r>
              <a:rPr lang="zh-CN" altLang="en-US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注册学习元</a:t>
            </a:r>
            <a:endParaRPr lang="en-US" altLang="zh-CN" sz="4000" dirty="0">
              <a:solidFill>
                <a:srgbClr val="C00000"/>
              </a:solidFill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学习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社区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社区小组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收藏）学习元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上传资源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</a:t>
            </a:r>
            <a:r>
              <a:rPr lang="zh-CN" altLang="zh-CN" sz="3000" dirty="0">
                <a:latin typeface="迷你简少儿" pitchFamily="65" charset="-122"/>
                <a:ea typeface="迷你简少儿" pitchFamily="65" charset="-122"/>
              </a:rPr>
              <a:t>知识群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引入学习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引入知识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319695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祝女生们：</a:t>
            </a:r>
            <a:endParaRPr lang="en-US" altLang="zh-CN" sz="4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9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女生</a:t>
            </a:r>
            <a:r>
              <a:rPr lang="zh-CN" altLang="en-US" sz="9600" b="1" dirty="0">
                <a:latin typeface="楷体" panose="02010609060101010101" pitchFamily="49" charset="-122"/>
                <a:ea typeface="楷体" panose="02010609060101010101" pitchFamily="49" charset="-122"/>
              </a:rPr>
              <a:t>节快乐</a:t>
            </a:r>
            <a:endParaRPr lang="en-US" altLang="zh-CN" sz="9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2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登录</a:t>
            </a:r>
          </a:p>
        </p:txBody>
      </p:sp>
      <p:pic>
        <p:nvPicPr>
          <p:cNvPr id="1331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" y="961616"/>
            <a:ext cx="9035662" cy="5896384"/>
          </a:xfrm>
        </p:spPr>
      </p:pic>
      <p:sp>
        <p:nvSpPr>
          <p:cNvPr id="10" name="矩形 9"/>
          <p:cNvSpPr/>
          <p:nvPr/>
        </p:nvSpPr>
        <p:spPr>
          <a:xfrm>
            <a:off x="7898016" y="1011792"/>
            <a:ext cx="32328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登录</a:t>
            </a:r>
          </a:p>
        </p:txBody>
      </p:sp>
      <p:pic>
        <p:nvPicPr>
          <p:cNvPr id="1331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616"/>
            <a:ext cx="9178334" cy="5896384"/>
          </a:xfrm>
        </p:spPr>
      </p:pic>
      <p:sp>
        <p:nvSpPr>
          <p:cNvPr id="5" name="矩形 4"/>
          <p:cNvSpPr/>
          <p:nvPr/>
        </p:nvSpPr>
        <p:spPr>
          <a:xfrm>
            <a:off x="5939805" y="3645024"/>
            <a:ext cx="216058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40152" y="4221212"/>
            <a:ext cx="2160587" cy="431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68962" y="4999652"/>
            <a:ext cx="50323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380288" y="5301332"/>
            <a:ext cx="792163" cy="359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72034" y="5301332"/>
            <a:ext cx="1048064" cy="359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0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注册</a:t>
            </a:r>
          </a:p>
        </p:txBody>
      </p:sp>
      <p:pic>
        <p:nvPicPr>
          <p:cNvPr id="1433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1144497"/>
            <a:ext cx="8385175" cy="5488168"/>
          </a:xfrm>
        </p:spPr>
      </p:pic>
      <p:sp>
        <p:nvSpPr>
          <p:cNvPr id="5" name="矩形 4"/>
          <p:cNvSpPr/>
          <p:nvPr/>
        </p:nvSpPr>
        <p:spPr>
          <a:xfrm>
            <a:off x="1763713" y="3316288"/>
            <a:ext cx="216058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63713" y="3860800"/>
            <a:ext cx="216058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763713" y="4981575"/>
            <a:ext cx="216058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27313" y="6308725"/>
            <a:ext cx="936625" cy="312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763713" y="4421188"/>
            <a:ext cx="216058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63341" y="5517356"/>
            <a:ext cx="216058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学习元平台简介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登录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/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注册学习元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4000" dirty="0" smtClean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学习</a:t>
            </a:r>
            <a:r>
              <a:rPr lang="zh-CN" altLang="en-US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社区</a:t>
            </a:r>
            <a:r>
              <a:rPr lang="en-US" altLang="zh-CN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社区小组</a:t>
            </a:r>
            <a:endParaRPr lang="en-US" altLang="zh-CN" sz="4000" dirty="0">
              <a:solidFill>
                <a:srgbClr val="C00000"/>
              </a:solidFill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收藏）学习元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上传资源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</a:t>
            </a:r>
            <a:r>
              <a:rPr lang="zh-CN" altLang="zh-CN" sz="3000" dirty="0">
                <a:latin typeface="迷你简少儿" pitchFamily="65" charset="-122"/>
                <a:ea typeface="迷你简少儿" pitchFamily="65" charset="-122"/>
              </a:rPr>
              <a:t>知识群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引入学习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引入知识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9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" y="1516651"/>
            <a:ext cx="9002713" cy="45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学习社区</a:t>
            </a:r>
          </a:p>
        </p:txBody>
      </p:sp>
      <p:grpSp>
        <p:nvGrpSpPr>
          <p:cNvPr id="4" name="组合 34"/>
          <p:cNvGrpSpPr>
            <a:grpSpLocks/>
          </p:cNvGrpSpPr>
          <p:nvPr/>
        </p:nvGrpSpPr>
        <p:grpSpPr bwMode="auto">
          <a:xfrm>
            <a:off x="1547813" y="2736850"/>
            <a:ext cx="7497762" cy="742892"/>
            <a:chOff x="1547664" y="3645024"/>
            <a:chExt cx="7498357" cy="743319"/>
          </a:xfrm>
        </p:grpSpPr>
        <p:sp>
          <p:nvSpPr>
            <p:cNvPr id="18" name="矩形 17"/>
            <p:cNvSpPr/>
            <p:nvPr/>
          </p:nvSpPr>
          <p:spPr>
            <a:xfrm>
              <a:off x="7677487" y="4135786"/>
              <a:ext cx="1368534" cy="2525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28" name="圆角矩形标注 27"/>
            <p:cNvSpPr/>
            <p:nvPr/>
          </p:nvSpPr>
          <p:spPr>
            <a:xfrm>
              <a:off x="1547664" y="3645024"/>
              <a:ext cx="5040712" cy="648072"/>
            </a:xfrm>
            <a:prstGeom prst="wedgeRoundRectCallout">
              <a:avLst>
                <a:gd name="adj1" fmla="val 70609"/>
                <a:gd name="adj2" fmla="val 33461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在此发布课题相关通知及重要信息。公告会以邮件的形式发送给所有社区成员。</a:t>
              </a:r>
            </a:p>
          </p:txBody>
        </p:sp>
      </p:grpSp>
      <p:grpSp>
        <p:nvGrpSpPr>
          <p:cNvPr id="5" name="组合 36"/>
          <p:cNvGrpSpPr>
            <a:grpSpLocks/>
          </p:cNvGrpSpPr>
          <p:nvPr/>
        </p:nvGrpSpPr>
        <p:grpSpPr bwMode="auto">
          <a:xfrm>
            <a:off x="1547813" y="3141663"/>
            <a:ext cx="7497762" cy="647700"/>
            <a:chOff x="1547664" y="3762243"/>
            <a:chExt cx="7498357" cy="648072"/>
          </a:xfrm>
        </p:grpSpPr>
        <p:sp>
          <p:nvSpPr>
            <p:cNvPr id="38" name="矩形 37"/>
            <p:cNvSpPr/>
            <p:nvPr/>
          </p:nvSpPr>
          <p:spPr>
            <a:xfrm>
              <a:off x="7677487" y="4067367"/>
              <a:ext cx="1368534" cy="2525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39" name="圆角矩形标注 38"/>
            <p:cNvSpPr/>
            <p:nvPr/>
          </p:nvSpPr>
          <p:spPr>
            <a:xfrm>
              <a:off x="1547664" y="3762243"/>
              <a:ext cx="5040712" cy="648072"/>
            </a:xfrm>
            <a:prstGeom prst="wedgeRoundRectCallout">
              <a:avLst>
                <a:gd name="adj1" fmla="val 71242"/>
                <a:gd name="adj2" fmla="val 3912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设有不同的讨论板块，教师之间可在相应的板块中以发帖、跟帖的形式展开讨论交流。</a:t>
              </a:r>
            </a:p>
          </p:txBody>
        </p:sp>
      </p:grpSp>
      <p:grpSp>
        <p:nvGrpSpPr>
          <p:cNvPr id="6" name="组合 44"/>
          <p:cNvGrpSpPr>
            <a:grpSpLocks/>
          </p:cNvGrpSpPr>
          <p:nvPr/>
        </p:nvGrpSpPr>
        <p:grpSpPr bwMode="auto">
          <a:xfrm>
            <a:off x="1547813" y="3541713"/>
            <a:ext cx="7497762" cy="647700"/>
            <a:chOff x="1547664" y="3918013"/>
            <a:chExt cx="7498357" cy="648072"/>
          </a:xfrm>
        </p:grpSpPr>
        <p:sp>
          <p:nvSpPr>
            <p:cNvPr id="46" name="矩形 45"/>
            <p:cNvSpPr/>
            <p:nvPr/>
          </p:nvSpPr>
          <p:spPr>
            <a:xfrm>
              <a:off x="7677487" y="4055394"/>
              <a:ext cx="1368534" cy="2525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47" name="圆角矩形标注 46"/>
            <p:cNvSpPr/>
            <p:nvPr/>
          </p:nvSpPr>
          <p:spPr>
            <a:xfrm>
              <a:off x="1547664" y="3918013"/>
              <a:ext cx="5040712" cy="648072"/>
            </a:xfrm>
            <a:prstGeom prst="wedgeRoundRectCallout">
              <a:avLst>
                <a:gd name="adj1" fmla="val 71031"/>
                <a:gd name="adj2" fmla="val -19070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可在此查看到课题组发布与分配的社区任务、小组任务和个人任务。</a:t>
              </a:r>
            </a:p>
          </p:txBody>
        </p:sp>
      </p:grpSp>
      <p:grpSp>
        <p:nvGrpSpPr>
          <p:cNvPr id="7" name="组合 47"/>
          <p:cNvGrpSpPr>
            <a:grpSpLocks/>
          </p:cNvGrpSpPr>
          <p:nvPr/>
        </p:nvGrpSpPr>
        <p:grpSpPr bwMode="auto">
          <a:xfrm>
            <a:off x="1331913" y="3789363"/>
            <a:ext cx="7713662" cy="447675"/>
            <a:chOff x="1331640" y="3905571"/>
            <a:chExt cx="7714381" cy="447619"/>
          </a:xfrm>
        </p:grpSpPr>
        <p:sp>
          <p:nvSpPr>
            <p:cNvPr id="49" name="矩形 48"/>
            <p:cNvSpPr/>
            <p:nvPr/>
          </p:nvSpPr>
          <p:spPr>
            <a:xfrm>
              <a:off x="7677468" y="4021592"/>
              <a:ext cx="1368553" cy="2523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50" name="圆角矩形标注 49"/>
            <p:cNvSpPr/>
            <p:nvPr/>
          </p:nvSpPr>
          <p:spPr>
            <a:xfrm>
              <a:off x="1331640" y="3905571"/>
              <a:ext cx="5256702" cy="447619"/>
            </a:xfrm>
            <a:prstGeom prst="wedgeRoundRectCallout">
              <a:avLst>
                <a:gd name="adj1" fmla="val 71031"/>
                <a:gd name="adj2" fmla="val -19070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该社区引用的学习元</a:t>
              </a: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。</a:t>
              </a:r>
            </a:p>
          </p:txBody>
        </p:sp>
      </p:grpSp>
      <p:grpSp>
        <p:nvGrpSpPr>
          <p:cNvPr id="8" name="组合 50"/>
          <p:cNvGrpSpPr>
            <a:grpSpLocks/>
          </p:cNvGrpSpPr>
          <p:nvPr/>
        </p:nvGrpSpPr>
        <p:grpSpPr bwMode="auto">
          <a:xfrm>
            <a:off x="1331913" y="4005263"/>
            <a:ext cx="7713662" cy="503237"/>
            <a:chOff x="1331640" y="3878638"/>
            <a:chExt cx="7714381" cy="503700"/>
          </a:xfrm>
        </p:grpSpPr>
        <p:sp>
          <p:nvSpPr>
            <p:cNvPr id="52" name="矩形 51"/>
            <p:cNvSpPr/>
            <p:nvPr/>
          </p:nvSpPr>
          <p:spPr>
            <a:xfrm>
              <a:off x="7677468" y="4026081"/>
              <a:ext cx="1368553" cy="2526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b="1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53" name="圆角矩形标注 52"/>
            <p:cNvSpPr/>
            <p:nvPr/>
          </p:nvSpPr>
          <p:spPr>
            <a:xfrm>
              <a:off x="1331640" y="3878638"/>
              <a:ext cx="5256702" cy="503700"/>
            </a:xfrm>
            <a:prstGeom prst="wedgeRoundRectCallout">
              <a:avLst>
                <a:gd name="adj1" fmla="val 71031"/>
                <a:gd name="adj2" fmla="val -19070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该社区引用的知识群</a:t>
              </a: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。</a:t>
              </a:r>
            </a:p>
          </p:txBody>
        </p:sp>
      </p:grpSp>
      <p:grpSp>
        <p:nvGrpSpPr>
          <p:cNvPr id="9" name="组合 53"/>
          <p:cNvGrpSpPr>
            <a:grpSpLocks/>
          </p:cNvGrpSpPr>
          <p:nvPr/>
        </p:nvGrpSpPr>
        <p:grpSpPr bwMode="auto">
          <a:xfrm>
            <a:off x="1258888" y="4321175"/>
            <a:ext cx="7786687" cy="1439863"/>
            <a:chOff x="1259632" y="3645024"/>
            <a:chExt cx="7786389" cy="1440160"/>
          </a:xfrm>
        </p:grpSpPr>
        <p:sp>
          <p:nvSpPr>
            <p:cNvPr id="55" name="矩形 54"/>
            <p:cNvSpPr/>
            <p:nvPr/>
          </p:nvSpPr>
          <p:spPr>
            <a:xfrm>
              <a:off x="7677648" y="3919719"/>
              <a:ext cx="1368373" cy="252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56" name="圆角矩形标注 55"/>
            <p:cNvSpPr/>
            <p:nvPr/>
          </p:nvSpPr>
          <p:spPr>
            <a:xfrm>
              <a:off x="1259632" y="3645024"/>
              <a:ext cx="5329033" cy="1440160"/>
            </a:xfrm>
            <a:prstGeom prst="wedgeRoundRectCallout">
              <a:avLst>
                <a:gd name="adj1" fmla="val 69887"/>
                <a:gd name="adj2" fmla="val -23181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在此可分享一些课题相关资源，如培训资源包等。教师之间也可以附件的形式，上传共享资源。点击页面上方导航中的“分享资源”标签，便可实现资源的上传。点击右侧导航中的“资源库”标签，在资源库中选择自己所需资源，下载即可。</a:t>
              </a:r>
            </a:p>
          </p:txBody>
        </p:sp>
      </p:grpSp>
      <p:grpSp>
        <p:nvGrpSpPr>
          <p:cNvPr id="10" name="组合 56"/>
          <p:cNvGrpSpPr>
            <a:grpSpLocks/>
          </p:cNvGrpSpPr>
          <p:nvPr/>
        </p:nvGrpSpPr>
        <p:grpSpPr bwMode="auto">
          <a:xfrm>
            <a:off x="1116013" y="4508500"/>
            <a:ext cx="7929562" cy="1368425"/>
            <a:chOff x="1115616" y="3572799"/>
            <a:chExt cx="7930405" cy="1368152"/>
          </a:xfrm>
        </p:grpSpPr>
        <p:sp>
          <p:nvSpPr>
            <p:cNvPr id="58" name="矩形 57"/>
            <p:cNvSpPr/>
            <p:nvPr/>
          </p:nvSpPr>
          <p:spPr>
            <a:xfrm>
              <a:off x="7677451" y="3896584"/>
              <a:ext cx="1368570" cy="2523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59" name="圆角矩形标注 58"/>
            <p:cNvSpPr/>
            <p:nvPr/>
          </p:nvSpPr>
          <p:spPr>
            <a:xfrm>
              <a:off x="1115616" y="3572799"/>
              <a:ext cx="5401249" cy="1368152"/>
            </a:xfrm>
            <a:prstGeom prst="wedgeRoundRectCallout">
              <a:avLst>
                <a:gd name="adj1" fmla="val 71031"/>
                <a:gd name="adj2" fmla="val -17516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在此可开展一些教研活动。点击页面上方导航中的“发起活动”标签，通过填写活动的一些信息，如名称、时间、要求及简介等发起活动。点击右侧导航中的“活动集”标签，查看活动的详细信息，并可提供一些建议。</a:t>
              </a:r>
            </a:p>
          </p:txBody>
        </p:sp>
      </p:grpSp>
      <p:grpSp>
        <p:nvGrpSpPr>
          <p:cNvPr id="12" name="组合 75"/>
          <p:cNvGrpSpPr>
            <a:grpSpLocks/>
          </p:cNvGrpSpPr>
          <p:nvPr/>
        </p:nvGrpSpPr>
        <p:grpSpPr bwMode="auto">
          <a:xfrm>
            <a:off x="1187450" y="5189538"/>
            <a:ext cx="7848600" cy="720725"/>
            <a:chOff x="1197149" y="3312870"/>
            <a:chExt cx="7848872" cy="720300"/>
          </a:xfrm>
        </p:grpSpPr>
        <p:sp>
          <p:nvSpPr>
            <p:cNvPr id="77" name="矩形 76"/>
            <p:cNvSpPr/>
            <p:nvPr/>
          </p:nvSpPr>
          <p:spPr>
            <a:xfrm>
              <a:off x="7677549" y="3763454"/>
              <a:ext cx="1368472" cy="2522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78" name="圆角矩形标注 77"/>
            <p:cNvSpPr/>
            <p:nvPr/>
          </p:nvSpPr>
          <p:spPr>
            <a:xfrm>
              <a:off x="1197149" y="3312870"/>
              <a:ext cx="5256395" cy="720300"/>
            </a:xfrm>
            <a:prstGeom prst="wedgeRoundRectCallout">
              <a:avLst>
                <a:gd name="adj1" fmla="val 72136"/>
                <a:gd name="adj2" fmla="val 30187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【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个人档案</a:t>
              </a:r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】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用于查看和管理自己在学习社区中各项活动的参与情况。</a:t>
              </a:r>
            </a:p>
          </p:txBody>
        </p: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1259632" y="1104900"/>
            <a:ext cx="6860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http://lcell.bnu.edu.cn/community/index.jsp?communityId=685</a:t>
            </a:r>
            <a:endParaRPr lang="zh-CN" alt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1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学习社区</a:t>
            </a:r>
          </a:p>
        </p:txBody>
      </p:sp>
      <p:pic>
        <p:nvPicPr>
          <p:cNvPr id="61443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1775741"/>
            <a:ext cx="9140826" cy="3704981"/>
          </a:xfrm>
        </p:spPr>
      </p:pic>
      <p:sp>
        <p:nvSpPr>
          <p:cNvPr id="6" name="矩形 5"/>
          <p:cNvSpPr/>
          <p:nvPr/>
        </p:nvSpPr>
        <p:spPr>
          <a:xfrm>
            <a:off x="121929" y="5057888"/>
            <a:ext cx="647700" cy="23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0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学习社区</a:t>
            </a:r>
          </a:p>
        </p:txBody>
      </p:sp>
      <p:pic>
        <p:nvPicPr>
          <p:cNvPr id="62467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1721153"/>
            <a:ext cx="9140826" cy="3814157"/>
          </a:xfrm>
        </p:spPr>
      </p:pic>
      <p:sp>
        <p:nvSpPr>
          <p:cNvPr id="5" name="矩形 4"/>
          <p:cNvSpPr/>
          <p:nvPr/>
        </p:nvSpPr>
        <p:spPr>
          <a:xfrm>
            <a:off x="121929" y="5114145"/>
            <a:ext cx="534988" cy="23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2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学习社区</a:t>
            </a:r>
          </a:p>
        </p:txBody>
      </p:sp>
      <p:pic>
        <p:nvPicPr>
          <p:cNvPr id="63491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53243"/>
            <a:ext cx="9026496" cy="5904757"/>
          </a:xfrm>
        </p:spPr>
      </p:pic>
      <p:sp>
        <p:nvSpPr>
          <p:cNvPr id="5" name="矩形 4"/>
          <p:cNvSpPr/>
          <p:nvPr/>
        </p:nvSpPr>
        <p:spPr>
          <a:xfrm>
            <a:off x="3474067" y="2276475"/>
            <a:ext cx="1512888" cy="23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4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学习社区</a:t>
            </a:r>
          </a:p>
        </p:txBody>
      </p:sp>
      <p:pic>
        <p:nvPicPr>
          <p:cNvPr id="6451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57475"/>
            <a:ext cx="9073008" cy="5727909"/>
          </a:xfrm>
        </p:spPr>
      </p:pic>
      <p:sp>
        <p:nvSpPr>
          <p:cNvPr id="5" name="矩形 4"/>
          <p:cNvSpPr/>
          <p:nvPr/>
        </p:nvSpPr>
        <p:spPr>
          <a:xfrm>
            <a:off x="238274" y="3386468"/>
            <a:ext cx="170132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5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学习社区</a:t>
            </a:r>
          </a:p>
        </p:txBody>
      </p:sp>
      <p:pic>
        <p:nvPicPr>
          <p:cNvPr id="6553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385742"/>
            <a:ext cx="9118600" cy="4567529"/>
          </a:xfrm>
        </p:spPr>
      </p:pic>
    </p:spTree>
    <p:extLst>
      <p:ext uri="{BB962C8B-B14F-4D97-AF65-F5344CB8AC3E}">
        <p14:creationId xmlns:p14="http://schemas.microsoft.com/office/powerpoint/2010/main" val="41569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  <a:effectLst/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5400" dirty="0">
                <a:effectLst>
                  <a:reflection blurRad="6350" stA="55000" endA="300" endPos="455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学习</a:t>
            </a:r>
            <a:r>
              <a:rPr lang="zh-CN" altLang="en-US" sz="5400" dirty="0" smtClean="0">
                <a:effectLst>
                  <a:reflection blurRad="6350" stA="55000" endA="300" endPos="45500" dir="5400000" sy="-100000" algn="bl" rotWithShape="0"/>
                </a:effectLst>
                <a:latin typeface="隶书" pitchFamily="49" charset="-122"/>
                <a:ea typeface="隶书" pitchFamily="49" charset="-122"/>
              </a:rPr>
              <a:t>元平台初体验</a:t>
            </a:r>
            <a:endParaRPr lang="zh-CN" altLang="en-US" dirty="0">
              <a:effectLst>
                <a:reflection blurRad="6350" stA="55000" endA="300" endPos="45500" dir="5400000" sy="-100000" algn="bl" rotWithShape="0"/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528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" dirty="0" smtClean="0">
                <a:latin typeface="迷你简少儿" pitchFamily="65" charset="-122"/>
                <a:ea typeface="迷你简少儿" pitchFamily="65" charset="-122"/>
              </a:rPr>
              <a:t>北京师范大学现代教育技术研究所</a:t>
            </a:r>
            <a:endParaRPr lang="en-US" altLang="zh-CN" sz="2400" dirty="0" smtClean="0">
              <a:latin typeface="迷你简少儿" pitchFamily="65" charset="-122"/>
              <a:ea typeface="迷你简少儿" pitchFamily="65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" dirty="0" smtClean="0">
                <a:latin typeface="迷你简少儿" pitchFamily="65" charset="-122"/>
                <a:ea typeface="迷你简少儿" pitchFamily="65" charset="-122"/>
              </a:rPr>
              <a:t>胡红梅</a:t>
            </a:r>
            <a:endParaRPr lang="en-US" altLang="zh-CN" sz="2400" dirty="0" smtClean="0">
              <a:latin typeface="迷你简少儿" pitchFamily="65" charset="-122"/>
              <a:ea typeface="迷你简少儿" pitchFamily="65" charset="-12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迷你简少儿" pitchFamily="65" charset="-122"/>
                <a:ea typeface="迷你简少儿" pitchFamily="65" charset="-122"/>
              </a:rPr>
              <a:t>20140307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社区小组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4"/>
            <a:ext cx="9199256" cy="5112568"/>
          </a:xfrm>
        </p:spPr>
      </p:pic>
      <p:sp>
        <p:nvSpPr>
          <p:cNvPr id="5" name="矩形 4"/>
          <p:cNvSpPr/>
          <p:nvPr/>
        </p:nvSpPr>
        <p:spPr>
          <a:xfrm>
            <a:off x="4572000" y="2420888"/>
            <a:ext cx="94935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40352" y="4941168"/>
            <a:ext cx="94935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社区小组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9"/>
          <a:stretch/>
        </p:blipFill>
        <p:spPr>
          <a:xfrm>
            <a:off x="107504" y="1556792"/>
            <a:ext cx="8959638" cy="5174114"/>
          </a:xfrm>
        </p:spPr>
      </p:pic>
      <p:sp>
        <p:nvSpPr>
          <p:cNvPr id="5" name="矩形 4"/>
          <p:cNvSpPr/>
          <p:nvPr/>
        </p:nvSpPr>
        <p:spPr>
          <a:xfrm>
            <a:off x="238274" y="2448184"/>
            <a:ext cx="170132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3671" y="2996952"/>
            <a:ext cx="170132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1521" y="5746904"/>
            <a:ext cx="129614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7569" y="6264608"/>
            <a:ext cx="11437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8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社区小组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4" y="1124744"/>
            <a:ext cx="8309183" cy="5112568"/>
          </a:xfrm>
        </p:spPr>
      </p:pic>
      <p:sp>
        <p:nvSpPr>
          <p:cNvPr id="5" name="矩形 4"/>
          <p:cNvSpPr/>
          <p:nvPr/>
        </p:nvSpPr>
        <p:spPr>
          <a:xfrm>
            <a:off x="5940152" y="429309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8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社区小组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" y="1124744"/>
            <a:ext cx="9082850" cy="5112568"/>
          </a:xfrm>
        </p:spPr>
      </p:pic>
      <p:sp>
        <p:nvSpPr>
          <p:cNvPr id="5" name="矩形 4"/>
          <p:cNvSpPr/>
          <p:nvPr/>
        </p:nvSpPr>
        <p:spPr>
          <a:xfrm>
            <a:off x="5957568" y="3946704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8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社区小组</a:t>
            </a:r>
            <a:r>
              <a:rPr lang="en-US" altLang="zh-CN" dirty="0" smtClean="0"/>
              <a:t>-</a:t>
            </a:r>
            <a:r>
              <a:rPr lang="zh-CN" altLang="en-US" dirty="0" smtClean="0"/>
              <a:t>创建者界面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" y="1163636"/>
            <a:ext cx="9082850" cy="5034783"/>
          </a:xfrm>
        </p:spPr>
      </p:pic>
      <p:sp>
        <p:nvSpPr>
          <p:cNvPr id="5" name="矩形 4"/>
          <p:cNvSpPr/>
          <p:nvPr/>
        </p:nvSpPr>
        <p:spPr>
          <a:xfrm>
            <a:off x="5957568" y="3501008"/>
            <a:ext cx="12787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3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社区小组</a:t>
            </a:r>
            <a:r>
              <a:rPr lang="en-US" altLang="zh-CN" dirty="0" smtClean="0"/>
              <a:t>-</a:t>
            </a:r>
            <a:r>
              <a:rPr lang="zh-CN" altLang="en-US" dirty="0" smtClean="0"/>
              <a:t>非创建者界面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" y="1314134"/>
            <a:ext cx="9082850" cy="4733787"/>
          </a:xfrm>
        </p:spPr>
      </p:pic>
      <p:sp>
        <p:nvSpPr>
          <p:cNvPr id="5" name="矩形 4"/>
          <p:cNvSpPr/>
          <p:nvPr/>
        </p:nvSpPr>
        <p:spPr>
          <a:xfrm>
            <a:off x="6317608" y="3600312"/>
            <a:ext cx="5586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2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社区小组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0" y="1314134"/>
            <a:ext cx="8773072" cy="4733787"/>
          </a:xfrm>
        </p:spPr>
      </p:pic>
    </p:spTree>
    <p:extLst>
      <p:ext uri="{BB962C8B-B14F-4D97-AF65-F5344CB8AC3E}">
        <p14:creationId xmlns:p14="http://schemas.microsoft.com/office/powerpoint/2010/main" val="19539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1476375"/>
            <a:ext cx="2260600" cy="1808163"/>
          </a:xfrm>
        </p:spPr>
      </p:pic>
      <p:sp>
        <p:nvSpPr>
          <p:cNvPr id="66563" name="标题 4"/>
          <p:cNvSpPr txBox="1">
            <a:spLocks/>
          </p:cNvSpPr>
          <p:nvPr/>
        </p:nvSpPr>
        <p:spPr bwMode="auto">
          <a:xfrm>
            <a:off x="32385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实战演练</a:t>
            </a:r>
          </a:p>
        </p:txBody>
      </p:sp>
      <p:sp>
        <p:nvSpPr>
          <p:cNvPr id="66564" name="文本占位符 2"/>
          <p:cNvSpPr txBox="1">
            <a:spLocks/>
          </p:cNvSpPr>
          <p:nvPr/>
        </p:nvSpPr>
        <p:spPr bwMode="auto">
          <a:xfrm>
            <a:off x="2339975" y="1187450"/>
            <a:ext cx="6480175" cy="432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1、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加入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QQ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群：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361915923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zh-CN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2、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加入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多媒体与网络教学资源的设计与开发（</a:t>
            </a:r>
            <a:r>
              <a:rPr lang="en-US" altLang="zh-CN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3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级）</a:t>
            </a:r>
            <a:r>
              <a:rPr lang="en-US" altLang="zh-CN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社区。</a:t>
            </a:r>
            <a:endParaRPr lang="en-US" altLang="zh-CN" sz="3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3000" dirty="0" smtClean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  <a:hlinkClick r:id="rId3"/>
              </a:rPr>
              <a:t>http://lcell.bnu.edu.cn/community/index.jsp?communityId=685</a:t>
            </a:r>
            <a:endParaRPr lang="en-US" altLang="zh-CN" sz="3000" dirty="0" smtClean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zh-CN" sz="3000" dirty="0" smtClean="0"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3、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创建</a:t>
            </a: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加入社区</a:t>
            </a:r>
            <a:r>
              <a:rPr lang="zh-CN" altLang="en-US" sz="3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小组</a:t>
            </a:r>
            <a:endParaRPr lang="en-US" altLang="zh-CN" sz="3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5397023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语文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资源设计与开发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小组  英语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资源设计与开发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小组  数学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资源设计与开发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小组  生地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资源设计与开发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小组  理化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资源设计与开发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小组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2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休息</a:t>
            </a:r>
            <a:r>
              <a:rPr lang="en-US" altLang="zh-CN" smtClean="0"/>
              <a:t>10</a:t>
            </a:r>
            <a:r>
              <a:rPr lang="zh-CN" altLang="en-US" smtClean="0"/>
              <a:t>分钟</a:t>
            </a:r>
          </a:p>
        </p:txBody>
      </p:sp>
      <p:pic>
        <p:nvPicPr>
          <p:cNvPr id="40963" name="内容占位符 3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1471613"/>
            <a:ext cx="9128125" cy="5429250"/>
          </a:xfrm>
        </p:spPr>
      </p:pic>
    </p:spTree>
    <p:extLst>
      <p:ext uri="{BB962C8B-B14F-4D97-AF65-F5344CB8AC3E}">
        <p14:creationId xmlns:p14="http://schemas.microsoft.com/office/powerpoint/2010/main" val="2524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直接连接符 120"/>
          <p:cNvCxnSpPr/>
          <p:nvPr/>
        </p:nvCxnSpPr>
        <p:spPr>
          <a:xfrm flipV="1">
            <a:off x="4205288" y="3429000"/>
            <a:ext cx="550862" cy="18303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77875" y="1444625"/>
            <a:ext cx="3938588" cy="19843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873250" y="836613"/>
            <a:ext cx="2843213" cy="25923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270125" y="2549525"/>
            <a:ext cx="2384425" cy="8794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476375" y="2833688"/>
            <a:ext cx="3240088" cy="59531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849313" y="3429000"/>
            <a:ext cx="3805237" cy="2174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1873250" y="3429000"/>
            <a:ext cx="2843213" cy="50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1643063" y="3429000"/>
            <a:ext cx="3073400" cy="15494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2700338" y="3429000"/>
            <a:ext cx="1954212" cy="149066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2414588" y="3429000"/>
            <a:ext cx="2301875" cy="26479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3313113" y="3429000"/>
            <a:ext cx="1341437" cy="22510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 flipV="1">
            <a:off x="4684713" y="3429000"/>
            <a:ext cx="142875" cy="304482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4716463" y="3429000"/>
            <a:ext cx="827087" cy="159861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 flipV="1">
            <a:off x="4716463" y="3429000"/>
            <a:ext cx="1927225" cy="25923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 flipV="1">
            <a:off x="4716463" y="3429000"/>
            <a:ext cx="1338262" cy="5588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3022600" y="915988"/>
            <a:ext cx="1693863" cy="251301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4005263" y="509588"/>
            <a:ext cx="711200" cy="291941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4654550" y="2443163"/>
            <a:ext cx="61913" cy="98583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flipH="1">
            <a:off x="4716463" y="519113"/>
            <a:ext cx="412750" cy="29098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4684713" y="1800225"/>
            <a:ext cx="996950" cy="16287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 flipH="1">
            <a:off x="4684713" y="873125"/>
            <a:ext cx="2479675" cy="2555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H="1">
            <a:off x="4684713" y="2173288"/>
            <a:ext cx="2876550" cy="1255712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>
            <a:off x="4716463" y="3338513"/>
            <a:ext cx="2630487" cy="904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4716463" y="3429000"/>
            <a:ext cx="3311525" cy="90487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H="1" flipV="1">
            <a:off x="4716463" y="3429000"/>
            <a:ext cx="3516312" cy="24955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475657" y="439896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15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7625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188913"/>
            <a:ext cx="7953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145693" y="4630882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18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916303" y="525876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19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78383" y="2437192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0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2245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360488"/>
            <a:ext cx="7937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950091" y="294232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3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480663" y="3581394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4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625378" y="509886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5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51337" y="3248974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6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245885" y="4582114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7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905245" y="215341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8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379995" y="1048567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29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16715" y="5680549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0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669091" y="359166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1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00025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807991" y="4861945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3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835606" y="5528149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4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302519" y="4523473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5" name="Picture 2" descr="C:\Users\♂twincle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22238"/>
            <a:ext cx="7953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630638" y="3937261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7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429643" y="6021289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pic>
        <p:nvPicPr>
          <p:cNvPr id="38" name="Picture 2" descr="C:\Users\♂twincle\Desktop\图片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246714" y="5675086"/>
            <a:ext cx="794548" cy="793634"/>
          </a:xfrm>
          <a:prstGeom prst="rect">
            <a:avLst/>
          </a:prstGeom>
          <a:noFill/>
          <a:ln w="9525">
            <a:noFill/>
          </a:ln>
          <a:extLst/>
        </p:spPr>
      </p:pic>
      <p:sp>
        <p:nvSpPr>
          <p:cNvPr id="6" name="椭圆 5"/>
          <p:cNvSpPr/>
          <p:nvPr/>
        </p:nvSpPr>
        <p:spPr>
          <a:xfrm>
            <a:off x="2123728" y="836712"/>
            <a:ext cx="5184576" cy="5184576"/>
          </a:xfrm>
          <a:prstGeom prst="ellipse">
            <a:avLst/>
          </a:prstGeom>
          <a:ln w="952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106738" y="1800225"/>
            <a:ext cx="1547812" cy="642938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学习资源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700338" y="4087813"/>
            <a:ext cx="1227137" cy="642937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方案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681663" y="3987800"/>
            <a:ext cx="1239837" cy="642938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论文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340225" y="5013325"/>
            <a:ext cx="1203325" cy="642938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反思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657850" y="2152650"/>
            <a:ext cx="1152525" cy="642938"/>
          </a:xfrm>
          <a:prstGeom prst="roundRect">
            <a:avLst/>
          </a:prstGeom>
          <a:ln w="952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5" name="任意多边形 124"/>
          <p:cNvSpPr/>
          <p:nvPr/>
        </p:nvSpPr>
        <p:spPr>
          <a:xfrm>
            <a:off x="3654425" y="1531938"/>
            <a:ext cx="5176838" cy="5310187"/>
          </a:xfrm>
          <a:custGeom>
            <a:avLst/>
            <a:gdLst>
              <a:gd name="connsiteX0" fmla="*/ 4231657 w 5175878"/>
              <a:gd name="connsiteY0" fmla="*/ 1767682 h 5308865"/>
              <a:gd name="connsiteX1" fmla="*/ 4417395 w 5175878"/>
              <a:gd name="connsiteY1" fmla="*/ 853282 h 5308865"/>
              <a:gd name="connsiteX2" fmla="*/ 4360245 w 5175878"/>
              <a:gd name="connsiteY2" fmla="*/ 10319 h 5308865"/>
              <a:gd name="connsiteX3" fmla="*/ 3117232 w 5175878"/>
              <a:gd name="connsiteY3" fmla="*/ 453232 h 5308865"/>
              <a:gd name="connsiteX4" fmla="*/ 2860057 w 5175878"/>
              <a:gd name="connsiteY4" fmla="*/ 1453357 h 5308865"/>
              <a:gd name="connsiteX5" fmla="*/ 1788495 w 5175878"/>
              <a:gd name="connsiteY5" fmla="*/ 2196307 h 5308865"/>
              <a:gd name="connsiteX6" fmla="*/ 1331295 w 5175878"/>
              <a:gd name="connsiteY6" fmla="*/ 3124994 h 5308865"/>
              <a:gd name="connsiteX7" fmla="*/ 431182 w 5175878"/>
              <a:gd name="connsiteY7" fmla="*/ 3210719 h 5308865"/>
              <a:gd name="connsiteX8" fmla="*/ 2557 w 5175878"/>
              <a:gd name="connsiteY8" fmla="*/ 3510757 h 5308865"/>
              <a:gd name="connsiteX9" fmla="*/ 274020 w 5175878"/>
              <a:gd name="connsiteY9" fmla="*/ 4368007 h 5308865"/>
              <a:gd name="connsiteX10" fmla="*/ 702645 w 5175878"/>
              <a:gd name="connsiteY10" fmla="*/ 5168107 h 5308865"/>
              <a:gd name="connsiteX11" fmla="*/ 1502745 w 5175878"/>
              <a:gd name="connsiteY11" fmla="*/ 5282407 h 5308865"/>
              <a:gd name="connsiteX12" fmla="*/ 3760170 w 5175878"/>
              <a:gd name="connsiteY12" fmla="*/ 4868069 h 5308865"/>
              <a:gd name="connsiteX13" fmla="*/ 5117482 w 5175878"/>
              <a:gd name="connsiteY13" fmla="*/ 4896644 h 5308865"/>
              <a:gd name="connsiteX14" fmla="*/ 4931745 w 5175878"/>
              <a:gd name="connsiteY14" fmla="*/ 3553619 h 5308865"/>
              <a:gd name="connsiteX15" fmla="*/ 4960320 w 5175878"/>
              <a:gd name="connsiteY15" fmla="*/ 2353469 h 5308865"/>
              <a:gd name="connsiteX16" fmla="*/ 4231657 w 5175878"/>
              <a:gd name="connsiteY16" fmla="*/ 1767682 h 530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75878" h="5308865">
                <a:moveTo>
                  <a:pt x="4231657" y="1767682"/>
                </a:moveTo>
                <a:cubicBezTo>
                  <a:pt x="4141170" y="1517651"/>
                  <a:pt x="4395964" y="1146176"/>
                  <a:pt x="4417395" y="853282"/>
                </a:cubicBezTo>
                <a:cubicBezTo>
                  <a:pt x="4438826" y="560388"/>
                  <a:pt x="4576939" y="76994"/>
                  <a:pt x="4360245" y="10319"/>
                </a:cubicBezTo>
                <a:cubicBezTo>
                  <a:pt x="4143551" y="-56356"/>
                  <a:pt x="3367263" y="212726"/>
                  <a:pt x="3117232" y="453232"/>
                </a:cubicBezTo>
                <a:cubicBezTo>
                  <a:pt x="2867201" y="693738"/>
                  <a:pt x="3081513" y="1162844"/>
                  <a:pt x="2860057" y="1453357"/>
                </a:cubicBezTo>
                <a:cubicBezTo>
                  <a:pt x="2638601" y="1743869"/>
                  <a:pt x="2043289" y="1917701"/>
                  <a:pt x="1788495" y="2196307"/>
                </a:cubicBezTo>
                <a:cubicBezTo>
                  <a:pt x="1533701" y="2474913"/>
                  <a:pt x="1557514" y="2955925"/>
                  <a:pt x="1331295" y="3124994"/>
                </a:cubicBezTo>
                <a:cubicBezTo>
                  <a:pt x="1105076" y="3294063"/>
                  <a:pt x="652638" y="3146425"/>
                  <a:pt x="431182" y="3210719"/>
                </a:cubicBezTo>
                <a:cubicBezTo>
                  <a:pt x="209726" y="3275013"/>
                  <a:pt x="28751" y="3317876"/>
                  <a:pt x="2557" y="3510757"/>
                </a:cubicBezTo>
                <a:cubicBezTo>
                  <a:pt x="-23637" y="3703638"/>
                  <a:pt x="157339" y="4091782"/>
                  <a:pt x="274020" y="4368007"/>
                </a:cubicBezTo>
                <a:cubicBezTo>
                  <a:pt x="390701" y="4644232"/>
                  <a:pt x="497857" y="5015707"/>
                  <a:pt x="702645" y="5168107"/>
                </a:cubicBezTo>
                <a:cubicBezTo>
                  <a:pt x="907433" y="5320507"/>
                  <a:pt x="993157" y="5332413"/>
                  <a:pt x="1502745" y="5282407"/>
                </a:cubicBezTo>
                <a:cubicBezTo>
                  <a:pt x="2012332" y="5232401"/>
                  <a:pt x="3157714" y="4932363"/>
                  <a:pt x="3760170" y="4868069"/>
                </a:cubicBezTo>
                <a:cubicBezTo>
                  <a:pt x="4362626" y="4803775"/>
                  <a:pt x="4922220" y="5115719"/>
                  <a:pt x="5117482" y="4896644"/>
                </a:cubicBezTo>
                <a:cubicBezTo>
                  <a:pt x="5312744" y="4677569"/>
                  <a:pt x="4957939" y="3977482"/>
                  <a:pt x="4931745" y="3553619"/>
                </a:cubicBezTo>
                <a:cubicBezTo>
                  <a:pt x="4905551" y="3129757"/>
                  <a:pt x="5074620" y="2646363"/>
                  <a:pt x="4960320" y="2353469"/>
                </a:cubicBezTo>
                <a:cubicBezTo>
                  <a:pt x="4846020" y="2060575"/>
                  <a:pt x="4322144" y="2017713"/>
                  <a:pt x="4231657" y="1767682"/>
                </a:cubicBezTo>
                <a:close/>
              </a:path>
            </a:pathLst>
          </a:custGeom>
          <a:solidFill>
            <a:srgbClr val="6600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6" name="任意多边形 125"/>
          <p:cNvSpPr/>
          <p:nvPr/>
        </p:nvSpPr>
        <p:spPr>
          <a:xfrm>
            <a:off x="2370138" y="77788"/>
            <a:ext cx="5978525" cy="4002087"/>
          </a:xfrm>
          <a:custGeom>
            <a:avLst/>
            <a:gdLst>
              <a:gd name="connsiteX0" fmla="*/ 1044092 w 5978522"/>
              <a:gd name="connsiteY0" fmla="*/ 36628 h 4001925"/>
              <a:gd name="connsiteX1" fmla="*/ 258279 w 5978522"/>
              <a:gd name="connsiteY1" fmla="*/ 422391 h 4001925"/>
              <a:gd name="connsiteX2" fmla="*/ 58254 w 5978522"/>
              <a:gd name="connsiteY2" fmla="*/ 1165341 h 4001925"/>
              <a:gd name="connsiteX3" fmla="*/ 1201254 w 5978522"/>
              <a:gd name="connsiteY3" fmla="*/ 1779703 h 4001925"/>
              <a:gd name="connsiteX4" fmla="*/ 1772754 w 5978522"/>
              <a:gd name="connsiteY4" fmla="*/ 3079866 h 4001925"/>
              <a:gd name="connsiteX5" fmla="*/ 2272817 w 5978522"/>
              <a:gd name="connsiteY5" fmla="*/ 3994266 h 4001925"/>
              <a:gd name="connsiteX6" fmla="*/ 2915754 w 5978522"/>
              <a:gd name="connsiteY6" fmla="*/ 3465628 h 4001925"/>
              <a:gd name="connsiteX7" fmla="*/ 3501542 w 5978522"/>
              <a:gd name="connsiteY7" fmla="*/ 2565516 h 4001925"/>
              <a:gd name="connsiteX8" fmla="*/ 5058879 w 5978522"/>
              <a:gd name="connsiteY8" fmla="*/ 2665528 h 4001925"/>
              <a:gd name="connsiteX9" fmla="*/ 5973279 w 5978522"/>
              <a:gd name="connsiteY9" fmla="*/ 2451216 h 4001925"/>
              <a:gd name="connsiteX10" fmla="*/ 5430354 w 5978522"/>
              <a:gd name="connsiteY10" fmla="*/ 1393941 h 4001925"/>
              <a:gd name="connsiteX11" fmla="*/ 5373204 w 5978522"/>
              <a:gd name="connsiteY11" fmla="*/ 279516 h 4001925"/>
              <a:gd name="connsiteX12" fmla="*/ 3844442 w 5978522"/>
              <a:gd name="connsiteY12" fmla="*/ 350953 h 4001925"/>
              <a:gd name="connsiteX13" fmla="*/ 3087204 w 5978522"/>
              <a:gd name="connsiteY13" fmla="*/ 65203 h 4001925"/>
              <a:gd name="connsiteX14" fmla="*/ 2258529 w 5978522"/>
              <a:gd name="connsiteY14" fmla="*/ 22341 h 4001925"/>
              <a:gd name="connsiteX15" fmla="*/ 1044092 w 5978522"/>
              <a:gd name="connsiteY15" fmla="*/ 36628 h 40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78522" h="4001925">
                <a:moveTo>
                  <a:pt x="1044092" y="36628"/>
                </a:moveTo>
                <a:cubicBezTo>
                  <a:pt x="710717" y="103303"/>
                  <a:pt x="422585" y="234272"/>
                  <a:pt x="258279" y="422391"/>
                </a:cubicBezTo>
                <a:cubicBezTo>
                  <a:pt x="93973" y="610510"/>
                  <a:pt x="-98909" y="939122"/>
                  <a:pt x="58254" y="1165341"/>
                </a:cubicBezTo>
                <a:cubicBezTo>
                  <a:pt x="215417" y="1391560"/>
                  <a:pt x="915504" y="1460616"/>
                  <a:pt x="1201254" y="1779703"/>
                </a:cubicBezTo>
                <a:cubicBezTo>
                  <a:pt x="1487004" y="2098791"/>
                  <a:pt x="1594160" y="2710772"/>
                  <a:pt x="1772754" y="3079866"/>
                </a:cubicBezTo>
                <a:cubicBezTo>
                  <a:pt x="1951348" y="3448960"/>
                  <a:pt x="2082317" y="3929972"/>
                  <a:pt x="2272817" y="3994266"/>
                </a:cubicBezTo>
                <a:cubicBezTo>
                  <a:pt x="2463317" y="4058560"/>
                  <a:pt x="2710967" y="3703753"/>
                  <a:pt x="2915754" y="3465628"/>
                </a:cubicBezTo>
                <a:cubicBezTo>
                  <a:pt x="3120541" y="3227503"/>
                  <a:pt x="3144355" y="2698866"/>
                  <a:pt x="3501542" y="2565516"/>
                </a:cubicBezTo>
                <a:cubicBezTo>
                  <a:pt x="3858730" y="2432166"/>
                  <a:pt x="4646923" y="2684578"/>
                  <a:pt x="5058879" y="2665528"/>
                </a:cubicBezTo>
                <a:cubicBezTo>
                  <a:pt x="5470835" y="2646478"/>
                  <a:pt x="5911366" y="2663147"/>
                  <a:pt x="5973279" y="2451216"/>
                </a:cubicBezTo>
                <a:cubicBezTo>
                  <a:pt x="6035192" y="2239285"/>
                  <a:pt x="5530366" y="1755891"/>
                  <a:pt x="5430354" y="1393941"/>
                </a:cubicBezTo>
                <a:cubicBezTo>
                  <a:pt x="5330342" y="1031991"/>
                  <a:pt x="5637523" y="453347"/>
                  <a:pt x="5373204" y="279516"/>
                </a:cubicBezTo>
                <a:cubicBezTo>
                  <a:pt x="5108885" y="105685"/>
                  <a:pt x="4225442" y="386672"/>
                  <a:pt x="3844442" y="350953"/>
                </a:cubicBezTo>
                <a:cubicBezTo>
                  <a:pt x="3463442" y="315234"/>
                  <a:pt x="3351523" y="119972"/>
                  <a:pt x="3087204" y="65203"/>
                </a:cubicBezTo>
                <a:cubicBezTo>
                  <a:pt x="2822885" y="10434"/>
                  <a:pt x="2599048" y="31866"/>
                  <a:pt x="2258529" y="22341"/>
                </a:cubicBezTo>
                <a:cubicBezTo>
                  <a:pt x="1918010" y="12816"/>
                  <a:pt x="1377467" y="-30047"/>
                  <a:pt x="1044092" y="36628"/>
                </a:cubicBezTo>
                <a:close/>
              </a:path>
            </a:pathLst>
          </a:custGeom>
          <a:solidFill>
            <a:srgbClr val="A5002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7" name="任意多边形 126"/>
          <p:cNvSpPr/>
          <p:nvPr/>
        </p:nvSpPr>
        <p:spPr>
          <a:xfrm>
            <a:off x="254000" y="2781300"/>
            <a:ext cx="5048250" cy="3937000"/>
          </a:xfrm>
          <a:custGeom>
            <a:avLst/>
            <a:gdLst>
              <a:gd name="connsiteX0" fmla="*/ 1831822 w 5048410"/>
              <a:gd name="connsiteY0" fmla="*/ 619820 h 3937207"/>
              <a:gd name="connsiteX1" fmla="*/ 1274610 w 5048410"/>
              <a:gd name="connsiteY1" fmla="*/ 691258 h 3937207"/>
              <a:gd name="connsiteX2" fmla="*/ 517372 w 5048410"/>
              <a:gd name="connsiteY2" fmla="*/ 262633 h 3937207"/>
              <a:gd name="connsiteX3" fmla="*/ 3022 w 5048410"/>
              <a:gd name="connsiteY3" fmla="*/ 862708 h 3937207"/>
              <a:gd name="connsiteX4" fmla="*/ 345922 w 5048410"/>
              <a:gd name="connsiteY4" fmla="*/ 1762820 h 3937207"/>
              <a:gd name="connsiteX5" fmla="*/ 1160310 w 5048410"/>
              <a:gd name="connsiteY5" fmla="*/ 2977258 h 3937207"/>
              <a:gd name="connsiteX6" fmla="*/ 1817535 w 5048410"/>
              <a:gd name="connsiteY6" fmla="*/ 3905945 h 3937207"/>
              <a:gd name="connsiteX7" fmla="*/ 3089122 w 5048410"/>
              <a:gd name="connsiteY7" fmla="*/ 3663058 h 3937207"/>
              <a:gd name="connsiteX8" fmla="*/ 4160685 w 5048410"/>
              <a:gd name="connsiteY8" fmla="*/ 3120133 h 3937207"/>
              <a:gd name="connsiteX9" fmla="*/ 4675035 w 5048410"/>
              <a:gd name="connsiteY9" fmla="*/ 2262883 h 3937207"/>
              <a:gd name="connsiteX10" fmla="*/ 4917922 w 5048410"/>
              <a:gd name="connsiteY10" fmla="*/ 1162745 h 3937207"/>
              <a:gd name="connsiteX11" fmla="*/ 5003647 w 5048410"/>
              <a:gd name="connsiteY11" fmla="*/ 134045 h 3937207"/>
              <a:gd name="connsiteX12" fmla="*/ 4203547 w 5048410"/>
              <a:gd name="connsiteY12" fmla="*/ 119758 h 3937207"/>
              <a:gd name="connsiteX13" fmla="*/ 3074835 w 5048410"/>
              <a:gd name="connsiteY13" fmla="*/ 1119883 h 3937207"/>
              <a:gd name="connsiteX14" fmla="*/ 1831822 w 5048410"/>
              <a:gd name="connsiteY14" fmla="*/ 619820 h 393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8410" h="3937207">
                <a:moveTo>
                  <a:pt x="1831822" y="619820"/>
                </a:moveTo>
                <a:cubicBezTo>
                  <a:pt x="1531785" y="548383"/>
                  <a:pt x="1493685" y="750789"/>
                  <a:pt x="1274610" y="691258"/>
                </a:cubicBezTo>
                <a:cubicBezTo>
                  <a:pt x="1055535" y="631727"/>
                  <a:pt x="729303" y="234058"/>
                  <a:pt x="517372" y="262633"/>
                </a:cubicBezTo>
                <a:cubicBezTo>
                  <a:pt x="305441" y="291208"/>
                  <a:pt x="31597" y="612677"/>
                  <a:pt x="3022" y="862708"/>
                </a:cubicBezTo>
                <a:cubicBezTo>
                  <a:pt x="-25553" y="1112739"/>
                  <a:pt x="153041" y="1410395"/>
                  <a:pt x="345922" y="1762820"/>
                </a:cubicBezTo>
                <a:cubicBezTo>
                  <a:pt x="538803" y="2115245"/>
                  <a:pt x="915041" y="2620071"/>
                  <a:pt x="1160310" y="2977258"/>
                </a:cubicBezTo>
                <a:cubicBezTo>
                  <a:pt x="1405579" y="3334445"/>
                  <a:pt x="1496066" y="3791645"/>
                  <a:pt x="1817535" y="3905945"/>
                </a:cubicBezTo>
                <a:cubicBezTo>
                  <a:pt x="2139004" y="4020245"/>
                  <a:pt x="2698597" y="3794027"/>
                  <a:pt x="3089122" y="3663058"/>
                </a:cubicBezTo>
                <a:cubicBezTo>
                  <a:pt x="3479647" y="3532089"/>
                  <a:pt x="3896366" y="3353496"/>
                  <a:pt x="4160685" y="3120133"/>
                </a:cubicBezTo>
                <a:cubicBezTo>
                  <a:pt x="4425004" y="2886771"/>
                  <a:pt x="4548829" y="2589114"/>
                  <a:pt x="4675035" y="2262883"/>
                </a:cubicBezTo>
                <a:cubicBezTo>
                  <a:pt x="4801241" y="1936652"/>
                  <a:pt x="4863153" y="1517551"/>
                  <a:pt x="4917922" y="1162745"/>
                </a:cubicBezTo>
                <a:cubicBezTo>
                  <a:pt x="4972691" y="807939"/>
                  <a:pt x="5122709" y="307876"/>
                  <a:pt x="5003647" y="134045"/>
                </a:cubicBezTo>
                <a:cubicBezTo>
                  <a:pt x="4884585" y="-39786"/>
                  <a:pt x="4525016" y="-44548"/>
                  <a:pt x="4203547" y="119758"/>
                </a:cubicBezTo>
                <a:cubicBezTo>
                  <a:pt x="3882078" y="284064"/>
                  <a:pt x="3470123" y="1031777"/>
                  <a:pt x="3074835" y="1119883"/>
                </a:cubicBezTo>
                <a:cubicBezTo>
                  <a:pt x="2679548" y="1207989"/>
                  <a:pt x="2131859" y="691257"/>
                  <a:pt x="1831822" y="619820"/>
                </a:cubicBezTo>
                <a:close/>
              </a:path>
            </a:pathLst>
          </a:custGeom>
          <a:solidFill>
            <a:srgbClr val="0033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8" name="任意多边形 127"/>
          <p:cNvSpPr/>
          <p:nvPr/>
        </p:nvSpPr>
        <p:spPr>
          <a:xfrm>
            <a:off x="176213" y="195263"/>
            <a:ext cx="3427412" cy="3965575"/>
          </a:xfrm>
          <a:custGeom>
            <a:avLst/>
            <a:gdLst>
              <a:gd name="connsiteX0" fmla="*/ 3409799 w 3426812"/>
              <a:gd name="connsiteY0" fmla="*/ 876998 h 3965784"/>
              <a:gd name="connsiteX1" fmla="*/ 3366936 w 3426812"/>
              <a:gd name="connsiteY1" fmla="*/ 748410 h 3965784"/>
              <a:gd name="connsiteX2" fmla="*/ 3109761 w 3426812"/>
              <a:gd name="connsiteY2" fmla="*/ 76898 h 3965784"/>
              <a:gd name="connsiteX3" fmla="*/ 1781024 w 3426812"/>
              <a:gd name="connsiteY3" fmla="*/ 62610 h 3965784"/>
              <a:gd name="connsiteX4" fmla="*/ 752324 w 3426812"/>
              <a:gd name="connsiteY4" fmla="*/ 505523 h 3965784"/>
              <a:gd name="connsiteX5" fmla="*/ 23661 w 3426812"/>
              <a:gd name="connsiteY5" fmla="*/ 1062735 h 3965784"/>
              <a:gd name="connsiteX6" fmla="*/ 166536 w 3426812"/>
              <a:gd name="connsiteY6" fmla="*/ 2334323 h 3965784"/>
              <a:gd name="connsiteX7" fmla="*/ 52236 w 3426812"/>
              <a:gd name="connsiteY7" fmla="*/ 3777360 h 3965784"/>
              <a:gd name="connsiteX8" fmla="*/ 1109511 w 3426812"/>
              <a:gd name="connsiteY8" fmla="*/ 3891660 h 3965784"/>
              <a:gd name="connsiteX9" fmla="*/ 1195236 w 3426812"/>
              <a:gd name="connsiteY9" fmla="*/ 3248723 h 3965784"/>
              <a:gd name="connsiteX10" fmla="*/ 1766736 w 3426812"/>
              <a:gd name="connsiteY10" fmla="*/ 3062985 h 3965784"/>
              <a:gd name="connsiteX11" fmla="*/ 3138336 w 3426812"/>
              <a:gd name="connsiteY11" fmla="*/ 2377185 h 3965784"/>
              <a:gd name="connsiteX12" fmla="*/ 3409799 w 3426812"/>
              <a:gd name="connsiteY12" fmla="*/ 876998 h 396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6812" h="3965784">
                <a:moveTo>
                  <a:pt x="3409799" y="876998"/>
                </a:moveTo>
                <a:cubicBezTo>
                  <a:pt x="3447899" y="605536"/>
                  <a:pt x="3416942" y="881760"/>
                  <a:pt x="3366936" y="748410"/>
                </a:cubicBezTo>
                <a:cubicBezTo>
                  <a:pt x="3316930" y="615060"/>
                  <a:pt x="3374080" y="191198"/>
                  <a:pt x="3109761" y="76898"/>
                </a:cubicBezTo>
                <a:cubicBezTo>
                  <a:pt x="2845442" y="-37402"/>
                  <a:pt x="2173930" y="-8828"/>
                  <a:pt x="1781024" y="62610"/>
                </a:cubicBezTo>
                <a:cubicBezTo>
                  <a:pt x="1388118" y="134048"/>
                  <a:pt x="1045218" y="338836"/>
                  <a:pt x="752324" y="505523"/>
                </a:cubicBezTo>
                <a:cubicBezTo>
                  <a:pt x="459430" y="672210"/>
                  <a:pt x="121292" y="757935"/>
                  <a:pt x="23661" y="1062735"/>
                </a:cubicBezTo>
                <a:cubicBezTo>
                  <a:pt x="-73970" y="1367535"/>
                  <a:pt x="161774" y="1881886"/>
                  <a:pt x="166536" y="2334323"/>
                </a:cubicBezTo>
                <a:cubicBezTo>
                  <a:pt x="171298" y="2786760"/>
                  <a:pt x="-104926" y="3517804"/>
                  <a:pt x="52236" y="3777360"/>
                </a:cubicBezTo>
                <a:cubicBezTo>
                  <a:pt x="209398" y="4036916"/>
                  <a:pt x="919011" y="3979766"/>
                  <a:pt x="1109511" y="3891660"/>
                </a:cubicBezTo>
                <a:cubicBezTo>
                  <a:pt x="1300011" y="3803554"/>
                  <a:pt x="1085699" y="3386835"/>
                  <a:pt x="1195236" y="3248723"/>
                </a:cubicBezTo>
                <a:cubicBezTo>
                  <a:pt x="1304773" y="3110611"/>
                  <a:pt x="1442886" y="3208241"/>
                  <a:pt x="1766736" y="3062985"/>
                </a:cubicBezTo>
                <a:cubicBezTo>
                  <a:pt x="2090586" y="2917729"/>
                  <a:pt x="2864492" y="2739135"/>
                  <a:pt x="3138336" y="2377185"/>
                </a:cubicBezTo>
                <a:cubicBezTo>
                  <a:pt x="3412180" y="2015235"/>
                  <a:pt x="3371699" y="1148460"/>
                  <a:pt x="3409799" y="876998"/>
                </a:cubicBezTo>
                <a:close/>
              </a:path>
            </a:pathLst>
          </a:cu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8080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667000" y="667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3196952"/>
          </a:xfrm>
        </p:spPr>
        <p:txBody>
          <a:bodyPr anchor="ctr"/>
          <a:lstStyle/>
          <a:p>
            <a:pPr marL="0" indent="0">
              <a:buNone/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操作技术工具的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能力</a:t>
            </a:r>
            <a:endParaRPr lang="en-US" altLang="zh-CN" sz="4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ctr">
              <a:buNone/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66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出来的</a:t>
            </a:r>
            <a:endParaRPr lang="en-US" altLang="zh-CN" sz="4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r">
              <a:buNone/>
            </a:pP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而是自己</a:t>
            </a:r>
            <a:r>
              <a:rPr lang="zh-CN" altLang="en-US" sz="6600" b="1" dirty="0" smtClean="0">
                <a:solidFill>
                  <a:srgbClr val="C00000"/>
                </a:solidFill>
              </a:rPr>
              <a:t>玩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出来</a:t>
            </a:r>
            <a:r>
              <a:rPr lang="zh-CN" altLang="en-US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的！</a:t>
            </a:r>
            <a:endParaRPr lang="en-US" altLang="zh-CN" sz="4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9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学习元平台简介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登录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/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注册学习元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学习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社区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社区小组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600" dirty="0" smtClean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（</a:t>
            </a:r>
            <a:r>
              <a:rPr lang="zh-CN" altLang="en-US" sz="36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创建</a:t>
            </a:r>
            <a:r>
              <a:rPr lang="en-US" altLang="zh-CN" sz="36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6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6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6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收藏）学习</a:t>
            </a:r>
            <a:r>
              <a:rPr lang="zh-CN" altLang="en-US" sz="36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元</a:t>
            </a:r>
            <a:r>
              <a:rPr lang="en-US" altLang="zh-CN" sz="36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6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上传资源</a:t>
            </a:r>
            <a:endParaRPr lang="en-US" altLang="zh-CN" sz="3600" dirty="0">
              <a:solidFill>
                <a:srgbClr val="C00000"/>
              </a:solidFill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</a:t>
            </a:r>
            <a:r>
              <a:rPr lang="zh-CN" altLang="zh-CN" sz="3000" dirty="0">
                <a:latin typeface="迷你简少儿" pitchFamily="65" charset="-122"/>
                <a:ea typeface="迷你简少儿" pitchFamily="65" charset="-122"/>
              </a:rPr>
              <a:t>知识</a:t>
            </a:r>
            <a:r>
              <a:rPr lang="zh-CN" altLang="zh-CN" sz="3000" dirty="0" smtClean="0">
                <a:latin typeface="迷你简少儿" pitchFamily="65" charset="-122"/>
                <a:ea typeface="迷你简少儿" pitchFamily="65" charset="-122"/>
              </a:rPr>
              <a:t>群</a:t>
            </a:r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引入学习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引入知识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4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1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9BF7569-3F7A-4DBE-801C-9E24271F4BBD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  <p:sp>
        <p:nvSpPr>
          <p:cNvPr id="15365" name="标题 2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先来看一些</a:t>
            </a:r>
            <a:r>
              <a:rPr lang="zh-CN" altLang="en-US" dirty="0" smtClean="0"/>
              <a:t>学习</a:t>
            </a:r>
            <a:r>
              <a:rPr lang="zh-CN" altLang="en-US" dirty="0" smtClean="0"/>
              <a:t>元</a:t>
            </a:r>
          </a:p>
        </p:txBody>
      </p:sp>
      <p:sp>
        <p:nvSpPr>
          <p:cNvPr id="2" name="矩形 1"/>
          <p:cNvSpPr/>
          <p:nvPr/>
        </p:nvSpPr>
        <p:spPr>
          <a:xfrm>
            <a:off x="971600" y="2132856"/>
            <a:ext cx="703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hlinkClick r:id="rId3"/>
              </a:rPr>
              <a:t>http://</a:t>
            </a:r>
            <a:r>
              <a:rPr lang="en-US" altLang="zh-CN" sz="2800" dirty="0" smtClean="0">
                <a:hlinkClick r:id="rId3"/>
              </a:rPr>
              <a:t>lcell.bnu.edu.cn/do/ko?action=getMyKo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内容占位符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3550"/>
            <a:ext cx="8229600" cy="4259263"/>
          </a:xfrm>
        </p:spPr>
      </p:pic>
      <p:sp>
        <p:nvSpPr>
          <p:cNvPr id="12" name="灯片编号占位符 1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9BF7569-3F7A-4DBE-801C-9E24271F4BBD}" type="slidenum">
              <a:rPr lang="zh-CN" altLang="en-US" smtClean="0"/>
              <a:pPr>
                <a:defRPr/>
              </a:pPr>
              <a:t>42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35150" y="2133600"/>
            <a:ext cx="1223963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5" name="标题 2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创建学习元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 sz="3000" smtClean="0">
                <a:latin typeface="迷你简少儿" pitchFamily="65" charset="-122"/>
                <a:ea typeface="迷你简少儿" pitchFamily="65" charset="-122"/>
              </a:rPr>
              <a:t>学习元创建的方式</a:t>
            </a:r>
            <a:endParaRPr lang="en-US" altLang="zh-CN" sz="3000" smtClean="0">
              <a:latin typeface="迷你简少儿" pitchFamily="65" charset="-122"/>
              <a:ea typeface="迷你简少儿" pitchFamily="65" charset="-122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492375"/>
            <a:ext cx="72485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流程图: 过程 3"/>
          <p:cNvSpPr/>
          <p:nvPr/>
        </p:nvSpPr>
        <p:spPr>
          <a:xfrm>
            <a:off x="1187450" y="3125788"/>
            <a:ext cx="1584325" cy="183038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89" name="标题 5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创建学习元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412875"/>
            <a:ext cx="9021585" cy="534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36563" y="4262032"/>
            <a:ext cx="8096250" cy="2232025"/>
            <a:chOff x="436852" y="4077072"/>
            <a:chExt cx="8095588" cy="2232248"/>
          </a:xfrm>
        </p:grpSpPr>
        <p:sp>
          <p:nvSpPr>
            <p:cNvPr id="6" name="圆角矩形 5"/>
            <p:cNvSpPr/>
            <p:nvPr/>
          </p:nvSpPr>
          <p:spPr>
            <a:xfrm>
              <a:off x="436852" y="4077072"/>
              <a:ext cx="8095588" cy="223224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195736" y="4797152"/>
              <a:ext cx="435888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内容编辑区域</a:t>
              </a: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327025" y="2570705"/>
            <a:ext cx="8096250" cy="1704975"/>
            <a:chOff x="327385" y="2227511"/>
            <a:chExt cx="8095588" cy="1705545"/>
          </a:xfrm>
        </p:grpSpPr>
        <p:sp>
          <p:nvSpPr>
            <p:cNvPr id="10" name="圆角矩形 9"/>
            <p:cNvSpPr/>
            <p:nvPr/>
          </p:nvSpPr>
          <p:spPr>
            <a:xfrm>
              <a:off x="327385" y="2964357"/>
              <a:ext cx="8095588" cy="96869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300192" y="2227511"/>
              <a:ext cx="1911736" cy="7694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工具栏</a:t>
              </a:r>
            </a:p>
          </p:txBody>
        </p:sp>
      </p:grpSp>
      <p:sp>
        <p:nvSpPr>
          <p:cNvPr id="17413" name="标题 5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创建学习元</a:t>
            </a: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269875" y="2579494"/>
            <a:ext cx="5886450" cy="719138"/>
            <a:chOff x="327385" y="1912075"/>
            <a:chExt cx="12789125" cy="2020981"/>
          </a:xfrm>
        </p:grpSpPr>
        <p:sp>
          <p:nvSpPr>
            <p:cNvPr id="14" name="圆角矩形 13"/>
            <p:cNvSpPr/>
            <p:nvPr/>
          </p:nvSpPr>
          <p:spPr>
            <a:xfrm>
              <a:off x="327385" y="2964947"/>
              <a:ext cx="8094952" cy="9681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540875" y="1912075"/>
              <a:ext cx="10575635" cy="112608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ea typeface="+mn-ea"/>
                </a:rPr>
                <a:t>可使用“保存草稿”随时保存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1124744"/>
            <a:ext cx="9021585" cy="534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369888" y="3376613"/>
            <a:ext cx="5219700" cy="1322387"/>
            <a:chOff x="4932040" y="3120318"/>
            <a:chExt cx="1663791" cy="1323601"/>
          </a:xfrm>
        </p:grpSpPr>
        <p:sp>
          <p:nvSpPr>
            <p:cNvPr id="23" name="圆角矩形 22"/>
            <p:cNvSpPr/>
            <p:nvPr/>
          </p:nvSpPr>
          <p:spPr>
            <a:xfrm>
              <a:off x="4932040" y="3120318"/>
              <a:ext cx="1173458" cy="36069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线形标注 1(带边框和强调线) 23"/>
            <p:cNvSpPr/>
            <p:nvPr/>
          </p:nvSpPr>
          <p:spPr>
            <a:xfrm>
              <a:off x="5192640" y="3749545"/>
              <a:ext cx="1403191" cy="694374"/>
            </a:xfrm>
            <a:prstGeom prst="accentBorderCallout1">
              <a:avLst>
                <a:gd name="adj1" fmla="val 20375"/>
                <a:gd name="adj2" fmla="val -1921"/>
                <a:gd name="adj3" fmla="val -41833"/>
                <a:gd name="adj4" fmla="val -716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与</a:t>
              </a:r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Word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中文字编辑功能相同：加粗、倾斜、下划线、加序号、对齐方式等</a:t>
              </a: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4733925" y="3408363"/>
            <a:ext cx="2271713" cy="1366837"/>
            <a:chOff x="2209558" y="3147806"/>
            <a:chExt cx="1560078" cy="1367607"/>
          </a:xfrm>
        </p:grpSpPr>
        <p:sp>
          <p:nvSpPr>
            <p:cNvPr id="26" name="圆角矩形 25"/>
            <p:cNvSpPr/>
            <p:nvPr/>
          </p:nvSpPr>
          <p:spPr>
            <a:xfrm>
              <a:off x="2209558" y="3147806"/>
              <a:ext cx="359766" cy="31291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线形标注 1(带边框和强调线) 26"/>
            <p:cNvSpPr/>
            <p:nvPr/>
          </p:nvSpPr>
          <p:spPr>
            <a:xfrm>
              <a:off x="2920369" y="3819696"/>
              <a:ext cx="849267" cy="695717"/>
            </a:xfrm>
            <a:prstGeom prst="accentBorderCallout1">
              <a:avLst>
                <a:gd name="adj1" fmla="val 18750"/>
                <a:gd name="adj2" fmla="val -8333"/>
                <a:gd name="adj3" fmla="val -51584"/>
                <a:gd name="adj4" fmla="val -4484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插入图片、动画等</a:t>
              </a: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344488" y="3689350"/>
            <a:ext cx="5699125" cy="1085850"/>
            <a:chOff x="-909005" y="3276685"/>
            <a:chExt cx="3913670" cy="1086328"/>
          </a:xfrm>
        </p:grpSpPr>
        <p:sp>
          <p:nvSpPr>
            <p:cNvPr id="32" name="圆角矩形 31"/>
            <p:cNvSpPr/>
            <p:nvPr/>
          </p:nvSpPr>
          <p:spPr>
            <a:xfrm>
              <a:off x="-909005" y="3276685"/>
              <a:ext cx="2789716" cy="31446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线形标注 1(带边框和强调线) 32"/>
            <p:cNvSpPr/>
            <p:nvPr/>
          </p:nvSpPr>
          <p:spPr>
            <a:xfrm>
              <a:off x="-354115" y="3940552"/>
              <a:ext cx="3358780" cy="422461"/>
            </a:xfrm>
            <a:prstGeom prst="accentBorderCallout1">
              <a:avLst>
                <a:gd name="adj1" fmla="val 18750"/>
                <a:gd name="adj2" fmla="val -2563"/>
                <a:gd name="adj3" fmla="val -80951"/>
                <a:gd name="adj4" fmla="val -1322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样式、段落标记、字体、字的大小、颜色等</a:t>
              </a:r>
            </a:p>
          </p:txBody>
        </p:sp>
      </p:grpSp>
      <p:sp>
        <p:nvSpPr>
          <p:cNvPr id="18438" name="标题 5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创建学习元</a:t>
            </a:r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355600" y="3094038"/>
            <a:ext cx="3241675" cy="1928812"/>
            <a:chOff x="3105829" y="3084722"/>
            <a:chExt cx="3243816" cy="1928454"/>
          </a:xfrm>
        </p:grpSpPr>
        <p:sp>
          <p:nvSpPr>
            <p:cNvPr id="17" name="圆角矩形 16"/>
            <p:cNvSpPr/>
            <p:nvPr/>
          </p:nvSpPr>
          <p:spPr>
            <a:xfrm>
              <a:off x="3105829" y="3084722"/>
              <a:ext cx="3243816" cy="282523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线形标注 1(带边框和强调线) 17"/>
            <p:cNvSpPr/>
            <p:nvPr/>
          </p:nvSpPr>
          <p:spPr>
            <a:xfrm>
              <a:off x="4176511" y="3841818"/>
              <a:ext cx="1979331" cy="1171358"/>
            </a:xfrm>
            <a:prstGeom prst="accentBorderCallout1">
              <a:avLst>
                <a:gd name="adj1" fmla="val 18750"/>
                <a:gd name="adj2" fmla="val -8333"/>
                <a:gd name="adj3" fmla="val -36958"/>
                <a:gd name="adj4" fmla="val -3845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设计学习元的目录，添加附件和学习活动</a:t>
              </a: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3708400" y="3116263"/>
            <a:ext cx="3384550" cy="1897062"/>
            <a:chOff x="2770504" y="3116248"/>
            <a:chExt cx="3385672" cy="1896928"/>
          </a:xfrm>
        </p:grpSpPr>
        <p:sp>
          <p:nvSpPr>
            <p:cNvPr id="13" name="圆角矩形 12"/>
            <p:cNvSpPr/>
            <p:nvPr/>
          </p:nvSpPr>
          <p:spPr>
            <a:xfrm>
              <a:off x="2770504" y="3116248"/>
              <a:ext cx="1943744" cy="32382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线形标注 1(带边框和强调线) 13"/>
            <p:cNvSpPr/>
            <p:nvPr/>
          </p:nvSpPr>
          <p:spPr>
            <a:xfrm>
              <a:off x="3923411" y="3841684"/>
              <a:ext cx="2232765" cy="1171492"/>
            </a:xfrm>
            <a:prstGeom prst="accentBorderCallout1">
              <a:avLst>
                <a:gd name="adj1" fmla="val 18750"/>
                <a:gd name="adj2" fmla="val -8333"/>
                <a:gd name="adj3" fmla="val -36958"/>
                <a:gd name="adj4" fmla="val -3845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插入文件</a:t>
              </a:r>
              <a:endParaRPr lang="en-US" altLang="zh-CN" b="1" dirty="0">
                <a:latin typeface="楷体" pitchFamily="49" charset="-122"/>
                <a:ea typeface="楷体" pitchFamily="49" charset="-122"/>
              </a:endParaRPr>
            </a:p>
            <a:p>
              <a:pPr>
                <a:defRPr/>
              </a:pP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包括视频、</a:t>
              </a:r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word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、</a:t>
              </a:r>
              <a:r>
                <a:rPr lang="en-US" altLang="zh-CN" b="1" dirty="0" err="1">
                  <a:latin typeface="楷体" pitchFamily="49" charset="-122"/>
                  <a:ea typeface="楷体" pitchFamily="49" charset="-122"/>
                </a:rPr>
                <a:t>ppt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、</a:t>
              </a:r>
              <a:r>
                <a:rPr lang="en-US" altLang="zh-CN" b="1" dirty="0" err="1">
                  <a:latin typeface="楷体" pitchFamily="49" charset="-122"/>
                  <a:ea typeface="楷体" pitchFamily="49" charset="-122"/>
                </a:rPr>
                <a:t>pdf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、</a:t>
              </a:r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excel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、网页、</a:t>
              </a:r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txt</a:t>
              </a:r>
              <a:r>
                <a:rPr lang="zh-CN" altLang="en-US" b="1" dirty="0">
                  <a:latin typeface="楷体" pitchFamily="49" charset="-122"/>
                  <a:ea typeface="楷体" pitchFamily="49" charset="-122"/>
                </a:rPr>
                <a:t>、压缩包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创建学习元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16698"/>
            <a:ext cx="9028833" cy="5624670"/>
          </a:xfrm>
        </p:spPr>
      </p:pic>
    </p:spTree>
    <p:extLst>
      <p:ext uri="{BB962C8B-B14F-4D97-AF65-F5344CB8AC3E}">
        <p14:creationId xmlns:p14="http://schemas.microsoft.com/office/powerpoint/2010/main" val="42042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 sz="3000" smtClean="0">
                <a:latin typeface="迷你简少儿" pitchFamily="65" charset="-122"/>
                <a:ea typeface="迷你简少儿" pitchFamily="65" charset="-122"/>
              </a:rPr>
              <a:t>学习元创建的方式</a:t>
            </a:r>
            <a:endParaRPr lang="en-US" altLang="zh-CN" sz="3000" smtClean="0">
              <a:latin typeface="迷你简少儿" pitchFamily="65" charset="-122"/>
              <a:ea typeface="迷你简少儿" pitchFamily="65" charset="-122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492375"/>
            <a:ext cx="72485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流程图: 过程 3"/>
          <p:cNvSpPr/>
          <p:nvPr/>
        </p:nvSpPr>
        <p:spPr>
          <a:xfrm>
            <a:off x="2915667" y="3125788"/>
            <a:ext cx="1584325" cy="1830387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389" name="标题 5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创建学习元</a:t>
            </a:r>
          </a:p>
        </p:txBody>
      </p:sp>
    </p:spTree>
    <p:extLst>
      <p:ext uri="{BB962C8B-B14F-4D97-AF65-F5344CB8AC3E}">
        <p14:creationId xmlns:p14="http://schemas.microsoft.com/office/powerpoint/2010/main" val="13949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文件上传的方式创建学习元</a:t>
            </a:r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+mj-lt"/>
                <a:ea typeface="迷你简少儿" pitchFamily="65" charset="-122"/>
                <a:hlinkClick r:id="rId3"/>
              </a:rPr>
              <a:t>http://</a:t>
            </a:r>
            <a:r>
              <a:rPr lang="en-US" altLang="zh-CN" sz="2400" dirty="0" smtClean="0">
                <a:latin typeface="+mj-lt"/>
                <a:ea typeface="迷你简少儿" pitchFamily="65" charset="-122"/>
                <a:hlinkClick r:id="rId3"/>
              </a:rPr>
              <a:t>lcell.bnu.edu.cn/do/lcpage?action=view&amp;koId=105387</a:t>
            </a:r>
            <a:endParaRPr lang="en-US" altLang="zh-CN" sz="2400" dirty="0" smtClean="0">
              <a:latin typeface="+mj-lt"/>
              <a:ea typeface="迷你简少儿" pitchFamily="65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+mj-lt"/>
              <a:ea typeface="迷你简少儿" pitchFamily="65" charset="-122"/>
            </a:endParaRPr>
          </a:p>
        </p:txBody>
      </p:sp>
      <p:sp>
        <p:nvSpPr>
          <p:cNvPr id="16389" name="标题 5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创建学习元</a:t>
            </a:r>
          </a:p>
        </p:txBody>
      </p:sp>
    </p:spTree>
    <p:extLst>
      <p:ext uri="{BB962C8B-B14F-4D97-AF65-F5344CB8AC3E}">
        <p14:creationId xmlns:p14="http://schemas.microsoft.com/office/powerpoint/2010/main" val="38616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内容占位符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" y="1039088"/>
            <a:ext cx="9112584" cy="5327922"/>
          </a:xfrm>
        </p:spPr>
      </p:pic>
      <p:sp>
        <p:nvSpPr>
          <p:cNvPr id="28675" name="标题 5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创建学习元</a:t>
            </a:r>
          </a:p>
        </p:txBody>
      </p:sp>
      <p:sp>
        <p:nvSpPr>
          <p:cNvPr id="4" name="矩形 3"/>
          <p:cNvSpPr/>
          <p:nvPr/>
        </p:nvSpPr>
        <p:spPr>
          <a:xfrm>
            <a:off x="1636713" y="2001838"/>
            <a:ext cx="14224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1188" y="3357563"/>
            <a:ext cx="24479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4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今天的内容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学习元平台简介</a:t>
            </a:r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登录</a:t>
            </a:r>
            <a:r>
              <a:rPr lang="en-US" altLang="zh-CN" sz="3000" dirty="0" smtClean="0">
                <a:latin typeface="迷你简少儿" pitchFamily="65" charset="-122"/>
                <a:ea typeface="迷你简少儿" pitchFamily="65" charset="-122"/>
              </a:rPr>
              <a:t>/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注册学习元</a:t>
            </a:r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学习社区</a:t>
            </a:r>
            <a:r>
              <a:rPr lang="en-US" altLang="zh-CN" sz="3000" dirty="0" smtClean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社区小组</a:t>
            </a:r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收藏）学习元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上传资源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（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</a:t>
            </a:r>
            <a:r>
              <a:rPr lang="zh-CN" altLang="zh-CN" sz="3000" dirty="0">
                <a:latin typeface="迷你简少儿" pitchFamily="65" charset="-122"/>
                <a:ea typeface="迷你简少儿" pitchFamily="65" charset="-122"/>
              </a:rPr>
              <a:t>知识群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学习元</a:t>
            </a:r>
            <a:r>
              <a:rPr lang="en-US" altLang="zh-CN" sz="3000" dirty="0" smtClean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引入知识群</a:t>
            </a:r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  <a:p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468313" y="2384425"/>
            <a:ext cx="6191250" cy="1143000"/>
          </a:xfrm>
        </p:spPr>
        <p:txBody>
          <a:bodyPr/>
          <a:lstStyle/>
          <a:p>
            <a:pPr algn="just"/>
            <a:r>
              <a:rPr lang="zh-CN" altLang="en-US" smtClean="0"/>
              <a:t>如果我想修改学习元，怎么办</a:t>
            </a:r>
          </a:p>
        </p:txBody>
      </p:sp>
      <p:pic>
        <p:nvPicPr>
          <p:cNvPr id="3789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/>
          <a:stretch>
            <a:fillRect/>
          </a:stretch>
        </p:blipFill>
        <p:spPr bwMode="auto">
          <a:xfrm>
            <a:off x="6619875" y="1773238"/>
            <a:ext cx="21288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内容占位符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1341438"/>
            <a:ext cx="8848725" cy="4916487"/>
          </a:xfrm>
        </p:spPr>
      </p:pic>
      <p:sp>
        <p:nvSpPr>
          <p:cNvPr id="38915" name="标题 5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修改学习元</a:t>
            </a:r>
          </a:p>
        </p:txBody>
      </p:sp>
      <p:sp>
        <p:nvSpPr>
          <p:cNvPr id="4" name="矩形 3"/>
          <p:cNvSpPr/>
          <p:nvPr/>
        </p:nvSpPr>
        <p:spPr>
          <a:xfrm>
            <a:off x="6316663" y="3141663"/>
            <a:ext cx="1150937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85113" y="3516313"/>
            <a:ext cx="86360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4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上传资源</a:t>
            </a:r>
          </a:p>
        </p:txBody>
      </p:sp>
      <p:pic>
        <p:nvPicPr>
          <p:cNvPr id="31747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80410"/>
            <a:ext cx="8298767" cy="540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009386" y="2592200"/>
            <a:ext cx="324619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27784" y="3141712"/>
            <a:ext cx="1223963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4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上传资源</a:t>
            </a:r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61" y="1125538"/>
            <a:ext cx="8311216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4906" y="3348038"/>
            <a:ext cx="25209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72873" y="3574256"/>
            <a:ext cx="719137" cy="23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4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上传资源</a:t>
            </a:r>
          </a:p>
        </p:txBody>
      </p:sp>
      <p:pic>
        <p:nvPicPr>
          <p:cNvPr id="3379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250" y="1125538"/>
            <a:ext cx="6980451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652120" y="5949280"/>
            <a:ext cx="100806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1310999"/>
            <a:ext cx="9144000" cy="498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4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上传资源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5813673"/>
            <a:ext cx="648072" cy="351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37" y="1208088"/>
            <a:ext cx="8869852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标题 4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上传资源</a:t>
            </a:r>
          </a:p>
        </p:txBody>
      </p:sp>
      <p:sp>
        <p:nvSpPr>
          <p:cNvPr id="6" name="矩形 5"/>
          <p:cNvSpPr/>
          <p:nvPr/>
        </p:nvSpPr>
        <p:spPr>
          <a:xfrm>
            <a:off x="1650708" y="5085184"/>
            <a:ext cx="2808288" cy="703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收藏</a:t>
            </a:r>
            <a:r>
              <a:rPr lang="en-US" altLang="zh-CN" dirty="0" smtClean="0"/>
              <a:t>/</a:t>
            </a:r>
            <a:r>
              <a:rPr lang="zh-CN" altLang="en-US" dirty="0" smtClean="0"/>
              <a:t>协作学习元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16698"/>
            <a:ext cx="9028833" cy="5624670"/>
          </a:xfrm>
        </p:spPr>
      </p:pic>
      <p:sp>
        <p:nvSpPr>
          <p:cNvPr id="5" name="矩形 4"/>
          <p:cNvSpPr/>
          <p:nvPr/>
        </p:nvSpPr>
        <p:spPr>
          <a:xfrm>
            <a:off x="8577152" y="2821872"/>
            <a:ext cx="432048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44" y="3437964"/>
            <a:ext cx="7385535" cy="975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032536" y="3771624"/>
            <a:ext cx="1152128" cy="4056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72984" y="3775392"/>
            <a:ext cx="1152128" cy="3882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3"/>
          <a:stretch>
            <a:fillRect/>
          </a:stretch>
        </p:blipFill>
        <p:spPr bwMode="auto">
          <a:xfrm>
            <a:off x="2614646" y="4197306"/>
            <a:ext cx="2042492" cy="2331566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33577"/>
            <a:ext cx="1975280" cy="229909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学习元平台简介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登录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/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注册学习元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学习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社区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社区小组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（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收藏）学习元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上传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资源</a:t>
            </a:r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收藏）</a:t>
            </a:r>
            <a:r>
              <a:rPr lang="zh-CN" altLang="zh-CN" sz="4000" dirty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知识</a:t>
            </a:r>
            <a:r>
              <a:rPr lang="zh-CN" altLang="zh-CN" sz="4000" dirty="0" smtClean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群</a:t>
            </a:r>
            <a:endParaRPr lang="en-US" altLang="zh-CN" sz="4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引入学习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引入知识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3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标题 4"/>
          <p:cNvSpPr txBox="1">
            <a:spLocks/>
          </p:cNvSpPr>
          <p:nvPr/>
        </p:nvSpPr>
        <p:spPr bwMode="auto">
          <a:xfrm>
            <a:off x="32385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知识群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" y="1103561"/>
            <a:ext cx="9033277" cy="52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迷你简少儿" pitchFamily="65" charset="-122"/>
                <a:ea typeface="迷你简少儿" pitchFamily="65" charset="-122"/>
              </a:rPr>
              <a:t>学习元平台简介</a:t>
            </a:r>
            <a:endParaRPr lang="en-US" altLang="zh-CN" sz="4000" dirty="0" smtClean="0">
              <a:solidFill>
                <a:srgbClr val="C00000"/>
              </a:solidFill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登录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/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注册学习元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学习社区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社区小组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收藏）学习元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上传资源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（创建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协作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收藏）</a:t>
            </a:r>
            <a:r>
              <a:rPr lang="zh-CN" altLang="zh-CN" sz="3000" dirty="0">
                <a:latin typeface="迷你简少儿" pitchFamily="65" charset="-122"/>
                <a:ea typeface="迷你简少儿" pitchFamily="65" charset="-122"/>
              </a:rPr>
              <a:t>知识群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引入学习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元</a:t>
            </a:r>
            <a:r>
              <a:rPr lang="en-US" altLang="zh-CN" sz="3000" dirty="0">
                <a:latin typeface="迷你简少儿" pitchFamily="65" charset="-122"/>
                <a:ea typeface="迷你简少儿" pitchFamily="65" charset="-122"/>
              </a:rPr>
              <a:t>+</a:t>
            </a:r>
            <a:r>
              <a:rPr lang="zh-CN" altLang="en-US" sz="3000" dirty="0" smtClean="0">
                <a:latin typeface="迷你简少儿" pitchFamily="65" charset="-122"/>
                <a:ea typeface="迷你简少儿" pitchFamily="65" charset="-122"/>
              </a:rPr>
              <a:t>引入知识</a:t>
            </a:r>
            <a:r>
              <a:rPr lang="zh-CN" altLang="en-US" sz="3000" dirty="0">
                <a:latin typeface="迷你简少儿" pitchFamily="65" charset="-122"/>
                <a:ea typeface="迷你简少儿" pitchFamily="65" charset="-122"/>
              </a:rPr>
              <a:t>群</a:t>
            </a:r>
            <a:endParaRPr lang="en-US" altLang="zh-CN" sz="3000" dirty="0">
              <a:latin typeface="迷你简少儿" pitchFamily="65" charset="-122"/>
              <a:ea typeface="迷你简少儿" pitchFamily="65" charset="-122"/>
            </a:endParaRPr>
          </a:p>
          <a:p>
            <a:endParaRPr lang="en-US" altLang="zh-CN" sz="3000" dirty="0" smtClean="0">
              <a:latin typeface="迷你简少儿" pitchFamily="65" charset="-122"/>
              <a:ea typeface="迷你简少儿" pitchFamily="65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知识群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创建知识群</a:t>
            </a:r>
            <a:endParaRPr lang="en-US" altLang="zh-CN" dirty="0" smtClean="0"/>
          </a:p>
          <a:p>
            <a:r>
              <a:rPr lang="zh-CN" altLang="en-US" dirty="0" smtClean="0"/>
              <a:t>协作知识群</a:t>
            </a:r>
            <a:endParaRPr lang="en-US" altLang="zh-CN" dirty="0" smtClean="0"/>
          </a:p>
          <a:p>
            <a:r>
              <a:rPr lang="zh-CN" altLang="en-US" dirty="0" smtClean="0"/>
              <a:t>收藏知识群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右大括号 3"/>
          <p:cNvSpPr/>
          <p:nvPr/>
        </p:nvSpPr>
        <p:spPr>
          <a:xfrm>
            <a:off x="3203848" y="1772816"/>
            <a:ext cx="432048" cy="144016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51920" y="21328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类似于学习元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79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创建知识群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3451"/>
            <a:ext cx="8010847" cy="548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411760" y="1772816"/>
            <a:ext cx="1265108" cy="351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7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创建知识群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740452" cy="582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468313" y="2456432"/>
            <a:ext cx="6191250" cy="1116584"/>
          </a:xfrm>
        </p:spPr>
        <p:txBody>
          <a:bodyPr/>
          <a:lstStyle/>
          <a:p>
            <a:r>
              <a:rPr lang="zh-CN" altLang="en-US" dirty="0" smtClean="0"/>
              <a:t>如何</a:t>
            </a:r>
            <a:r>
              <a:rPr lang="zh-CN" altLang="en-US" dirty="0" smtClean="0"/>
              <a:t>将散乱的学习元聚集起来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03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/>
          <a:stretch>
            <a:fillRect/>
          </a:stretch>
        </p:blipFill>
        <p:spPr bwMode="auto">
          <a:xfrm>
            <a:off x="6659563" y="1773238"/>
            <a:ext cx="20891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95736" y="350274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推荐到知识群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311275"/>
            <a:ext cx="908208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932363" y="3141663"/>
            <a:ext cx="1296987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60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推荐到知识群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11275"/>
            <a:ext cx="881856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推荐到知识群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338263"/>
            <a:ext cx="9082087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346450" y="3127375"/>
            <a:ext cx="2881313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08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推荐到知识群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25538"/>
            <a:ext cx="7407275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771775" y="3141663"/>
            <a:ext cx="2233613" cy="250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132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推荐到知识群</a:t>
            </a:r>
          </a:p>
        </p:txBody>
      </p:sp>
      <p:sp>
        <p:nvSpPr>
          <p:cNvPr id="5" name="矩形 4"/>
          <p:cNvSpPr/>
          <p:nvPr/>
        </p:nvSpPr>
        <p:spPr>
          <a:xfrm>
            <a:off x="5141913" y="6181725"/>
            <a:ext cx="382587" cy="252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演示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创建学习元</a:t>
            </a:r>
            <a:endParaRPr lang="en-US" altLang="zh-CN" dirty="0" smtClean="0"/>
          </a:p>
          <a:p>
            <a:r>
              <a:rPr lang="zh-CN" altLang="en-US" dirty="0" smtClean="0"/>
              <a:t>创建知识群</a:t>
            </a:r>
            <a:endParaRPr lang="en-US" altLang="zh-CN" dirty="0" smtClean="0"/>
          </a:p>
          <a:p>
            <a:r>
              <a:rPr lang="zh-CN" altLang="en-US" dirty="0" smtClean="0"/>
              <a:t>推荐学习元到知识</a:t>
            </a:r>
            <a:r>
              <a:rPr lang="zh-CN" altLang="en-US" dirty="0"/>
              <a:t>群</a:t>
            </a:r>
          </a:p>
        </p:txBody>
      </p:sp>
    </p:spTree>
    <p:extLst>
      <p:ext uri="{BB962C8B-B14F-4D97-AF65-F5344CB8AC3E}">
        <p14:creationId xmlns:p14="http://schemas.microsoft.com/office/powerpoint/2010/main" val="19341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468313" y="1412776"/>
            <a:ext cx="6191250" cy="2114649"/>
          </a:xfrm>
        </p:spPr>
        <p:txBody>
          <a:bodyPr/>
          <a:lstStyle/>
          <a:p>
            <a:pPr algn="l"/>
            <a:r>
              <a:rPr lang="zh-CN" altLang="en-US" sz="6000" dirty="0" smtClean="0"/>
              <a:t>技巧总结：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如何</a:t>
            </a:r>
            <a:r>
              <a:rPr lang="zh-CN" altLang="en-US" dirty="0" smtClean="0"/>
              <a:t>快速找到学习元和知识群</a:t>
            </a:r>
          </a:p>
        </p:txBody>
      </p:sp>
      <p:pic>
        <p:nvPicPr>
          <p:cNvPr id="5017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/>
          <a:stretch>
            <a:fillRect/>
          </a:stretch>
        </p:blipFill>
        <p:spPr bwMode="auto">
          <a:xfrm>
            <a:off x="6619875" y="1773238"/>
            <a:ext cx="21288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文本占位符 2"/>
          <p:cNvSpPr txBox="1">
            <a:spLocks/>
          </p:cNvSpPr>
          <p:nvPr/>
        </p:nvSpPr>
        <p:spPr bwMode="auto">
          <a:xfrm>
            <a:off x="1692275" y="3933825"/>
            <a:ext cx="49371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2800" dirty="0" smtClean="0">
                <a:latin typeface="迷你简少儿" pitchFamily="65" charset="-122"/>
                <a:ea typeface="迷你简少儿" pitchFamily="65" charset="-122"/>
              </a:rPr>
              <a:t>1、</a:t>
            </a:r>
            <a:r>
              <a:rPr lang="zh-CN" altLang="en-US" sz="2800" dirty="0" smtClean="0">
                <a:latin typeface="迷你简少儿" pitchFamily="65" charset="-122"/>
                <a:ea typeface="迷你简少儿" pitchFamily="65" charset="-122"/>
              </a:rPr>
              <a:t>搜索</a:t>
            </a:r>
            <a:r>
              <a:rPr lang="zh-CN" altLang="en-US" sz="2800" dirty="0">
                <a:latin typeface="迷你简少儿" pitchFamily="65" charset="-122"/>
                <a:ea typeface="迷你简少儿" pitchFamily="65" charset="-122"/>
              </a:rPr>
              <a:t>、</a:t>
            </a:r>
            <a:r>
              <a:rPr lang="zh-CN" altLang="en-US" sz="2800" dirty="0" smtClean="0">
                <a:latin typeface="迷你简少儿" pitchFamily="65" charset="-122"/>
                <a:ea typeface="迷你简少儿" pitchFamily="65" charset="-122"/>
              </a:rPr>
              <a:t>收藏</a:t>
            </a:r>
            <a:endParaRPr lang="en-US" altLang="zh-CN" sz="2800" dirty="0" smtClean="0">
              <a:latin typeface="迷你简少儿" pitchFamily="65" charset="-122"/>
              <a:ea typeface="迷你简少儿" pitchFamily="65" charset="-12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zh-CN" sz="2800" dirty="0" smtClean="0">
                <a:latin typeface="迷你简少儿" pitchFamily="65" charset="-122"/>
                <a:ea typeface="迷你简少儿" pitchFamily="65" charset="-122"/>
              </a:rPr>
              <a:t>2、</a:t>
            </a:r>
            <a:r>
              <a:rPr lang="zh-CN" altLang="en-US" sz="2800" dirty="0" smtClean="0">
                <a:latin typeface="迷你简少儿" pitchFamily="65" charset="-122"/>
                <a:ea typeface="迷你简少儿" pitchFamily="65" charset="-122"/>
              </a:rPr>
              <a:t>分享到学习社区</a:t>
            </a:r>
            <a:r>
              <a:rPr lang="zh-CN" altLang="en-US" sz="2800" dirty="0">
                <a:latin typeface="迷你简少儿" pitchFamily="65" charset="-122"/>
                <a:ea typeface="迷你简少儿" pitchFamily="65" charset="-122"/>
              </a:rPr>
              <a:t>中</a:t>
            </a:r>
            <a:endParaRPr lang="en-US" altLang="zh-CN" sz="2800" dirty="0">
              <a:latin typeface="迷你简少儿" pitchFamily="65" charset="-122"/>
              <a:ea typeface="迷你简少儿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学习元是什么？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学习元是一种新型的学习资源，是对学习对象的进一步发展和完善。简单来说，学习元是在学习内容基础上附加了语义描述信息、学习活动、学习工具和人际知识网络等因素，能够更好地促进有效学习。</a:t>
            </a:r>
          </a:p>
          <a:p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350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搜索学习元</a:t>
            </a:r>
          </a:p>
        </p:txBody>
      </p:sp>
      <p:pic>
        <p:nvPicPr>
          <p:cNvPr id="5120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6305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916113" y="1371600"/>
            <a:ext cx="792162" cy="250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搜索学习元</a:t>
            </a:r>
          </a:p>
        </p:txBody>
      </p:sp>
      <p:pic>
        <p:nvPicPr>
          <p:cNvPr id="52227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1341438"/>
            <a:ext cx="9118600" cy="3024187"/>
          </a:xfrm>
        </p:spPr>
      </p:pic>
      <p:sp>
        <p:nvSpPr>
          <p:cNvPr id="7" name="矩形 6"/>
          <p:cNvSpPr/>
          <p:nvPr/>
        </p:nvSpPr>
        <p:spPr>
          <a:xfrm>
            <a:off x="2720975" y="2420938"/>
            <a:ext cx="920750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125538"/>
            <a:ext cx="7427912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rId4" action="ppaction://hlinksldjump"/>
          </p:cNvPr>
          <p:cNvSpPr/>
          <p:nvPr/>
        </p:nvSpPr>
        <p:spPr>
          <a:xfrm rot="16200000">
            <a:off x="8496436" y="6339383"/>
            <a:ext cx="576064" cy="50405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8956675" cy="563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740025" y="2257425"/>
            <a:ext cx="1584325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252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收藏学习元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3"/>
          <a:stretch>
            <a:fillRect/>
          </a:stretch>
        </p:blipFill>
        <p:spPr bwMode="auto">
          <a:xfrm>
            <a:off x="2051050" y="3041650"/>
            <a:ext cx="2905125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搜索知识群</a:t>
            </a:r>
          </a:p>
        </p:txBody>
      </p:sp>
      <p:pic>
        <p:nvPicPr>
          <p:cNvPr id="5427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196975"/>
            <a:ext cx="9009062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555875" y="1371600"/>
            <a:ext cx="792163" cy="250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搜索知识群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98638"/>
            <a:ext cx="8856662" cy="3862387"/>
          </a:xfrm>
        </p:spPr>
      </p:pic>
      <p:sp>
        <p:nvSpPr>
          <p:cNvPr id="7" name="矩形 6"/>
          <p:cNvSpPr/>
          <p:nvPr/>
        </p:nvSpPr>
        <p:spPr>
          <a:xfrm>
            <a:off x="2720975" y="2924175"/>
            <a:ext cx="4011613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989138"/>
            <a:ext cx="895191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rId4" action="ppaction://hlinksldjump"/>
          </p:cNvPr>
          <p:cNvSpPr/>
          <p:nvPr/>
        </p:nvSpPr>
        <p:spPr>
          <a:xfrm rot="16200000">
            <a:off x="8496436" y="6339383"/>
            <a:ext cx="576064" cy="50405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2245"/>
          <a:stretch>
            <a:fillRect/>
          </a:stretch>
        </p:blipFill>
        <p:spPr bwMode="auto">
          <a:xfrm>
            <a:off x="42863" y="1987550"/>
            <a:ext cx="913765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533900" y="2103438"/>
            <a:ext cx="1584325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324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收藏知识群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2836863"/>
            <a:ext cx="3363913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2245"/>
          <a:stretch>
            <a:fillRect/>
          </a:stretch>
        </p:blipFill>
        <p:spPr bwMode="auto">
          <a:xfrm>
            <a:off x="-180528" y="1987550"/>
            <a:ext cx="913765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516812" y="2103438"/>
            <a:ext cx="1584325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324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分享到学习社区</a:t>
            </a:r>
            <a:endParaRPr lang="zh-CN" altLang="en-US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300"/>
            <a:ext cx="7092701" cy="66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220072" y="836712"/>
            <a:ext cx="1584325" cy="500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31640" y="2655252"/>
            <a:ext cx="4392488" cy="40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42912" y="6192600"/>
            <a:ext cx="792088" cy="40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05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学习社区引用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486843"/>
            <a:ext cx="9105842" cy="467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1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社区</a:t>
            </a:r>
            <a:r>
              <a:rPr lang="zh-CN" altLang="en-US" dirty="0" smtClean="0"/>
              <a:t>小组空间引用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5466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社区</a:t>
            </a:r>
            <a:r>
              <a:rPr lang="zh-CN" altLang="en-US" dirty="0" smtClean="0"/>
              <a:t>小组空间引用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64488" cy="574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39888"/>
            <a:ext cx="7664450" cy="4597400"/>
          </a:xfrm>
          <a:prstGeom prst="rect">
            <a:avLst/>
          </a:prstGeom>
          <a:solidFill>
            <a:srgbClr val="EDEDED"/>
          </a:solidFill>
          <a:ln w="190500" cap="sq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195" name="矩形 1"/>
          <p:cNvSpPr>
            <a:spLocks noChangeArrowheads="1"/>
          </p:cNvSpPr>
          <p:nvPr/>
        </p:nvSpPr>
        <p:spPr bwMode="auto">
          <a:xfrm>
            <a:off x="2771775" y="1104900"/>
            <a:ext cx="3320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http://lcell.bnu.edu.cn</a:t>
            </a:r>
            <a:endParaRPr lang="zh-CN" alt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标题 1"/>
          <p:cNvSpPr>
            <a:spLocks noGrp="1"/>
          </p:cNvSpPr>
          <p:nvPr>
            <p:ph type="title"/>
          </p:nvPr>
        </p:nvSpPr>
        <p:spPr>
          <a:xfrm>
            <a:off x="323850" y="69850"/>
            <a:ext cx="8229600" cy="1143000"/>
          </a:xfrm>
        </p:spPr>
        <p:txBody>
          <a:bodyPr/>
          <a:lstStyle/>
          <a:p>
            <a:r>
              <a:rPr lang="zh-CN" altLang="en-US" smtClean="0"/>
              <a:t>学习元平台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社区小组空间引用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53679"/>
            <a:ext cx="9062782" cy="50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8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社区小组空间引用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4" y="1002380"/>
            <a:ext cx="8905428" cy="581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5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1476375"/>
            <a:ext cx="2981326" cy="2384425"/>
          </a:xfrm>
        </p:spPr>
      </p:pic>
      <p:sp>
        <p:nvSpPr>
          <p:cNvPr id="57347" name="标题 4"/>
          <p:cNvSpPr txBox="1">
            <a:spLocks/>
          </p:cNvSpPr>
          <p:nvPr/>
        </p:nvSpPr>
        <p:spPr bwMode="auto">
          <a:xfrm>
            <a:off x="32385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实战演练</a:t>
            </a:r>
          </a:p>
        </p:txBody>
      </p:sp>
      <p:sp>
        <p:nvSpPr>
          <p:cNvPr id="57348" name="文本占位符 2"/>
          <p:cNvSpPr txBox="1">
            <a:spLocks/>
          </p:cNvSpPr>
          <p:nvPr/>
        </p:nvSpPr>
        <p:spPr bwMode="auto">
          <a:xfrm>
            <a:off x="2915816" y="1556792"/>
            <a:ext cx="60229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组长创建一个小组自我介绍的知识群，以组名命名知识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群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创建一个自我介绍的学习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元，并将此学习元推荐到小组的知识群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将知识群引入到社区小组空间中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060848"/>
            <a:ext cx="1667986" cy="57888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创建资源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7990" y="2060848"/>
            <a:ext cx="1667986" cy="57888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分享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资源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832" y="285293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创建学习元</a:t>
            </a:r>
            <a:endParaRPr lang="zh-CN" altLang="en-US" sz="24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427" y="2852936"/>
            <a:ext cx="186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将学习元推荐到知识群</a:t>
            </a:r>
            <a:endParaRPr lang="zh-CN" altLang="en-US" sz="24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292080" y="1271730"/>
            <a:ext cx="1368000" cy="1368000"/>
          </a:xfrm>
          <a:prstGeom prst="ellipse">
            <a:avLst/>
          </a:prstGeom>
          <a:ln w="952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9" name="椭圆 8"/>
          <p:cNvSpPr/>
          <p:nvPr/>
        </p:nvSpPr>
        <p:spPr>
          <a:xfrm>
            <a:off x="6649415" y="980728"/>
            <a:ext cx="1368000" cy="1368000"/>
          </a:xfrm>
          <a:prstGeom prst="ellipse">
            <a:avLst/>
          </a:prstGeom>
          <a:ln w="952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10" name="椭圆 9"/>
          <p:cNvSpPr/>
          <p:nvPr/>
        </p:nvSpPr>
        <p:spPr>
          <a:xfrm>
            <a:off x="4608080" y="2630601"/>
            <a:ext cx="1368000" cy="1368000"/>
          </a:xfrm>
          <a:prstGeom prst="ellipse">
            <a:avLst/>
          </a:prstGeom>
          <a:ln w="952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11" name="椭圆 10"/>
          <p:cNvSpPr/>
          <p:nvPr/>
        </p:nvSpPr>
        <p:spPr>
          <a:xfrm>
            <a:off x="7020272" y="2132856"/>
            <a:ext cx="1368000" cy="1368000"/>
          </a:xfrm>
          <a:prstGeom prst="ellipse">
            <a:avLst/>
          </a:prstGeom>
          <a:ln w="952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12" name="椭圆 11"/>
          <p:cNvSpPr/>
          <p:nvPr/>
        </p:nvSpPr>
        <p:spPr>
          <a:xfrm>
            <a:off x="5868296" y="2492896"/>
            <a:ext cx="1368000" cy="1368000"/>
          </a:xfrm>
          <a:prstGeom prst="ellipse">
            <a:avLst/>
          </a:prstGeom>
          <a:ln w="9525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学习元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4369624" y="912488"/>
            <a:ext cx="4464000" cy="3965575"/>
          </a:xfrm>
          <a:custGeom>
            <a:avLst/>
            <a:gdLst>
              <a:gd name="connsiteX0" fmla="*/ 3409799 w 3426812"/>
              <a:gd name="connsiteY0" fmla="*/ 876998 h 3965784"/>
              <a:gd name="connsiteX1" fmla="*/ 3366936 w 3426812"/>
              <a:gd name="connsiteY1" fmla="*/ 748410 h 3965784"/>
              <a:gd name="connsiteX2" fmla="*/ 3109761 w 3426812"/>
              <a:gd name="connsiteY2" fmla="*/ 76898 h 3965784"/>
              <a:gd name="connsiteX3" fmla="*/ 1781024 w 3426812"/>
              <a:gd name="connsiteY3" fmla="*/ 62610 h 3965784"/>
              <a:gd name="connsiteX4" fmla="*/ 752324 w 3426812"/>
              <a:gd name="connsiteY4" fmla="*/ 505523 h 3965784"/>
              <a:gd name="connsiteX5" fmla="*/ 23661 w 3426812"/>
              <a:gd name="connsiteY5" fmla="*/ 1062735 h 3965784"/>
              <a:gd name="connsiteX6" fmla="*/ 166536 w 3426812"/>
              <a:gd name="connsiteY6" fmla="*/ 2334323 h 3965784"/>
              <a:gd name="connsiteX7" fmla="*/ 52236 w 3426812"/>
              <a:gd name="connsiteY7" fmla="*/ 3777360 h 3965784"/>
              <a:gd name="connsiteX8" fmla="*/ 1109511 w 3426812"/>
              <a:gd name="connsiteY8" fmla="*/ 3891660 h 3965784"/>
              <a:gd name="connsiteX9" fmla="*/ 1195236 w 3426812"/>
              <a:gd name="connsiteY9" fmla="*/ 3248723 h 3965784"/>
              <a:gd name="connsiteX10" fmla="*/ 1766736 w 3426812"/>
              <a:gd name="connsiteY10" fmla="*/ 3062985 h 3965784"/>
              <a:gd name="connsiteX11" fmla="*/ 3138336 w 3426812"/>
              <a:gd name="connsiteY11" fmla="*/ 2377185 h 3965784"/>
              <a:gd name="connsiteX12" fmla="*/ 3409799 w 3426812"/>
              <a:gd name="connsiteY12" fmla="*/ 876998 h 396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6812" h="3965784">
                <a:moveTo>
                  <a:pt x="3409799" y="876998"/>
                </a:moveTo>
                <a:cubicBezTo>
                  <a:pt x="3447899" y="605536"/>
                  <a:pt x="3416942" y="881760"/>
                  <a:pt x="3366936" y="748410"/>
                </a:cubicBezTo>
                <a:cubicBezTo>
                  <a:pt x="3316930" y="615060"/>
                  <a:pt x="3374080" y="191198"/>
                  <a:pt x="3109761" y="76898"/>
                </a:cubicBezTo>
                <a:cubicBezTo>
                  <a:pt x="2845442" y="-37402"/>
                  <a:pt x="2173930" y="-8828"/>
                  <a:pt x="1781024" y="62610"/>
                </a:cubicBezTo>
                <a:cubicBezTo>
                  <a:pt x="1388118" y="134048"/>
                  <a:pt x="1045218" y="338836"/>
                  <a:pt x="752324" y="505523"/>
                </a:cubicBezTo>
                <a:cubicBezTo>
                  <a:pt x="459430" y="672210"/>
                  <a:pt x="121292" y="757935"/>
                  <a:pt x="23661" y="1062735"/>
                </a:cubicBezTo>
                <a:cubicBezTo>
                  <a:pt x="-73970" y="1367535"/>
                  <a:pt x="161774" y="1881886"/>
                  <a:pt x="166536" y="2334323"/>
                </a:cubicBezTo>
                <a:cubicBezTo>
                  <a:pt x="171298" y="2786760"/>
                  <a:pt x="-104926" y="3517804"/>
                  <a:pt x="52236" y="3777360"/>
                </a:cubicBezTo>
                <a:cubicBezTo>
                  <a:pt x="209398" y="4036916"/>
                  <a:pt x="919011" y="3979766"/>
                  <a:pt x="1109511" y="3891660"/>
                </a:cubicBezTo>
                <a:cubicBezTo>
                  <a:pt x="1300011" y="3803554"/>
                  <a:pt x="1085699" y="3386835"/>
                  <a:pt x="1195236" y="3248723"/>
                </a:cubicBezTo>
                <a:cubicBezTo>
                  <a:pt x="1304773" y="3110611"/>
                  <a:pt x="1442886" y="3208241"/>
                  <a:pt x="1766736" y="3062985"/>
                </a:cubicBezTo>
                <a:cubicBezTo>
                  <a:pt x="2090586" y="2917729"/>
                  <a:pt x="2864492" y="2739135"/>
                  <a:pt x="3138336" y="2377185"/>
                </a:cubicBezTo>
                <a:cubicBezTo>
                  <a:pt x="3412180" y="2015235"/>
                  <a:pt x="3371699" y="1148460"/>
                  <a:pt x="3409799" y="876998"/>
                </a:cubicBezTo>
                <a:close/>
              </a:path>
            </a:pathLst>
          </a:custGeom>
          <a:solidFill>
            <a:srgbClr val="0020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知识群</a:t>
            </a:r>
            <a:endParaRPr lang="en-US" altLang="zh-CN" sz="5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8434" y="5445224"/>
            <a:ext cx="1667986" cy="578882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社区</a:t>
            </a:r>
          </a:p>
        </p:txBody>
      </p:sp>
      <p:cxnSp>
        <p:nvCxnSpPr>
          <p:cNvPr id="16" name="直接箭头连接符 15"/>
          <p:cNvCxnSpPr>
            <a:stCxn id="4" idx="3"/>
            <a:endCxn id="5" idx="1"/>
          </p:cNvCxnSpPr>
          <p:nvPr/>
        </p:nvCxnSpPr>
        <p:spPr>
          <a:xfrm>
            <a:off x="2135530" y="2350289"/>
            <a:ext cx="55246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3" idx="7"/>
            <a:endCxn id="14" idx="3"/>
          </p:cNvCxnSpPr>
          <p:nvPr/>
        </p:nvCxnSpPr>
        <p:spPr>
          <a:xfrm flipH="1">
            <a:off x="3466420" y="4689649"/>
            <a:ext cx="971250" cy="104501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667000" y="6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667000" y="6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667000" y="6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67000" y="6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667000" y="6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学习元平台特色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学习资源的进化</a:t>
            </a:r>
          </a:p>
          <a:p>
            <a:r>
              <a:rPr lang="zh-CN" altLang="en-US" dirty="0" smtClean="0"/>
              <a:t>协同知识的建构</a:t>
            </a:r>
          </a:p>
          <a:p>
            <a:r>
              <a:rPr lang="zh-CN" altLang="en-US" dirty="0" smtClean="0"/>
              <a:t>社会认知的网络共享</a:t>
            </a:r>
          </a:p>
          <a:p>
            <a:r>
              <a:rPr lang="zh-CN" altLang="en-US" dirty="0" smtClean="0"/>
              <a:t>开放工具服务</a:t>
            </a:r>
          </a:p>
          <a:p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3923928" y="1844824"/>
            <a:ext cx="3528392" cy="576064"/>
          </a:xfrm>
          <a:prstGeom prst="wedgeRoundRectCallout">
            <a:avLst>
              <a:gd name="adj1" fmla="val -56031"/>
              <a:gd name="adj2" fmla="val -4363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资源动态，持续进化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3923928" y="2546485"/>
            <a:ext cx="3528392" cy="594483"/>
          </a:xfrm>
          <a:prstGeom prst="wedgeRoundRectCallout">
            <a:avLst>
              <a:gd name="adj1" fmla="val -56032"/>
              <a:gd name="adj2" fmla="val -3795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协同编辑，历史记录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3923928" y="3501008"/>
            <a:ext cx="3528392" cy="576064"/>
          </a:xfrm>
          <a:prstGeom prst="wedgeRoundRectCallout">
            <a:avLst>
              <a:gd name="adj1" fmla="val -37079"/>
              <a:gd name="adj2" fmla="val -8012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信息连接，共享发展</a:t>
            </a:r>
          </a:p>
        </p:txBody>
      </p:sp>
    </p:spTree>
    <p:extLst>
      <p:ext uri="{BB962C8B-B14F-4D97-AF65-F5344CB8AC3E}">
        <p14:creationId xmlns:p14="http://schemas.microsoft.com/office/powerpoint/2010/main" val="37708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5388</TotalTime>
  <Words>1487</Words>
  <Application>Microsoft Office PowerPoint</Application>
  <PresentationFormat>全屏显示(4:3)</PresentationFormat>
  <Paragraphs>246</Paragraphs>
  <Slides>83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98" baseType="lpstr">
      <vt:lpstr>Arial</vt:lpstr>
      <vt:lpstr>宋体</vt:lpstr>
      <vt:lpstr>Calibri</vt:lpstr>
      <vt:lpstr>华文行楷</vt:lpstr>
      <vt:lpstr>华文仿宋</vt:lpstr>
      <vt:lpstr>隶书</vt:lpstr>
      <vt:lpstr>Wingdings 3</vt:lpstr>
      <vt:lpstr>微软雅黑</vt:lpstr>
      <vt:lpstr>Times New Roman</vt:lpstr>
      <vt:lpstr>迷你简少儿</vt:lpstr>
      <vt:lpstr>黑体</vt:lpstr>
      <vt:lpstr>华文中宋</vt:lpstr>
      <vt:lpstr>楷体</vt:lpstr>
      <vt:lpstr>方正姚体</vt:lpstr>
      <vt:lpstr>Office 主题</vt:lpstr>
      <vt:lpstr>PowerPoint 演示文稿</vt:lpstr>
      <vt:lpstr>PowerPoint 演示文稿</vt:lpstr>
      <vt:lpstr>学习元平台初体验</vt:lpstr>
      <vt:lpstr>PowerPoint 演示文稿</vt:lpstr>
      <vt:lpstr>今天的内容</vt:lpstr>
      <vt:lpstr>PowerPoint 演示文稿</vt:lpstr>
      <vt:lpstr>学习元是什么？</vt:lpstr>
      <vt:lpstr>学习元平台</vt:lpstr>
      <vt:lpstr>学习元平台特色</vt:lpstr>
      <vt:lpstr>PowerPoint 演示文稿</vt:lpstr>
      <vt:lpstr>学习元平台的基本架构</vt:lpstr>
      <vt:lpstr>学习元平台的基本架构</vt:lpstr>
      <vt:lpstr>用这个平台可以做些什么？</vt:lpstr>
      <vt:lpstr>搜索资源</vt:lpstr>
      <vt:lpstr>专业学习</vt:lpstr>
      <vt:lpstr>创建资源</vt:lpstr>
      <vt:lpstr>分享资源</vt:lpstr>
      <vt:lpstr>管理资源</vt:lpstr>
      <vt:lpstr>PowerPoint 演示文稿</vt:lpstr>
      <vt:lpstr>登录</vt:lpstr>
      <vt:lpstr>登录</vt:lpstr>
      <vt:lpstr>注册</vt:lpstr>
      <vt:lpstr>PowerPoint 演示文稿</vt:lpstr>
      <vt:lpstr>学习社区</vt:lpstr>
      <vt:lpstr>学习社区</vt:lpstr>
      <vt:lpstr>学习社区</vt:lpstr>
      <vt:lpstr>学习社区</vt:lpstr>
      <vt:lpstr>学习社区</vt:lpstr>
      <vt:lpstr>学习社区</vt:lpstr>
      <vt:lpstr>社区小组</vt:lpstr>
      <vt:lpstr>社区小组</vt:lpstr>
      <vt:lpstr>社区小组</vt:lpstr>
      <vt:lpstr>社区小组</vt:lpstr>
      <vt:lpstr>社区小组-创建者界面</vt:lpstr>
      <vt:lpstr>社区小组-非创建者界面</vt:lpstr>
      <vt:lpstr>社区小组</vt:lpstr>
      <vt:lpstr>PowerPoint 演示文稿</vt:lpstr>
      <vt:lpstr>休息10分钟</vt:lpstr>
      <vt:lpstr>PowerPoint 演示文稿</vt:lpstr>
      <vt:lpstr>PowerPoint 演示文稿</vt:lpstr>
      <vt:lpstr>先来看一些学习元</vt:lpstr>
      <vt:lpstr>创建学习元</vt:lpstr>
      <vt:lpstr>创建学习元</vt:lpstr>
      <vt:lpstr>创建学习元</vt:lpstr>
      <vt:lpstr>创建学习元</vt:lpstr>
      <vt:lpstr>创建学习元</vt:lpstr>
      <vt:lpstr>创建学习元</vt:lpstr>
      <vt:lpstr>创建学习元</vt:lpstr>
      <vt:lpstr>创建学习元</vt:lpstr>
      <vt:lpstr>如果我想修改学习元，怎么办</vt:lpstr>
      <vt:lpstr>修改学习元</vt:lpstr>
      <vt:lpstr>上传资源</vt:lpstr>
      <vt:lpstr>上传资源</vt:lpstr>
      <vt:lpstr>上传资源</vt:lpstr>
      <vt:lpstr>上传资源</vt:lpstr>
      <vt:lpstr>上传资源</vt:lpstr>
      <vt:lpstr>收藏/协作学习元</vt:lpstr>
      <vt:lpstr>PowerPoint 演示文稿</vt:lpstr>
      <vt:lpstr>PowerPoint 演示文稿</vt:lpstr>
      <vt:lpstr>知识群</vt:lpstr>
      <vt:lpstr>创建知识群</vt:lpstr>
      <vt:lpstr>创建知识群</vt:lpstr>
      <vt:lpstr>如何将散乱的学习元聚集起来</vt:lpstr>
      <vt:lpstr>推荐到知识群</vt:lpstr>
      <vt:lpstr>推荐到知识群</vt:lpstr>
      <vt:lpstr>推荐到知识群</vt:lpstr>
      <vt:lpstr>推荐到知识群</vt:lpstr>
      <vt:lpstr>演示</vt:lpstr>
      <vt:lpstr>技巧总结：  如何快速找到学习元和知识群</vt:lpstr>
      <vt:lpstr>搜索学习元</vt:lpstr>
      <vt:lpstr>搜索学习元</vt:lpstr>
      <vt:lpstr>收藏学习元</vt:lpstr>
      <vt:lpstr>搜索知识群</vt:lpstr>
      <vt:lpstr>搜索知识群</vt:lpstr>
      <vt:lpstr>收藏知识群</vt:lpstr>
      <vt:lpstr>分享到学习社区</vt:lpstr>
      <vt:lpstr>学习社区引用</vt:lpstr>
      <vt:lpstr>社区小组空间引用</vt:lpstr>
      <vt:lpstr>社区小组空间引用</vt:lpstr>
      <vt:lpstr>社区小组空间引用</vt:lpstr>
      <vt:lpstr>社区小组空间引用</vt:lpstr>
      <vt:lpstr>PowerPoint 演示文稿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学习元使用介绍</dc:title>
  <dc:creator>胡红梅</dc:creator>
  <cp:lastModifiedBy>胡红梅</cp:lastModifiedBy>
  <cp:revision>515</cp:revision>
  <dcterms:created xsi:type="dcterms:W3CDTF">2011-03-10T05:16:34Z</dcterms:created>
  <dcterms:modified xsi:type="dcterms:W3CDTF">2014-03-07T09:01:37Z</dcterms:modified>
</cp:coreProperties>
</file>