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4" r:id="rId2"/>
  </p:sldMasterIdLst>
  <p:sldIdLst>
    <p:sldId id="285" r:id="rId3"/>
    <p:sldId id="287" r:id="rId4"/>
    <p:sldId id="316" r:id="rId5"/>
    <p:sldId id="345" r:id="rId6"/>
    <p:sldId id="346" r:id="rId7"/>
    <p:sldId id="350" r:id="rId8"/>
    <p:sldId id="351" r:id="rId9"/>
    <p:sldId id="352" r:id="rId10"/>
    <p:sldId id="353" r:id="rId11"/>
    <p:sldId id="354" r:id="rId12"/>
    <p:sldId id="355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48" r:id="rId21"/>
    <p:sldId id="326" r:id="rId22"/>
    <p:sldId id="327" r:id="rId23"/>
    <p:sldId id="328" r:id="rId24"/>
    <p:sldId id="349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14" r:id="rId42"/>
  </p:sldIdLst>
  <p:sldSz cx="9144000" cy="6858000" type="screen4x3"/>
  <p:notesSz cx="6858000" cy="9144000"/>
  <p:embeddedFontLst>
    <p:embeddedFont>
      <p:font typeface="微软雅黑" pitchFamily="34" charset="-122"/>
      <p:regular r:id="rId43"/>
      <p:bold r:id="rId44"/>
    </p:embeddedFont>
    <p:embeddedFont>
      <p:font typeface="楷体" pitchFamily="49" charset="-122"/>
      <p:regular r:id="rId45"/>
    </p:embeddedFont>
    <p:embeddedFont>
      <p:font typeface="Verdana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algn="r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6600"/>
    <a:srgbClr val="1C1C1C"/>
    <a:srgbClr val="EFD4B3"/>
    <a:srgbClr val="CC9900"/>
    <a:srgbClr val="FF9933"/>
    <a:srgbClr val="AD957B"/>
    <a:srgbClr val="AD8E60"/>
    <a:srgbClr val="5F5F5F"/>
    <a:srgbClr val="9C65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5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71752-D6D3-4769-86FA-312D183FD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743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58409-60F8-41F6-A98A-F4F373A2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1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34200" y="152400"/>
            <a:ext cx="1905000" cy="6019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562600" cy="6019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54E78-A7A1-4F89-A30F-A5A28398A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074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E5C7D-AA64-44A7-A91D-71F3E3AA5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432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0FA84-14BA-4865-AFE9-E1824E8A1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1548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996B-C19E-4741-9521-60B36E091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9965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19200" y="1219200"/>
            <a:ext cx="3733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733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4583C-76F3-4CF5-92BC-7C2FD0CE3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24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6D0DE-423C-4E7A-BEFA-34BFD3473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4889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9D131-DDA4-4BF6-8DFC-A0D8E707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8982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6"/>
          <p:cNvSpPr>
            <a:spLocks noChangeArrowheads="1"/>
          </p:cNvSpPr>
          <p:nvPr userDrawn="1"/>
        </p:nvSpPr>
        <p:spPr bwMode="auto">
          <a:xfrm>
            <a:off x="7885113" y="6407150"/>
            <a:ext cx="1258887" cy="4778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932363" y="6594475"/>
            <a:ext cx="2895600" cy="16827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A6C9C-2980-4A02-9459-C1B13C0C4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411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9BA63-A725-44CF-A4E6-BF40C8EAC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23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27B1-FD75-4B58-92E7-8A1BA0658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744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332AF-7A61-4E15-9451-693E07BCC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0981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4C10C-7E3A-4A77-9599-9654A8577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3947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34200" y="152400"/>
            <a:ext cx="1905000" cy="6019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562600" cy="6019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409DD-06AF-4856-BA07-1B20273CD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260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306FE-0B39-4DF3-AB07-D26A6C87F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262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19200" y="1219200"/>
            <a:ext cx="3733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733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50CF6-0409-41E0-BADB-672BB7AFC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50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A7788-16A4-4DBD-9DED-683A03E4E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923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58175-889B-425E-858C-FB4703E10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688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C89FE-56A7-426A-BA99-0D306D41B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187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8054-1F25-4242-B421-3A53A097C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118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198C-55C1-4599-9961-81F78C2EC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550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9"/>
          <p:cNvSpPr>
            <a:spLocks noChangeArrowheads="1"/>
          </p:cNvSpPr>
          <p:nvPr/>
        </p:nvSpPr>
        <p:spPr bwMode="auto">
          <a:xfrm>
            <a:off x="0" y="844550"/>
            <a:ext cx="9144000" cy="152400"/>
          </a:xfrm>
          <a:prstGeom prst="rect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CN" altLang="en-US" smtClean="0">
              <a:ea typeface="宋体" pitchFamily="2" charset="-122"/>
            </a:endParaRPr>
          </a:p>
        </p:txBody>
      </p:sp>
      <p:sp>
        <p:nvSpPr>
          <p:cNvPr id="1027" name="Rectangle 120"/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CN" altLang="en-US" smtClean="0">
              <a:ea typeface="宋体" pitchFamily="2" charset="-122"/>
            </a:endParaRPr>
          </a:p>
        </p:txBody>
      </p:sp>
      <p:sp>
        <p:nvSpPr>
          <p:cNvPr id="1028" name="Rectangle 55"/>
          <p:cNvSpPr>
            <a:spLocks noChangeArrowheads="1"/>
          </p:cNvSpPr>
          <p:nvPr/>
        </p:nvSpPr>
        <p:spPr bwMode="auto">
          <a:xfrm>
            <a:off x="5981700" y="6667500"/>
            <a:ext cx="3009900" cy="11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CN" altLang="en-US" smtClean="0">
              <a:ea typeface="宋体" pitchFamily="2" charset="-122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05500" y="653415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000" b="1">
                <a:solidFill>
                  <a:srgbClr val="5F5F5F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57900" y="6467475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2000" b="1" i="1">
                <a:solidFill>
                  <a:srgbClr val="CC33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/>
              <a:t>LOGO</a:t>
            </a:r>
          </a:p>
        </p:txBody>
      </p:sp>
      <p:sp>
        <p:nvSpPr>
          <p:cNvPr id="1031" name="Line 95"/>
          <p:cNvSpPr>
            <a:spLocks noChangeShapeType="1"/>
          </p:cNvSpPr>
          <p:nvPr/>
        </p:nvSpPr>
        <p:spPr bwMode="auto">
          <a:xfrm>
            <a:off x="3175" y="1668463"/>
            <a:ext cx="749300" cy="79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52400"/>
            <a:ext cx="6477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219200"/>
            <a:ext cx="762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613525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 typeface="Arial" pitchFamily="34" charset="0"/>
              <a:buNone/>
              <a:defRPr sz="100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C11D51C2-3E1D-4DA2-81CA-DA6D01E51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Freeform 107"/>
          <p:cNvSpPr>
            <a:spLocks/>
          </p:cNvSpPr>
          <p:nvPr/>
        </p:nvSpPr>
        <p:spPr bwMode="auto">
          <a:xfrm>
            <a:off x="519113" y="1608138"/>
            <a:ext cx="546100" cy="989012"/>
          </a:xfrm>
          <a:custGeom>
            <a:avLst/>
            <a:gdLst>
              <a:gd name="T0" fmla="*/ 2147483647 w 344"/>
              <a:gd name="T1" fmla="*/ 0 h 623"/>
              <a:gd name="T2" fmla="*/ 2147483647 w 344"/>
              <a:gd name="T3" fmla="*/ 0 h 623"/>
              <a:gd name="T4" fmla="*/ 2147483647 w 344"/>
              <a:gd name="T5" fmla="*/ 2147483647 h 623"/>
              <a:gd name="T6" fmla="*/ 0 w 344"/>
              <a:gd name="T7" fmla="*/ 2147483647 h 623"/>
              <a:gd name="T8" fmla="*/ 2147483647 w 344"/>
              <a:gd name="T9" fmla="*/ 0 h 6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4" h="623">
                <a:moveTo>
                  <a:pt x="114" y="0"/>
                </a:moveTo>
                <a:cubicBezTo>
                  <a:pt x="114" y="0"/>
                  <a:pt x="229" y="0"/>
                  <a:pt x="344" y="0"/>
                </a:cubicBezTo>
                <a:cubicBezTo>
                  <a:pt x="273" y="303"/>
                  <a:pt x="230" y="621"/>
                  <a:pt x="230" y="621"/>
                </a:cubicBezTo>
                <a:cubicBezTo>
                  <a:pt x="230" y="621"/>
                  <a:pt x="115" y="622"/>
                  <a:pt x="0" y="623"/>
                </a:cubicBezTo>
                <a:cubicBezTo>
                  <a:pt x="44" y="307"/>
                  <a:pt x="114" y="0"/>
                  <a:pt x="1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6" name="Freeform 109"/>
          <p:cNvSpPr>
            <a:spLocks/>
          </p:cNvSpPr>
          <p:nvPr/>
        </p:nvSpPr>
        <p:spPr bwMode="auto">
          <a:xfrm>
            <a:off x="336550" y="2606675"/>
            <a:ext cx="542925" cy="2505075"/>
          </a:xfrm>
          <a:custGeom>
            <a:avLst/>
            <a:gdLst>
              <a:gd name="T0" fmla="*/ 2147483647 w 342"/>
              <a:gd name="T1" fmla="*/ 0 h 1578"/>
              <a:gd name="T2" fmla="*/ 2147483647 w 342"/>
              <a:gd name="T3" fmla="*/ 0 h 1578"/>
              <a:gd name="T4" fmla="*/ 2147483647 w 342"/>
              <a:gd name="T5" fmla="*/ 2147483647 h 1578"/>
              <a:gd name="T6" fmla="*/ 2147483647 w 342"/>
              <a:gd name="T7" fmla="*/ 2147483647 h 1578"/>
              <a:gd name="T8" fmla="*/ 2147483647 w 342"/>
              <a:gd name="T9" fmla="*/ 0 h 15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2" h="1578">
                <a:moveTo>
                  <a:pt x="114" y="0"/>
                </a:moveTo>
                <a:cubicBezTo>
                  <a:pt x="228" y="0"/>
                  <a:pt x="342" y="0"/>
                  <a:pt x="342" y="0"/>
                </a:cubicBezTo>
                <a:cubicBezTo>
                  <a:pt x="226" y="790"/>
                  <a:pt x="290" y="1578"/>
                  <a:pt x="290" y="1578"/>
                </a:cubicBezTo>
                <a:lnTo>
                  <a:pt x="60" y="1572"/>
                </a:lnTo>
                <a:cubicBezTo>
                  <a:pt x="60" y="1572"/>
                  <a:pt x="0" y="772"/>
                  <a:pt x="1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7" name="Freeform 110"/>
          <p:cNvSpPr>
            <a:spLocks/>
          </p:cNvSpPr>
          <p:nvPr/>
        </p:nvSpPr>
        <p:spPr bwMode="auto">
          <a:xfrm>
            <a:off x="0" y="5118100"/>
            <a:ext cx="663575" cy="1743075"/>
          </a:xfrm>
          <a:custGeom>
            <a:avLst/>
            <a:gdLst>
              <a:gd name="T0" fmla="*/ 0 w 418"/>
              <a:gd name="T1" fmla="*/ 0 h 1098"/>
              <a:gd name="T2" fmla="*/ 2147483647 w 418"/>
              <a:gd name="T3" fmla="*/ 0 h 1098"/>
              <a:gd name="T4" fmla="*/ 2147483647 w 418"/>
              <a:gd name="T5" fmla="*/ 2147483647 h 1098"/>
              <a:gd name="T6" fmla="*/ 0 w 418"/>
              <a:gd name="T7" fmla="*/ 2147483647 h 1098"/>
              <a:gd name="T8" fmla="*/ 0 w 418"/>
              <a:gd name="T9" fmla="*/ 0 h 10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8" h="1098">
                <a:moveTo>
                  <a:pt x="0" y="0"/>
                </a:moveTo>
                <a:lnTo>
                  <a:pt x="262" y="0"/>
                </a:lnTo>
                <a:cubicBezTo>
                  <a:pt x="262" y="0"/>
                  <a:pt x="292" y="568"/>
                  <a:pt x="418" y="1098"/>
                </a:cubicBezTo>
                <a:cubicBezTo>
                  <a:pt x="209" y="1098"/>
                  <a:pt x="0" y="1098"/>
                  <a:pt x="0" y="109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8" name="Freeform 112"/>
          <p:cNvSpPr>
            <a:spLocks/>
          </p:cNvSpPr>
          <p:nvPr/>
        </p:nvSpPr>
        <p:spPr bwMode="auto">
          <a:xfrm>
            <a:off x="428625" y="5118100"/>
            <a:ext cx="660400" cy="1739900"/>
          </a:xfrm>
          <a:custGeom>
            <a:avLst/>
            <a:gdLst>
              <a:gd name="T0" fmla="*/ 0 w 416"/>
              <a:gd name="T1" fmla="*/ 0 h 1096"/>
              <a:gd name="T2" fmla="*/ 2147483647 w 416"/>
              <a:gd name="T3" fmla="*/ 0 h 1096"/>
              <a:gd name="T4" fmla="*/ 2147483647 w 416"/>
              <a:gd name="T5" fmla="*/ 2147483647 h 1096"/>
              <a:gd name="T6" fmla="*/ 2147483647 w 416"/>
              <a:gd name="T7" fmla="*/ 2147483647 h 1096"/>
              <a:gd name="T8" fmla="*/ 0 w 416"/>
              <a:gd name="T9" fmla="*/ 0 h 10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6" h="1096">
                <a:moveTo>
                  <a:pt x="0" y="0"/>
                </a:moveTo>
                <a:cubicBezTo>
                  <a:pt x="116" y="0"/>
                  <a:pt x="232" y="0"/>
                  <a:pt x="232" y="0"/>
                </a:cubicBezTo>
                <a:cubicBezTo>
                  <a:pt x="276" y="562"/>
                  <a:pt x="416" y="1094"/>
                  <a:pt x="416" y="1094"/>
                </a:cubicBezTo>
                <a:lnTo>
                  <a:pt x="150" y="1096"/>
                </a:lnTo>
                <a:cubicBezTo>
                  <a:pt x="150" y="1096"/>
                  <a:pt x="32" y="542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9" name="Line 118"/>
          <p:cNvSpPr>
            <a:spLocks noChangeShapeType="1"/>
          </p:cNvSpPr>
          <p:nvPr/>
        </p:nvSpPr>
        <p:spPr bwMode="auto">
          <a:xfrm flipV="1">
            <a:off x="4763" y="5105400"/>
            <a:ext cx="788987" cy="31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0" name="Freeform 122" descr="02_3"/>
          <p:cNvSpPr>
            <a:spLocks/>
          </p:cNvSpPr>
          <p:nvPr/>
        </p:nvSpPr>
        <p:spPr bwMode="auto">
          <a:xfrm>
            <a:off x="0" y="0"/>
            <a:ext cx="1189038" cy="827088"/>
          </a:xfrm>
          <a:custGeom>
            <a:avLst/>
            <a:gdLst>
              <a:gd name="T0" fmla="*/ 0 w 749"/>
              <a:gd name="T1" fmla="*/ 0 h 521"/>
              <a:gd name="T2" fmla="*/ 2147483647 w 749"/>
              <a:gd name="T3" fmla="*/ 0 h 521"/>
              <a:gd name="T4" fmla="*/ 2147483647 w 749"/>
              <a:gd name="T5" fmla="*/ 2147483647 h 521"/>
              <a:gd name="T6" fmla="*/ 0 w 749"/>
              <a:gd name="T7" fmla="*/ 2147483647 h 521"/>
              <a:gd name="T8" fmla="*/ 0 w 749"/>
              <a:gd name="T9" fmla="*/ 0 h 5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9" h="521">
                <a:moveTo>
                  <a:pt x="0" y="0"/>
                </a:moveTo>
                <a:cubicBezTo>
                  <a:pt x="0" y="0"/>
                  <a:pt x="374" y="0"/>
                  <a:pt x="749" y="0"/>
                </a:cubicBezTo>
                <a:cubicBezTo>
                  <a:pt x="650" y="252"/>
                  <a:pt x="570" y="521"/>
                  <a:pt x="570" y="521"/>
                </a:cubicBezTo>
                <a:lnTo>
                  <a:pt x="0" y="52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1" name="Freeform 125"/>
          <p:cNvSpPr>
            <a:spLocks/>
          </p:cNvSpPr>
          <p:nvPr/>
        </p:nvSpPr>
        <p:spPr bwMode="auto">
          <a:xfrm>
            <a:off x="0" y="842963"/>
            <a:ext cx="901700" cy="757237"/>
          </a:xfrm>
          <a:custGeom>
            <a:avLst/>
            <a:gdLst>
              <a:gd name="T0" fmla="*/ 0 w 568"/>
              <a:gd name="T1" fmla="*/ 0 h 474"/>
              <a:gd name="T2" fmla="*/ 2147483647 w 568"/>
              <a:gd name="T3" fmla="*/ 2147483647 h 474"/>
              <a:gd name="T4" fmla="*/ 2147483647 w 568"/>
              <a:gd name="T5" fmla="*/ 2147483647 h 474"/>
              <a:gd name="T6" fmla="*/ 0 w 568"/>
              <a:gd name="T7" fmla="*/ 2147483647 h 474"/>
              <a:gd name="T8" fmla="*/ 0 w 568"/>
              <a:gd name="T9" fmla="*/ 0 h 4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8" h="474">
                <a:moveTo>
                  <a:pt x="0" y="0"/>
                </a:moveTo>
                <a:lnTo>
                  <a:pt x="568" y="2"/>
                </a:lnTo>
                <a:cubicBezTo>
                  <a:pt x="568" y="2"/>
                  <a:pt x="496" y="240"/>
                  <a:pt x="438" y="474"/>
                </a:cubicBezTo>
                <a:cubicBezTo>
                  <a:pt x="219" y="474"/>
                  <a:pt x="0" y="474"/>
                  <a:pt x="0" y="47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2" name="Freeform 127"/>
          <p:cNvSpPr>
            <a:spLocks/>
          </p:cNvSpPr>
          <p:nvPr/>
        </p:nvSpPr>
        <p:spPr bwMode="auto">
          <a:xfrm>
            <a:off x="714375" y="838200"/>
            <a:ext cx="536575" cy="755650"/>
          </a:xfrm>
          <a:custGeom>
            <a:avLst/>
            <a:gdLst>
              <a:gd name="T0" fmla="*/ 2147483647 w 338"/>
              <a:gd name="T1" fmla="*/ 0 h 476"/>
              <a:gd name="T2" fmla="*/ 2147483647 w 338"/>
              <a:gd name="T3" fmla="*/ 2147483647 h 476"/>
              <a:gd name="T4" fmla="*/ 2147483647 w 338"/>
              <a:gd name="T5" fmla="*/ 2147483647 h 476"/>
              <a:gd name="T6" fmla="*/ 0 w 338"/>
              <a:gd name="T7" fmla="*/ 2147483647 h 476"/>
              <a:gd name="T8" fmla="*/ 2147483647 w 338"/>
              <a:gd name="T9" fmla="*/ 0 h 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8" h="476">
                <a:moveTo>
                  <a:pt x="126" y="0"/>
                </a:moveTo>
                <a:lnTo>
                  <a:pt x="338" y="2"/>
                </a:lnTo>
                <a:lnTo>
                  <a:pt x="222" y="476"/>
                </a:lnTo>
                <a:lnTo>
                  <a:pt x="0" y="476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3" name="Line 123"/>
          <p:cNvSpPr>
            <a:spLocks noChangeShapeType="1"/>
          </p:cNvSpPr>
          <p:nvPr/>
        </p:nvSpPr>
        <p:spPr bwMode="auto">
          <a:xfrm>
            <a:off x="3175" y="831850"/>
            <a:ext cx="1247775" cy="63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4" name="Freeform 129"/>
          <p:cNvSpPr>
            <a:spLocks/>
          </p:cNvSpPr>
          <p:nvPr/>
        </p:nvSpPr>
        <p:spPr bwMode="auto">
          <a:xfrm>
            <a:off x="0" y="1609725"/>
            <a:ext cx="690563" cy="2752725"/>
          </a:xfrm>
          <a:custGeom>
            <a:avLst/>
            <a:gdLst>
              <a:gd name="T0" fmla="*/ 0 w 435"/>
              <a:gd name="T1" fmla="*/ 0 h 1734"/>
              <a:gd name="T2" fmla="*/ 2147483647 w 435"/>
              <a:gd name="T3" fmla="*/ 2147483647 h 1734"/>
              <a:gd name="T4" fmla="*/ 2147483647 w 435"/>
              <a:gd name="T5" fmla="*/ 2147483647 h 1734"/>
              <a:gd name="T6" fmla="*/ 0 w 435"/>
              <a:gd name="T7" fmla="*/ 2147483647 h 1734"/>
              <a:gd name="T8" fmla="*/ 0 w 435"/>
              <a:gd name="T9" fmla="*/ 0 h 1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5" h="1734">
                <a:moveTo>
                  <a:pt x="0" y="0"/>
                </a:moveTo>
                <a:cubicBezTo>
                  <a:pt x="411" y="3"/>
                  <a:pt x="214" y="3"/>
                  <a:pt x="435" y="3"/>
                </a:cubicBezTo>
                <a:cubicBezTo>
                  <a:pt x="222" y="837"/>
                  <a:pt x="243" y="1734"/>
                  <a:pt x="243" y="1734"/>
                </a:cubicBezTo>
                <a:lnTo>
                  <a:pt x="0" y="1734"/>
                </a:lnTo>
                <a:cubicBezTo>
                  <a:pt x="0" y="1734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5" name="Line 116"/>
          <p:cNvSpPr>
            <a:spLocks noChangeShapeType="1"/>
          </p:cNvSpPr>
          <p:nvPr/>
        </p:nvSpPr>
        <p:spPr bwMode="auto">
          <a:xfrm>
            <a:off x="4763" y="1600200"/>
            <a:ext cx="105727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6" name="Freeform 130"/>
          <p:cNvSpPr>
            <a:spLocks/>
          </p:cNvSpPr>
          <p:nvPr/>
        </p:nvSpPr>
        <p:spPr bwMode="auto">
          <a:xfrm>
            <a:off x="0" y="4376738"/>
            <a:ext cx="409575" cy="723900"/>
          </a:xfrm>
          <a:custGeom>
            <a:avLst/>
            <a:gdLst>
              <a:gd name="T0" fmla="*/ 0 w 258"/>
              <a:gd name="T1" fmla="*/ 0 h 456"/>
              <a:gd name="T2" fmla="*/ 2147483647 w 258"/>
              <a:gd name="T3" fmla="*/ 0 h 456"/>
              <a:gd name="T4" fmla="*/ 2147483647 w 258"/>
              <a:gd name="T5" fmla="*/ 2147483647 h 456"/>
              <a:gd name="T6" fmla="*/ 0 w 258"/>
              <a:gd name="T7" fmla="*/ 2147483647 h 456"/>
              <a:gd name="T8" fmla="*/ 0 w 258"/>
              <a:gd name="T9" fmla="*/ 0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8" h="456">
                <a:moveTo>
                  <a:pt x="0" y="0"/>
                </a:moveTo>
                <a:lnTo>
                  <a:pt x="243" y="0"/>
                </a:lnTo>
                <a:lnTo>
                  <a:pt x="258" y="453"/>
                </a:lnTo>
                <a:lnTo>
                  <a:pt x="0" y="4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7" name="Line 128"/>
          <p:cNvSpPr>
            <a:spLocks noChangeShapeType="1"/>
          </p:cNvSpPr>
          <p:nvPr/>
        </p:nvSpPr>
        <p:spPr bwMode="auto">
          <a:xfrm flipV="1">
            <a:off x="0" y="4368800"/>
            <a:ext cx="762000" cy="31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8" name="Freeform 121"/>
          <p:cNvSpPr>
            <a:spLocks/>
          </p:cNvSpPr>
          <p:nvPr/>
        </p:nvSpPr>
        <p:spPr bwMode="auto">
          <a:xfrm>
            <a:off x="-236538" y="0"/>
            <a:ext cx="1430338" cy="6877050"/>
          </a:xfrm>
          <a:custGeom>
            <a:avLst/>
            <a:gdLst>
              <a:gd name="T0" fmla="*/ 2147483647 w 902"/>
              <a:gd name="T1" fmla="*/ 0 h 4332"/>
              <a:gd name="T2" fmla="*/ 2147483647 w 902"/>
              <a:gd name="T3" fmla="*/ 2147483647 h 43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02" h="4332">
                <a:moveTo>
                  <a:pt x="902" y="0"/>
                </a:moveTo>
                <a:cubicBezTo>
                  <a:pt x="0" y="2364"/>
                  <a:pt x="588" y="4332"/>
                  <a:pt x="570" y="4322"/>
                </a:cubicBezTo>
              </a:path>
            </a:pathLst>
          </a:custGeom>
          <a:noFill/>
          <a:ln w="12700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 b="1">
          <a:solidFill>
            <a:schemeClr val="tx2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•"/>
        <a:defRPr sz="2400" b="1">
          <a:solidFill>
            <a:schemeClr val="tx2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–"/>
        <a:defRPr sz="2000" b="1">
          <a:solidFill>
            <a:schemeClr val="tx2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2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2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2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2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2"/>
          </a:solidFill>
          <a:latin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9" descr="01_2"/>
          <p:cNvSpPr>
            <a:spLocks noChangeArrowheads="1"/>
          </p:cNvSpPr>
          <p:nvPr/>
        </p:nvSpPr>
        <p:spPr bwMode="auto">
          <a:xfrm>
            <a:off x="0" y="0"/>
            <a:ext cx="9144000" cy="33528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CN" altLang="en-US" smtClean="0">
              <a:ea typeface="宋体" pitchFamily="2" charset="-122"/>
            </a:endParaRPr>
          </a:p>
        </p:txBody>
      </p:sp>
      <p:sp>
        <p:nvSpPr>
          <p:cNvPr id="2051" name="Rectangle 85"/>
          <p:cNvSpPr>
            <a:spLocks noChangeArrowheads="1"/>
          </p:cNvSpPr>
          <p:nvPr/>
        </p:nvSpPr>
        <p:spPr bwMode="auto">
          <a:xfrm>
            <a:off x="0" y="4371975"/>
            <a:ext cx="9144000" cy="152400"/>
          </a:xfrm>
          <a:prstGeom prst="rect">
            <a:avLst/>
          </a:prstGeom>
          <a:solidFill>
            <a:schemeClr val="accent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CN" altLang="en-US" smtClean="0">
              <a:ea typeface="宋体" pitchFamily="2" charset="-122"/>
            </a:endParaRPr>
          </a:p>
        </p:txBody>
      </p:sp>
      <p:sp>
        <p:nvSpPr>
          <p:cNvPr id="2052" name="Rectangle 84"/>
          <p:cNvSpPr>
            <a:spLocks noChangeArrowheads="1"/>
          </p:cNvSpPr>
          <p:nvPr/>
        </p:nvSpPr>
        <p:spPr bwMode="auto">
          <a:xfrm>
            <a:off x="0" y="33528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CN" altLang="en-US" smtClean="0">
              <a:ea typeface="宋体" pitchFamily="2" charset="-122"/>
            </a:endParaRPr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7835900" y="6324600"/>
            <a:ext cx="123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i="1" smtClean="0">
                <a:solidFill>
                  <a:srgbClr val="CC3300"/>
                </a:solidFill>
                <a:latin typeface="Verdana" pitchFamily="34" charset="0"/>
                <a:ea typeface="宋体" pitchFamily="2" charset="-122"/>
              </a:rPr>
              <a:t>LOGO</a:t>
            </a:r>
          </a:p>
        </p:txBody>
      </p:sp>
      <p:sp>
        <p:nvSpPr>
          <p:cNvPr id="2054" name="Freeform 72"/>
          <p:cNvSpPr>
            <a:spLocks/>
          </p:cNvSpPr>
          <p:nvPr/>
        </p:nvSpPr>
        <p:spPr bwMode="auto">
          <a:xfrm>
            <a:off x="-7938" y="-36513"/>
            <a:ext cx="2052638" cy="1022351"/>
          </a:xfrm>
          <a:custGeom>
            <a:avLst/>
            <a:gdLst>
              <a:gd name="T0" fmla="*/ 0 w 1294"/>
              <a:gd name="T1" fmla="*/ 2147483647 h 645"/>
              <a:gd name="T2" fmla="*/ 2147483647 w 1294"/>
              <a:gd name="T3" fmla="*/ 2147483647 h 645"/>
              <a:gd name="T4" fmla="*/ 2147483647 w 1294"/>
              <a:gd name="T5" fmla="*/ 2147483647 h 645"/>
              <a:gd name="T6" fmla="*/ 2147483647 w 1294"/>
              <a:gd name="T7" fmla="*/ 2147483647 h 645"/>
              <a:gd name="T8" fmla="*/ 0 w 1294"/>
              <a:gd name="T9" fmla="*/ 2147483647 h 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4" h="645">
                <a:moveTo>
                  <a:pt x="0" y="21"/>
                </a:moveTo>
                <a:cubicBezTo>
                  <a:pt x="0" y="21"/>
                  <a:pt x="1004" y="25"/>
                  <a:pt x="1294" y="20"/>
                </a:cubicBezTo>
                <a:cubicBezTo>
                  <a:pt x="1236" y="122"/>
                  <a:pt x="1181" y="333"/>
                  <a:pt x="1065" y="645"/>
                </a:cubicBezTo>
                <a:cubicBezTo>
                  <a:pt x="603" y="639"/>
                  <a:pt x="210" y="645"/>
                  <a:pt x="6" y="641"/>
                </a:cubicBezTo>
                <a:cubicBezTo>
                  <a:pt x="3" y="507"/>
                  <a:pt x="6" y="0"/>
                  <a:pt x="0" y="21"/>
                </a:cubicBez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5" name="Line 80"/>
          <p:cNvSpPr>
            <a:spLocks noChangeShapeType="1"/>
          </p:cNvSpPr>
          <p:nvPr/>
        </p:nvSpPr>
        <p:spPr bwMode="auto">
          <a:xfrm>
            <a:off x="9525" y="3657600"/>
            <a:ext cx="120967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6" name="Line 83"/>
          <p:cNvSpPr>
            <a:spLocks noChangeShapeType="1"/>
          </p:cNvSpPr>
          <p:nvPr/>
        </p:nvSpPr>
        <p:spPr bwMode="auto">
          <a:xfrm>
            <a:off x="9525" y="5076825"/>
            <a:ext cx="174307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7" name="Freeform 71"/>
          <p:cNvSpPr>
            <a:spLocks/>
          </p:cNvSpPr>
          <p:nvPr/>
        </p:nvSpPr>
        <p:spPr bwMode="auto">
          <a:xfrm>
            <a:off x="1236663" y="5080000"/>
            <a:ext cx="773112" cy="1781175"/>
          </a:xfrm>
          <a:custGeom>
            <a:avLst/>
            <a:gdLst>
              <a:gd name="T0" fmla="*/ 0 w 487"/>
              <a:gd name="T1" fmla="*/ 2147483647 h 1118"/>
              <a:gd name="T2" fmla="*/ 2147483647 w 487"/>
              <a:gd name="T3" fmla="*/ 0 h 1118"/>
              <a:gd name="T4" fmla="*/ 2147483647 w 487"/>
              <a:gd name="T5" fmla="*/ 2147483647 h 1118"/>
              <a:gd name="T6" fmla="*/ 2147483647 w 487"/>
              <a:gd name="T7" fmla="*/ 2147483647 h 1118"/>
              <a:gd name="T8" fmla="*/ 0 w 487"/>
              <a:gd name="T9" fmla="*/ 2147483647 h 1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7" h="1118">
                <a:moveTo>
                  <a:pt x="0" y="2"/>
                </a:moveTo>
                <a:cubicBezTo>
                  <a:pt x="155" y="1"/>
                  <a:pt x="310" y="0"/>
                  <a:pt x="310" y="0"/>
                </a:cubicBezTo>
                <a:cubicBezTo>
                  <a:pt x="310" y="0"/>
                  <a:pt x="370" y="714"/>
                  <a:pt x="487" y="1118"/>
                </a:cubicBezTo>
                <a:cubicBezTo>
                  <a:pt x="487" y="1118"/>
                  <a:pt x="320" y="1117"/>
                  <a:pt x="159" y="1116"/>
                </a:cubicBezTo>
                <a:cubicBezTo>
                  <a:pt x="159" y="1116"/>
                  <a:pt x="20" y="532"/>
                  <a:pt x="0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8" name="Line 94"/>
          <p:cNvSpPr>
            <a:spLocks noChangeShapeType="1"/>
          </p:cNvSpPr>
          <p:nvPr/>
        </p:nvSpPr>
        <p:spPr bwMode="auto">
          <a:xfrm>
            <a:off x="0" y="2628900"/>
            <a:ext cx="1828800" cy="63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9" name="Line 95"/>
          <p:cNvSpPr>
            <a:spLocks noChangeShapeType="1"/>
          </p:cNvSpPr>
          <p:nvPr/>
        </p:nvSpPr>
        <p:spPr bwMode="auto">
          <a:xfrm>
            <a:off x="-4763" y="982663"/>
            <a:ext cx="2166938" cy="47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0" name="Freeform 96"/>
          <p:cNvSpPr>
            <a:spLocks/>
          </p:cNvSpPr>
          <p:nvPr/>
        </p:nvSpPr>
        <p:spPr bwMode="auto">
          <a:xfrm>
            <a:off x="1701800" y="-1588"/>
            <a:ext cx="758825" cy="982663"/>
          </a:xfrm>
          <a:custGeom>
            <a:avLst/>
            <a:gdLst>
              <a:gd name="T0" fmla="*/ 2147483647 w 478"/>
              <a:gd name="T1" fmla="*/ 0 h 620"/>
              <a:gd name="T2" fmla="*/ 2147483647 w 478"/>
              <a:gd name="T3" fmla="*/ 0 h 620"/>
              <a:gd name="T4" fmla="*/ 2147483647 w 478"/>
              <a:gd name="T5" fmla="*/ 2147483647 h 620"/>
              <a:gd name="T6" fmla="*/ 0 w 478"/>
              <a:gd name="T7" fmla="*/ 2147483647 h 620"/>
              <a:gd name="T8" fmla="*/ 2147483647 w 478"/>
              <a:gd name="T9" fmla="*/ 0 h 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8" h="620">
                <a:moveTo>
                  <a:pt x="218" y="0"/>
                </a:moveTo>
                <a:cubicBezTo>
                  <a:pt x="218" y="0"/>
                  <a:pt x="348" y="0"/>
                  <a:pt x="478" y="0"/>
                </a:cubicBezTo>
                <a:cubicBezTo>
                  <a:pt x="446" y="120"/>
                  <a:pt x="380" y="312"/>
                  <a:pt x="292" y="618"/>
                </a:cubicBezTo>
                <a:cubicBezTo>
                  <a:pt x="150" y="618"/>
                  <a:pt x="0" y="620"/>
                  <a:pt x="0" y="620"/>
                </a:cubicBezTo>
                <a:cubicBezTo>
                  <a:pt x="90" y="310"/>
                  <a:pt x="218" y="0"/>
                  <a:pt x="218" y="0"/>
                </a:cubicBezTo>
                <a:close/>
              </a:path>
            </a:pathLst>
          </a:custGeom>
          <a:solidFill>
            <a:schemeClr val="accent1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1" name="Freeform 97"/>
          <p:cNvSpPr>
            <a:spLocks/>
          </p:cNvSpPr>
          <p:nvPr/>
        </p:nvSpPr>
        <p:spPr bwMode="auto">
          <a:xfrm>
            <a:off x="0" y="990600"/>
            <a:ext cx="1685925" cy="1641475"/>
          </a:xfrm>
          <a:custGeom>
            <a:avLst/>
            <a:gdLst>
              <a:gd name="T0" fmla="*/ 2147483647 w 1062"/>
              <a:gd name="T1" fmla="*/ 0 h 1034"/>
              <a:gd name="T2" fmla="*/ 2147483647 w 1062"/>
              <a:gd name="T3" fmla="*/ 2147483647 h 1034"/>
              <a:gd name="T4" fmla="*/ 2147483647 w 1062"/>
              <a:gd name="T5" fmla="*/ 2147483647 h 1034"/>
              <a:gd name="T6" fmla="*/ 0 w 1062"/>
              <a:gd name="T7" fmla="*/ 2147483647 h 1034"/>
              <a:gd name="T8" fmla="*/ 2147483647 w 1062"/>
              <a:gd name="T9" fmla="*/ 0 h 10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2" h="1034">
                <a:moveTo>
                  <a:pt x="2" y="0"/>
                </a:moveTo>
                <a:lnTo>
                  <a:pt x="1062" y="2"/>
                </a:lnTo>
                <a:cubicBezTo>
                  <a:pt x="1062" y="2"/>
                  <a:pt x="988" y="206"/>
                  <a:pt x="840" y="1034"/>
                </a:cubicBezTo>
                <a:cubicBezTo>
                  <a:pt x="420" y="1032"/>
                  <a:pt x="0" y="1030"/>
                  <a:pt x="0" y="1030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2" name="Freeform 98"/>
          <p:cNvSpPr>
            <a:spLocks/>
          </p:cNvSpPr>
          <p:nvPr/>
        </p:nvSpPr>
        <p:spPr bwMode="auto">
          <a:xfrm>
            <a:off x="1339850" y="990600"/>
            <a:ext cx="822325" cy="1641475"/>
          </a:xfrm>
          <a:custGeom>
            <a:avLst/>
            <a:gdLst>
              <a:gd name="T0" fmla="*/ 2147483647 w 518"/>
              <a:gd name="T1" fmla="*/ 0 h 1034"/>
              <a:gd name="T2" fmla="*/ 2147483647 w 518"/>
              <a:gd name="T3" fmla="*/ 2147483647 h 1034"/>
              <a:gd name="T4" fmla="*/ 2147483647 w 518"/>
              <a:gd name="T5" fmla="*/ 2147483647 h 1034"/>
              <a:gd name="T6" fmla="*/ 0 w 518"/>
              <a:gd name="T7" fmla="*/ 2147483647 h 1034"/>
              <a:gd name="T8" fmla="*/ 2147483647 w 518"/>
              <a:gd name="T9" fmla="*/ 0 h 10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8" h="1034">
                <a:moveTo>
                  <a:pt x="226" y="0"/>
                </a:moveTo>
                <a:cubicBezTo>
                  <a:pt x="372" y="1"/>
                  <a:pt x="518" y="2"/>
                  <a:pt x="518" y="2"/>
                </a:cubicBezTo>
                <a:cubicBezTo>
                  <a:pt x="518" y="2"/>
                  <a:pt x="386" y="520"/>
                  <a:pt x="308" y="1034"/>
                </a:cubicBezTo>
                <a:cubicBezTo>
                  <a:pt x="154" y="1033"/>
                  <a:pt x="0" y="1032"/>
                  <a:pt x="0" y="1032"/>
                </a:cubicBezTo>
                <a:cubicBezTo>
                  <a:pt x="0" y="1032"/>
                  <a:pt x="72" y="512"/>
                  <a:pt x="226" y="0"/>
                </a:cubicBezTo>
                <a:close/>
              </a:path>
            </a:pathLst>
          </a:custGeom>
          <a:solidFill>
            <a:schemeClr val="accent1">
              <a:alpha val="5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3" name="Freeform 99" descr="12"/>
          <p:cNvSpPr>
            <a:spLocks/>
          </p:cNvSpPr>
          <p:nvPr/>
        </p:nvSpPr>
        <p:spPr bwMode="auto">
          <a:xfrm>
            <a:off x="0" y="2636838"/>
            <a:ext cx="1323975" cy="1020762"/>
          </a:xfrm>
          <a:custGeom>
            <a:avLst/>
            <a:gdLst>
              <a:gd name="T0" fmla="*/ 0 w 834"/>
              <a:gd name="T1" fmla="*/ 0 h 645"/>
              <a:gd name="T2" fmla="*/ 2147483647 w 834"/>
              <a:gd name="T3" fmla="*/ 0 h 645"/>
              <a:gd name="T4" fmla="*/ 2147483647 w 834"/>
              <a:gd name="T5" fmla="*/ 2147483647 h 645"/>
              <a:gd name="T6" fmla="*/ 0 w 834"/>
              <a:gd name="T7" fmla="*/ 2147483647 h 645"/>
              <a:gd name="T8" fmla="*/ 0 w 834"/>
              <a:gd name="T9" fmla="*/ 0 h 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34" h="645">
                <a:moveTo>
                  <a:pt x="0" y="0"/>
                </a:moveTo>
                <a:cubicBezTo>
                  <a:pt x="0" y="0"/>
                  <a:pt x="417" y="0"/>
                  <a:pt x="834" y="0"/>
                </a:cubicBezTo>
                <a:cubicBezTo>
                  <a:pt x="789" y="309"/>
                  <a:pt x="771" y="642"/>
                  <a:pt x="771" y="642"/>
                </a:cubicBezTo>
                <a:lnTo>
                  <a:pt x="0" y="6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4" name="Freeform 102"/>
          <p:cNvSpPr>
            <a:spLocks/>
          </p:cNvSpPr>
          <p:nvPr/>
        </p:nvSpPr>
        <p:spPr bwMode="auto">
          <a:xfrm>
            <a:off x="1155700" y="2638425"/>
            <a:ext cx="673100" cy="2428875"/>
          </a:xfrm>
          <a:custGeom>
            <a:avLst/>
            <a:gdLst>
              <a:gd name="T0" fmla="*/ 2147483647 w 424"/>
              <a:gd name="T1" fmla="*/ 0 h 1530"/>
              <a:gd name="T2" fmla="*/ 2147483647 w 424"/>
              <a:gd name="T3" fmla="*/ 0 h 1530"/>
              <a:gd name="T4" fmla="*/ 2147483647 w 424"/>
              <a:gd name="T5" fmla="*/ 2147483647 h 1530"/>
              <a:gd name="T6" fmla="*/ 2147483647 w 424"/>
              <a:gd name="T7" fmla="*/ 2147483647 h 1530"/>
              <a:gd name="T8" fmla="*/ 2147483647 w 424"/>
              <a:gd name="T9" fmla="*/ 0 h 15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4" h="1530">
                <a:moveTo>
                  <a:pt x="116" y="0"/>
                </a:moveTo>
                <a:cubicBezTo>
                  <a:pt x="270" y="0"/>
                  <a:pt x="424" y="0"/>
                  <a:pt x="424" y="0"/>
                </a:cubicBezTo>
                <a:cubicBezTo>
                  <a:pt x="302" y="726"/>
                  <a:pt x="360" y="1530"/>
                  <a:pt x="360" y="1530"/>
                </a:cubicBezTo>
                <a:cubicBezTo>
                  <a:pt x="360" y="1530"/>
                  <a:pt x="205" y="1530"/>
                  <a:pt x="50" y="1530"/>
                </a:cubicBezTo>
                <a:cubicBezTo>
                  <a:pt x="0" y="798"/>
                  <a:pt x="88" y="226"/>
                  <a:pt x="116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rgbClr val="384A0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5" name="Freeform 78"/>
          <p:cNvSpPr>
            <a:spLocks/>
          </p:cNvSpPr>
          <p:nvPr/>
        </p:nvSpPr>
        <p:spPr bwMode="auto">
          <a:xfrm>
            <a:off x="582613" y="0"/>
            <a:ext cx="1460500" cy="6867525"/>
          </a:xfrm>
          <a:custGeom>
            <a:avLst/>
            <a:gdLst>
              <a:gd name="T0" fmla="*/ 2147483647 w 920"/>
              <a:gd name="T1" fmla="*/ 0 h 4326"/>
              <a:gd name="T2" fmla="*/ 2147483647 w 920"/>
              <a:gd name="T3" fmla="*/ 2147483647 h 432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20" h="4326">
                <a:moveTo>
                  <a:pt x="920" y="0"/>
                </a:moveTo>
                <a:cubicBezTo>
                  <a:pt x="0" y="2243"/>
                  <a:pt x="571" y="4326"/>
                  <a:pt x="571" y="4326"/>
                </a:cubicBezTo>
              </a:path>
            </a:pathLst>
          </a:custGeom>
          <a:noFill/>
          <a:ln w="12700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6" name="Line 104"/>
          <p:cNvSpPr>
            <a:spLocks noChangeShapeType="1"/>
          </p:cNvSpPr>
          <p:nvPr/>
        </p:nvSpPr>
        <p:spPr bwMode="auto">
          <a:xfrm>
            <a:off x="-4763" y="5954713"/>
            <a:ext cx="1833563" cy="31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7" name="Freeform 105"/>
          <p:cNvSpPr>
            <a:spLocks/>
          </p:cNvSpPr>
          <p:nvPr/>
        </p:nvSpPr>
        <p:spPr bwMode="auto">
          <a:xfrm>
            <a:off x="0" y="3663950"/>
            <a:ext cx="1311275" cy="2286000"/>
          </a:xfrm>
          <a:custGeom>
            <a:avLst/>
            <a:gdLst>
              <a:gd name="T0" fmla="*/ 0 w 826"/>
              <a:gd name="T1" fmla="*/ 0 h 1440"/>
              <a:gd name="T2" fmla="*/ 2147483647 w 826"/>
              <a:gd name="T3" fmla="*/ 0 h 1440"/>
              <a:gd name="T4" fmla="*/ 2147483647 w 826"/>
              <a:gd name="T5" fmla="*/ 2147483647 h 1440"/>
              <a:gd name="T6" fmla="*/ 0 w 826"/>
              <a:gd name="T7" fmla="*/ 2147483647 h 1440"/>
              <a:gd name="T8" fmla="*/ 0 w 826"/>
              <a:gd name="T9" fmla="*/ 0 h 1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6" h="1440">
                <a:moveTo>
                  <a:pt x="0" y="0"/>
                </a:moveTo>
                <a:cubicBezTo>
                  <a:pt x="0" y="0"/>
                  <a:pt x="385" y="0"/>
                  <a:pt x="770" y="0"/>
                </a:cubicBezTo>
                <a:cubicBezTo>
                  <a:pt x="724" y="786"/>
                  <a:pt x="826" y="1440"/>
                  <a:pt x="826" y="1440"/>
                </a:cubicBezTo>
                <a:lnTo>
                  <a:pt x="0" y="14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8" name="Freeform 106"/>
          <p:cNvSpPr>
            <a:spLocks/>
          </p:cNvSpPr>
          <p:nvPr/>
        </p:nvSpPr>
        <p:spPr bwMode="auto">
          <a:xfrm>
            <a:off x="0" y="5962650"/>
            <a:ext cx="1482725" cy="895350"/>
          </a:xfrm>
          <a:custGeom>
            <a:avLst/>
            <a:gdLst>
              <a:gd name="T0" fmla="*/ 0 w 934"/>
              <a:gd name="T1" fmla="*/ 0 h 564"/>
              <a:gd name="T2" fmla="*/ 2147483647 w 934"/>
              <a:gd name="T3" fmla="*/ 0 h 564"/>
              <a:gd name="T4" fmla="*/ 2147483647 w 934"/>
              <a:gd name="T5" fmla="*/ 2147483647 h 564"/>
              <a:gd name="T6" fmla="*/ 0 w 934"/>
              <a:gd name="T7" fmla="*/ 2147483647 h 564"/>
              <a:gd name="T8" fmla="*/ 0 w 934"/>
              <a:gd name="T9" fmla="*/ 0 h 5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4" h="564">
                <a:moveTo>
                  <a:pt x="0" y="0"/>
                </a:moveTo>
                <a:lnTo>
                  <a:pt x="828" y="0"/>
                </a:lnTo>
                <a:cubicBezTo>
                  <a:pt x="828" y="0"/>
                  <a:pt x="868" y="306"/>
                  <a:pt x="934" y="564"/>
                </a:cubicBezTo>
                <a:cubicBezTo>
                  <a:pt x="467" y="564"/>
                  <a:pt x="0" y="564"/>
                  <a:pt x="0" y="56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69" name="Picture 114" descr="0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0"/>
            <a:ext cx="157638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52400"/>
            <a:ext cx="6477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219200"/>
            <a:ext cx="762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7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76938" y="6594475"/>
            <a:ext cx="2895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0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65513" y="6613525"/>
            <a:ext cx="2133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0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A6D1B90-2706-4DC8-8773-36AE3CDF7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7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638" y="6605588"/>
            <a:ext cx="2133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 typeface="Arial" pitchFamily="34" charset="0"/>
              <a:buNone/>
              <a:defRPr sz="10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9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 b="1">
          <a:solidFill>
            <a:schemeClr val="tx2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•"/>
        <a:defRPr sz="2400" b="1">
          <a:solidFill>
            <a:schemeClr val="tx2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–"/>
        <a:defRPr sz="2000" b="1">
          <a:solidFill>
            <a:schemeClr val="tx2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2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2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2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2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2"/>
          </a:solidFill>
          <a:latin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866900" y="3513138"/>
            <a:ext cx="7124700" cy="708025"/>
          </a:xfrm>
        </p:spPr>
        <p:txBody>
          <a:bodyPr/>
          <a:lstStyle/>
          <a:p>
            <a:pPr eaLnBrk="1" hangingPunct="1"/>
            <a:r>
              <a:rPr lang="zh-CN" altLang="en-US" sz="3800" b="1" smtClean="0">
                <a:latin typeface="微软雅黑" pitchFamily="34" charset="-122"/>
                <a:ea typeface="微软雅黑" pitchFamily="34" charset="-122"/>
              </a:rPr>
              <a:t>教师培训项目</a:t>
            </a:r>
            <a:r>
              <a:rPr lang="en-US" altLang="zh-CN" sz="3800" b="1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3800" b="1" smtClean="0">
                <a:latin typeface="微软雅黑" pitchFamily="34" charset="-122"/>
                <a:ea typeface="微软雅黑" pitchFamily="34" charset="-122"/>
              </a:rPr>
              <a:t>联合国</a:t>
            </a:r>
            <a:endParaRPr lang="en-US" altLang="zh-CN" sz="3800" b="1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3276600" y="5373688"/>
            <a:ext cx="3055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万丽丽  胡红梅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92" r="6720" b="8705"/>
          <a:stretch>
            <a:fillRect/>
          </a:stretch>
        </p:blipFill>
        <p:spPr bwMode="auto">
          <a:xfrm>
            <a:off x="1116013" y="1901825"/>
            <a:ext cx="7646987" cy="387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28800" y="138113"/>
            <a:ext cx="61991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4000" b="1" kern="0" smtClean="0">
                <a:latin typeface="楷体" panose="02010609060101010101" pitchFamily="49" charset="-122"/>
                <a:ea typeface="楷体" panose="02010609060101010101" pitchFamily="49" charset="-122"/>
              </a:rPr>
              <a:t>乌拉圭的教师培训项目</a:t>
            </a:r>
            <a:endParaRPr lang="en-US" altLang="zh-CN" sz="4000" b="1" kern="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教师培训项目</a:t>
            </a:r>
            <a:endParaRPr lang="en-US" altLang="zh-CN" b="1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endParaRPr lang="zh-CN" altLang="en-US" sz="1800" b="0">
              <a:latin typeface="Arial" charset="0"/>
              <a:ea typeface="宋体" pitchFamily="2" charset="-122"/>
            </a:endParaRPr>
          </a:p>
        </p:txBody>
      </p:sp>
      <p:sp>
        <p:nvSpPr>
          <p:cNvPr id="6150" name="AutoShape 4"/>
          <p:cNvSpPr>
            <a:spLocks noChangeArrowheads="1"/>
          </p:cNvSpPr>
          <p:nvPr/>
        </p:nvSpPr>
        <p:spPr bwMode="auto">
          <a:xfrm>
            <a:off x="2133600" y="2079625"/>
            <a:ext cx="5248275" cy="6048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6151" name="AutoShape 5"/>
          <p:cNvSpPr>
            <a:spLocks noChangeArrowheads="1"/>
          </p:cNvSpPr>
          <p:nvPr/>
        </p:nvSpPr>
        <p:spPr bwMode="auto">
          <a:xfrm>
            <a:off x="1828800" y="1959812"/>
            <a:ext cx="726688" cy="908931"/>
          </a:xfrm>
          <a:prstGeom prst="diamond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2667000" y="2135188"/>
            <a:ext cx="4360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zh-CN" altLang="en-US" sz="24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乌拉圭的教师培训</a:t>
            </a:r>
            <a:r>
              <a:rPr lang="zh-CN" altLang="en-US" sz="24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项目</a:t>
            </a:r>
            <a:endParaRPr lang="en-US" altLang="zh-CN" sz="2400" dirty="0" smtClean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2011363" y="2116138"/>
            <a:ext cx="3762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zh-CN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1</a:t>
            </a:r>
          </a:p>
        </p:txBody>
      </p:sp>
      <p:sp>
        <p:nvSpPr>
          <p:cNvPr id="6154" name="AutoShape 8"/>
          <p:cNvSpPr>
            <a:spLocks noChangeArrowheads="1"/>
          </p:cNvSpPr>
          <p:nvPr/>
        </p:nvSpPr>
        <p:spPr bwMode="auto">
          <a:xfrm>
            <a:off x="2068513" y="2971800"/>
            <a:ext cx="5580062" cy="7556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6155" name="AutoShape 9"/>
          <p:cNvSpPr>
            <a:spLocks noChangeArrowheads="1"/>
          </p:cNvSpPr>
          <p:nvPr/>
        </p:nvSpPr>
        <p:spPr bwMode="auto">
          <a:xfrm>
            <a:off x="1763688" y="2852936"/>
            <a:ext cx="864000" cy="1044000"/>
          </a:xfrm>
          <a:prstGeom prst="diamond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16398" name="Text Box 10"/>
          <p:cNvSpPr txBox="1">
            <a:spLocks noChangeArrowheads="1"/>
          </p:cNvSpPr>
          <p:nvPr/>
        </p:nvSpPr>
        <p:spPr bwMode="auto">
          <a:xfrm>
            <a:off x="2527300" y="2998788"/>
            <a:ext cx="5040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4000" dirty="0" smtClean="0">
                <a:solidFill>
                  <a:schemeClr val="tx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TPD in Pakistan</a:t>
            </a:r>
            <a:endParaRPr lang="en-US" altLang="zh-CN" sz="4000" dirty="0">
              <a:solidFill>
                <a:schemeClr val="tx2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6157" name="Text Box 11"/>
          <p:cNvSpPr txBox="1">
            <a:spLocks noChangeArrowheads="1"/>
          </p:cNvSpPr>
          <p:nvPr/>
        </p:nvSpPr>
        <p:spPr bwMode="auto">
          <a:xfrm>
            <a:off x="2008188" y="3009900"/>
            <a:ext cx="3746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zh-CN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2</a:t>
            </a:r>
          </a:p>
        </p:txBody>
      </p:sp>
      <p:sp>
        <p:nvSpPr>
          <p:cNvPr id="6158" name="AutoShape 12"/>
          <p:cNvSpPr>
            <a:spLocks noChangeArrowheads="1"/>
          </p:cNvSpPr>
          <p:nvPr/>
        </p:nvSpPr>
        <p:spPr bwMode="auto">
          <a:xfrm>
            <a:off x="2133600" y="3973513"/>
            <a:ext cx="5248275" cy="6064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6159" name="AutoShape 13"/>
          <p:cNvSpPr>
            <a:spLocks noChangeArrowheads="1"/>
          </p:cNvSpPr>
          <p:nvPr/>
        </p:nvSpPr>
        <p:spPr bwMode="auto">
          <a:xfrm>
            <a:off x="1828800" y="3854222"/>
            <a:ext cx="726688" cy="908931"/>
          </a:xfrm>
          <a:prstGeom prst="diamond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16404" name="Text Box 14"/>
          <p:cNvSpPr txBox="1">
            <a:spLocks noChangeArrowheads="1"/>
          </p:cNvSpPr>
          <p:nvPr/>
        </p:nvSpPr>
        <p:spPr bwMode="auto">
          <a:xfrm>
            <a:off x="2667000" y="4029075"/>
            <a:ext cx="4360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600">
                <a:solidFill>
                  <a:schemeClr val="tx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Teachers of the Arctic(IITE)</a:t>
            </a:r>
          </a:p>
        </p:txBody>
      </p:sp>
      <p:sp>
        <p:nvSpPr>
          <p:cNvPr id="6161" name="Text Box 15"/>
          <p:cNvSpPr txBox="1">
            <a:spLocks noChangeArrowheads="1"/>
          </p:cNvSpPr>
          <p:nvPr/>
        </p:nvSpPr>
        <p:spPr bwMode="auto">
          <a:xfrm>
            <a:off x="2011363" y="4010025"/>
            <a:ext cx="3762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zh-CN"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3</a:t>
            </a:r>
          </a:p>
        </p:txBody>
      </p:sp>
      <p:sp>
        <p:nvSpPr>
          <p:cNvPr id="6162" name="AutoShape 16"/>
          <p:cNvSpPr>
            <a:spLocks noChangeArrowheads="1"/>
          </p:cNvSpPr>
          <p:nvPr/>
        </p:nvSpPr>
        <p:spPr bwMode="auto">
          <a:xfrm>
            <a:off x="2132013" y="4854575"/>
            <a:ext cx="5248275" cy="6064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6163" name="AutoShape 17"/>
          <p:cNvSpPr>
            <a:spLocks noChangeArrowheads="1"/>
          </p:cNvSpPr>
          <p:nvPr/>
        </p:nvSpPr>
        <p:spPr bwMode="auto">
          <a:xfrm>
            <a:off x="1827213" y="4735284"/>
            <a:ext cx="726688" cy="908931"/>
          </a:xfrm>
          <a:prstGeom prst="diamond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16410" name="Text Box 18"/>
          <p:cNvSpPr txBox="1">
            <a:spLocks noChangeArrowheads="1"/>
          </p:cNvSpPr>
          <p:nvPr/>
        </p:nvSpPr>
        <p:spPr bwMode="auto">
          <a:xfrm>
            <a:off x="2665413" y="4910138"/>
            <a:ext cx="43608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600">
                <a:solidFill>
                  <a:schemeClr val="tx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ICT in Education</a:t>
            </a:r>
          </a:p>
        </p:txBody>
      </p:sp>
      <p:sp>
        <p:nvSpPr>
          <p:cNvPr id="6165" name="Text Box 19"/>
          <p:cNvSpPr txBox="1">
            <a:spLocks noChangeArrowheads="1"/>
          </p:cNvSpPr>
          <p:nvPr/>
        </p:nvSpPr>
        <p:spPr bwMode="auto">
          <a:xfrm>
            <a:off x="2009775" y="4891088"/>
            <a:ext cx="3762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zh-CN"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 txBox="1">
            <a:spLocks noChangeArrowheads="1"/>
          </p:cNvSpPr>
          <p:nvPr/>
        </p:nvSpPr>
        <p:spPr bwMode="auto">
          <a:xfrm>
            <a:off x="1476375" y="152400"/>
            <a:ext cx="72294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TPD(Teacher Professional Development ) in Pakistan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171" name="矩形 3"/>
          <p:cNvSpPr>
            <a:spLocks noChangeArrowheads="1"/>
          </p:cNvSpPr>
          <p:nvPr/>
        </p:nvSpPr>
        <p:spPr bwMode="auto">
          <a:xfrm>
            <a:off x="2267669" y="1196752"/>
            <a:ext cx="5400675" cy="578882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zh-CN" b="0" dirty="0" smtClean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Asian Development Bank (ADB) </a:t>
            </a:r>
            <a:endParaRPr lang="zh-CN" altLang="en-US" b="0" dirty="0" smtClean="0">
              <a:solidFill>
                <a:schemeClr val="tx2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9222" name="矩形 4"/>
          <p:cNvSpPr>
            <a:spLocks noChangeArrowheads="1"/>
          </p:cNvSpPr>
          <p:nvPr/>
        </p:nvSpPr>
        <p:spPr bwMode="auto">
          <a:xfrm>
            <a:off x="1508125" y="2636838"/>
            <a:ext cx="73850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Provide knowledge and skills for human development, training infrastructure necessary to help decision makers and stakeholders develop high quality education programs for girls and boys for effective implementation.</a:t>
            </a:r>
            <a:endParaRPr lang="zh-CN" altLang="en-US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65225" y="2051050"/>
            <a:ext cx="833438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AIM</a:t>
            </a:r>
            <a:endParaRPr lang="zh-CN" altLang="en-US" sz="2400" b="1">
              <a:solidFill>
                <a:srgbClr val="35567B"/>
              </a:solidFill>
              <a:latin typeface="Tekton Pro Ext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"/>
          <p:cNvSpPr>
            <a:spLocks noChangeArrowheads="1"/>
          </p:cNvSpPr>
          <p:nvPr/>
        </p:nvSpPr>
        <p:spPr bwMode="auto">
          <a:xfrm>
            <a:off x="1358900" y="2422525"/>
            <a:ext cx="7527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en-US" altLang="zh-CN" sz="2200" b="0" dirty="0" err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</a:t>
            </a:r>
            <a:r>
              <a:rPr lang="en-US" altLang="zh-CN" sz="2200" b="0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 an expanded teacher training system to solve the teacher shortage</a:t>
            </a:r>
            <a:endParaRPr lang="zh-CN" altLang="en-US" sz="2200" b="0" dirty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243" name="矩形 2"/>
          <p:cNvSpPr>
            <a:spLocks noChangeArrowheads="1"/>
          </p:cNvSpPr>
          <p:nvPr/>
        </p:nvSpPr>
        <p:spPr bwMode="auto">
          <a:xfrm>
            <a:off x="1358900" y="3500438"/>
            <a:ext cx="73009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(ii)increased access to training, especially for women in rural and disadvantaged areas</a:t>
            </a:r>
            <a:endParaRPr lang="zh-CN" altLang="en-US" sz="2200" b="0" dirty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244" name="矩形 3"/>
          <p:cNvSpPr>
            <a:spLocks noChangeArrowheads="1"/>
          </p:cNvSpPr>
          <p:nvPr/>
        </p:nvSpPr>
        <p:spPr bwMode="auto">
          <a:xfrm>
            <a:off x="1358900" y="4581525"/>
            <a:ext cx="6946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(iii) improved quality of teacher training programs</a:t>
            </a:r>
            <a:endParaRPr lang="zh-CN" altLang="en-US" sz="2200" b="0" dirty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245" name="矩形 4"/>
          <p:cNvSpPr>
            <a:spLocks noChangeArrowheads="1"/>
          </p:cNvSpPr>
          <p:nvPr/>
        </p:nvSpPr>
        <p:spPr bwMode="auto">
          <a:xfrm>
            <a:off x="1358900" y="5373688"/>
            <a:ext cx="7245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(iv) improved planning, management, and efficiency of teacher training institutions</a:t>
            </a:r>
            <a:endParaRPr lang="zh-CN" altLang="en-US" sz="2200" b="0" dirty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267669" y="1196752"/>
            <a:ext cx="5400675" cy="578882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zh-CN" b="0" dirty="0" smtClean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Asian Development Bank (ADB) </a:t>
            </a:r>
            <a:endParaRPr lang="zh-CN" altLang="en-US" b="0" dirty="0" smtClean="0">
              <a:solidFill>
                <a:schemeClr val="tx2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0249" name="Rectangle 2"/>
          <p:cNvSpPr txBox="1">
            <a:spLocks noChangeArrowheads="1"/>
          </p:cNvSpPr>
          <p:nvPr/>
        </p:nvSpPr>
        <p:spPr bwMode="auto">
          <a:xfrm>
            <a:off x="1476375" y="152400"/>
            <a:ext cx="72294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TPD(Teacher Professional Development ) in Pakistan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3379093" y="1196752"/>
            <a:ext cx="3785195" cy="578882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Middle School Project</a:t>
            </a:r>
            <a:endParaRPr lang="zh-CN" altLang="en-US" sz="2800" dirty="0">
              <a:solidFill>
                <a:schemeClr val="tx2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11269" name="矩形 3"/>
          <p:cNvSpPr>
            <a:spLocks noChangeArrowheads="1"/>
          </p:cNvSpPr>
          <p:nvPr/>
        </p:nvSpPr>
        <p:spPr bwMode="auto">
          <a:xfrm>
            <a:off x="1198563" y="2852738"/>
            <a:ext cx="76946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improving access to and participation in middle schooling in rural and urban slum areas, especially for girls; and improving the quality of education.</a:t>
            </a:r>
            <a:endParaRPr lang="zh-CN" altLang="en-US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1270" name="Rectangle 2"/>
          <p:cNvSpPr txBox="1">
            <a:spLocks noChangeArrowheads="1"/>
          </p:cNvSpPr>
          <p:nvPr/>
        </p:nvSpPr>
        <p:spPr bwMode="auto">
          <a:xfrm>
            <a:off x="1476375" y="152400"/>
            <a:ext cx="72294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TPD(Teacher Professional Development ) in Pakistan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17613" y="2247900"/>
            <a:ext cx="833437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AIM</a:t>
            </a:r>
            <a:endParaRPr lang="zh-CN" altLang="en-US" sz="2400" b="1">
              <a:solidFill>
                <a:srgbClr val="FFFFFF"/>
              </a:solidFill>
              <a:latin typeface="Tekton Pro Ext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"/>
          <p:cNvSpPr>
            <a:spLocks noChangeArrowheads="1"/>
          </p:cNvSpPr>
          <p:nvPr/>
        </p:nvSpPr>
        <p:spPr bwMode="auto">
          <a:xfrm>
            <a:off x="1333500" y="2668588"/>
            <a:ext cx="71262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en-US" altLang="zh-CN" sz="2200" b="0" dirty="0" err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</a:t>
            </a:r>
            <a:r>
              <a:rPr lang="en-US" altLang="zh-CN" sz="2200" b="0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)assist  rural female matriculates to qualify as middle-school teachers</a:t>
            </a:r>
            <a:endParaRPr lang="zh-CN" altLang="en-US" sz="2200" b="0" dirty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2291" name="矩形 5"/>
          <p:cNvSpPr>
            <a:spLocks noChangeArrowheads="1"/>
          </p:cNvSpPr>
          <p:nvPr/>
        </p:nvSpPr>
        <p:spPr bwMode="auto">
          <a:xfrm>
            <a:off x="1403350" y="3717925"/>
            <a:ext cx="64627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(ii)reform the middle-school curriculum and textbooks</a:t>
            </a:r>
            <a:endParaRPr lang="zh-CN" altLang="en-US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2292" name="矩形 6"/>
          <p:cNvSpPr>
            <a:spLocks noChangeArrowheads="1"/>
          </p:cNvSpPr>
          <p:nvPr/>
        </p:nvSpPr>
        <p:spPr bwMode="auto">
          <a:xfrm>
            <a:off x="1438275" y="4581525"/>
            <a:ext cx="44862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(iii)retrain teachers and head teachers </a:t>
            </a:r>
            <a:endParaRPr lang="zh-CN" altLang="en-US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3379093" y="1196752"/>
            <a:ext cx="3785195" cy="578882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Middle School Project</a:t>
            </a:r>
            <a:endParaRPr lang="zh-CN" altLang="en-US" sz="2800" dirty="0">
              <a:solidFill>
                <a:schemeClr val="tx2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12296" name="Rectangle 2"/>
          <p:cNvSpPr txBox="1">
            <a:spLocks noChangeArrowheads="1"/>
          </p:cNvSpPr>
          <p:nvPr/>
        </p:nvSpPr>
        <p:spPr bwMode="auto">
          <a:xfrm>
            <a:off x="1476375" y="152400"/>
            <a:ext cx="72294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TPD(Teacher Professional Development ) in Pakistan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3"/>
          <p:cNvSpPr>
            <a:spLocks noChangeArrowheads="1"/>
          </p:cNvSpPr>
          <p:nvPr/>
        </p:nvSpPr>
        <p:spPr bwMode="auto">
          <a:xfrm>
            <a:off x="1403350" y="2957513"/>
            <a:ext cx="53260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improve the quality of technical education.</a:t>
            </a:r>
            <a:endParaRPr lang="zh-CN" altLang="en-US" sz="220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3315" name="矩形 4"/>
          <p:cNvSpPr>
            <a:spLocks noChangeArrowheads="1"/>
          </p:cNvSpPr>
          <p:nvPr/>
        </p:nvSpPr>
        <p:spPr bwMode="auto">
          <a:xfrm>
            <a:off x="1565275" y="3689350"/>
            <a:ext cx="50577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(i)Teacher training  for upgrading the skills</a:t>
            </a:r>
            <a:endParaRPr lang="zh-CN" altLang="en-US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3316" name="矩形 5"/>
          <p:cNvSpPr>
            <a:spLocks noChangeArrowheads="1"/>
          </p:cNvSpPr>
          <p:nvPr/>
        </p:nvSpPr>
        <p:spPr bwMode="auto">
          <a:xfrm>
            <a:off x="1565275" y="4337050"/>
            <a:ext cx="6246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(ii)establishment of a Bachelor in Education Degree</a:t>
            </a:r>
            <a:endParaRPr lang="zh-CN" altLang="en-US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3317" name="矩形 6"/>
          <p:cNvSpPr>
            <a:spLocks noChangeArrowheads="1"/>
          </p:cNvSpPr>
          <p:nvPr/>
        </p:nvSpPr>
        <p:spPr bwMode="auto">
          <a:xfrm>
            <a:off x="1565275" y="5075238"/>
            <a:ext cx="66786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(iii)strengthening of technical teacher training centers</a:t>
            </a:r>
            <a:endParaRPr lang="zh-CN" altLang="en-US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2840264" y="1196752"/>
            <a:ext cx="4684485" cy="578882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Technical Education Project</a:t>
            </a:r>
            <a:endParaRPr lang="zh-CN" altLang="en-US" sz="2800" dirty="0">
              <a:solidFill>
                <a:schemeClr val="tx2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36663" y="2276475"/>
            <a:ext cx="833437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AIM</a:t>
            </a:r>
            <a:endParaRPr lang="zh-CN" altLang="en-US" sz="2400">
              <a:solidFill>
                <a:srgbClr val="35567B"/>
              </a:solidFill>
              <a:latin typeface="Tekton Pro Ext" pitchFamily="34" charset="0"/>
              <a:ea typeface="宋体" pitchFamily="2" charset="-122"/>
            </a:endParaRPr>
          </a:p>
        </p:txBody>
      </p:sp>
      <p:sp>
        <p:nvSpPr>
          <p:cNvPr id="13322" name="Rectangle 2"/>
          <p:cNvSpPr txBox="1">
            <a:spLocks noChangeArrowheads="1"/>
          </p:cNvSpPr>
          <p:nvPr/>
        </p:nvSpPr>
        <p:spPr bwMode="auto">
          <a:xfrm>
            <a:off x="1476375" y="152400"/>
            <a:ext cx="72294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TPD(Teacher Professional Development ) in Pakistan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8"/>
          <p:cNvSpPr>
            <a:spLocks noChangeArrowheads="1"/>
          </p:cNvSpPr>
          <p:nvPr/>
        </p:nvSpPr>
        <p:spPr bwMode="auto">
          <a:xfrm>
            <a:off x="1331913" y="2997200"/>
            <a:ext cx="68405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providing accessible and good-quality primary education to increase the participation and retention rates of girls  in rural areas.</a:t>
            </a:r>
            <a:endParaRPr lang="zh-CN" altLang="en-US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4339" name="矩形 9"/>
          <p:cNvSpPr>
            <a:spLocks noChangeArrowheads="1"/>
          </p:cNvSpPr>
          <p:nvPr/>
        </p:nvSpPr>
        <p:spPr bwMode="auto">
          <a:xfrm>
            <a:off x="1331913" y="4365625"/>
            <a:ext cx="71024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improved access to good-quality primary  education through quality improvement interventions in interactive radio instruction (IRI) and instructional materials (IM)</a:t>
            </a:r>
            <a:endParaRPr lang="zh-CN" altLang="en-US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1476375" y="152400"/>
            <a:ext cx="72294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TPD(Teacher Professional Development ) in Pakistan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1763688" y="1196752"/>
            <a:ext cx="6624736" cy="578882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Second Girls Primary Education Project</a:t>
            </a:r>
            <a:endParaRPr lang="zh-CN" altLang="en-US" sz="2800" dirty="0">
              <a:solidFill>
                <a:schemeClr val="tx2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36663" y="2276475"/>
            <a:ext cx="833437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AIM</a:t>
            </a:r>
            <a:endParaRPr lang="zh-CN" altLang="en-US" sz="2400">
              <a:solidFill>
                <a:srgbClr val="35567B"/>
              </a:solidFill>
              <a:latin typeface="Tekton Pro Ext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6"/>
          <p:cNvSpPr>
            <a:spLocks noChangeArrowheads="1"/>
          </p:cNvSpPr>
          <p:nvPr/>
        </p:nvSpPr>
        <p:spPr bwMode="auto">
          <a:xfrm>
            <a:off x="1403350" y="3213100"/>
            <a:ext cx="71580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increase access to a pro-poor decentralized public elementary school system.</a:t>
            </a:r>
            <a:endParaRPr lang="zh-CN" altLang="en-US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5363" name="矩形 10"/>
          <p:cNvSpPr>
            <a:spLocks noChangeArrowheads="1"/>
          </p:cNvSpPr>
          <p:nvPr/>
        </p:nvSpPr>
        <p:spPr bwMode="auto">
          <a:xfrm>
            <a:off x="1403350" y="4502150"/>
            <a:ext cx="71469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In-service training of master trainers and new class 6- 8 teachers in curriculum and pedagogy,  to be carried out at the district level with special emphasis on madrasah education, English language, and life skills training</a:t>
            </a:r>
            <a:endParaRPr lang="zh-CN" altLang="en-US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1476375" y="152400"/>
            <a:ext cx="72294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TPD(Teacher Professional Development ) in Pakistan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36663" y="2276475"/>
            <a:ext cx="833437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AIM</a:t>
            </a:r>
            <a:endParaRPr lang="zh-CN" altLang="en-US" sz="2400">
              <a:solidFill>
                <a:srgbClr val="35567B"/>
              </a:solidFill>
              <a:latin typeface="Tekton Pro Ext" pitchFamily="34" charset="0"/>
              <a:ea typeface="宋体" pitchFamily="2" charset="-122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1304925" y="1196752"/>
            <a:ext cx="7524750" cy="578882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Decentralized Elementary Education in Sindh</a:t>
            </a:r>
            <a:endParaRPr lang="zh-CN" altLang="en-US" sz="2800" dirty="0">
              <a:solidFill>
                <a:schemeClr val="tx2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教师培训项目</a:t>
            </a:r>
            <a:endParaRPr lang="en-US" altLang="zh-CN" b="1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endParaRPr lang="zh-CN" altLang="en-US" sz="1800" b="0">
              <a:latin typeface="Arial" charset="0"/>
              <a:ea typeface="宋体" pitchFamily="2" charset="-122"/>
            </a:endParaRPr>
          </a:p>
        </p:txBody>
      </p:sp>
      <p:sp>
        <p:nvSpPr>
          <p:cNvPr id="6150" name="AutoShape 4"/>
          <p:cNvSpPr>
            <a:spLocks noChangeArrowheads="1"/>
          </p:cNvSpPr>
          <p:nvPr/>
        </p:nvSpPr>
        <p:spPr bwMode="auto">
          <a:xfrm>
            <a:off x="2133600" y="2136775"/>
            <a:ext cx="5248275" cy="6064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6151" name="AutoShape 5"/>
          <p:cNvSpPr>
            <a:spLocks noChangeArrowheads="1"/>
          </p:cNvSpPr>
          <p:nvPr/>
        </p:nvSpPr>
        <p:spPr bwMode="auto">
          <a:xfrm>
            <a:off x="1828800" y="2018168"/>
            <a:ext cx="726688" cy="908931"/>
          </a:xfrm>
          <a:prstGeom prst="diamond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22536" name="Text Box 6"/>
          <p:cNvSpPr txBox="1">
            <a:spLocks noChangeArrowheads="1"/>
          </p:cNvSpPr>
          <p:nvPr/>
        </p:nvSpPr>
        <p:spPr bwMode="auto">
          <a:xfrm>
            <a:off x="2667000" y="2192338"/>
            <a:ext cx="4360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600">
                <a:solidFill>
                  <a:schemeClr val="tx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TPD in Pakistan</a:t>
            </a:r>
          </a:p>
        </p:txBody>
      </p:sp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2011363" y="2174875"/>
            <a:ext cx="3762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zh-CN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1</a:t>
            </a:r>
          </a:p>
        </p:txBody>
      </p:sp>
      <p:sp>
        <p:nvSpPr>
          <p:cNvPr id="6154" name="AutoShape 8"/>
          <p:cNvSpPr>
            <a:spLocks noChangeArrowheads="1"/>
          </p:cNvSpPr>
          <p:nvPr/>
        </p:nvSpPr>
        <p:spPr bwMode="auto">
          <a:xfrm>
            <a:off x="2133600" y="3019425"/>
            <a:ext cx="5248275" cy="6048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6155" name="AutoShape 9"/>
          <p:cNvSpPr>
            <a:spLocks noChangeArrowheads="1"/>
          </p:cNvSpPr>
          <p:nvPr/>
        </p:nvSpPr>
        <p:spPr bwMode="auto">
          <a:xfrm>
            <a:off x="1828800" y="2899910"/>
            <a:ext cx="726688" cy="908931"/>
          </a:xfrm>
          <a:prstGeom prst="diamond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22542" name="Text Box 10"/>
          <p:cNvSpPr txBox="1">
            <a:spLocks noChangeArrowheads="1"/>
          </p:cNvSpPr>
          <p:nvPr/>
        </p:nvSpPr>
        <p:spPr bwMode="auto">
          <a:xfrm>
            <a:off x="2667000" y="3074988"/>
            <a:ext cx="4360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</a:pPr>
            <a:r>
              <a:rPr lang="zh-CN" altLang="en-US" sz="260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乌拉圭的教师培训项目</a:t>
            </a:r>
            <a:endParaRPr lang="en-US" altLang="zh-CN" sz="260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157" name="Text Box 11"/>
          <p:cNvSpPr txBox="1">
            <a:spLocks noChangeArrowheads="1"/>
          </p:cNvSpPr>
          <p:nvPr/>
        </p:nvSpPr>
        <p:spPr bwMode="auto">
          <a:xfrm>
            <a:off x="2011363" y="3055938"/>
            <a:ext cx="3762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zh-CN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2</a:t>
            </a:r>
          </a:p>
        </p:txBody>
      </p:sp>
      <p:sp>
        <p:nvSpPr>
          <p:cNvPr id="6158" name="AutoShape 12"/>
          <p:cNvSpPr>
            <a:spLocks noChangeArrowheads="1"/>
          </p:cNvSpPr>
          <p:nvPr/>
        </p:nvSpPr>
        <p:spPr bwMode="auto">
          <a:xfrm>
            <a:off x="2060575" y="3914775"/>
            <a:ext cx="5580063" cy="7556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6159" name="AutoShape 13"/>
          <p:cNvSpPr>
            <a:spLocks noChangeArrowheads="1"/>
          </p:cNvSpPr>
          <p:nvPr/>
        </p:nvSpPr>
        <p:spPr bwMode="auto">
          <a:xfrm>
            <a:off x="1756230" y="3795570"/>
            <a:ext cx="864000" cy="1044000"/>
          </a:xfrm>
          <a:prstGeom prst="diamond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22548" name="Text Box 14"/>
          <p:cNvSpPr txBox="1">
            <a:spLocks noChangeArrowheads="1"/>
          </p:cNvSpPr>
          <p:nvPr/>
        </p:nvSpPr>
        <p:spPr bwMode="auto">
          <a:xfrm>
            <a:off x="2219325" y="4013200"/>
            <a:ext cx="5649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3000">
                <a:solidFill>
                  <a:schemeClr val="tx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Teachers of the Arctic(IITE)</a:t>
            </a:r>
          </a:p>
        </p:txBody>
      </p:sp>
      <p:sp>
        <p:nvSpPr>
          <p:cNvPr id="6161" name="Text Box 15"/>
          <p:cNvSpPr txBox="1">
            <a:spLocks noChangeArrowheads="1"/>
          </p:cNvSpPr>
          <p:nvPr/>
        </p:nvSpPr>
        <p:spPr bwMode="auto">
          <a:xfrm>
            <a:off x="1982788" y="3937000"/>
            <a:ext cx="374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zh-CN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3</a:t>
            </a:r>
          </a:p>
        </p:txBody>
      </p:sp>
      <p:sp>
        <p:nvSpPr>
          <p:cNvPr id="6162" name="AutoShape 16"/>
          <p:cNvSpPr>
            <a:spLocks noChangeArrowheads="1"/>
          </p:cNvSpPr>
          <p:nvPr/>
        </p:nvSpPr>
        <p:spPr bwMode="auto">
          <a:xfrm>
            <a:off x="2132013" y="4930775"/>
            <a:ext cx="5248275" cy="6064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6163" name="AutoShape 17"/>
          <p:cNvSpPr>
            <a:spLocks noChangeArrowheads="1"/>
          </p:cNvSpPr>
          <p:nvPr/>
        </p:nvSpPr>
        <p:spPr bwMode="auto">
          <a:xfrm>
            <a:off x="1827213" y="4811666"/>
            <a:ext cx="726688" cy="908931"/>
          </a:xfrm>
          <a:prstGeom prst="diamond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22554" name="Text Box 18"/>
          <p:cNvSpPr txBox="1">
            <a:spLocks noChangeArrowheads="1"/>
          </p:cNvSpPr>
          <p:nvPr/>
        </p:nvSpPr>
        <p:spPr bwMode="auto">
          <a:xfrm>
            <a:off x="2665413" y="4986338"/>
            <a:ext cx="43608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600">
                <a:solidFill>
                  <a:schemeClr val="tx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ICT in Education</a:t>
            </a:r>
          </a:p>
        </p:txBody>
      </p:sp>
      <p:sp>
        <p:nvSpPr>
          <p:cNvPr id="6165" name="Text Box 19"/>
          <p:cNvSpPr txBox="1">
            <a:spLocks noChangeArrowheads="1"/>
          </p:cNvSpPr>
          <p:nvPr/>
        </p:nvSpPr>
        <p:spPr bwMode="auto">
          <a:xfrm>
            <a:off x="2009775" y="4968875"/>
            <a:ext cx="376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zh-CN"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关于教师培训</a:t>
            </a:r>
            <a:endParaRPr lang="en-US" altLang="zh-CN" b="1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3725863" y="1724025"/>
            <a:ext cx="1879600" cy="6477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zh-CN" altLang="en-US" sz="3200" b="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教师培训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1179513" y="2844800"/>
            <a:ext cx="2384425" cy="57943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zh-CN" altLang="en-US" b="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教师职前培训</a:t>
            </a:r>
          </a:p>
        </p:txBody>
      </p: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6075363" y="2844800"/>
            <a:ext cx="2384425" cy="57943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zh-CN" altLang="en-US" b="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教师在职培训</a:t>
            </a: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1150938" y="3884613"/>
            <a:ext cx="3060700" cy="132873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zh-CN" altLang="en-US" sz="1800" b="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为师范生成为未来教师做好基础准备</a:t>
            </a:r>
            <a:r>
              <a:rPr lang="en-US" altLang="zh-CN" sz="1800" b="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800" b="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学科知识、教学法（教育学、心理学</a:t>
            </a:r>
            <a:r>
              <a:rPr lang="en-US" altLang="zh-CN" sz="1800" b="0" dirty="0" err="1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etc</a:t>
            </a:r>
            <a:r>
              <a:rPr lang="zh-CN" altLang="en-US" sz="1800" b="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）、教学实践经验</a:t>
            </a:r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5867400" y="3913188"/>
            <a:ext cx="2881313" cy="102235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zh-CN" altLang="en-US" sz="1800" b="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在职教师再培训</a:t>
            </a:r>
            <a:r>
              <a:rPr lang="en-US" altLang="zh-CN" sz="1800" b="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800" b="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教学实践中的困惑、新知识的补充学习</a:t>
            </a:r>
          </a:p>
        </p:txBody>
      </p:sp>
      <p:cxnSp>
        <p:nvCxnSpPr>
          <p:cNvPr id="12" name="肘形连接符 11"/>
          <p:cNvCxnSpPr/>
          <p:nvPr/>
        </p:nvCxnSpPr>
        <p:spPr>
          <a:xfrm rot="10800000" flipV="1">
            <a:off x="3563938" y="2371725"/>
            <a:ext cx="792162" cy="762000"/>
          </a:xfrm>
          <a:prstGeom prst="bentConnector3">
            <a:avLst>
              <a:gd name="adj1" fmla="val 2362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肘形连接符 12"/>
          <p:cNvCxnSpPr/>
          <p:nvPr/>
        </p:nvCxnSpPr>
        <p:spPr>
          <a:xfrm>
            <a:off x="5002213" y="2371725"/>
            <a:ext cx="1073150" cy="762000"/>
          </a:xfrm>
          <a:prstGeom prst="bentConnector3">
            <a:avLst>
              <a:gd name="adj1" fmla="val -1391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2371725" y="3424238"/>
            <a:ext cx="0" cy="488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4101" idx="2"/>
          </p:cNvCxnSpPr>
          <p:nvPr/>
        </p:nvCxnSpPr>
        <p:spPr>
          <a:xfrm>
            <a:off x="7267575" y="3424238"/>
            <a:ext cx="0" cy="488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  <p:bldP spid="4102" grpId="0" animBg="1"/>
      <p:bldP spid="41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28800" y="152400"/>
            <a:ext cx="6477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b="1" kern="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Teachers of the Arctic(IITE)</a:t>
            </a:r>
            <a:endParaRPr lang="en-US" altLang="zh-CN" b="1" kern="0" dirty="0" smtClean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459" name="矩形 2"/>
          <p:cNvSpPr>
            <a:spLocks noChangeArrowheads="1"/>
          </p:cNvSpPr>
          <p:nvPr/>
        </p:nvSpPr>
        <p:spPr bwMode="auto">
          <a:xfrm>
            <a:off x="1258888" y="1412875"/>
            <a:ext cx="1584325" cy="4619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400" smtClean="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purpose </a:t>
            </a:r>
          </a:p>
        </p:txBody>
      </p:sp>
      <p:sp>
        <p:nvSpPr>
          <p:cNvPr id="23556" name="矩形 4"/>
          <p:cNvSpPr>
            <a:spLocks noChangeArrowheads="1"/>
          </p:cNvSpPr>
          <p:nvPr/>
        </p:nvSpPr>
        <p:spPr bwMode="auto">
          <a:xfrm>
            <a:off x="1835150" y="2205038"/>
            <a:ext cx="7200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000" b="0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Modernize the Education system by training a new type of teacher.</a:t>
            </a:r>
          </a:p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endParaRPr lang="en-US" altLang="zh-CN" sz="2000" b="0" dirty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000" b="0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Lay the foundations for what will be a partnership with countries having circumpolar populations.</a:t>
            </a:r>
            <a:endParaRPr lang="zh-CN" altLang="en-US" sz="2000" b="0" dirty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9461" name="矩形 5"/>
          <p:cNvSpPr>
            <a:spLocks noChangeArrowheads="1"/>
          </p:cNvSpPr>
          <p:nvPr/>
        </p:nvSpPr>
        <p:spPr bwMode="auto">
          <a:xfrm>
            <a:off x="1258888" y="3802063"/>
            <a:ext cx="1128712" cy="4619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goals </a:t>
            </a:r>
          </a:p>
        </p:txBody>
      </p:sp>
      <p:sp>
        <p:nvSpPr>
          <p:cNvPr id="23558" name="矩形 6"/>
          <p:cNvSpPr>
            <a:spLocks noChangeArrowheads="1"/>
          </p:cNvSpPr>
          <p:nvPr/>
        </p:nvSpPr>
        <p:spPr bwMode="auto">
          <a:xfrm>
            <a:off x="1258888" y="4665663"/>
            <a:ext cx="7885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Ensure that school-aged children enjoy a quality of schooling comparable to what is available in sub-Arctic settings while at the same time being more in tune with Arctic community realities.</a:t>
            </a:r>
            <a:endParaRPr lang="zh-CN" altLang="en-US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cxnSp>
        <p:nvCxnSpPr>
          <p:cNvPr id="4" name="直接箭头连接符 3"/>
          <p:cNvCxnSpPr/>
          <p:nvPr/>
        </p:nvCxnSpPr>
        <p:spPr bwMode="auto">
          <a:xfrm>
            <a:off x="1468438" y="2420938"/>
            <a:ext cx="360362" cy="0"/>
          </a:xfrm>
          <a:prstGeom prst="straightConnector1">
            <a:avLst/>
          </a:prstGeom>
          <a:ln w="38100"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 bwMode="auto">
          <a:xfrm>
            <a:off x="1476375" y="3068638"/>
            <a:ext cx="358775" cy="0"/>
          </a:xfrm>
          <a:prstGeom prst="straightConnector1">
            <a:avLst/>
          </a:prstGeom>
          <a:ln w="38100"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19461" grpId="0" animBg="1"/>
      <p:bldP spid="235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矩形 2"/>
          <p:cNvSpPr>
            <a:spLocks noChangeArrowheads="1"/>
          </p:cNvSpPr>
          <p:nvPr/>
        </p:nvSpPr>
        <p:spPr bwMode="auto">
          <a:xfrm>
            <a:off x="1258888" y="1196975"/>
            <a:ext cx="3922712" cy="4619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Two-pronged approach </a:t>
            </a:r>
          </a:p>
        </p:txBody>
      </p:sp>
      <p:sp>
        <p:nvSpPr>
          <p:cNvPr id="20484" name="矩形 4"/>
          <p:cNvSpPr>
            <a:spLocks noChangeArrowheads="1"/>
          </p:cNvSpPr>
          <p:nvPr/>
        </p:nvSpPr>
        <p:spPr bwMode="auto">
          <a:xfrm>
            <a:off x="1931988" y="2133600"/>
            <a:ext cx="1392237" cy="5095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400" b="1" kern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Ministry</a:t>
            </a:r>
            <a:endParaRPr lang="zh-CN" altLang="en-US" sz="2400" b="1" kern="1600" dirty="0" smtClean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85" name="矩形 7"/>
          <p:cNvSpPr>
            <a:spLocks noChangeArrowheads="1"/>
          </p:cNvSpPr>
          <p:nvPr/>
        </p:nvSpPr>
        <p:spPr bwMode="auto">
          <a:xfrm>
            <a:off x="755650" y="3068638"/>
            <a:ext cx="3744913" cy="442912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Relevance and cost-effectiveness</a:t>
            </a:r>
            <a:endParaRPr lang="zh-CN" altLang="en-US" sz="2000" dirty="0" smtClean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86" name="矩形 8"/>
          <p:cNvSpPr>
            <a:spLocks noChangeArrowheads="1"/>
          </p:cNvSpPr>
          <p:nvPr/>
        </p:nvSpPr>
        <p:spPr bwMode="auto">
          <a:xfrm>
            <a:off x="1619250" y="3919538"/>
            <a:ext cx="2016125" cy="442912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Reliable database</a:t>
            </a:r>
            <a:endParaRPr lang="zh-CN" altLang="en-US" sz="2000" dirty="0" smtClean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87" name="矩形 9"/>
          <p:cNvSpPr>
            <a:spLocks noChangeArrowheads="1"/>
          </p:cNvSpPr>
          <p:nvPr/>
        </p:nvSpPr>
        <p:spPr bwMode="auto">
          <a:xfrm>
            <a:off x="841375" y="4797425"/>
            <a:ext cx="3573463" cy="782638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 computer-based information management system: EMIS</a:t>
            </a:r>
            <a:endParaRPr lang="zh-CN" altLang="en-US" sz="2000" dirty="0" smtClean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88" name="矩形 10"/>
          <p:cNvSpPr>
            <a:spLocks noChangeArrowheads="1"/>
          </p:cNvSpPr>
          <p:nvPr/>
        </p:nvSpPr>
        <p:spPr bwMode="auto">
          <a:xfrm>
            <a:off x="5981700" y="2054225"/>
            <a:ext cx="1139825" cy="5111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400" b="1" kern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School</a:t>
            </a:r>
            <a:endParaRPr lang="zh-CN" altLang="en-US" sz="2400" b="1" kern="1600" dirty="0" smtClean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89" name="矩形 11"/>
          <p:cNvSpPr>
            <a:spLocks noChangeArrowheads="1"/>
          </p:cNvSpPr>
          <p:nvPr/>
        </p:nvSpPr>
        <p:spPr bwMode="auto">
          <a:xfrm>
            <a:off x="5076825" y="3005138"/>
            <a:ext cx="2951163" cy="782637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Changes in the classroom must be internally driven</a:t>
            </a:r>
            <a:endParaRPr lang="zh-CN" altLang="en-US" sz="2000" dirty="0" smtClean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90" name="矩形 12"/>
          <p:cNvSpPr>
            <a:spLocks noChangeArrowheads="1"/>
          </p:cNvSpPr>
          <p:nvPr/>
        </p:nvSpPr>
        <p:spPr bwMode="auto">
          <a:xfrm>
            <a:off x="5715000" y="4138613"/>
            <a:ext cx="1674813" cy="442912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Head teacher</a:t>
            </a:r>
            <a:endParaRPr lang="zh-CN" altLang="en-US" sz="2000" dirty="0" smtClean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91" name="矩形 13"/>
          <p:cNvSpPr>
            <a:spLocks noChangeArrowheads="1"/>
          </p:cNvSpPr>
          <p:nvPr/>
        </p:nvSpPr>
        <p:spPr bwMode="auto">
          <a:xfrm>
            <a:off x="4711700" y="5084763"/>
            <a:ext cx="4021138" cy="784225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Enjoys the respect of the community and can enlist its active participation</a:t>
            </a:r>
            <a:endParaRPr lang="zh-CN" altLang="en-US" sz="2000" dirty="0" smtClean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92" name="矩形 3"/>
          <p:cNvSpPr>
            <a:spLocks noChangeArrowheads="1"/>
          </p:cNvSpPr>
          <p:nvPr/>
        </p:nvSpPr>
        <p:spPr bwMode="auto">
          <a:xfrm>
            <a:off x="4872038" y="5100638"/>
            <a:ext cx="3700462" cy="782637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Knows and enjoys the trust of the staff and students of the school</a:t>
            </a:r>
            <a:endParaRPr lang="zh-CN" altLang="en-US" sz="2000" dirty="0" smtClean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93" name="矩形 14"/>
          <p:cNvSpPr>
            <a:spLocks noChangeArrowheads="1"/>
          </p:cNvSpPr>
          <p:nvPr/>
        </p:nvSpPr>
        <p:spPr bwMode="auto">
          <a:xfrm>
            <a:off x="4743450" y="5068888"/>
            <a:ext cx="4356100" cy="1123950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Being properly trained, can bring about real change by providing sustained support to classroom teachers</a:t>
            </a:r>
            <a:endParaRPr lang="zh-CN" altLang="zh-CN" sz="2000" dirty="0" smtClean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28800" y="152400"/>
            <a:ext cx="6477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b="1" kern="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Teachers of the Arctic(IITE)</a:t>
            </a:r>
            <a:endParaRPr lang="en-US" altLang="zh-CN" b="1" kern="0" dirty="0" smtClean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>
            <a:cxnSpLocks noChangeShapeType="1"/>
          </p:cNvCxnSpPr>
          <p:nvPr/>
        </p:nvCxnSpPr>
        <p:spPr bwMode="auto">
          <a:xfrm>
            <a:off x="4572000" y="2114550"/>
            <a:ext cx="0" cy="3994150"/>
          </a:xfrm>
          <a:prstGeom prst="line">
            <a:avLst/>
          </a:prstGeom>
          <a:noFill/>
          <a:ln w="19050" algn="ctr">
            <a:solidFill>
              <a:srgbClr val="00B050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直接箭头连接符 5"/>
          <p:cNvCxnSpPr>
            <a:stCxn id="20484" idx="2"/>
            <a:endCxn id="20485" idx="0"/>
          </p:cNvCxnSpPr>
          <p:nvPr/>
        </p:nvCxnSpPr>
        <p:spPr bwMode="auto">
          <a:xfrm>
            <a:off x="2627313" y="2643188"/>
            <a:ext cx="0" cy="425450"/>
          </a:xfrm>
          <a:prstGeom prst="straightConnector1">
            <a:avLst/>
          </a:prstGeom>
          <a:ln w="28575"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20486" idx="0"/>
            <a:endCxn id="20485" idx="2"/>
          </p:cNvCxnSpPr>
          <p:nvPr/>
        </p:nvCxnSpPr>
        <p:spPr bwMode="auto">
          <a:xfrm flipV="1">
            <a:off x="2627313" y="3511550"/>
            <a:ext cx="0" cy="407988"/>
          </a:xfrm>
          <a:prstGeom prst="straightConnector1">
            <a:avLst/>
          </a:prstGeom>
          <a:ln w="28575"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20487" idx="0"/>
            <a:endCxn id="20486" idx="2"/>
          </p:cNvCxnSpPr>
          <p:nvPr/>
        </p:nvCxnSpPr>
        <p:spPr bwMode="auto">
          <a:xfrm flipV="1">
            <a:off x="2627313" y="4362450"/>
            <a:ext cx="0" cy="434975"/>
          </a:xfrm>
          <a:prstGeom prst="straightConnector1">
            <a:avLst/>
          </a:prstGeom>
          <a:ln w="28575"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20488" idx="2"/>
            <a:endCxn id="20489" idx="0"/>
          </p:cNvCxnSpPr>
          <p:nvPr/>
        </p:nvCxnSpPr>
        <p:spPr bwMode="auto">
          <a:xfrm flipH="1">
            <a:off x="6551613" y="2565400"/>
            <a:ext cx="0" cy="439738"/>
          </a:xfrm>
          <a:prstGeom prst="straightConnector1">
            <a:avLst/>
          </a:prstGeom>
          <a:ln w="28575"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20490" idx="0"/>
            <a:endCxn id="20489" idx="2"/>
          </p:cNvCxnSpPr>
          <p:nvPr/>
        </p:nvCxnSpPr>
        <p:spPr bwMode="auto">
          <a:xfrm flipV="1">
            <a:off x="6551613" y="3787775"/>
            <a:ext cx="0" cy="350838"/>
          </a:xfrm>
          <a:prstGeom prst="straightConnector1">
            <a:avLst/>
          </a:prstGeom>
          <a:ln w="28575"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  <p:bldP spid="20487" grpId="0" animBg="1"/>
      <p:bldP spid="20488" grpId="0" animBg="1"/>
      <p:bldP spid="20489" grpId="0" animBg="1"/>
      <p:bldP spid="20490" grpId="0" animBg="1"/>
      <p:bldP spid="20491" grpId="0" animBg="1"/>
      <p:bldP spid="20492" grpId="0" animBg="1"/>
      <p:bldP spid="2049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矩形 2"/>
          <p:cNvSpPr>
            <a:spLocks noChangeArrowheads="1"/>
          </p:cNvSpPr>
          <p:nvPr/>
        </p:nvSpPr>
        <p:spPr bwMode="auto">
          <a:xfrm>
            <a:off x="1258888" y="1052513"/>
            <a:ext cx="1249362" cy="4619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design</a:t>
            </a:r>
          </a:p>
        </p:txBody>
      </p:sp>
      <p:sp>
        <p:nvSpPr>
          <p:cNvPr id="25603" name="矩形 4"/>
          <p:cNvSpPr>
            <a:spLocks noChangeArrowheads="1"/>
          </p:cNvSpPr>
          <p:nvPr/>
        </p:nvSpPr>
        <p:spPr bwMode="auto">
          <a:xfrm>
            <a:off x="3059113" y="1412875"/>
            <a:ext cx="576103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0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full stakeholder involvement</a:t>
            </a:r>
          </a:p>
          <a:p>
            <a:pPr eaLnBrk="1" hangingPunct="1"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0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prepare/finalize the draft task analysis of the full range of primary/secondary head teacher responsibilities</a:t>
            </a:r>
          </a:p>
          <a:p>
            <a:pPr eaLnBrk="1" hangingPunct="1"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0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design and produce the training materials</a:t>
            </a:r>
            <a:endParaRPr lang="zh-CN" altLang="en-US" sz="20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5604" name="矩形 15"/>
          <p:cNvSpPr>
            <a:spLocks noChangeArrowheads="1"/>
          </p:cNvSpPr>
          <p:nvPr/>
        </p:nvSpPr>
        <p:spPr bwMode="auto">
          <a:xfrm>
            <a:off x="2916238" y="3152775"/>
            <a:ext cx="5400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000" b="0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identify and prepare the texts and manuals needed to teach eventual life skills using mobile devices</a:t>
            </a:r>
            <a:endParaRPr lang="zh-CN" altLang="en-US" sz="2000" b="0" dirty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5605" name="矩形 16"/>
          <p:cNvSpPr>
            <a:spLocks noChangeArrowheads="1"/>
          </p:cNvSpPr>
          <p:nvPr/>
        </p:nvSpPr>
        <p:spPr bwMode="auto">
          <a:xfrm>
            <a:off x="2771775" y="4203700"/>
            <a:ext cx="633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000" b="0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 responsible for identifying relevant resource persons and then, for planning, managing and evaluating all training</a:t>
            </a:r>
            <a:endParaRPr lang="zh-CN" altLang="en-US" sz="2000" b="0" dirty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5606" name="矩形 17"/>
          <p:cNvSpPr>
            <a:spLocks noChangeArrowheads="1"/>
          </p:cNvSpPr>
          <p:nvPr/>
        </p:nvSpPr>
        <p:spPr bwMode="auto">
          <a:xfrm>
            <a:off x="3059113" y="5291138"/>
            <a:ext cx="5257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000" b="0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 responsible for all monitoring and reporting requirements </a:t>
            </a:r>
          </a:p>
          <a:p>
            <a:pPr eaLnBrk="1" hangingPunct="1"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000" b="0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arrange for the introduction of EMIS into the work of the Ministry’s planners and statisticians</a:t>
            </a:r>
            <a:endParaRPr lang="zh-CN" altLang="en-US" sz="2000" b="0" dirty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28800" y="152400"/>
            <a:ext cx="6477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b="1" kern="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Teachers of the Arctic(IITE)</a:t>
            </a:r>
            <a:endParaRPr lang="en-US" altLang="zh-CN" b="1" kern="0" dirty="0" smtClean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241425" y="1962150"/>
            <a:ext cx="1333500" cy="5095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Module1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201738" y="3141663"/>
            <a:ext cx="1411287" cy="5095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Module2 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201738" y="4283075"/>
            <a:ext cx="1411287" cy="5111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Module3 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241425" y="5770563"/>
            <a:ext cx="1333500" cy="5095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Module4</a:t>
            </a:r>
            <a:endParaRPr lang="zh-CN" altLang="en-US" sz="2400">
              <a:solidFill>
                <a:srgbClr val="35567B"/>
              </a:solidFill>
              <a:latin typeface="Verdana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左大括号 6"/>
          <p:cNvSpPr/>
          <p:nvPr/>
        </p:nvSpPr>
        <p:spPr bwMode="auto">
          <a:xfrm>
            <a:off x="2728913" y="5429250"/>
            <a:ext cx="287337" cy="1223963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19" name="左大括号 18"/>
          <p:cNvSpPr/>
          <p:nvPr/>
        </p:nvSpPr>
        <p:spPr bwMode="auto">
          <a:xfrm>
            <a:off x="2700338" y="1543050"/>
            <a:ext cx="287337" cy="1368425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  <p:bldP spid="25606" grpId="0"/>
      <p:bldP spid="7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教师培训项目</a:t>
            </a:r>
            <a:endParaRPr lang="en-US" altLang="zh-CN" b="1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endParaRPr lang="zh-CN" altLang="en-US" sz="1800" b="0">
              <a:latin typeface="Arial" charset="0"/>
              <a:ea typeface="宋体" pitchFamily="2" charset="-122"/>
            </a:endParaRPr>
          </a:p>
        </p:txBody>
      </p:sp>
      <p:sp>
        <p:nvSpPr>
          <p:cNvPr id="6150" name="AutoShape 4"/>
          <p:cNvSpPr>
            <a:spLocks noChangeArrowheads="1"/>
          </p:cNvSpPr>
          <p:nvPr/>
        </p:nvSpPr>
        <p:spPr bwMode="auto">
          <a:xfrm>
            <a:off x="2133600" y="2122488"/>
            <a:ext cx="5248275" cy="6064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6151" name="AutoShape 5"/>
          <p:cNvSpPr>
            <a:spLocks noChangeArrowheads="1"/>
          </p:cNvSpPr>
          <p:nvPr/>
        </p:nvSpPr>
        <p:spPr bwMode="auto">
          <a:xfrm>
            <a:off x="1828800" y="2003654"/>
            <a:ext cx="726688" cy="908931"/>
          </a:xfrm>
          <a:prstGeom prst="diamond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26632" name="Text Box 6"/>
          <p:cNvSpPr txBox="1">
            <a:spLocks noChangeArrowheads="1"/>
          </p:cNvSpPr>
          <p:nvPr/>
        </p:nvSpPr>
        <p:spPr bwMode="auto">
          <a:xfrm>
            <a:off x="2667000" y="2178050"/>
            <a:ext cx="4360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600">
                <a:solidFill>
                  <a:schemeClr val="tx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TPD in Pakistan</a:t>
            </a:r>
          </a:p>
        </p:txBody>
      </p:sp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2011363" y="2160588"/>
            <a:ext cx="3762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zh-CN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1</a:t>
            </a:r>
          </a:p>
        </p:txBody>
      </p:sp>
      <p:sp>
        <p:nvSpPr>
          <p:cNvPr id="6154" name="AutoShape 8"/>
          <p:cNvSpPr>
            <a:spLocks noChangeArrowheads="1"/>
          </p:cNvSpPr>
          <p:nvPr/>
        </p:nvSpPr>
        <p:spPr bwMode="auto">
          <a:xfrm>
            <a:off x="2133600" y="3005138"/>
            <a:ext cx="5248275" cy="6048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6155" name="AutoShape 9"/>
          <p:cNvSpPr>
            <a:spLocks noChangeArrowheads="1"/>
          </p:cNvSpPr>
          <p:nvPr/>
        </p:nvSpPr>
        <p:spPr bwMode="auto">
          <a:xfrm>
            <a:off x="1828800" y="2885396"/>
            <a:ext cx="726688" cy="908931"/>
          </a:xfrm>
          <a:prstGeom prst="diamond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26638" name="Text Box 10"/>
          <p:cNvSpPr txBox="1">
            <a:spLocks noChangeArrowheads="1"/>
          </p:cNvSpPr>
          <p:nvPr/>
        </p:nvSpPr>
        <p:spPr bwMode="auto">
          <a:xfrm>
            <a:off x="2667000" y="3060700"/>
            <a:ext cx="4360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</a:pPr>
            <a:r>
              <a:rPr lang="zh-CN" altLang="en-US" sz="260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乌拉圭的教师培训项目</a:t>
            </a:r>
            <a:endParaRPr lang="en-US" altLang="zh-CN" sz="260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157" name="Text Box 11"/>
          <p:cNvSpPr txBox="1">
            <a:spLocks noChangeArrowheads="1"/>
          </p:cNvSpPr>
          <p:nvPr/>
        </p:nvSpPr>
        <p:spPr bwMode="auto">
          <a:xfrm>
            <a:off x="2011363" y="3041650"/>
            <a:ext cx="3762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zh-CN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2</a:t>
            </a:r>
          </a:p>
        </p:txBody>
      </p:sp>
      <p:sp>
        <p:nvSpPr>
          <p:cNvPr id="6158" name="AutoShape 12"/>
          <p:cNvSpPr>
            <a:spLocks noChangeArrowheads="1"/>
          </p:cNvSpPr>
          <p:nvPr/>
        </p:nvSpPr>
        <p:spPr bwMode="auto">
          <a:xfrm>
            <a:off x="2133600" y="3886200"/>
            <a:ext cx="5248275" cy="6064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6159" name="AutoShape 13"/>
          <p:cNvSpPr>
            <a:spLocks noChangeArrowheads="1"/>
          </p:cNvSpPr>
          <p:nvPr/>
        </p:nvSpPr>
        <p:spPr bwMode="auto">
          <a:xfrm>
            <a:off x="1828800" y="3767138"/>
            <a:ext cx="726688" cy="908931"/>
          </a:xfrm>
          <a:prstGeom prst="diamond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26644" name="Text Box 14"/>
          <p:cNvSpPr txBox="1">
            <a:spLocks noChangeArrowheads="1"/>
          </p:cNvSpPr>
          <p:nvPr/>
        </p:nvSpPr>
        <p:spPr bwMode="auto">
          <a:xfrm>
            <a:off x="2667000" y="3941763"/>
            <a:ext cx="4360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600">
                <a:solidFill>
                  <a:schemeClr val="tx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Teachers of the Arctic(IITE)</a:t>
            </a:r>
          </a:p>
        </p:txBody>
      </p:sp>
      <p:sp>
        <p:nvSpPr>
          <p:cNvPr id="6161" name="Text Box 15"/>
          <p:cNvSpPr txBox="1">
            <a:spLocks noChangeArrowheads="1"/>
          </p:cNvSpPr>
          <p:nvPr/>
        </p:nvSpPr>
        <p:spPr bwMode="auto">
          <a:xfrm>
            <a:off x="2011363" y="3924300"/>
            <a:ext cx="3762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zh-CN"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3</a:t>
            </a:r>
          </a:p>
        </p:txBody>
      </p:sp>
      <p:sp>
        <p:nvSpPr>
          <p:cNvPr id="6162" name="AutoShape 16"/>
          <p:cNvSpPr>
            <a:spLocks noChangeArrowheads="1"/>
          </p:cNvSpPr>
          <p:nvPr/>
        </p:nvSpPr>
        <p:spPr bwMode="auto">
          <a:xfrm>
            <a:off x="2073275" y="4795838"/>
            <a:ext cx="5580063" cy="7572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6163" name="AutoShape 17"/>
          <p:cNvSpPr>
            <a:spLocks noChangeArrowheads="1"/>
          </p:cNvSpPr>
          <p:nvPr/>
        </p:nvSpPr>
        <p:spPr bwMode="auto">
          <a:xfrm>
            <a:off x="1769157" y="4677227"/>
            <a:ext cx="864000" cy="1044000"/>
          </a:xfrm>
          <a:prstGeom prst="diamond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26650" name="Text Box 18"/>
          <p:cNvSpPr txBox="1">
            <a:spLocks noChangeArrowheads="1"/>
          </p:cNvSpPr>
          <p:nvPr/>
        </p:nvSpPr>
        <p:spPr bwMode="auto">
          <a:xfrm>
            <a:off x="2606675" y="4851400"/>
            <a:ext cx="4360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4000">
                <a:solidFill>
                  <a:schemeClr val="tx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ICT in Education</a:t>
            </a:r>
          </a:p>
        </p:txBody>
      </p:sp>
      <p:sp>
        <p:nvSpPr>
          <p:cNvPr id="6165" name="Text Box 19"/>
          <p:cNvSpPr txBox="1">
            <a:spLocks noChangeArrowheads="1"/>
          </p:cNvSpPr>
          <p:nvPr/>
        </p:nvSpPr>
        <p:spPr bwMode="auto">
          <a:xfrm>
            <a:off x="1952625" y="4833938"/>
            <a:ext cx="374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zh-CN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28800" y="152400"/>
            <a:ext cx="6477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kern="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ICT in Education</a:t>
            </a:r>
            <a:endParaRPr lang="en-US" altLang="zh-CN" sz="3600" b="1" kern="0" dirty="0" smtClean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51" name="矩形 2"/>
          <p:cNvSpPr>
            <a:spLocks noChangeArrowheads="1"/>
          </p:cNvSpPr>
          <p:nvPr/>
        </p:nvSpPr>
        <p:spPr bwMode="auto">
          <a:xfrm>
            <a:off x="1476375" y="1412875"/>
            <a:ext cx="7199313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Facilitating Effective ICT-pedagogy Integration </a:t>
            </a:r>
            <a:endParaRPr lang="zh-CN" altLang="zh-CN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Next Generation of Teachers (Next Gen) project </a:t>
            </a:r>
            <a:endParaRPr lang="zh-CN" altLang="zh-CN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ICT in Education Teacher Training Modules for Developing Countries </a:t>
            </a:r>
            <a:endParaRPr lang="zh-CN" altLang="zh-CN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Training and Professional Development of Teachers and Other Facilitators for Effective Use of ICTs in Improving Teaching and Learning </a:t>
            </a:r>
            <a:endParaRPr lang="zh-CN" altLang="zh-CN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Bridging the Within-Country Digital Divide in Education: Improving Education in Western China through Innovative Use of ICT </a:t>
            </a:r>
            <a:endParaRPr lang="zh-CN" altLang="zh-CN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Training of teachers in information technology in Sri-Lanka </a:t>
            </a:r>
            <a:endParaRPr lang="zh-CN" altLang="zh-CN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Establishing effective use of ICT in EFA in Cambodia</a:t>
            </a:r>
            <a:endParaRPr lang="zh-CN" altLang="zh-CN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cxnSp>
        <p:nvCxnSpPr>
          <p:cNvPr id="4" name="直接箭头连接符 3"/>
          <p:cNvCxnSpPr/>
          <p:nvPr/>
        </p:nvCxnSpPr>
        <p:spPr bwMode="auto">
          <a:xfrm>
            <a:off x="1116013" y="1628775"/>
            <a:ext cx="360362" cy="0"/>
          </a:xfrm>
          <a:prstGeom prst="straightConnector1">
            <a:avLst/>
          </a:prstGeom>
          <a:ln w="38100">
            <a:solidFill>
              <a:srgbClr val="5F5F5F"/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 bwMode="auto">
          <a:xfrm>
            <a:off x="1116013" y="2133600"/>
            <a:ext cx="360362" cy="0"/>
          </a:xfrm>
          <a:prstGeom prst="straightConnector1">
            <a:avLst/>
          </a:prstGeom>
          <a:ln w="38100">
            <a:solidFill>
              <a:srgbClr val="5F5F5F"/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 bwMode="auto">
          <a:xfrm>
            <a:off x="1116013" y="2608263"/>
            <a:ext cx="360362" cy="0"/>
          </a:xfrm>
          <a:prstGeom prst="straightConnector1">
            <a:avLst/>
          </a:prstGeom>
          <a:ln w="38100">
            <a:solidFill>
              <a:srgbClr val="5F5F5F"/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 bwMode="auto">
          <a:xfrm>
            <a:off x="1116013" y="3429000"/>
            <a:ext cx="360362" cy="0"/>
          </a:xfrm>
          <a:prstGeom prst="straightConnector1">
            <a:avLst/>
          </a:prstGeom>
          <a:ln w="38100">
            <a:solidFill>
              <a:srgbClr val="5F5F5F"/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 bwMode="auto">
          <a:xfrm>
            <a:off x="1116013" y="4581525"/>
            <a:ext cx="360362" cy="0"/>
          </a:xfrm>
          <a:prstGeom prst="straightConnector1">
            <a:avLst/>
          </a:prstGeom>
          <a:ln w="38100">
            <a:solidFill>
              <a:srgbClr val="5F5F5F"/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 bwMode="auto">
          <a:xfrm>
            <a:off x="1116013" y="5746750"/>
            <a:ext cx="360362" cy="0"/>
          </a:xfrm>
          <a:prstGeom prst="straightConnector1">
            <a:avLst/>
          </a:prstGeom>
          <a:ln w="38100">
            <a:solidFill>
              <a:srgbClr val="5F5F5F"/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 bwMode="auto">
          <a:xfrm>
            <a:off x="1116013" y="6237288"/>
            <a:ext cx="360362" cy="0"/>
          </a:xfrm>
          <a:prstGeom prst="straightConnector1">
            <a:avLst/>
          </a:prstGeom>
          <a:ln w="38100">
            <a:solidFill>
              <a:srgbClr val="5F5F5F"/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28800" y="152400"/>
            <a:ext cx="6477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Gen</a:t>
            </a:r>
            <a:endParaRPr lang="en-US" altLang="zh-CN" sz="3600" b="1" kern="0" dirty="0" smtClean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675" name="矩形 2"/>
          <p:cNvSpPr>
            <a:spLocks noChangeArrowheads="1"/>
          </p:cNvSpPr>
          <p:nvPr/>
        </p:nvSpPr>
        <p:spPr bwMode="auto">
          <a:xfrm>
            <a:off x="1765300" y="2395538"/>
            <a:ext cx="67675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Font typeface="Arial" charset="0"/>
              <a:buNone/>
            </a:pPr>
            <a:r>
              <a:rPr lang="zh-CN" altLang="zh-CN" sz="2200" b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技术和经济的快速发展，公司需要员工有利用信息和通信技术</a:t>
            </a:r>
            <a:r>
              <a:rPr lang="zh-CN" altLang="zh-CN" sz="2200" b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ICT</a:t>
            </a:r>
            <a:r>
              <a:rPr lang="zh-CN" altLang="zh-CN" sz="2200" b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）的能力</a:t>
            </a:r>
          </a:p>
          <a:p>
            <a:pPr eaLnBrk="1" hangingPunct="1">
              <a:spcBef>
                <a:spcPts val="1200"/>
              </a:spcBef>
              <a:buClrTx/>
              <a:buFont typeface="Arial" charset="0"/>
              <a:buNone/>
            </a:pPr>
            <a:r>
              <a:rPr lang="zh-CN" altLang="zh-CN" sz="2200" b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为多变的社会培养学生要求教师自身要掌握新的技能</a:t>
            </a:r>
          </a:p>
          <a:p>
            <a:pPr eaLnBrk="1" hangingPunct="1"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Teacher Education Institutions</a:t>
            </a:r>
            <a:r>
              <a:rPr lang="zh-CN" altLang="zh-CN" sz="2200" b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和学校倍感压力</a:t>
            </a:r>
          </a:p>
        </p:txBody>
      </p:sp>
      <p:sp>
        <p:nvSpPr>
          <p:cNvPr id="23556" name="矩形 3"/>
          <p:cNvSpPr>
            <a:spLocks noChangeArrowheads="1"/>
          </p:cNvSpPr>
          <p:nvPr/>
        </p:nvSpPr>
        <p:spPr bwMode="auto">
          <a:xfrm>
            <a:off x="1258888" y="1598613"/>
            <a:ext cx="1416050" cy="4619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zh-CN" altLang="en-US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项目背景</a:t>
            </a:r>
            <a:endParaRPr lang="en-US" altLang="zh-CN" sz="2400" b="1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557" name="矩形 6"/>
          <p:cNvSpPr>
            <a:spLocks noChangeArrowheads="1"/>
          </p:cNvSpPr>
          <p:nvPr/>
        </p:nvSpPr>
        <p:spPr bwMode="auto">
          <a:xfrm>
            <a:off x="1258888" y="4622800"/>
            <a:ext cx="1416050" cy="4619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项目时间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558" name="矩形 7"/>
          <p:cNvSpPr>
            <a:spLocks noChangeArrowheads="1"/>
          </p:cNvSpPr>
          <p:nvPr/>
        </p:nvSpPr>
        <p:spPr bwMode="auto">
          <a:xfrm>
            <a:off x="1258888" y="5414963"/>
            <a:ext cx="1416050" cy="4619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开始时间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79" name="矩形 8"/>
          <p:cNvSpPr>
            <a:spLocks noChangeArrowheads="1"/>
          </p:cNvSpPr>
          <p:nvPr/>
        </p:nvSpPr>
        <p:spPr bwMode="auto">
          <a:xfrm>
            <a:off x="3122613" y="4652963"/>
            <a:ext cx="1377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200" b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年</a:t>
            </a:r>
            <a:endParaRPr lang="zh-CN" altLang="zh-CN" sz="2200" b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8680" name="矩形 9"/>
          <p:cNvSpPr>
            <a:spLocks noChangeArrowheads="1"/>
          </p:cNvSpPr>
          <p:nvPr/>
        </p:nvSpPr>
        <p:spPr bwMode="auto">
          <a:xfrm>
            <a:off x="2914650" y="5430838"/>
            <a:ext cx="1944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2006</a:t>
            </a:r>
            <a:r>
              <a:rPr lang="zh-CN" altLang="en-US" sz="2200" b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年</a:t>
            </a:r>
            <a:endParaRPr lang="zh-CN" altLang="zh-CN" sz="2200" b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9" name="直接箭头连接符 8"/>
          <p:cNvCxnSpPr/>
          <p:nvPr/>
        </p:nvCxnSpPr>
        <p:spPr bwMode="auto">
          <a:xfrm>
            <a:off x="1404938" y="2636838"/>
            <a:ext cx="358775" cy="0"/>
          </a:xfrm>
          <a:prstGeom prst="straightConnector1">
            <a:avLst/>
          </a:prstGeom>
          <a:ln w="38100">
            <a:solidFill>
              <a:srgbClr val="5F5F5F"/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 bwMode="auto">
          <a:xfrm>
            <a:off x="1404938" y="3429000"/>
            <a:ext cx="358775" cy="0"/>
          </a:xfrm>
          <a:prstGeom prst="straightConnector1">
            <a:avLst/>
          </a:prstGeom>
          <a:ln w="38100">
            <a:solidFill>
              <a:srgbClr val="5F5F5F"/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 bwMode="auto">
          <a:xfrm>
            <a:off x="1404938" y="3933825"/>
            <a:ext cx="358775" cy="0"/>
          </a:xfrm>
          <a:prstGeom prst="straightConnector1">
            <a:avLst/>
          </a:prstGeom>
          <a:ln w="38100">
            <a:solidFill>
              <a:srgbClr val="5F5F5F"/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4"/>
          <p:cNvSpPr>
            <a:spLocks noChangeArrowheads="1"/>
          </p:cNvSpPr>
          <p:nvPr/>
        </p:nvSpPr>
        <p:spPr bwMode="auto">
          <a:xfrm>
            <a:off x="1692275" y="2105025"/>
            <a:ext cx="6767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Teacher  Education  Institutions  (TEIs) </a:t>
            </a:r>
            <a:r>
              <a:rPr lang="zh-CN" altLang="zh-CN" sz="2200" b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the ICT in Education Unit of UNESCO</a:t>
            </a:r>
            <a:r>
              <a:rPr lang="zh-CN" altLang="zh-CN" sz="2200" b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</a:p>
        </p:txBody>
      </p:sp>
      <p:sp>
        <p:nvSpPr>
          <p:cNvPr id="24580" name="矩形 5"/>
          <p:cNvSpPr>
            <a:spLocks noChangeArrowheads="1"/>
          </p:cNvSpPr>
          <p:nvPr/>
        </p:nvSpPr>
        <p:spPr bwMode="auto">
          <a:xfrm>
            <a:off x="1258888" y="1484313"/>
            <a:ext cx="1724025" cy="4619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zh-CN" altLang="en-US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项目组织者</a:t>
            </a:r>
            <a:endParaRPr lang="en-US" altLang="zh-CN" sz="2400" b="1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700" name="矩形 10"/>
          <p:cNvSpPr>
            <a:spLocks noChangeArrowheads="1"/>
          </p:cNvSpPr>
          <p:nvPr/>
        </p:nvSpPr>
        <p:spPr bwMode="auto">
          <a:xfrm>
            <a:off x="1692275" y="4027488"/>
            <a:ext cx="67675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Microsoft (initiating  partner) </a:t>
            </a:r>
            <a:r>
              <a:rPr lang="zh-CN" altLang="zh-CN" sz="2200" b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Cisco  Systems</a:t>
            </a:r>
            <a:r>
              <a:rPr lang="zh-CN" altLang="zh-CN" sz="2200" b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Japanese Funds-in-Trust</a:t>
            </a:r>
            <a:r>
              <a:rPr lang="zh-CN" altLang="zh-CN" sz="2200" b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SMART Technologies Inc</a:t>
            </a:r>
            <a:endParaRPr lang="zh-CN" altLang="zh-CN" sz="2200" b="0">
              <a:solidFill>
                <a:schemeClr val="tx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4582" name="矩形 11"/>
          <p:cNvSpPr>
            <a:spLocks noChangeArrowheads="1"/>
          </p:cNvSpPr>
          <p:nvPr/>
        </p:nvSpPr>
        <p:spPr bwMode="auto">
          <a:xfrm>
            <a:off x="1258888" y="3406775"/>
            <a:ext cx="1724025" cy="4619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主要合作者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28800" y="152400"/>
            <a:ext cx="6477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Gen</a:t>
            </a:r>
            <a:endParaRPr lang="en-US" altLang="zh-CN" sz="3600" b="1" kern="0" dirty="0" smtClean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4"/>
          <p:cNvSpPr>
            <a:spLocks noChangeArrowheads="1"/>
          </p:cNvSpPr>
          <p:nvPr/>
        </p:nvSpPr>
        <p:spPr bwMode="auto">
          <a:xfrm>
            <a:off x="1403350" y="1725613"/>
            <a:ext cx="75612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enable the next generation of  post-primary  teachers  in  the  Asia-Pacific  region to exploit  the  benefits  of  ICT  to  enhance  teaching  and learning</a:t>
            </a:r>
            <a:endParaRPr lang="zh-CN" altLang="zh-CN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5604" name="矩形 5"/>
          <p:cNvSpPr>
            <a:spLocks noChangeArrowheads="1"/>
          </p:cNvSpPr>
          <p:nvPr/>
        </p:nvSpPr>
        <p:spPr bwMode="auto">
          <a:xfrm>
            <a:off x="1258888" y="1196975"/>
            <a:ext cx="1416050" cy="4619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项目目标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24" name="矩形 10"/>
          <p:cNvSpPr>
            <a:spLocks noChangeArrowheads="1"/>
          </p:cNvSpPr>
          <p:nvPr/>
        </p:nvSpPr>
        <p:spPr bwMode="auto">
          <a:xfrm>
            <a:off x="1403350" y="3683000"/>
            <a:ext cx="75612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design and provide training courses on ICT-pedagogy integration</a:t>
            </a:r>
            <a:endParaRPr lang="zh-CN" altLang="zh-CN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5606" name="矩形 11"/>
          <p:cNvSpPr>
            <a:spLocks noChangeArrowheads="1"/>
          </p:cNvSpPr>
          <p:nvPr/>
        </p:nvSpPr>
        <p:spPr bwMode="auto">
          <a:xfrm>
            <a:off x="1258888" y="3157538"/>
            <a:ext cx="1416050" cy="4603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实施办法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26" name="矩形 6"/>
          <p:cNvSpPr>
            <a:spLocks noChangeArrowheads="1"/>
          </p:cNvSpPr>
          <p:nvPr/>
        </p:nvSpPr>
        <p:spPr bwMode="auto">
          <a:xfrm>
            <a:off x="1476375" y="5003800"/>
            <a:ext cx="73437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trainee-teachers  in TEIs across  the  region  will  learn  a  variety  of  instructional approaches  utilizing  ICT  and  will  gain  the  flexibility required to bring the benefits of ICT into classrooms and improve the quality and reach of education</a:t>
            </a:r>
            <a:endParaRPr lang="zh-CN" altLang="zh-CN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5608" name="矩形 7"/>
          <p:cNvSpPr>
            <a:spLocks noChangeArrowheads="1"/>
          </p:cNvSpPr>
          <p:nvPr/>
        </p:nvSpPr>
        <p:spPr bwMode="auto">
          <a:xfrm>
            <a:off x="1258888" y="4476750"/>
            <a:ext cx="1416050" cy="4619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预期成果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28800" y="152400"/>
            <a:ext cx="6477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Gen</a:t>
            </a:r>
            <a:endParaRPr lang="en-US" altLang="zh-CN" sz="3600" b="1" kern="0" dirty="0" smtClean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5"/>
          <p:cNvGrpSpPr>
            <a:grpSpLocks/>
          </p:cNvGrpSpPr>
          <p:nvPr/>
        </p:nvGrpSpPr>
        <p:grpSpPr bwMode="auto">
          <a:xfrm>
            <a:off x="1620838" y="1341438"/>
            <a:ext cx="3238500" cy="1333500"/>
            <a:chOff x="1692276" y="1036970"/>
            <a:chExt cx="3239764" cy="1334735"/>
          </a:xfrm>
        </p:grpSpPr>
        <p:sp>
          <p:nvSpPr>
            <p:cNvPr id="3" name="剪去对角的矩形 2"/>
            <p:cNvSpPr/>
            <p:nvPr/>
          </p:nvSpPr>
          <p:spPr bwMode="auto">
            <a:xfrm>
              <a:off x="1708157" y="1036970"/>
              <a:ext cx="3023780" cy="1334735"/>
            </a:xfrm>
            <a:prstGeom prst="snip2DiagRect">
              <a:avLst>
                <a:gd name="adj1" fmla="val 8269"/>
                <a:gd name="adj2" fmla="val 21652"/>
              </a:avLst>
            </a:prstGeom>
            <a:solidFill>
              <a:srgbClr val="AD957B"/>
            </a:solidFill>
            <a:ln w="9525" cap="flat" cmpd="sng" algn="ctr">
              <a:solidFill>
                <a:srgbClr val="AD8E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31759" name="矩形 4"/>
            <p:cNvSpPr>
              <a:spLocks noChangeArrowheads="1"/>
            </p:cNvSpPr>
            <p:nvPr/>
          </p:nvSpPr>
          <p:spPr bwMode="auto">
            <a:xfrm>
              <a:off x="1692276" y="1052736"/>
              <a:ext cx="323976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v"/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2800" b="1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•"/>
                <a:defRPr sz="2400" b="1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charset="0"/>
                <a:buNone/>
              </a:pPr>
              <a:r>
                <a:rPr lang="en-US" altLang="zh-CN" sz="2200" dirty="0">
                  <a:solidFill>
                    <a:schemeClr val="tx2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Phase One</a:t>
              </a:r>
            </a:p>
            <a:p>
              <a:pPr eaLnBrk="1" hangingPunct="1">
                <a:spcBef>
                  <a:spcPct val="0"/>
                </a:spcBef>
                <a:buClrTx/>
                <a:buFont typeface="Arial" charset="0"/>
                <a:buNone/>
              </a:pPr>
              <a:r>
                <a:rPr lang="en-US" altLang="zh-CN" sz="2200" b="0" dirty="0">
                  <a:solidFill>
                    <a:schemeClr val="tx2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Project establishment and launching of the project.</a:t>
              </a:r>
              <a:endParaRPr lang="zh-CN" altLang="zh-CN" sz="2200" b="0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31747" name="组合 6"/>
          <p:cNvGrpSpPr>
            <a:grpSpLocks/>
          </p:cNvGrpSpPr>
          <p:nvPr/>
        </p:nvGrpSpPr>
        <p:grpSpPr bwMode="auto">
          <a:xfrm>
            <a:off x="4775200" y="1457325"/>
            <a:ext cx="4116388" cy="1900238"/>
            <a:chOff x="4914063" y="1024759"/>
            <a:chExt cx="4117250" cy="1900184"/>
          </a:xfrm>
        </p:grpSpPr>
        <p:sp>
          <p:nvSpPr>
            <p:cNvPr id="31756" name="剪去对角的矩形 9"/>
            <p:cNvSpPr>
              <a:spLocks/>
            </p:cNvSpPr>
            <p:nvPr/>
          </p:nvSpPr>
          <p:spPr bwMode="auto">
            <a:xfrm>
              <a:off x="4914063" y="1024759"/>
              <a:ext cx="4117250" cy="1900184"/>
            </a:xfrm>
            <a:custGeom>
              <a:avLst/>
              <a:gdLst>
                <a:gd name="T0" fmla="*/ 133434 w 3341425"/>
                <a:gd name="T1" fmla="*/ 653342 h 1497457"/>
                <a:gd name="T2" fmla="*/ 1975469 w 3341425"/>
                <a:gd name="T3" fmla="*/ 0 h 1497457"/>
                <a:gd name="T4" fmla="*/ 4117250 w 3341425"/>
                <a:gd name="T5" fmla="*/ 803710 h 1497457"/>
                <a:gd name="T6" fmla="*/ 3978417 w 3341425"/>
                <a:gd name="T7" fmla="*/ 1900184 h 1497457"/>
                <a:gd name="T8" fmla="*/ 3958993 w 3341425"/>
                <a:gd name="T9" fmla="*/ 1826766 h 1497457"/>
                <a:gd name="T10" fmla="*/ 3958981 w 3341425"/>
                <a:gd name="T11" fmla="*/ 1866789 h 1497457"/>
                <a:gd name="T12" fmla="*/ 0 w 3341425"/>
                <a:gd name="T13" fmla="*/ 1803728 h 1497457"/>
                <a:gd name="T14" fmla="*/ 19231 w 3341425"/>
                <a:gd name="T15" fmla="*/ 1894209 h 1497457"/>
                <a:gd name="T16" fmla="*/ 8113 w 3341425"/>
                <a:gd name="T17" fmla="*/ 1828901 h 1497457"/>
                <a:gd name="T18" fmla="*/ 133434 w 3341425"/>
                <a:gd name="T19" fmla="*/ 653342 h 14974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41425" h="1497457">
                  <a:moveTo>
                    <a:pt x="108291" y="514872"/>
                  </a:moveTo>
                  <a:cubicBezTo>
                    <a:pt x="521304" y="496479"/>
                    <a:pt x="1190213" y="18393"/>
                    <a:pt x="1603226" y="0"/>
                  </a:cubicBezTo>
                  <a:lnTo>
                    <a:pt x="3341425" y="633371"/>
                  </a:lnTo>
                  <a:lnTo>
                    <a:pt x="3228753" y="1497457"/>
                  </a:lnTo>
                  <a:lnTo>
                    <a:pt x="3212989" y="1439599"/>
                  </a:lnTo>
                  <a:cubicBezTo>
                    <a:pt x="3212986" y="1450113"/>
                    <a:pt x="3212982" y="1460626"/>
                    <a:pt x="3212979" y="1471140"/>
                  </a:cubicBezTo>
                  <a:lnTo>
                    <a:pt x="0" y="1421444"/>
                  </a:lnTo>
                  <a:lnTo>
                    <a:pt x="15607" y="1492748"/>
                  </a:lnTo>
                  <a:lnTo>
                    <a:pt x="6584" y="1441282"/>
                  </a:lnTo>
                  <a:lnTo>
                    <a:pt x="108291" y="514872"/>
                  </a:lnTo>
                  <a:close/>
                </a:path>
              </a:pathLst>
            </a:custGeom>
            <a:solidFill>
              <a:srgbClr val="CC9900"/>
            </a:solidFill>
            <a:ln w="9525" cap="flat" cmpd="sng" algn="ctr">
              <a:solidFill>
                <a:srgbClr val="AD8E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7" name="矩形 10"/>
            <p:cNvSpPr>
              <a:spLocks noChangeArrowheads="1"/>
            </p:cNvSpPr>
            <p:nvPr/>
          </p:nvSpPr>
          <p:spPr bwMode="auto">
            <a:xfrm>
              <a:off x="5067707" y="1350144"/>
              <a:ext cx="3887837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v"/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2800" b="1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•"/>
                <a:defRPr sz="2400" b="1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Arial" charset="0"/>
                <a:buNone/>
              </a:pPr>
              <a:r>
                <a:rPr lang="en-US" altLang="zh-CN" sz="2200">
                  <a:solidFill>
                    <a:schemeClr val="tx2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Phase Two</a:t>
              </a:r>
            </a:p>
            <a:p>
              <a:pPr eaLnBrk="1" hangingPunct="1">
                <a:spcBef>
                  <a:spcPct val="0"/>
                </a:spcBef>
                <a:buClrTx/>
                <a:buFont typeface="Arial" charset="0"/>
                <a:buNone/>
              </a:pPr>
              <a:r>
                <a:rPr lang="en-US" altLang="zh-CN" sz="2200" b="0">
                  <a:solidFill>
                    <a:schemeClr val="tx2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Situation and Needs Assessment of the participating Teacher Education Institutes (TEIs).</a:t>
              </a:r>
              <a:endParaRPr lang="zh-CN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26629" name="矩形 8"/>
          <p:cNvSpPr>
            <a:spLocks noChangeArrowheads="1"/>
          </p:cNvSpPr>
          <p:nvPr/>
        </p:nvSpPr>
        <p:spPr bwMode="auto">
          <a:xfrm>
            <a:off x="3908425" y="3362325"/>
            <a:ext cx="1368425" cy="4619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ekton Pro Ext" pitchFamily="34" charset="0"/>
                <a:ea typeface="宋体" pitchFamily="2" charset="-122"/>
                <a:cs typeface="Times New Roman" panose="02020603050405020304" pitchFamily="18" charset="0"/>
              </a:rPr>
              <a:t>phases</a:t>
            </a:r>
          </a:p>
        </p:txBody>
      </p:sp>
      <p:grpSp>
        <p:nvGrpSpPr>
          <p:cNvPr id="31749" name="组合 4"/>
          <p:cNvGrpSpPr>
            <a:grpSpLocks/>
          </p:cNvGrpSpPr>
          <p:nvPr/>
        </p:nvGrpSpPr>
        <p:grpSpPr bwMode="auto">
          <a:xfrm>
            <a:off x="971550" y="3789363"/>
            <a:ext cx="3316288" cy="1584325"/>
            <a:chOff x="1110988" y="3861049"/>
            <a:chExt cx="3316996" cy="1584176"/>
          </a:xfrm>
        </p:grpSpPr>
        <p:sp>
          <p:nvSpPr>
            <p:cNvPr id="31754" name="剪去对角的矩形 10"/>
            <p:cNvSpPr>
              <a:spLocks/>
            </p:cNvSpPr>
            <p:nvPr/>
          </p:nvSpPr>
          <p:spPr bwMode="auto">
            <a:xfrm>
              <a:off x="1110988" y="3861049"/>
              <a:ext cx="3239241" cy="1584176"/>
            </a:xfrm>
            <a:custGeom>
              <a:avLst/>
              <a:gdLst>
                <a:gd name="T0" fmla="*/ 136683 w 3239241"/>
                <a:gd name="T1" fmla="*/ 0 h 1523921"/>
                <a:gd name="T2" fmla="*/ 2177734 w 3239241"/>
                <a:gd name="T3" fmla="*/ 32778 h 1523921"/>
                <a:gd name="T4" fmla="*/ 3207710 w 3239241"/>
                <a:gd name="T5" fmla="*/ 284035 h 1523921"/>
                <a:gd name="T6" fmla="*/ 3239241 w 3239241"/>
                <a:gd name="T7" fmla="*/ 1502222 h 1523921"/>
                <a:gd name="T8" fmla="*/ 3207699 w 3239241"/>
                <a:gd name="T9" fmla="*/ 1502232 h 1523921"/>
                <a:gd name="T10" fmla="*/ 0 w 3239241"/>
                <a:gd name="T11" fmla="*/ 1584176 h 1523921"/>
                <a:gd name="T12" fmla="*/ 26314 w 3239241"/>
                <a:gd name="T13" fmla="*/ 1087086 h 1523921"/>
                <a:gd name="T14" fmla="*/ 120908 w 3239241"/>
                <a:gd name="T15" fmla="*/ 49177 h 1523921"/>
                <a:gd name="T16" fmla="*/ 136683 w 3239241"/>
                <a:gd name="T17" fmla="*/ 0 h 15239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39241" h="1523921">
                  <a:moveTo>
                    <a:pt x="136683" y="0"/>
                  </a:moveTo>
                  <a:lnTo>
                    <a:pt x="2177734" y="31531"/>
                  </a:lnTo>
                  <a:lnTo>
                    <a:pt x="3207710" y="273232"/>
                  </a:lnTo>
                  <a:lnTo>
                    <a:pt x="3239241" y="1445084"/>
                  </a:lnTo>
                  <a:lnTo>
                    <a:pt x="3207699" y="1445094"/>
                  </a:lnTo>
                  <a:lnTo>
                    <a:pt x="0" y="1523921"/>
                  </a:lnTo>
                  <a:lnTo>
                    <a:pt x="26314" y="1045738"/>
                  </a:lnTo>
                  <a:lnTo>
                    <a:pt x="120908" y="47307"/>
                  </a:lnTo>
                  <a:lnTo>
                    <a:pt x="136683" y="0"/>
                  </a:lnTo>
                  <a:close/>
                </a:path>
              </a:pathLst>
            </a:custGeom>
            <a:solidFill>
              <a:srgbClr val="EFD4B3"/>
            </a:solidFill>
            <a:ln w="9525" cap="flat" cmpd="sng" algn="ctr">
              <a:solidFill>
                <a:srgbClr val="AD8E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5" name="矩形 9"/>
            <p:cNvSpPr>
              <a:spLocks noChangeArrowheads="1"/>
            </p:cNvSpPr>
            <p:nvPr/>
          </p:nvSpPr>
          <p:spPr bwMode="auto">
            <a:xfrm>
              <a:off x="1188219" y="3883971"/>
              <a:ext cx="3239765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v"/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2800" b="1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•"/>
                <a:defRPr sz="2400" b="1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charset="0"/>
                <a:buNone/>
              </a:pPr>
              <a:r>
                <a:rPr lang="en-US" altLang="zh-CN" sz="2200">
                  <a:solidFill>
                    <a:schemeClr val="tx2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Phase Three</a:t>
              </a:r>
            </a:p>
            <a:p>
              <a:pPr eaLnBrk="1" hangingPunct="1">
                <a:spcBef>
                  <a:spcPct val="0"/>
                </a:spcBef>
                <a:buClrTx/>
                <a:buFont typeface="Arial" charset="0"/>
                <a:buNone/>
              </a:pPr>
              <a:r>
                <a:rPr lang="en-US" altLang="zh-CN" sz="2200" b="0">
                  <a:solidFill>
                    <a:schemeClr val="tx2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Design, development and implementation of a set of interventions for the TEIs.</a:t>
              </a:r>
              <a:endParaRPr lang="zh-CN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31750" name="组合 3"/>
          <p:cNvGrpSpPr>
            <a:grpSpLocks/>
          </p:cNvGrpSpPr>
          <p:nvPr/>
        </p:nvGrpSpPr>
        <p:grpSpPr bwMode="auto">
          <a:xfrm>
            <a:off x="4356100" y="4184650"/>
            <a:ext cx="4148138" cy="1692275"/>
            <a:chOff x="4599434" y="3559743"/>
            <a:chExt cx="4149029" cy="1693287"/>
          </a:xfrm>
        </p:grpSpPr>
        <p:sp>
          <p:nvSpPr>
            <p:cNvPr id="12" name="剪去对角的矩形 10"/>
            <p:cNvSpPr/>
            <p:nvPr/>
          </p:nvSpPr>
          <p:spPr bwMode="auto">
            <a:xfrm>
              <a:off x="4599434" y="3559743"/>
              <a:ext cx="4149029" cy="1693287"/>
            </a:xfrm>
            <a:custGeom>
              <a:avLst/>
              <a:gdLst>
                <a:gd name="connsiteX0" fmla="*/ 110369 w 3023741"/>
                <a:gd name="connsiteY0" fmla="*/ 0 h 1334735"/>
                <a:gd name="connsiteX1" fmla="*/ 2734744 w 3023741"/>
                <a:gd name="connsiteY1" fmla="*/ 0 h 1334735"/>
                <a:gd name="connsiteX2" fmla="*/ 3023741 w 3023741"/>
                <a:gd name="connsiteY2" fmla="*/ 288997 h 1334735"/>
                <a:gd name="connsiteX3" fmla="*/ 3023741 w 3023741"/>
                <a:gd name="connsiteY3" fmla="*/ 1224366 h 1334735"/>
                <a:gd name="connsiteX4" fmla="*/ 2913372 w 3023741"/>
                <a:gd name="connsiteY4" fmla="*/ 1334735 h 1334735"/>
                <a:gd name="connsiteX5" fmla="*/ 288997 w 3023741"/>
                <a:gd name="connsiteY5" fmla="*/ 1334735 h 1334735"/>
                <a:gd name="connsiteX6" fmla="*/ 0 w 3023741"/>
                <a:gd name="connsiteY6" fmla="*/ 1045738 h 1334735"/>
                <a:gd name="connsiteX7" fmla="*/ 0 w 3023741"/>
                <a:gd name="connsiteY7" fmla="*/ 110369 h 1334735"/>
                <a:gd name="connsiteX8" fmla="*/ 110369 w 3023741"/>
                <a:gd name="connsiteY8" fmla="*/ 0 h 1334735"/>
                <a:gd name="connsiteX0" fmla="*/ 136683 w 3050055"/>
                <a:gd name="connsiteY0" fmla="*/ 0 h 1523921"/>
                <a:gd name="connsiteX1" fmla="*/ 2761058 w 3050055"/>
                <a:gd name="connsiteY1" fmla="*/ 0 h 1523921"/>
                <a:gd name="connsiteX2" fmla="*/ 3050055 w 3050055"/>
                <a:gd name="connsiteY2" fmla="*/ 288997 h 1523921"/>
                <a:gd name="connsiteX3" fmla="*/ 3050055 w 3050055"/>
                <a:gd name="connsiteY3" fmla="*/ 1224366 h 1523921"/>
                <a:gd name="connsiteX4" fmla="*/ 2939686 w 3050055"/>
                <a:gd name="connsiteY4" fmla="*/ 1334735 h 1523921"/>
                <a:gd name="connsiteX5" fmla="*/ 0 w 3050055"/>
                <a:gd name="connsiteY5" fmla="*/ 1523921 h 1523921"/>
                <a:gd name="connsiteX6" fmla="*/ 26314 w 3050055"/>
                <a:gd name="connsiteY6" fmla="*/ 1045738 h 1523921"/>
                <a:gd name="connsiteX7" fmla="*/ 26314 w 3050055"/>
                <a:gd name="connsiteY7" fmla="*/ 110369 h 1523921"/>
                <a:gd name="connsiteX8" fmla="*/ 136683 w 3050055"/>
                <a:gd name="connsiteY8" fmla="*/ 0 h 1523921"/>
                <a:gd name="connsiteX0" fmla="*/ 136683 w 3239241"/>
                <a:gd name="connsiteY0" fmla="*/ 0 h 1523921"/>
                <a:gd name="connsiteX1" fmla="*/ 2761058 w 3239241"/>
                <a:gd name="connsiteY1" fmla="*/ 0 h 1523921"/>
                <a:gd name="connsiteX2" fmla="*/ 3050055 w 3239241"/>
                <a:gd name="connsiteY2" fmla="*/ 288997 h 1523921"/>
                <a:gd name="connsiteX3" fmla="*/ 3239241 w 3239241"/>
                <a:gd name="connsiteY3" fmla="*/ 1445084 h 1523921"/>
                <a:gd name="connsiteX4" fmla="*/ 2939686 w 3239241"/>
                <a:gd name="connsiteY4" fmla="*/ 1334735 h 1523921"/>
                <a:gd name="connsiteX5" fmla="*/ 0 w 3239241"/>
                <a:gd name="connsiteY5" fmla="*/ 1523921 h 1523921"/>
                <a:gd name="connsiteX6" fmla="*/ 26314 w 3239241"/>
                <a:gd name="connsiteY6" fmla="*/ 1045738 h 1523921"/>
                <a:gd name="connsiteX7" fmla="*/ 26314 w 3239241"/>
                <a:gd name="connsiteY7" fmla="*/ 110369 h 1523921"/>
                <a:gd name="connsiteX8" fmla="*/ 136683 w 3239241"/>
                <a:gd name="connsiteY8" fmla="*/ 0 h 1523921"/>
                <a:gd name="connsiteX0" fmla="*/ 136683 w 3239241"/>
                <a:gd name="connsiteY0" fmla="*/ 0 h 1523921"/>
                <a:gd name="connsiteX1" fmla="*/ 2761058 w 3239241"/>
                <a:gd name="connsiteY1" fmla="*/ 0 h 1523921"/>
                <a:gd name="connsiteX2" fmla="*/ 3050055 w 3239241"/>
                <a:gd name="connsiteY2" fmla="*/ 288997 h 1523921"/>
                <a:gd name="connsiteX3" fmla="*/ 3239241 w 3239241"/>
                <a:gd name="connsiteY3" fmla="*/ 1445084 h 1523921"/>
                <a:gd name="connsiteX4" fmla="*/ 3207699 w 3239241"/>
                <a:gd name="connsiteY4" fmla="*/ 1445094 h 1523921"/>
                <a:gd name="connsiteX5" fmla="*/ 0 w 3239241"/>
                <a:gd name="connsiteY5" fmla="*/ 1523921 h 1523921"/>
                <a:gd name="connsiteX6" fmla="*/ 26314 w 3239241"/>
                <a:gd name="connsiteY6" fmla="*/ 1045738 h 1523921"/>
                <a:gd name="connsiteX7" fmla="*/ 26314 w 3239241"/>
                <a:gd name="connsiteY7" fmla="*/ 110369 h 1523921"/>
                <a:gd name="connsiteX8" fmla="*/ 136683 w 3239241"/>
                <a:gd name="connsiteY8" fmla="*/ 0 h 1523921"/>
                <a:gd name="connsiteX0" fmla="*/ 136683 w 3239241"/>
                <a:gd name="connsiteY0" fmla="*/ 0 h 1523921"/>
                <a:gd name="connsiteX1" fmla="*/ 2761058 w 3239241"/>
                <a:gd name="connsiteY1" fmla="*/ 0 h 1523921"/>
                <a:gd name="connsiteX2" fmla="*/ 3050055 w 3239241"/>
                <a:gd name="connsiteY2" fmla="*/ 288997 h 1523921"/>
                <a:gd name="connsiteX3" fmla="*/ 3239241 w 3239241"/>
                <a:gd name="connsiteY3" fmla="*/ 1445084 h 1523921"/>
                <a:gd name="connsiteX4" fmla="*/ 3207699 w 3239241"/>
                <a:gd name="connsiteY4" fmla="*/ 1445094 h 1523921"/>
                <a:gd name="connsiteX5" fmla="*/ 0 w 3239241"/>
                <a:gd name="connsiteY5" fmla="*/ 1523921 h 1523921"/>
                <a:gd name="connsiteX6" fmla="*/ 26314 w 3239241"/>
                <a:gd name="connsiteY6" fmla="*/ 1045738 h 1523921"/>
                <a:gd name="connsiteX7" fmla="*/ 120908 w 3239241"/>
                <a:gd name="connsiteY7" fmla="*/ 47307 h 1523921"/>
                <a:gd name="connsiteX8" fmla="*/ 136683 w 3239241"/>
                <a:gd name="connsiteY8" fmla="*/ 0 h 1523921"/>
                <a:gd name="connsiteX0" fmla="*/ 136683 w 3239241"/>
                <a:gd name="connsiteY0" fmla="*/ 0 h 1523921"/>
                <a:gd name="connsiteX1" fmla="*/ 2761058 w 3239241"/>
                <a:gd name="connsiteY1" fmla="*/ 0 h 1523921"/>
                <a:gd name="connsiteX2" fmla="*/ 3207710 w 3239241"/>
                <a:gd name="connsiteY2" fmla="*/ 273232 h 1523921"/>
                <a:gd name="connsiteX3" fmla="*/ 3239241 w 3239241"/>
                <a:gd name="connsiteY3" fmla="*/ 1445084 h 1523921"/>
                <a:gd name="connsiteX4" fmla="*/ 3207699 w 3239241"/>
                <a:gd name="connsiteY4" fmla="*/ 1445094 h 1523921"/>
                <a:gd name="connsiteX5" fmla="*/ 0 w 3239241"/>
                <a:gd name="connsiteY5" fmla="*/ 1523921 h 1523921"/>
                <a:gd name="connsiteX6" fmla="*/ 26314 w 3239241"/>
                <a:gd name="connsiteY6" fmla="*/ 1045738 h 1523921"/>
                <a:gd name="connsiteX7" fmla="*/ 120908 w 3239241"/>
                <a:gd name="connsiteY7" fmla="*/ 47307 h 1523921"/>
                <a:gd name="connsiteX8" fmla="*/ 136683 w 3239241"/>
                <a:gd name="connsiteY8" fmla="*/ 0 h 1523921"/>
                <a:gd name="connsiteX0" fmla="*/ 136683 w 3239241"/>
                <a:gd name="connsiteY0" fmla="*/ 0 h 1523921"/>
                <a:gd name="connsiteX1" fmla="*/ 2177734 w 3239241"/>
                <a:gd name="connsiteY1" fmla="*/ 31531 h 1523921"/>
                <a:gd name="connsiteX2" fmla="*/ 3207710 w 3239241"/>
                <a:gd name="connsiteY2" fmla="*/ 273232 h 1523921"/>
                <a:gd name="connsiteX3" fmla="*/ 3239241 w 3239241"/>
                <a:gd name="connsiteY3" fmla="*/ 1445084 h 1523921"/>
                <a:gd name="connsiteX4" fmla="*/ 3207699 w 3239241"/>
                <a:gd name="connsiteY4" fmla="*/ 1445094 h 1523921"/>
                <a:gd name="connsiteX5" fmla="*/ 0 w 3239241"/>
                <a:gd name="connsiteY5" fmla="*/ 1523921 h 1523921"/>
                <a:gd name="connsiteX6" fmla="*/ 26314 w 3239241"/>
                <a:gd name="connsiteY6" fmla="*/ 1045738 h 1523921"/>
                <a:gd name="connsiteX7" fmla="*/ 120908 w 3239241"/>
                <a:gd name="connsiteY7" fmla="*/ 47307 h 1523921"/>
                <a:gd name="connsiteX8" fmla="*/ 136683 w 3239241"/>
                <a:gd name="connsiteY8" fmla="*/ 0 h 1523921"/>
                <a:gd name="connsiteX0" fmla="*/ 483525 w 3239241"/>
                <a:gd name="connsiteY0" fmla="*/ 13967 h 1492390"/>
                <a:gd name="connsiteX1" fmla="*/ 2177734 w 3239241"/>
                <a:gd name="connsiteY1" fmla="*/ 0 h 1492390"/>
                <a:gd name="connsiteX2" fmla="*/ 3207710 w 3239241"/>
                <a:gd name="connsiteY2" fmla="*/ 241701 h 1492390"/>
                <a:gd name="connsiteX3" fmla="*/ 3239241 w 3239241"/>
                <a:gd name="connsiteY3" fmla="*/ 1413553 h 1492390"/>
                <a:gd name="connsiteX4" fmla="*/ 3207699 w 3239241"/>
                <a:gd name="connsiteY4" fmla="*/ 1413563 h 1492390"/>
                <a:gd name="connsiteX5" fmla="*/ 0 w 3239241"/>
                <a:gd name="connsiteY5" fmla="*/ 1492390 h 1492390"/>
                <a:gd name="connsiteX6" fmla="*/ 26314 w 3239241"/>
                <a:gd name="connsiteY6" fmla="*/ 1014207 h 1492390"/>
                <a:gd name="connsiteX7" fmla="*/ 120908 w 3239241"/>
                <a:gd name="connsiteY7" fmla="*/ 15776 h 1492390"/>
                <a:gd name="connsiteX8" fmla="*/ 483525 w 3239241"/>
                <a:gd name="connsiteY8" fmla="*/ 13967 h 1492390"/>
                <a:gd name="connsiteX0" fmla="*/ 1003787 w 3239241"/>
                <a:gd name="connsiteY0" fmla="*/ 0 h 1493589"/>
                <a:gd name="connsiteX1" fmla="*/ 2177734 w 3239241"/>
                <a:gd name="connsiteY1" fmla="*/ 1199 h 1493589"/>
                <a:gd name="connsiteX2" fmla="*/ 3207710 w 3239241"/>
                <a:gd name="connsiteY2" fmla="*/ 242900 h 1493589"/>
                <a:gd name="connsiteX3" fmla="*/ 3239241 w 3239241"/>
                <a:gd name="connsiteY3" fmla="*/ 1414752 h 1493589"/>
                <a:gd name="connsiteX4" fmla="*/ 3207699 w 3239241"/>
                <a:gd name="connsiteY4" fmla="*/ 1414762 h 1493589"/>
                <a:gd name="connsiteX5" fmla="*/ 0 w 3239241"/>
                <a:gd name="connsiteY5" fmla="*/ 1493589 h 1493589"/>
                <a:gd name="connsiteX6" fmla="*/ 26314 w 3239241"/>
                <a:gd name="connsiteY6" fmla="*/ 1015406 h 1493589"/>
                <a:gd name="connsiteX7" fmla="*/ 120908 w 3239241"/>
                <a:gd name="connsiteY7" fmla="*/ 16975 h 1493589"/>
                <a:gd name="connsiteX8" fmla="*/ 1003787 w 3239241"/>
                <a:gd name="connsiteY8" fmla="*/ 0 h 1493589"/>
                <a:gd name="connsiteX0" fmla="*/ 1003787 w 3239241"/>
                <a:gd name="connsiteY0" fmla="*/ 0 h 1493589"/>
                <a:gd name="connsiteX1" fmla="*/ 2177734 w 3239241"/>
                <a:gd name="connsiteY1" fmla="*/ 1199 h 1493589"/>
                <a:gd name="connsiteX2" fmla="*/ 3207710 w 3239241"/>
                <a:gd name="connsiteY2" fmla="*/ 242900 h 1493589"/>
                <a:gd name="connsiteX3" fmla="*/ 3239241 w 3239241"/>
                <a:gd name="connsiteY3" fmla="*/ 1414752 h 1493589"/>
                <a:gd name="connsiteX4" fmla="*/ 3207699 w 3239241"/>
                <a:gd name="connsiteY4" fmla="*/ 1414762 h 1493589"/>
                <a:gd name="connsiteX5" fmla="*/ 0 w 3239241"/>
                <a:gd name="connsiteY5" fmla="*/ 1493589 h 1493589"/>
                <a:gd name="connsiteX6" fmla="*/ 26314 w 3239241"/>
                <a:gd name="connsiteY6" fmla="*/ 1015406 h 1493589"/>
                <a:gd name="connsiteX7" fmla="*/ 57846 w 3239241"/>
                <a:gd name="connsiteY7" fmla="*/ 411287 h 1493589"/>
                <a:gd name="connsiteX8" fmla="*/ 1003787 w 3239241"/>
                <a:gd name="connsiteY8" fmla="*/ 0 h 1493589"/>
                <a:gd name="connsiteX0" fmla="*/ 1003787 w 3265555"/>
                <a:gd name="connsiteY0" fmla="*/ 195958 h 1689547"/>
                <a:gd name="connsiteX1" fmla="*/ 3265555 w 3265555"/>
                <a:gd name="connsiteY1" fmla="*/ 0 h 1689547"/>
                <a:gd name="connsiteX2" fmla="*/ 3207710 w 3265555"/>
                <a:gd name="connsiteY2" fmla="*/ 438858 h 1689547"/>
                <a:gd name="connsiteX3" fmla="*/ 3239241 w 3265555"/>
                <a:gd name="connsiteY3" fmla="*/ 1610710 h 1689547"/>
                <a:gd name="connsiteX4" fmla="*/ 3207699 w 3265555"/>
                <a:gd name="connsiteY4" fmla="*/ 1610720 h 1689547"/>
                <a:gd name="connsiteX5" fmla="*/ 0 w 3265555"/>
                <a:gd name="connsiteY5" fmla="*/ 1689547 h 1689547"/>
                <a:gd name="connsiteX6" fmla="*/ 26314 w 3265555"/>
                <a:gd name="connsiteY6" fmla="*/ 1211364 h 1689547"/>
                <a:gd name="connsiteX7" fmla="*/ 57846 w 3265555"/>
                <a:gd name="connsiteY7" fmla="*/ 607245 h 1689547"/>
                <a:gd name="connsiteX8" fmla="*/ 1003787 w 3265555"/>
                <a:gd name="connsiteY8" fmla="*/ 195958 h 1689547"/>
                <a:gd name="connsiteX0" fmla="*/ 1003787 w 3265555"/>
                <a:gd name="connsiteY0" fmla="*/ 195958 h 1689547"/>
                <a:gd name="connsiteX1" fmla="*/ 3265555 w 3265555"/>
                <a:gd name="connsiteY1" fmla="*/ 0 h 1689547"/>
                <a:gd name="connsiteX2" fmla="*/ 3239241 w 3265555"/>
                <a:gd name="connsiteY2" fmla="*/ 256868 h 1689547"/>
                <a:gd name="connsiteX3" fmla="*/ 3239241 w 3265555"/>
                <a:gd name="connsiteY3" fmla="*/ 1610710 h 1689547"/>
                <a:gd name="connsiteX4" fmla="*/ 3207699 w 3265555"/>
                <a:gd name="connsiteY4" fmla="*/ 1610720 h 1689547"/>
                <a:gd name="connsiteX5" fmla="*/ 0 w 3265555"/>
                <a:gd name="connsiteY5" fmla="*/ 1689547 h 1689547"/>
                <a:gd name="connsiteX6" fmla="*/ 26314 w 3265555"/>
                <a:gd name="connsiteY6" fmla="*/ 1211364 h 1689547"/>
                <a:gd name="connsiteX7" fmla="*/ 57846 w 3265555"/>
                <a:gd name="connsiteY7" fmla="*/ 607245 h 1689547"/>
                <a:gd name="connsiteX8" fmla="*/ 1003787 w 3265555"/>
                <a:gd name="connsiteY8" fmla="*/ 195958 h 1689547"/>
                <a:gd name="connsiteX0" fmla="*/ 1003787 w 3444192"/>
                <a:gd name="connsiteY0" fmla="*/ 195958 h 1689547"/>
                <a:gd name="connsiteX1" fmla="*/ 3265555 w 3444192"/>
                <a:gd name="connsiteY1" fmla="*/ 0 h 1689547"/>
                <a:gd name="connsiteX2" fmla="*/ 3444192 w 3444192"/>
                <a:gd name="connsiteY2" fmla="*/ 878668 h 1689547"/>
                <a:gd name="connsiteX3" fmla="*/ 3239241 w 3444192"/>
                <a:gd name="connsiteY3" fmla="*/ 1610710 h 1689547"/>
                <a:gd name="connsiteX4" fmla="*/ 3207699 w 3444192"/>
                <a:gd name="connsiteY4" fmla="*/ 1610720 h 1689547"/>
                <a:gd name="connsiteX5" fmla="*/ 0 w 3444192"/>
                <a:gd name="connsiteY5" fmla="*/ 1689547 h 1689547"/>
                <a:gd name="connsiteX6" fmla="*/ 26314 w 3444192"/>
                <a:gd name="connsiteY6" fmla="*/ 1211364 h 1689547"/>
                <a:gd name="connsiteX7" fmla="*/ 57846 w 3444192"/>
                <a:gd name="connsiteY7" fmla="*/ 607245 h 1689547"/>
                <a:gd name="connsiteX8" fmla="*/ 1003787 w 3444192"/>
                <a:gd name="connsiteY8" fmla="*/ 195958 h 1689547"/>
                <a:gd name="connsiteX0" fmla="*/ 846131 w 3444192"/>
                <a:gd name="connsiteY0" fmla="*/ 74631 h 1689547"/>
                <a:gd name="connsiteX1" fmla="*/ 3265555 w 3444192"/>
                <a:gd name="connsiteY1" fmla="*/ 0 h 1689547"/>
                <a:gd name="connsiteX2" fmla="*/ 3444192 w 3444192"/>
                <a:gd name="connsiteY2" fmla="*/ 878668 h 1689547"/>
                <a:gd name="connsiteX3" fmla="*/ 3239241 w 3444192"/>
                <a:gd name="connsiteY3" fmla="*/ 1610710 h 1689547"/>
                <a:gd name="connsiteX4" fmla="*/ 3207699 w 3444192"/>
                <a:gd name="connsiteY4" fmla="*/ 1610720 h 1689547"/>
                <a:gd name="connsiteX5" fmla="*/ 0 w 3444192"/>
                <a:gd name="connsiteY5" fmla="*/ 1689547 h 1689547"/>
                <a:gd name="connsiteX6" fmla="*/ 26314 w 3444192"/>
                <a:gd name="connsiteY6" fmla="*/ 1211364 h 1689547"/>
                <a:gd name="connsiteX7" fmla="*/ 57846 w 3444192"/>
                <a:gd name="connsiteY7" fmla="*/ 607245 h 1689547"/>
                <a:gd name="connsiteX8" fmla="*/ 846131 w 3444192"/>
                <a:gd name="connsiteY8" fmla="*/ 74631 h 1689547"/>
                <a:gd name="connsiteX0" fmla="*/ 819817 w 3417878"/>
                <a:gd name="connsiteY0" fmla="*/ 74631 h 1780542"/>
                <a:gd name="connsiteX1" fmla="*/ 3239241 w 3417878"/>
                <a:gd name="connsiteY1" fmla="*/ 0 h 1780542"/>
                <a:gd name="connsiteX2" fmla="*/ 3417878 w 3417878"/>
                <a:gd name="connsiteY2" fmla="*/ 878668 h 1780542"/>
                <a:gd name="connsiteX3" fmla="*/ 3212927 w 3417878"/>
                <a:gd name="connsiteY3" fmla="*/ 1610710 h 1780542"/>
                <a:gd name="connsiteX4" fmla="*/ 3181385 w 3417878"/>
                <a:gd name="connsiteY4" fmla="*/ 1610720 h 1780542"/>
                <a:gd name="connsiteX5" fmla="*/ 194403 w 3417878"/>
                <a:gd name="connsiteY5" fmla="*/ 1780542 h 1780542"/>
                <a:gd name="connsiteX6" fmla="*/ 0 w 3417878"/>
                <a:gd name="connsiteY6" fmla="*/ 1211364 h 1780542"/>
                <a:gd name="connsiteX7" fmla="*/ 31532 w 3417878"/>
                <a:gd name="connsiteY7" fmla="*/ 607245 h 1780542"/>
                <a:gd name="connsiteX8" fmla="*/ 819817 w 3417878"/>
                <a:gd name="connsiteY8" fmla="*/ 74631 h 1780542"/>
                <a:gd name="connsiteX0" fmla="*/ 788285 w 3386346"/>
                <a:gd name="connsiteY0" fmla="*/ 74631 h 1848331"/>
                <a:gd name="connsiteX1" fmla="*/ 3207709 w 3386346"/>
                <a:gd name="connsiteY1" fmla="*/ 0 h 1848331"/>
                <a:gd name="connsiteX2" fmla="*/ 3386346 w 3386346"/>
                <a:gd name="connsiteY2" fmla="*/ 878668 h 1848331"/>
                <a:gd name="connsiteX3" fmla="*/ 3181395 w 3386346"/>
                <a:gd name="connsiteY3" fmla="*/ 1610710 h 1848331"/>
                <a:gd name="connsiteX4" fmla="*/ 3149853 w 3386346"/>
                <a:gd name="connsiteY4" fmla="*/ 1610720 h 1848331"/>
                <a:gd name="connsiteX5" fmla="*/ 162871 w 3386346"/>
                <a:gd name="connsiteY5" fmla="*/ 1780542 h 1848331"/>
                <a:gd name="connsiteX6" fmla="*/ 189185 w 3386346"/>
                <a:gd name="connsiteY6" fmla="*/ 1848331 h 1848331"/>
                <a:gd name="connsiteX7" fmla="*/ 0 w 3386346"/>
                <a:gd name="connsiteY7" fmla="*/ 607245 h 1848331"/>
                <a:gd name="connsiteX8" fmla="*/ 788285 w 3386346"/>
                <a:gd name="connsiteY8" fmla="*/ 74631 h 1848331"/>
                <a:gd name="connsiteX0" fmla="*/ 788285 w 3386346"/>
                <a:gd name="connsiteY0" fmla="*/ 74631 h 1780542"/>
                <a:gd name="connsiteX1" fmla="*/ 3207709 w 3386346"/>
                <a:gd name="connsiteY1" fmla="*/ 0 h 1780542"/>
                <a:gd name="connsiteX2" fmla="*/ 3386346 w 3386346"/>
                <a:gd name="connsiteY2" fmla="*/ 878668 h 1780542"/>
                <a:gd name="connsiteX3" fmla="*/ 3181395 w 3386346"/>
                <a:gd name="connsiteY3" fmla="*/ 1610710 h 1780542"/>
                <a:gd name="connsiteX4" fmla="*/ 3149853 w 3386346"/>
                <a:gd name="connsiteY4" fmla="*/ 1610720 h 1780542"/>
                <a:gd name="connsiteX5" fmla="*/ 162871 w 3386346"/>
                <a:gd name="connsiteY5" fmla="*/ 1780542 h 1780542"/>
                <a:gd name="connsiteX6" fmla="*/ 163835 w 3386346"/>
                <a:gd name="connsiteY6" fmla="*/ 1620844 h 1780542"/>
                <a:gd name="connsiteX7" fmla="*/ 0 w 3386346"/>
                <a:gd name="connsiteY7" fmla="*/ 607245 h 1780542"/>
                <a:gd name="connsiteX8" fmla="*/ 788285 w 3386346"/>
                <a:gd name="connsiteY8" fmla="*/ 74631 h 1780542"/>
                <a:gd name="connsiteX0" fmla="*/ 788285 w 3386346"/>
                <a:gd name="connsiteY0" fmla="*/ 74631 h 1637198"/>
                <a:gd name="connsiteX1" fmla="*/ 3207709 w 3386346"/>
                <a:gd name="connsiteY1" fmla="*/ 0 h 1637198"/>
                <a:gd name="connsiteX2" fmla="*/ 3386346 w 3386346"/>
                <a:gd name="connsiteY2" fmla="*/ 878668 h 1637198"/>
                <a:gd name="connsiteX3" fmla="*/ 3181395 w 3386346"/>
                <a:gd name="connsiteY3" fmla="*/ 1610710 h 1637198"/>
                <a:gd name="connsiteX4" fmla="*/ 3149853 w 3386346"/>
                <a:gd name="connsiteY4" fmla="*/ 1610720 h 1637198"/>
                <a:gd name="connsiteX5" fmla="*/ 162871 w 3386346"/>
                <a:gd name="connsiteY5" fmla="*/ 1628883 h 1637198"/>
                <a:gd name="connsiteX6" fmla="*/ 163835 w 3386346"/>
                <a:gd name="connsiteY6" fmla="*/ 1620844 h 1637198"/>
                <a:gd name="connsiteX7" fmla="*/ 0 w 3386346"/>
                <a:gd name="connsiteY7" fmla="*/ 607245 h 1637198"/>
                <a:gd name="connsiteX8" fmla="*/ 788285 w 3386346"/>
                <a:gd name="connsiteY8" fmla="*/ 74631 h 1637198"/>
                <a:gd name="connsiteX0" fmla="*/ 737586 w 3335647"/>
                <a:gd name="connsiteY0" fmla="*/ 74631 h 1637198"/>
                <a:gd name="connsiteX1" fmla="*/ 3157010 w 3335647"/>
                <a:gd name="connsiteY1" fmla="*/ 0 h 1637198"/>
                <a:gd name="connsiteX2" fmla="*/ 3335647 w 3335647"/>
                <a:gd name="connsiteY2" fmla="*/ 878668 h 1637198"/>
                <a:gd name="connsiteX3" fmla="*/ 3130696 w 3335647"/>
                <a:gd name="connsiteY3" fmla="*/ 1610710 h 1637198"/>
                <a:gd name="connsiteX4" fmla="*/ 3099154 w 3335647"/>
                <a:gd name="connsiteY4" fmla="*/ 1610720 h 1637198"/>
                <a:gd name="connsiteX5" fmla="*/ 112172 w 3335647"/>
                <a:gd name="connsiteY5" fmla="*/ 1628883 h 1637198"/>
                <a:gd name="connsiteX6" fmla="*/ 113136 w 3335647"/>
                <a:gd name="connsiteY6" fmla="*/ 1620844 h 1637198"/>
                <a:gd name="connsiteX7" fmla="*/ 0 w 3335647"/>
                <a:gd name="connsiteY7" fmla="*/ 455586 h 1637198"/>
                <a:gd name="connsiteX8" fmla="*/ 737586 w 3335647"/>
                <a:gd name="connsiteY8" fmla="*/ 74631 h 1637198"/>
                <a:gd name="connsiteX0" fmla="*/ 737586 w 3335647"/>
                <a:gd name="connsiteY0" fmla="*/ 74631 h 1637198"/>
                <a:gd name="connsiteX1" fmla="*/ 3157010 w 3335647"/>
                <a:gd name="connsiteY1" fmla="*/ 0 h 1637198"/>
                <a:gd name="connsiteX2" fmla="*/ 3335647 w 3335647"/>
                <a:gd name="connsiteY2" fmla="*/ 878668 h 1637198"/>
                <a:gd name="connsiteX3" fmla="*/ 3130696 w 3335647"/>
                <a:gd name="connsiteY3" fmla="*/ 1610710 h 1637198"/>
                <a:gd name="connsiteX4" fmla="*/ 3099154 w 3335647"/>
                <a:gd name="connsiteY4" fmla="*/ 1610720 h 1637198"/>
                <a:gd name="connsiteX5" fmla="*/ 41319 w 3335647"/>
                <a:gd name="connsiteY5" fmla="*/ 1610723 h 1637198"/>
                <a:gd name="connsiteX6" fmla="*/ 112172 w 3335647"/>
                <a:gd name="connsiteY6" fmla="*/ 1628883 h 1637198"/>
                <a:gd name="connsiteX7" fmla="*/ 113136 w 3335647"/>
                <a:gd name="connsiteY7" fmla="*/ 1620844 h 1637198"/>
                <a:gd name="connsiteX8" fmla="*/ 0 w 3335647"/>
                <a:gd name="connsiteY8" fmla="*/ 455586 h 1637198"/>
                <a:gd name="connsiteX9" fmla="*/ 737586 w 3335647"/>
                <a:gd name="connsiteY9" fmla="*/ 74631 h 1637198"/>
                <a:gd name="connsiteX0" fmla="*/ 737586 w 3335647"/>
                <a:gd name="connsiteY0" fmla="*/ 74631 h 1628883"/>
                <a:gd name="connsiteX1" fmla="*/ 3157010 w 3335647"/>
                <a:gd name="connsiteY1" fmla="*/ 0 h 1628883"/>
                <a:gd name="connsiteX2" fmla="*/ 3335647 w 3335647"/>
                <a:gd name="connsiteY2" fmla="*/ 878668 h 1628883"/>
                <a:gd name="connsiteX3" fmla="*/ 3130696 w 3335647"/>
                <a:gd name="connsiteY3" fmla="*/ 1610710 h 1628883"/>
                <a:gd name="connsiteX4" fmla="*/ 3099154 w 3335647"/>
                <a:gd name="connsiteY4" fmla="*/ 1610720 h 1628883"/>
                <a:gd name="connsiteX5" fmla="*/ 41319 w 3335647"/>
                <a:gd name="connsiteY5" fmla="*/ 1610723 h 1628883"/>
                <a:gd name="connsiteX6" fmla="*/ 112172 w 3335647"/>
                <a:gd name="connsiteY6" fmla="*/ 1628883 h 1628883"/>
                <a:gd name="connsiteX7" fmla="*/ 37087 w 3335647"/>
                <a:gd name="connsiteY7" fmla="*/ 1590512 h 1628883"/>
                <a:gd name="connsiteX8" fmla="*/ 0 w 3335647"/>
                <a:gd name="connsiteY8" fmla="*/ 455586 h 1628883"/>
                <a:gd name="connsiteX9" fmla="*/ 737586 w 3335647"/>
                <a:gd name="connsiteY9" fmla="*/ 74631 h 162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5647" h="1628883">
                  <a:moveTo>
                    <a:pt x="737586" y="74631"/>
                  </a:moveTo>
                  <a:lnTo>
                    <a:pt x="3157010" y="0"/>
                  </a:lnTo>
                  <a:lnTo>
                    <a:pt x="3335647" y="878668"/>
                  </a:lnTo>
                  <a:lnTo>
                    <a:pt x="3130696" y="1610710"/>
                  </a:lnTo>
                  <a:lnTo>
                    <a:pt x="3099154" y="1610720"/>
                  </a:lnTo>
                  <a:lnTo>
                    <a:pt x="41319" y="1610723"/>
                  </a:lnTo>
                  <a:lnTo>
                    <a:pt x="112172" y="1628883"/>
                  </a:lnTo>
                  <a:cubicBezTo>
                    <a:pt x="112493" y="1575650"/>
                    <a:pt x="36766" y="1643745"/>
                    <a:pt x="37087" y="1590512"/>
                  </a:cubicBezTo>
                  <a:lnTo>
                    <a:pt x="0" y="455586"/>
                  </a:lnTo>
                  <a:lnTo>
                    <a:pt x="737586" y="7463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rgbClr val="AD8E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31753" name="矩形 12"/>
            <p:cNvSpPr>
              <a:spLocks noChangeArrowheads="1"/>
            </p:cNvSpPr>
            <p:nvPr/>
          </p:nvSpPr>
          <p:spPr bwMode="auto">
            <a:xfrm>
              <a:off x="4628242" y="3677647"/>
              <a:ext cx="4021459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v"/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2800" b="1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•"/>
                <a:defRPr sz="2400" b="1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 typeface="Arial" charset="0"/>
                <a:buNone/>
              </a:pPr>
              <a:r>
                <a:rPr lang="en-US" altLang="zh-CN" sz="2200">
                  <a:solidFill>
                    <a:schemeClr val="tx2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Phase Four</a:t>
              </a:r>
            </a:p>
            <a:p>
              <a:pPr eaLnBrk="1" hangingPunct="1">
                <a:spcBef>
                  <a:spcPct val="0"/>
                </a:spcBef>
                <a:buClrTx/>
                <a:buFont typeface="Arial" charset="0"/>
                <a:buNone/>
              </a:pPr>
              <a:r>
                <a:rPr lang="en-US" altLang="zh-CN" sz="2200" b="0">
                  <a:solidFill>
                    <a:schemeClr val="tx2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Evaluation and sharing of success stories and problems faced during the implementation phase. </a:t>
              </a:r>
              <a:endParaRPr lang="zh-CN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28800" y="152400"/>
            <a:ext cx="6477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Gen</a:t>
            </a:r>
            <a:endParaRPr lang="en-US" altLang="zh-CN" sz="3600" b="1" kern="0" dirty="0" smtClean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4"/>
          <p:cNvSpPr>
            <a:spLocks noChangeArrowheads="1"/>
          </p:cNvSpPr>
          <p:nvPr/>
        </p:nvSpPr>
        <p:spPr bwMode="auto">
          <a:xfrm>
            <a:off x="1360488" y="1941513"/>
            <a:ext cx="1511300" cy="60642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pupils</a:t>
            </a:r>
            <a:endParaRPr lang="zh-CN" altLang="zh-CN" sz="2200" dirty="0" smtClean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52" name="矩形 8"/>
          <p:cNvSpPr>
            <a:spLocks noChangeArrowheads="1"/>
          </p:cNvSpPr>
          <p:nvPr/>
        </p:nvSpPr>
        <p:spPr bwMode="auto">
          <a:xfrm>
            <a:off x="2994025" y="3141663"/>
            <a:ext cx="4022725" cy="6477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预计</a:t>
            </a:r>
            <a:r>
              <a:rPr lang="en-US" altLang="zh-CN" sz="2400" b="1" dirty="0" smtClean="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beneficiaries</a:t>
            </a:r>
          </a:p>
        </p:txBody>
      </p:sp>
      <p:sp>
        <p:nvSpPr>
          <p:cNvPr id="27653" name="矩形 7"/>
          <p:cNvSpPr>
            <a:spLocks noChangeArrowheads="1"/>
          </p:cNvSpPr>
          <p:nvPr/>
        </p:nvSpPr>
        <p:spPr bwMode="auto">
          <a:xfrm>
            <a:off x="4141788" y="1639888"/>
            <a:ext cx="1727200" cy="60483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20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teachers</a:t>
            </a:r>
            <a:endParaRPr lang="zh-CN" altLang="zh-CN" sz="2200" smtClean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54" name="矩形 11"/>
          <p:cNvSpPr>
            <a:spLocks noChangeArrowheads="1"/>
          </p:cNvSpPr>
          <p:nvPr/>
        </p:nvSpPr>
        <p:spPr bwMode="auto">
          <a:xfrm>
            <a:off x="6770688" y="2244725"/>
            <a:ext cx="1535112" cy="60642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TEIs</a:t>
            </a:r>
            <a:endParaRPr lang="zh-CN" altLang="zh-CN" sz="2200" dirty="0" smtClean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55" name="矩形 13"/>
          <p:cNvSpPr>
            <a:spLocks noChangeArrowheads="1"/>
          </p:cNvSpPr>
          <p:nvPr/>
        </p:nvSpPr>
        <p:spPr bwMode="auto">
          <a:xfrm>
            <a:off x="1343025" y="4711700"/>
            <a:ext cx="2782888" cy="60642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Policy makers</a:t>
            </a:r>
            <a:endParaRPr lang="zh-CN" altLang="zh-CN" sz="2200" dirty="0" smtClean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56" name="矩形 14"/>
          <p:cNvSpPr>
            <a:spLocks noChangeArrowheads="1"/>
          </p:cNvSpPr>
          <p:nvPr/>
        </p:nvSpPr>
        <p:spPr bwMode="auto">
          <a:xfrm>
            <a:off x="4356100" y="4886325"/>
            <a:ext cx="3949700" cy="60483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20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National governments</a:t>
            </a:r>
            <a:endParaRPr lang="zh-CN" altLang="zh-CN" sz="2200" smtClean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28800" y="152400"/>
            <a:ext cx="6477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Gen</a:t>
            </a:r>
            <a:endParaRPr lang="en-US" altLang="zh-CN" sz="3600" b="1" kern="0" dirty="0" smtClean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2777" name="直接连接符 3"/>
          <p:cNvCxnSpPr>
            <a:cxnSpLocks noChangeShapeType="1"/>
            <a:stCxn id="27651" idx="5"/>
            <a:endCxn id="27652" idx="1"/>
          </p:cNvCxnSpPr>
          <p:nvPr/>
        </p:nvCxnSpPr>
        <p:spPr bwMode="auto">
          <a:xfrm>
            <a:off x="2651125" y="2459038"/>
            <a:ext cx="931863" cy="776287"/>
          </a:xfrm>
          <a:prstGeom prst="line">
            <a:avLst/>
          </a:prstGeom>
          <a:noFill/>
          <a:ln w="19050" algn="ctr">
            <a:solidFill>
              <a:srgbClr val="1C1C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8" name="直接连接符 11"/>
          <p:cNvCxnSpPr>
            <a:cxnSpLocks noChangeShapeType="1"/>
            <a:stCxn id="27653" idx="4"/>
            <a:endCxn id="27652" idx="0"/>
          </p:cNvCxnSpPr>
          <p:nvPr/>
        </p:nvCxnSpPr>
        <p:spPr bwMode="auto">
          <a:xfrm>
            <a:off x="5005388" y="2244725"/>
            <a:ext cx="0" cy="896938"/>
          </a:xfrm>
          <a:prstGeom prst="line">
            <a:avLst/>
          </a:prstGeom>
          <a:noFill/>
          <a:ln w="19050" algn="ctr">
            <a:solidFill>
              <a:srgbClr val="1C1C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9" name="直接连接符 14"/>
          <p:cNvCxnSpPr>
            <a:cxnSpLocks noChangeShapeType="1"/>
            <a:stCxn id="27654" idx="3"/>
            <a:endCxn id="27652" idx="7"/>
          </p:cNvCxnSpPr>
          <p:nvPr/>
        </p:nvCxnSpPr>
        <p:spPr bwMode="auto">
          <a:xfrm flipH="1">
            <a:off x="6427788" y="2762250"/>
            <a:ext cx="568325" cy="473075"/>
          </a:xfrm>
          <a:prstGeom prst="line">
            <a:avLst/>
          </a:prstGeom>
          <a:noFill/>
          <a:ln w="19050" algn="ctr">
            <a:solidFill>
              <a:srgbClr val="1C1C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0" name="直接连接符 17"/>
          <p:cNvCxnSpPr>
            <a:cxnSpLocks noChangeShapeType="1"/>
            <a:stCxn id="27656" idx="0"/>
            <a:endCxn id="27652" idx="4"/>
          </p:cNvCxnSpPr>
          <p:nvPr/>
        </p:nvCxnSpPr>
        <p:spPr bwMode="auto">
          <a:xfrm flipH="1" flipV="1">
            <a:off x="5005388" y="3789363"/>
            <a:ext cx="1325562" cy="1096962"/>
          </a:xfrm>
          <a:prstGeom prst="line">
            <a:avLst/>
          </a:prstGeom>
          <a:noFill/>
          <a:ln w="19050" algn="ctr">
            <a:solidFill>
              <a:srgbClr val="1C1C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1" name="直接连接符 21"/>
          <p:cNvCxnSpPr>
            <a:cxnSpLocks noChangeShapeType="1"/>
            <a:stCxn id="27655" idx="0"/>
            <a:endCxn id="27652" idx="3"/>
          </p:cNvCxnSpPr>
          <p:nvPr/>
        </p:nvCxnSpPr>
        <p:spPr bwMode="auto">
          <a:xfrm flipV="1">
            <a:off x="2733675" y="3695700"/>
            <a:ext cx="849313" cy="1016000"/>
          </a:xfrm>
          <a:prstGeom prst="line">
            <a:avLst/>
          </a:prstGeom>
          <a:noFill/>
          <a:ln w="19050" algn="ctr">
            <a:solidFill>
              <a:srgbClr val="1C1C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3" grpId="0" animBg="1"/>
      <p:bldP spid="27654" grpId="0" animBg="1"/>
      <p:bldP spid="27655" grpId="0" animBg="1"/>
      <p:bldP spid="276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52400"/>
            <a:ext cx="3248025" cy="563563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关于教师培训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47" name="TextBox 15"/>
          <p:cNvSpPr>
            <a:spLocks noChangeArrowheads="1"/>
          </p:cNvSpPr>
          <p:nvPr/>
        </p:nvSpPr>
        <p:spPr bwMode="auto">
          <a:xfrm>
            <a:off x="900113" y="3284538"/>
            <a:ext cx="1922462" cy="7143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zh-CN" altLang="en-US" sz="1800" b="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成为一名具有国家认证资格教师</a:t>
            </a:r>
          </a:p>
        </p:txBody>
      </p:sp>
      <p:sp>
        <p:nvSpPr>
          <p:cNvPr id="6148" name="TextBox 16"/>
          <p:cNvSpPr>
            <a:spLocks noChangeArrowheads="1"/>
          </p:cNvSpPr>
          <p:nvPr/>
        </p:nvSpPr>
        <p:spPr bwMode="auto">
          <a:xfrm>
            <a:off x="3421063" y="1285875"/>
            <a:ext cx="1798637" cy="1635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zh-CN" altLang="en-US" sz="1800" b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取得基本学科（数学、物理、化学</a:t>
            </a:r>
            <a:r>
              <a:rPr lang="en-US" altLang="zh-CN" sz="1800" b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r>
              <a:rPr lang="zh-CN" altLang="en-US" sz="1800" b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）学位（学士、硕士、博士）</a:t>
            </a:r>
          </a:p>
        </p:txBody>
      </p:sp>
      <p:sp>
        <p:nvSpPr>
          <p:cNvPr id="6149" name="TextBox 17"/>
          <p:cNvSpPr>
            <a:spLocks noChangeArrowheads="1"/>
          </p:cNvSpPr>
          <p:nvPr/>
        </p:nvSpPr>
        <p:spPr bwMode="auto">
          <a:xfrm>
            <a:off x="6732588" y="1700213"/>
            <a:ext cx="1943100" cy="7143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zh-CN" altLang="en-US" sz="1800" b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申请资格课程认证（笔试、面试）</a:t>
            </a:r>
          </a:p>
        </p:txBody>
      </p:sp>
      <p:sp>
        <p:nvSpPr>
          <p:cNvPr id="6150" name="TextBox 18"/>
          <p:cNvSpPr>
            <a:spLocks noChangeArrowheads="1"/>
          </p:cNvSpPr>
          <p:nvPr/>
        </p:nvSpPr>
        <p:spPr bwMode="auto">
          <a:xfrm>
            <a:off x="6516688" y="4870450"/>
            <a:ext cx="2200275" cy="7143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zh-CN" altLang="en-US" sz="1800" b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教师资格认证课程</a:t>
            </a:r>
            <a:endParaRPr lang="en-US" altLang="zh-CN" sz="1800" b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zh-CN" altLang="en-US" sz="1800" b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（一年，协作式）</a:t>
            </a:r>
          </a:p>
        </p:txBody>
      </p:sp>
      <p:sp>
        <p:nvSpPr>
          <p:cNvPr id="6151" name="TextBox 19"/>
          <p:cNvSpPr>
            <a:spLocks noChangeArrowheads="1"/>
          </p:cNvSpPr>
          <p:nvPr/>
        </p:nvSpPr>
        <p:spPr bwMode="auto">
          <a:xfrm>
            <a:off x="3635375" y="5010150"/>
            <a:ext cx="1270000" cy="4079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zh-CN" altLang="en-US" sz="1800" b="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试教一年</a:t>
            </a:r>
          </a:p>
        </p:txBody>
      </p:sp>
      <p:sp>
        <p:nvSpPr>
          <p:cNvPr id="5128" name="右箭头 2"/>
          <p:cNvSpPr>
            <a:spLocks noChangeArrowheads="1"/>
          </p:cNvSpPr>
          <p:nvPr/>
        </p:nvSpPr>
        <p:spPr bwMode="auto">
          <a:xfrm rot="-1974552">
            <a:off x="2022475" y="2355850"/>
            <a:ext cx="1225550" cy="466725"/>
          </a:xfrm>
          <a:prstGeom prst="rightArrow">
            <a:avLst>
              <a:gd name="adj1" fmla="val 50000"/>
              <a:gd name="adj2" fmla="val 50061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5129" name="右箭头 20"/>
          <p:cNvSpPr>
            <a:spLocks noChangeArrowheads="1"/>
          </p:cNvSpPr>
          <p:nvPr/>
        </p:nvSpPr>
        <p:spPr bwMode="auto">
          <a:xfrm>
            <a:off x="5435600" y="1828800"/>
            <a:ext cx="1223963" cy="466725"/>
          </a:xfrm>
          <a:prstGeom prst="rightArrow">
            <a:avLst>
              <a:gd name="adj1" fmla="val 50000"/>
              <a:gd name="adj2" fmla="val 4999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5130" name="右箭头 21"/>
          <p:cNvSpPr>
            <a:spLocks noChangeArrowheads="1"/>
          </p:cNvSpPr>
          <p:nvPr/>
        </p:nvSpPr>
        <p:spPr bwMode="auto">
          <a:xfrm rot="5400000">
            <a:off x="6620669" y="3434556"/>
            <a:ext cx="1773238" cy="466725"/>
          </a:xfrm>
          <a:prstGeom prst="rightArrow">
            <a:avLst>
              <a:gd name="adj1" fmla="val 50000"/>
              <a:gd name="adj2" fmla="val 4999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5131" name="右箭头 22"/>
          <p:cNvSpPr>
            <a:spLocks noChangeArrowheads="1"/>
          </p:cNvSpPr>
          <p:nvPr/>
        </p:nvSpPr>
        <p:spPr bwMode="auto">
          <a:xfrm rot="10800000">
            <a:off x="5076825" y="4941888"/>
            <a:ext cx="1223963" cy="466725"/>
          </a:xfrm>
          <a:prstGeom prst="rightArrow">
            <a:avLst>
              <a:gd name="adj1" fmla="val 50000"/>
              <a:gd name="adj2" fmla="val 4999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5132" name="右箭头 23"/>
          <p:cNvSpPr>
            <a:spLocks noChangeArrowheads="1"/>
          </p:cNvSpPr>
          <p:nvPr/>
        </p:nvSpPr>
        <p:spPr bwMode="auto">
          <a:xfrm rot="-8100000">
            <a:off x="2210595" y="4393406"/>
            <a:ext cx="1223962" cy="466725"/>
          </a:xfrm>
          <a:prstGeom prst="rightArrow">
            <a:avLst>
              <a:gd name="adj1" fmla="val 50000"/>
              <a:gd name="adj2" fmla="val 4999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5133" name="TextBox 24"/>
          <p:cNvSpPr txBox="1">
            <a:spLocks noChangeArrowheads="1"/>
          </p:cNvSpPr>
          <p:nvPr/>
        </p:nvSpPr>
        <p:spPr bwMode="auto">
          <a:xfrm>
            <a:off x="3465513" y="3275013"/>
            <a:ext cx="2787650" cy="40798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zh-CN" altLang="en-US" sz="1800" b="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协作式</a:t>
            </a:r>
            <a:r>
              <a:rPr lang="en-US" altLang="zh-CN" sz="1800" b="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800" b="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高校与中小学</a:t>
            </a:r>
          </a:p>
        </p:txBody>
      </p:sp>
      <p:sp>
        <p:nvSpPr>
          <p:cNvPr id="5134" name="TextBox 25"/>
          <p:cNvSpPr txBox="1">
            <a:spLocks noChangeArrowheads="1"/>
          </p:cNvSpPr>
          <p:nvPr/>
        </p:nvSpPr>
        <p:spPr bwMode="auto">
          <a:xfrm>
            <a:off x="3419475" y="3884613"/>
            <a:ext cx="3024188" cy="40798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zh-CN" altLang="en-US" sz="1800" b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师徒制</a:t>
            </a:r>
            <a:r>
              <a:rPr lang="en-US" altLang="zh-CN" sz="1800" b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800" b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经验教师带学徒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矩形 4"/>
          <p:cNvSpPr>
            <a:spLocks noChangeArrowheads="1"/>
          </p:cNvSpPr>
          <p:nvPr/>
        </p:nvSpPr>
        <p:spPr bwMode="auto">
          <a:xfrm>
            <a:off x="1692275" y="2012950"/>
            <a:ext cx="2087563" cy="476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20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220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countries</a:t>
            </a:r>
            <a:endParaRPr lang="zh-CN" altLang="zh-CN" sz="2200" smtClean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676" name="矩形 8"/>
          <p:cNvSpPr>
            <a:spLocks noChangeArrowheads="1"/>
          </p:cNvSpPr>
          <p:nvPr/>
        </p:nvSpPr>
        <p:spPr bwMode="auto">
          <a:xfrm>
            <a:off x="4035425" y="4484688"/>
            <a:ext cx="1565275" cy="6492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参与者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77" name="矩形 7"/>
          <p:cNvSpPr>
            <a:spLocks noChangeArrowheads="1"/>
          </p:cNvSpPr>
          <p:nvPr/>
        </p:nvSpPr>
        <p:spPr bwMode="auto">
          <a:xfrm>
            <a:off x="3492500" y="2811463"/>
            <a:ext cx="1150938" cy="4778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30 TEIs</a:t>
            </a:r>
            <a:endParaRPr lang="zh-CN" altLang="zh-CN" sz="2200" dirty="0" smtClean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678" name="矩形 11"/>
          <p:cNvSpPr>
            <a:spLocks noChangeArrowheads="1"/>
          </p:cNvSpPr>
          <p:nvPr/>
        </p:nvSpPr>
        <p:spPr bwMode="auto">
          <a:xfrm>
            <a:off x="4643438" y="3492500"/>
            <a:ext cx="3511550" cy="476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Hundreds of trainee-teachers</a:t>
            </a:r>
            <a:endParaRPr lang="zh-CN" altLang="zh-CN" sz="2200" dirty="0" smtClean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28800" y="152400"/>
            <a:ext cx="6477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Gen</a:t>
            </a:r>
            <a:endParaRPr lang="en-US" altLang="zh-CN" sz="3600" b="1" kern="0" dirty="0" smtClean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28800" y="152400"/>
            <a:ext cx="6477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Gen(Scaling-Up)</a:t>
            </a:r>
            <a:endParaRPr lang="en-US" altLang="zh-CN" sz="3600" b="1" kern="0" dirty="0" smtClean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4819" name="矩形 4"/>
          <p:cNvSpPr>
            <a:spLocks noChangeArrowheads="1"/>
          </p:cNvSpPr>
          <p:nvPr/>
        </p:nvSpPr>
        <p:spPr bwMode="auto">
          <a:xfrm>
            <a:off x="1258888" y="1916113"/>
            <a:ext cx="7561262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increase the number of participating countries and TEIs in the following activities</a:t>
            </a:r>
            <a:r>
              <a:rPr lang="zh-CN" altLang="zh-CN" sz="220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</a:p>
          <a:p>
            <a:pPr eaLnBrk="1" hangingPunct="1"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Enhancing the leadership of deans and directors of TEIs in planning and creating an ICT-based teacher training environment, managing ICT-related training programmes and supporting instructors’ professional development;</a:t>
            </a:r>
            <a:endParaRPr lang="zh-CN" altLang="zh-CN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Catalyzing the efforts of TEIs self-led ICT-related curriculum reform for pre-service teachers; </a:t>
            </a:r>
            <a:endParaRPr lang="zh-CN" altLang="zh-CN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Building the capacity of teacher educators in designing, providing and managing teacher training activities on ICT-pedagogy integration, and facilitating their collective professional development on ICT-integration.</a:t>
            </a:r>
            <a:endParaRPr lang="zh-CN" altLang="zh-CN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9700" name="矩形 8"/>
          <p:cNvSpPr>
            <a:spLocks noChangeArrowheads="1"/>
          </p:cNvSpPr>
          <p:nvPr/>
        </p:nvSpPr>
        <p:spPr bwMode="auto">
          <a:xfrm>
            <a:off x="1476375" y="1254125"/>
            <a:ext cx="1054100" cy="4603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goals</a:t>
            </a:r>
          </a:p>
        </p:txBody>
      </p:sp>
      <p:cxnSp>
        <p:nvCxnSpPr>
          <p:cNvPr id="5" name="直接箭头连接符 4"/>
          <p:cNvCxnSpPr/>
          <p:nvPr/>
        </p:nvCxnSpPr>
        <p:spPr bwMode="auto">
          <a:xfrm>
            <a:off x="1003300" y="3021013"/>
            <a:ext cx="360363" cy="0"/>
          </a:xfrm>
          <a:prstGeom prst="straightConnector1">
            <a:avLst/>
          </a:prstGeom>
          <a:ln w="38100">
            <a:solidFill>
              <a:srgbClr val="5F5F5F"/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 bwMode="auto">
          <a:xfrm>
            <a:off x="1003300" y="4540250"/>
            <a:ext cx="360363" cy="0"/>
          </a:xfrm>
          <a:prstGeom prst="straightConnector1">
            <a:avLst/>
          </a:prstGeom>
          <a:ln w="38100">
            <a:solidFill>
              <a:srgbClr val="5F5F5F"/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 bwMode="auto">
          <a:xfrm>
            <a:off x="1003300" y="5348288"/>
            <a:ext cx="360363" cy="0"/>
          </a:xfrm>
          <a:prstGeom prst="straightConnector1">
            <a:avLst/>
          </a:prstGeom>
          <a:ln w="38100">
            <a:solidFill>
              <a:srgbClr val="5F5F5F"/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331913" y="152400"/>
            <a:ext cx="76327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Bridging </a:t>
            </a:r>
            <a:r>
              <a:rPr lang="en-US" altLang="zh-C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Within-Country Digital Divide in Education: Improving Education in Western China through Innovative Use of ICT</a:t>
            </a:r>
            <a:endParaRPr lang="en-US" altLang="zh-CN" sz="1900" b="1" kern="0" dirty="0" smtClean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5843" name="矩形 4"/>
          <p:cNvSpPr>
            <a:spLocks noChangeArrowheads="1"/>
          </p:cNvSpPr>
          <p:nvPr/>
        </p:nvSpPr>
        <p:spPr bwMode="auto">
          <a:xfrm>
            <a:off x="1331913" y="1881188"/>
            <a:ext cx="76327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UNESCO coordination and guidance through UNESCO Bangkok</a:t>
            </a:r>
          </a:p>
          <a:p>
            <a:pPr eaLnBrk="1" hangingPunct="1"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National level: National New JIP Joint Co-ordination Group</a:t>
            </a:r>
          </a:p>
          <a:p>
            <a:pPr eaLnBrk="1" hangingPunct="1"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Provincial level: JIP Project Office </a:t>
            </a:r>
          </a:p>
          <a:p>
            <a:pPr eaLnBrk="1" hangingPunct="1"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County/city level: County/City JIP Leadership Group</a:t>
            </a:r>
            <a:endParaRPr lang="zh-CN" altLang="zh-CN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9700" name="矩形 8"/>
          <p:cNvSpPr>
            <a:spLocks noChangeArrowheads="1"/>
          </p:cNvSpPr>
          <p:nvPr/>
        </p:nvSpPr>
        <p:spPr bwMode="auto">
          <a:xfrm>
            <a:off x="1331913" y="1196975"/>
            <a:ext cx="3865562" cy="4619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Implementing agencies</a:t>
            </a:r>
          </a:p>
        </p:txBody>
      </p:sp>
      <p:sp>
        <p:nvSpPr>
          <p:cNvPr id="35845" name="矩形 4"/>
          <p:cNvSpPr>
            <a:spLocks noChangeArrowheads="1"/>
          </p:cNvSpPr>
          <p:nvPr/>
        </p:nvSpPr>
        <p:spPr bwMode="auto">
          <a:xfrm>
            <a:off x="2916238" y="4652963"/>
            <a:ext cx="4751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Gansu, Qianghai, and Ningxia/Guizhou</a:t>
            </a:r>
            <a:endParaRPr lang="zh-CN" altLang="zh-CN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1331913" y="4270375"/>
            <a:ext cx="1382712" cy="4603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regions</a:t>
            </a:r>
          </a:p>
        </p:txBody>
      </p:sp>
      <p:sp>
        <p:nvSpPr>
          <p:cNvPr id="35847" name="矩形 6"/>
          <p:cNvSpPr>
            <a:spLocks noChangeArrowheads="1"/>
          </p:cNvSpPr>
          <p:nvPr/>
        </p:nvSpPr>
        <p:spPr bwMode="auto">
          <a:xfrm>
            <a:off x="3132138" y="5661025"/>
            <a:ext cx="201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2003-2006</a:t>
            </a:r>
            <a:endParaRPr lang="zh-CN" altLang="zh-CN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1331913" y="5630863"/>
            <a:ext cx="1584325" cy="4619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duration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矩形 4"/>
          <p:cNvSpPr>
            <a:spLocks noChangeArrowheads="1"/>
          </p:cNvSpPr>
          <p:nvPr/>
        </p:nvSpPr>
        <p:spPr bwMode="auto">
          <a:xfrm>
            <a:off x="1619250" y="2660650"/>
            <a:ext cx="69119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favorable supportive policy environment</a:t>
            </a:r>
            <a:endParaRPr lang="zh-CN" altLang="zh-CN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9700" name="矩形 8"/>
          <p:cNvSpPr>
            <a:spLocks noChangeArrowheads="1"/>
          </p:cNvSpPr>
          <p:nvPr/>
        </p:nvSpPr>
        <p:spPr bwMode="auto">
          <a:xfrm>
            <a:off x="1476375" y="1484313"/>
            <a:ext cx="1160463" cy="4619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needs</a:t>
            </a:r>
          </a:p>
        </p:txBody>
      </p:sp>
      <p:sp>
        <p:nvSpPr>
          <p:cNvPr id="36869" name="矩形 4"/>
          <p:cNvSpPr>
            <a:spLocks noChangeArrowheads="1"/>
          </p:cNvSpPr>
          <p:nvPr/>
        </p:nvSpPr>
        <p:spPr bwMode="auto">
          <a:xfrm>
            <a:off x="1619250" y="3349625"/>
            <a:ext cx="69119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up-graded skills of teachers and other facilitators</a:t>
            </a:r>
            <a:endParaRPr lang="zh-CN" altLang="zh-CN" sz="2200" b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6870" name="矩形 2"/>
          <p:cNvSpPr>
            <a:spLocks noChangeArrowheads="1"/>
          </p:cNvSpPr>
          <p:nvPr/>
        </p:nvSpPr>
        <p:spPr bwMode="auto">
          <a:xfrm>
            <a:off x="1619250" y="4038600"/>
            <a:ext cx="69135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zh-CN" sz="220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locally relevant approaches to ICT application to education</a:t>
            </a:r>
            <a:endParaRPr lang="zh-CN" altLang="en-US" sz="220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6871" name="矩形 10"/>
          <p:cNvSpPr>
            <a:spLocks noChangeArrowheads="1"/>
          </p:cNvSpPr>
          <p:nvPr/>
        </p:nvSpPr>
        <p:spPr bwMode="auto">
          <a:xfrm>
            <a:off x="1619250" y="4725988"/>
            <a:ext cx="6318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zh-CN" sz="220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school nets for resources sharing.</a:t>
            </a:r>
            <a:endParaRPr lang="zh-CN" altLang="en-US" sz="220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31913" y="152400"/>
            <a:ext cx="76327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Bridging </a:t>
            </a:r>
            <a:r>
              <a:rPr lang="en-US" altLang="zh-C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Within-Country Digital Divide in Education: Improving Education in Western China through Innovative Use of ICT</a:t>
            </a:r>
            <a:endParaRPr lang="en-US" altLang="zh-CN" sz="1900" b="1" kern="0" dirty="0" smtClean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矩形 4"/>
          <p:cNvSpPr>
            <a:spLocks noChangeArrowheads="1"/>
          </p:cNvSpPr>
          <p:nvPr/>
        </p:nvSpPr>
        <p:spPr bwMode="auto">
          <a:xfrm>
            <a:off x="1043608" y="2061493"/>
            <a:ext cx="3312368" cy="85129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local government officers and community leaders</a:t>
            </a:r>
            <a:endParaRPr lang="zh-CN" altLang="zh-CN" sz="2200" b="0" dirty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9700" name="矩形 8"/>
          <p:cNvSpPr>
            <a:spLocks noChangeArrowheads="1"/>
          </p:cNvSpPr>
          <p:nvPr/>
        </p:nvSpPr>
        <p:spPr bwMode="auto">
          <a:xfrm>
            <a:off x="1331640" y="1238846"/>
            <a:ext cx="1685925" cy="4619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problems</a:t>
            </a:r>
          </a:p>
        </p:txBody>
      </p:sp>
      <p:sp>
        <p:nvSpPr>
          <p:cNvPr id="37893" name="矩形 4"/>
          <p:cNvSpPr>
            <a:spLocks noChangeArrowheads="1"/>
          </p:cNvSpPr>
          <p:nvPr/>
        </p:nvSpPr>
        <p:spPr bwMode="auto">
          <a:xfrm>
            <a:off x="3100685" y="3190637"/>
            <a:ext cx="1255291" cy="47672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teachers </a:t>
            </a:r>
            <a:endParaRPr lang="zh-CN" altLang="zh-CN" sz="2200" b="0" dirty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7894" name="矩形 2"/>
          <p:cNvSpPr>
            <a:spLocks noChangeArrowheads="1"/>
          </p:cNvSpPr>
          <p:nvPr/>
        </p:nvSpPr>
        <p:spPr bwMode="auto">
          <a:xfrm>
            <a:off x="1979985" y="4115484"/>
            <a:ext cx="2375991" cy="47672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sz="2200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ICT infrastructure</a:t>
            </a:r>
            <a:endParaRPr lang="zh-CN" altLang="en-US" sz="2200" dirty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7895" name="矩形 10"/>
          <p:cNvSpPr>
            <a:spLocks noChangeArrowheads="1"/>
          </p:cNvSpPr>
          <p:nvPr/>
        </p:nvSpPr>
        <p:spPr bwMode="auto">
          <a:xfrm>
            <a:off x="2704976" y="4986521"/>
            <a:ext cx="1651000" cy="47672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sz="2200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IT courses</a:t>
            </a:r>
            <a:endParaRPr lang="zh-CN" altLang="en-US" sz="2200" dirty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7896" name="矩形 7"/>
          <p:cNvSpPr>
            <a:spLocks noChangeArrowheads="1"/>
          </p:cNvSpPr>
          <p:nvPr/>
        </p:nvSpPr>
        <p:spPr bwMode="auto">
          <a:xfrm>
            <a:off x="1474045" y="5843676"/>
            <a:ext cx="2881931" cy="47672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sz="2200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Teaching and learning</a:t>
            </a:r>
            <a:endParaRPr lang="zh-CN" altLang="en-US" sz="2200" dirty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7897" name="矩形 4"/>
          <p:cNvSpPr>
            <a:spLocks noChangeArrowheads="1"/>
          </p:cNvSpPr>
          <p:nvPr/>
        </p:nvSpPr>
        <p:spPr bwMode="auto">
          <a:xfrm>
            <a:off x="4932041" y="2231752"/>
            <a:ext cx="1080120" cy="51077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4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Tekton Pro Cond" pitchFamily="34" charset="0"/>
                <a:ea typeface="宋体" pitchFamily="2" charset="-122"/>
                <a:cs typeface="Times New Roman" pitchFamily="18" charset="0"/>
              </a:rPr>
              <a:t>policies </a:t>
            </a:r>
            <a:endParaRPr lang="zh-CN" altLang="zh-CN" sz="2400" b="0" dirty="0">
              <a:solidFill>
                <a:schemeClr val="tx2">
                  <a:lumMod val="75000"/>
                  <a:lumOff val="25000"/>
                </a:schemeClr>
              </a:solidFill>
              <a:latin typeface="Tekton Pro Cond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7898" name="矩形 4"/>
          <p:cNvSpPr>
            <a:spLocks noChangeArrowheads="1"/>
          </p:cNvSpPr>
          <p:nvPr/>
        </p:nvSpPr>
        <p:spPr bwMode="auto">
          <a:xfrm>
            <a:off x="4932041" y="3173611"/>
            <a:ext cx="2952204" cy="51077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ekton Pro Cond" pitchFamily="34" charset="0"/>
                <a:ea typeface="宋体" pitchFamily="2" charset="-122"/>
                <a:cs typeface="Times New Roman" pitchFamily="18" charset="0"/>
              </a:rPr>
              <a:t>competencies </a:t>
            </a:r>
            <a:r>
              <a:rPr lang="en-US" altLang="zh-CN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Tekton Pro Cond" pitchFamily="34" charset="0"/>
                <a:ea typeface="宋体" pitchFamily="2" charset="-122"/>
                <a:cs typeface="Times New Roman" pitchFamily="18" charset="0"/>
              </a:rPr>
              <a:t>and training </a:t>
            </a:r>
            <a:endParaRPr lang="zh-CN" altLang="zh-CN" sz="2400" dirty="0">
              <a:solidFill>
                <a:schemeClr val="tx2">
                  <a:lumMod val="75000"/>
                  <a:lumOff val="25000"/>
                </a:schemeClr>
              </a:solidFill>
              <a:latin typeface="Tekton Pro Cond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7899" name="矩形 4"/>
          <p:cNvSpPr>
            <a:spLocks noChangeArrowheads="1"/>
          </p:cNvSpPr>
          <p:nvPr/>
        </p:nvSpPr>
        <p:spPr bwMode="auto">
          <a:xfrm>
            <a:off x="4932041" y="3894147"/>
            <a:ext cx="3779788" cy="91940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ekton Pro Cond" pitchFamily="34" charset="0"/>
                <a:ea typeface="宋体" pitchFamily="2" charset="-122"/>
                <a:cs typeface="Times New Roman" pitchFamily="18" charset="0"/>
              </a:rPr>
              <a:t>maintenance </a:t>
            </a:r>
            <a:r>
              <a:rPr lang="en-US" altLang="zh-CN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Tekton Pro Cond" pitchFamily="34" charset="0"/>
                <a:ea typeface="宋体" pitchFamily="2" charset="-122"/>
                <a:cs typeface="Times New Roman" pitchFamily="18" charset="0"/>
              </a:rPr>
              <a:t>of computers </a:t>
            </a:r>
          </a:p>
          <a:p>
            <a:pPr algn="l"/>
            <a:r>
              <a:rPr lang="en-US" altLang="zh-CN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ekton Pro Cond" pitchFamily="34" charset="0"/>
                <a:ea typeface="宋体" pitchFamily="2" charset="-122"/>
                <a:cs typeface="Times New Roman" pitchFamily="18" charset="0"/>
              </a:rPr>
              <a:t>purchasing </a:t>
            </a:r>
            <a:r>
              <a:rPr lang="en-US" altLang="zh-CN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Tekton Pro Cond" pitchFamily="34" charset="0"/>
                <a:ea typeface="宋体" pitchFamily="2" charset="-122"/>
                <a:cs typeface="Times New Roman" pitchFamily="18" charset="0"/>
              </a:rPr>
              <a:t>of necessary </a:t>
            </a:r>
            <a:r>
              <a:rPr lang="en-US" altLang="zh-CN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ekton Pro Cond" pitchFamily="34" charset="0"/>
                <a:ea typeface="宋体" pitchFamily="2" charset="-122"/>
                <a:cs typeface="Times New Roman" pitchFamily="18" charset="0"/>
              </a:rPr>
              <a:t>softwares</a:t>
            </a:r>
            <a:endParaRPr lang="zh-CN" altLang="zh-CN" sz="2400" dirty="0">
              <a:solidFill>
                <a:schemeClr val="tx2">
                  <a:lumMod val="75000"/>
                  <a:lumOff val="25000"/>
                </a:schemeClr>
              </a:solidFill>
              <a:latin typeface="Tekton Pro Cond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7900" name="矩形 13"/>
          <p:cNvSpPr>
            <a:spLocks noChangeArrowheads="1"/>
          </p:cNvSpPr>
          <p:nvPr/>
        </p:nvSpPr>
        <p:spPr bwMode="auto">
          <a:xfrm>
            <a:off x="4932041" y="4969495"/>
            <a:ext cx="3168650" cy="51077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ekton Pro Cond" pitchFamily="34" charset="0"/>
                <a:ea typeface="宋体" pitchFamily="2" charset="-122"/>
                <a:cs typeface="Times New Roman" pitchFamily="18" charset="0"/>
              </a:rPr>
              <a:t>basic </a:t>
            </a:r>
            <a:r>
              <a:rPr lang="en-US" altLang="zh-CN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Tekton Pro Cond" pitchFamily="34" charset="0"/>
                <a:ea typeface="宋体" pitchFamily="2" charset="-122"/>
                <a:cs typeface="Times New Roman" pitchFamily="18" charset="0"/>
              </a:rPr>
              <a:t>programming language</a:t>
            </a:r>
            <a:endParaRPr lang="zh-CN" altLang="en-US" sz="2400" dirty="0">
              <a:solidFill>
                <a:schemeClr val="tx2">
                  <a:lumMod val="75000"/>
                  <a:lumOff val="25000"/>
                </a:schemeClr>
              </a:solidFill>
              <a:latin typeface="Tekton Pro Cond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7901" name="矩形 14"/>
          <p:cNvSpPr>
            <a:spLocks noChangeArrowheads="1"/>
          </p:cNvSpPr>
          <p:nvPr/>
        </p:nvSpPr>
        <p:spPr bwMode="auto">
          <a:xfrm>
            <a:off x="4932041" y="5622339"/>
            <a:ext cx="4078040" cy="91940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ekton Pro Cond" pitchFamily="34" charset="0"/>
                <a:ea typeface="宋体" pitchFamily="2" charset="-122"/>
                <a:cs typeface="Times New Roman" pitchFamily="18" charset="0"/>
              </a:rPr>
              <a:t>chalk-talk </a:t>
            </a:r>
            <a:r>
              <a:rPr lang="en-US" altLang="zh-CN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Tekton Pro Cond" pitchFamily="34" charset="0"/>
                <a:ea typeface="宋体" pitchFamily="2" charset="-122"/>
                <a:cs typeface="Times New Roman" pitchFamily="18" charset="0"/>
              </a:rPr>
              <a:t>lecturing</a:t>
            </a:r>
          </a:p>
          <a:p>
            <a:pPr algn="l"/>
            <a:r>
              <a:rPr lang="en-US" altLang="zh-CN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ekton Pro Cond" pitchFamily="34" charset="0"/>
                <a:ea typeface="宋体" pitchFamily="2" charset="-122"/>
                <a:cs typeface="Times New Roman" pitchFamily="18" charset="0"/>
              </a:rPr>
              <a:t>examination-driven </a:t>
            </a:r>
            <a:r>
              <a:rPr lang="en-US" altLang="zh-CN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Tekton Pro Cond" pitchFamily="34" charset="0"/>
                <a:ea typeface="宋体" pitchFamily="2" charset="-122"/>
                <a:cs typeface="Times New Roman" pitchFamily="18" charset="0"/>
              </a:rPr>
              <a:t>education system</a:t>
            </a:r>
            <a:endParaRPr lang="zh-CN" altLang="en-US" sz="2400" dirty="0">
              <a:solidFill>
                <a:schemeClr val="tx2">
                  <a:lumMod val="75000"/>
                  <a:lumOff val="25000"/>
                </a:schemeClr>
              </a:solidFill>
              <a:latin typeface="Tekton Pro Cond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331913" y="152400"/>
            <a:ext cx="76327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Bridging </a:t>
            </a:r>
            <a:r>
              <a:rPr lang="en-US" altLang="zh-C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Within-Country Digital Divide in Education: Improving Education in Western China through Innovative Use of ICT</a:t>
            </a:r>
            <a:endParaRPr lang="en-US" altLang="zh-CN" sz="1900" b="1" kern="0" dirty="0" smtClean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箭头连接符 3"/>
          <p:cNvCxnSpPr>
            <a:stCxn id="37891" idx="3"/>
            <a:endCxn id="37897" idx="1"/>
          </p:cNvCxnSpPr>
          <p:nvPr/>
        </p:nvCxnSpPr>
        <p:spPr bwMode="auto">
          <a:xfrm flipV="1">
            <a:off x="4355976" y="2487141"/>
            <a:ext cx="576065" cy="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37893" idx="3"/>
            <a:endCxn id="37898" idx="1"/>
          </p:cNvCxnSpPr>
          <p:nvPr/>
        </p:nvCxnSpPr>
        <p:spPr bwMode="auto">
          <a:xfrm>
            <a:off x="4355976" y="3429000"/>
            <a:ext cx="576065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37894" idx="3"/>
            <a:endCxn id="37899" idx="1"/>
          </p:cNvCxnSpPr>
          <p:nvPr/>
        </p:nvCxnSpPr>
        <p:spPr bwMode="auto">
          <a:xfrm>
            <a:off x="4355976" y="4353847"/>
            <a:ext cx="576065" cy="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37895" idx="3"/>
            <a:endCxn id="37900" idx="1"/>
          </p:cNvCxnSpPr>
          <p:nvPr/>
        </p:nvCxnSpPr>
        <p:spPr bwMode="auto">
          <a:xfrm>
            <a:off x="4355976" y="5224884"/>
            <a:ext cx="576065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37896" idx="3"/>
            <a:endCxn id="37901" idx="1"/>
          </p:cNvCxnSpPr>
          <p:nvPr/>
        </p:nvCxnSpPr>
        <p:spPr bwMode="auto">
          <a:xfrm>
            <a:off x="4355976" y="6082039"/>
            <a:ext cx="576065" cy="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nimBg="1"/>
      <p:bldP spid="37898" grpId="0" animBg="1"/>
      <p:bldP spid="37899" grpId="0" animBg="1"/>
      <p:bldP spid="37900" grpId="0" animBg="1"/>
      <p:bldP spid="3790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矩形 4"/>
          <p:cNvSpPr>
            <a:spLocks noChangeArrowheads="1"/>
          </p:cNvSpPr>
          <p:nvPr/>
        </p:nvSpPr>
        <p:spPr bwMode="auto">
          <a:xfrm>
            <a:off x="2756449" y="2735965"/>
            <a:ext cx="1265442" cy="47672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teachers</a:t>
            </a:r>
            <a:endParaRPr lang="zh-CN" altLang="zh-CN" sz="2200" b="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8916" name="矩形 8"/>
          <p:cNvSpPr>
            <a:spLocks noChangeArrowheads="1"/>
          </p:cNvSpPr>
          <p:nvPr/>
        </p:nvSpPr>
        <p:spPr bwMode="auto">
          <a:xfrm>
            <a:off x="4572000" y="4430390"/>
            <a:ext cx="2285325" cy="51077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beneficiaries</a:t>
            </a:r>
          </a:p>
        </p:txBody>
      </p:sp>
      <p:sp>
        <p:nvSpPr>
          <p:cNvPr id="38917" name="矩形 4"/>
          <p:cNvSpPr>
            <a:spLocks noChangeArrowheads="1"/>
          </p:cNvSpPr>
          <p:nvPr/>
        </p:nvSpPr>
        <p:spPr bwMode="auto">
          <a:xfrm>
            <a:off x="4703014" y="2122782"/>
            <a:ext cx="1727919" cy="47672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headmasters </a:t>
            </a:r>
            <a:endParaRPr lang="zh-CN" altLang="zh-CN" sz="2200" b="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8918" name="矩形 2"/>
          <p:cNvSpPr>
            <a:spLocks noChangeArrowheads="1"/>
          </p:cNvSpPr>
          <p:nvPr/>
        </p:nvSpPr>
        <p:spPr bwMode="auto">
          <a:xfrm>
            <a:off x="6829508" y="2997532"/>
            <a:ext cx="1265442" cy="47672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zh-CN" sz="220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students</a:t>
            </a:r>
            <a:endParaRPr lang="zh-CN" altLang="en-US" sz="220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8919" name="矩形 10"/>
          <p:cNvSpPr>
            <a:spLocks noChangeArrowheads="1"/>
          </p:cNvSpPr>
          <p:nvPr/>
        </p:nvSpPr>
        <p:spPr bwMode="auto">
          <a:xfrm>
            <a:off x="2756449" y="5965348"/>
            <a:ext cx="5401344" cy="47672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zh-CN" sz="220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Officers of the local education departments</a:t>
            </a:r>
            <a:endParaRPr lang="zh-CN" altLang="en-US" sz="220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8920" name="矩形 7"/>
          <p:cNvSpPr>
            <a:spLocks noChangeArrowheads="1"/>
          </p:cNvSpPr>
          <p:nvPr/>
        </p:nvSpPr>
        <p:spPr bwMode="auto">
          <a:xfrm>
            <a:off x="1308654" y="3831431"/>
            <a:ext cx="2613365" cy="47672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zh-CN" sz="220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Community leaders</a:t>
            </a:r>
            <a:endParaRPr lang="zh-CN" altLang="en-US" sz="220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31913" y="152400"/>
            <a:ext cx="76327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Bridging </a:t>
            </a:r>
            <a:r>
              <a:rPr lang="en-US" altLang="zh-C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Within-Country Digital Divide in Education: Improving Education in Western China through Innovative Use of ICT</a:t>
            </a:r>
            <a:endParaRPr lang="en-US" altLang="zh-CN" sz="1900" b="1" kern="0" dirty="0" smtClean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7" grpId="0" animBg="1"/>
      <p:bldP spid="38918" grpId="0" animBg="1"/>
      <p:bldP spid="38919" grpId="0" animBg="1"/>
      <p:bldP spid="389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矩形 4"/>
          <p:cNvSpPr>
            <a:spLocks noChangeArrowheads="1"/>
          </p:cNvSpPr>
          <p:nvPr/>
        </p:nvSpPr>
        <p:spPr bwMode="auto">
          <a:xfrm>
            <a:off x="2123728" y="2492375"/>
            <a:ext cx="60483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in-service training for teachers and headmasters</a:t>
            </a:r>
            <a:endParaRPr lang="zh-CN" altLang="zh-CN" sz="2200" b="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9940" name="矩形 8"/>
          <p:cNvSpPr>
            <a:spLocks noChangeArrowheads="1"/>
          </p:cNvSpPr>
          <p:nvPr/>
        </p:nvSpPr>
        <p:spPr bwMode="auto">
          <a:xfrm>
            <a:off x="1476375" y="1484313"/>
            <a:ext cx="1967333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strategies</a:t>
            </a:r>
          </a:p>
        </p:txBody>
      </p:sp>
      <p:sp>
        <p:nvSpPr>
          <p:cNvPr id="39941" name="矩形 4"/>
          <p:cNvSpPr>
            <a:spLocks noChangeArrowheads="1"/>
          </p:cNvSpPr>
          <p:nvPr/>
        </p:nvSpPr>
        <p:spPr bwMode="auto">
          <a:xfrm>
            <a:off x="2123728" y="3246438"/>
            <a:ext cx="27717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curriculum renewal</a:t>
            </a:r>
            <a:endParaRPr lang="zh-CN" altLang="zh-CN" sz="2200" b="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9942" name="矩形 2"/>
          <p:cNvSpPr>
            <a:spLocks noChangeArrowheads="1"/>
          </p:cNvSpPr>
          <p:nvPr/>
        </p:nvSpPr>
        <p:spPr bwMode="auto">
          <a:xfrm>
            <a:off x="2123728" y="4000501"/>
            <a:ext cx="6048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zh-CN" sz="220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development of innovative and modern textbooks</a:t>
            </a:r>
            <a:endParaRPr lang="zh-CN" altLang="en-US" sz="220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9943" name="矩形 10"/>
          <p:cNvSpPr>
            <a:spLocks noChangeArrowheads="1"/>
          </p:cNvSpPr>
          <p:nvPr/>
        </p:nvSpPr>
        <p:spPr bwMode="auto">
          <a:xfrm>
            <a:off x="2123728" y="4754563"/>
            <a:ext cx="41772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zh-CN" sz="220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research and evaluation</a:t>
            </a:r>
            <a:endParaRPr lang="zh-CN" altLang="en-US" sz="220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9944" name="矩形 7"/>
          <p:cNvSpPr>
            <a:spLocks noChangeArrowheads="1"/>
          </p:cNvSpPr>
          <p:nvPr/>
        </p:nvSpPr>
        <p:spPr bwMode="auto">
          <a:xfrm>
            <a:off x="2123728" y="5508625"/>
            <a:ext cx="41772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zh-CN" sz="220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networking among JIP schools</a:t>
            </a:r>
            <a:endParaRPr lang="zh-CN" altLang="en-US" sz="220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31913" y="152400"/>
            <a:ext cx="76327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Bridging </a:t>
            </a:r>
            <a:r>
              <a:rPr lang="en-US" altLang="zh-C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Within-Country Digital Divide in Education: Improving Education in Western China through Innovative Use of ICT</a:t>
            </a:r>
            <a:endParaRPr lang="en-US" altLang="zh-CN" sz="1900" b="1" kern="0" dirty="0" smtClean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9"/>
          <p:cNvCxnSpPr/>
          <p:nvPr/>
        </p:nvCxnSpPr>
        <p:spPr bwMode="auto">
          <a:xfrm>
            <a:off x="1691680" y="2715979"/>
            <a:ext cx="358775" cy="0"/>
          </a:xfrm>
          <a:prstGeom prst="straightConnector1">
            <a:avLst/>
          </a:prstGeom>
          <a:ln w="38100">
            <a:solidFill>
              <a:srgbClr val="5F5F5F"/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 bwMode="auto">
          <a:xfrm>
            <a:off x="1691680" y="3461881"/>
            <a:ext cx="358775" cy="0"/>
          </a:xfrm>
          <a:prstGeom prst="straightConnector1">
            <a:avLst/>
          </a:prstGeom>
          <a:ln w="38100">
            <a:solidFill>
              <a:srgbClr val="5F5F5F"/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 bwMode="auto">
          <a:xfrm>
            <a:off x="1691680" y="4215944"/>
            <a:ext cx="358775" cy="0"/>
          </a:xfrm>
          <a:prstGeom prst="straightConnector1">
            <a:avLst/>
          </a:prstGeom>
          <a:ln w="38100">
            <a:solidFill>
              <a:srgbClr val="5F5F5F"/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 bwMode="auto">
          <a:xfrm>
            <a:off x="1691680" y="5013176"/>
            <a:ext cx="358775" cy="0"/>
          </a:xfrm>
          <a:prstGeom prst="straightConnector1">
            <a:avLst/>
          </a:prstGeom>
          <a:ln w="38100">
            <a:solidFill>
              <a:srgbClr val="5F5F5F"/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 bwMode="auto">
          <a:xfrm>
            <a:off x="1691680" y="5767239"/>
            <a:ext cx="358775" cy="0"/>
          </a:xfrm>
          <a:prstGeom prst="straightConnector1">
            <a:avLst/>
          </a:prstGeom>
          <a:ln w="38100">
            <a:solidFill>
              <a:srgbClr val="5F5F5F"/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16013" y="152400"/>
            <a:ext cx="79930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US" altLang="zh-C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Professional Development of Teachers and Other Facilitators for Effective Use of ICTs in Improving Teaching and Learning</a:t>
            </a:r>
            <a:endParaRPr lang="en-US" altLang="zh-CN" sz="1900" b="1" kern="0" dirty="0" smtClean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0963" name="矩形 4"/>
          <p:cNvSpPr>
            <a:spLocks noChangeArrowheads="1"/>
          </p:cNvSpPr>
          <p:nvPr/>
        </p:nvSpPr>
        <p:spPr bwMode="auto">
          <a:xfrm>
            <a:off x="1331913" y="1628800"/>
            <a:ext cx="7200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1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improve the capabilities of pre-service and in-service teachers and facilitators to utilize ICT as pedagogical tools and educational resources</a:t>
            </a:r>
            <a:endParaRPr lang="zh-CN" altLang="zh-CN" sz="1800" b="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0964" name="矩形 8"/>
          <p:cNvSpPr>
            <a:spLocks noChangeArrowheads="1"/>
          </p:cNvSpPr>
          <p:nvPr/>
        </p:nvSpPr>
        <p:spPr bwMode="auto">
          <a:xfrm>
            <a:off x="1331640" y="1124744"/>
            <a:ext cx="896399" cy="4308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aims</a:t>
            </a:r>
          </a:p>
        </p:txBody>
      </p:sp>
      <p:sp>
        <p:nvSpPr>
          <p:cNvPr id="40965" name="矩形 4"/>
          <p:cNvSpPr>
            <a:spLocks noChangeArrowheads="1"/>
          </p:cNvSpPr>
          <p:nvPr/>
        </p:nvSpPr>
        <p:spPr bwMode="auto">
          <a:xfrm>
            <a:off x="1331913" y="3140968"/>
            <a:ext cx="7200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1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Afghanistan, Fiji, India, Indonesia, </a:t>
            </a:r>
            <a:r>
              <a:rPr lang="en-US" altLang="zh-CN" sz="18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Kazakhastan</a:t>
            </a:r>
            <a:r>
              <a:rPr lang="en-US" altLang="zh-CN" sz="1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, Lao PDR, Malaysia, Mongolia, People's Republic of China, Philippines, Thailand and Viet Nam.</a:t>
            </a:r>
            <a:endParaRPr lang="zh-CN" altLang="zh-CN" sz="1800" b="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0966" name="矩形 8"/>
          <p:cNvSpPr>
            <a:spLocks noChangeArrowheads="1"/>
          </p:cNvSpPr>
          <p:nvPr/>
        </p:nvSpPr>
        <p:spPr bwMode="auto">
          <a:xfrm>
            <a:off x="1331640" y="2577306"/>
            <a:ext cx="7368171" cy="4308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Participating countries in the Asia-Pacific region</a:t>
            </a:r>
          </a:p>
        </p:txBody>
      </p:sp>
      <p:sp>
        <p:nvSpPr>
          <p:cNvPr id="40967" name="矩形 4"/>
          <p:cNvSpPr>
            <a:spLocks noChangeArrowheads="1"/>
          </p:cNvSpPr>
          <p:nvPr/>
        </p:nvSpPr>
        <p:spPr bwMode="auto">
          <a:xfrm>
            <a:off x="1331913" y="4653136"/>
            <a:ext cx="6048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18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Teachers, school administrators, education policy makers, and other facilitators of ICT use in education</a:t>
            </a:r>
            <a:endParaRPr lang="zh-CN" altLang="zh-CN" sz="1800" b="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0968" name="矩形 8"/>
          <p:cNvSpPr>
            <a:spLocks noChangeArrowheads="1"/>
          </p:cNvSpPr>
          <p:nvPr/>
        </p:nvSpPr>
        <p:spPr bwMode="auto">
          <a:xfrm>
            <a:off x="1331640" y="4078233"/>
            <a:ext cx="5160515" cy="4308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Target beneficiaries and partners</a:t>
            </a:r>
          </a:p>
        </p:txBody>
      </p:sp>
      <p:sp>
        <p:nvSpPr>
          <p:cNvPr id="40969" name="矩形 4"/>
          <p:cNvSpPr>
            <a:spLocks noChangeArrowheads="1"/>
          </p:cNvSpPr>
          <p:nvPr/>
        </p:nvSpPr>
        <p:spPr bwMode="auto">
          <a:xfrm>
            <a:off x="1331913" y="6155456"/>
            <a:ext cx="604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1800" b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2003-2007</a:t>
            </a:r>
            <a:endParaRPr lang="zh-CN" altLang="zh-CN" sz="1800" b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0970" name="矩形 8"/>
          <p:cNvSpPr>
            <a:spLocks noChangeArrowheads="1"/>
          </p:cNvSpPr>
          <p:nvPr/>
        </p:nvSpPr>
        <p:spPr bwMode="auto">
          <a:xfrm>
            <a:off x="1331640" y="5590401"/>
            <a:ext cx="1465979" cy="4308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duration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15617" y="152400"/>
            <a:ext cx="802838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of teachers in information technology in Sri-Lanka</a:t>
            </a:r>
            <a:endParaRPr lang="en-US" altLang="zh-CN" sz="2400" b="1" kern="0" dirty="0" smtClean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1987" name="矩形 4"/>
          <p:cNvSpPr>
            <a:spLocks noChangeArrowheads="1"/>
          </p:cNvSpPr>
          <p:nvPr/>
        </p:nvSpPr>
        <p:spPr bwMode="auto">
          <a:xfrm>
            <a:off x="4932313" y="1516722"/>
            <a:ext cx="33841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the Ministry of </a:t>
            </a:r>
            <a:r>
              <a:rPr lang="en-US" altLang="zh-CN" sz="20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Education</a:t>
            </a:r>
            <a:endParaRPr lang="zh-CN" altLang="zh-CN" sz="2000" b="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1988" name="矩形 8"/>
          <p:cNvSpPr>
            <a:spLocks noChangeArrowheads="1"/>
          </p:cNvSpPr>
          <p:nvPr/>
        </p:nvSpPr>
        <p:spPr bwMode="auto">
          <a:xfrm>
            <a:off x="1298672" y="1269921"/>
            <a:ext cx="3561360" cy="4308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Implementing agencies</a:t>
            </a:r>
          </a:p>
        </p:txBody>
      </p:sp>
      <p:sp>
        <p:nvSpPr>
          <p:cNvPr id="41989" name="矩形 4"/>
          <p:cNvSpPr>
            <a:spLocks noChangeArrowheads="1"/>
          </p:cNvSpPr>
          <p:nvPr/>
        </p:nvSpPr>
        <p:spPr bwMode="auto">
          <a:xfrm>
            <a:off x="3995936" y="2237933"/>
            <a:ext cx="2265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Sri Lanka</a:t>
            </a:r>
            <a:endParaRPr lang="zh-CN" altLang="zh-CN" sz="2000" b="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1990" name="矩形 8"/>
          <p:cNvSpPr>
            <a:spLocks noChangeArrowheads="1"/>
          </p:cNvSpPr>
          <p:nvPr/>
        </p:nvSpPr>
        <p:spPr bwMode="auto">
          <a:xfrm>
            <a:off x="1331640" y="2060848"/>
            <a:ext cx="2499402" cy="4308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Region/country</a:t>
            </a:r>
          </a:p>
        </p:txBody>
      </p:sp>
      <p:sp>
        <p:nvSpPr>
          <p:cNvPr id="41991" name="矩形 4"/>
          <p:cNvSpPr>
            <a:spLocks noChangeArrowheads="1"/>
          </p:cNvSpPr>
          <p:nvPr/>
        </p:nvSpPr>
        <p:spPr bwMode="auto">
          <a:xfrm>
            <a:off x="1331913" y="3284984"/>
            <a:ext cx="77041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a) Students of schools who sit for GCE (O/L) in 2004. (Such schools should conform to the requirements of IT education infrastructure).</a:t>
            </a:r>
            <a:br>
              <a:rPr lang="en-US" altLang="zh-CN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en-US" altLang="zh-CN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b) ICT professionals</a:t>
            </a:r>
            <a:br>
              <a:rPr lang="en-US" altLang="zh-CN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en-US" altLang="zh-CN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c) R&amp;D institutions in ICT</a:t>
            </a:r>
            <a:br>
              <a:rPr lang="en-US" altLang="zh-CN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en-US" altLang="zh-CN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d) Private Sector Organizations involved in ICT enabled Education</a:t>
            </a:r>
            <a:br>
              <a:rPr lang="en-US" altLang="zh-CN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en-US" altLang="zh-CN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e) State Institutions in Educational Research and Training</a:t>
            </a:r>
            <a:br>
              <a:rPr lang="en-US" altLang="zh-CN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en-US" altLang="zh-CN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f) National Institute of Education, </a:t>
            </a:r>
            <a:r>
              <a:rPr lang="en-US" altLang="zh-CN" sz="20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Maharagama</a:t>
            </a:r>
            <a:r>
              <a:rPr lang="en-US" altLang="zh-CN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.</a:t>
            </a:r>
            <a:br>
              <a:rPr lang="en-US" altLang="zh-CN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en-US" altLang="zh-CN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g) National Open University</a:t>
            </a:r>
            <a:endParaRPr lang="zh-CN" altLang="zh-CN" sz="2000" b="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1992" name="矩形 8"/>
          <p:cNvSpPr>
            <a:spLocks noChangeArrowheads="1"/>
          </p:cNvSpPr>
          <p:nvPr/>
        </p:nvSpPr>
        <p:spPr bwMode="auto">
          <a:xfrm>
            <a:off x="1355701" y="2780928"/>
            <a:ext cx="5160515" cy="4308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Target beneficiaries and partners</a:t>
            </a:r>
          </a:p>
        </p:txBody>
      </p:sp>
      <p:sp>
        <p:nvSpPr>
          <p:cNvPr id="41993" name="矩形 4"/>
          <p:cNvSpPr>
            <a:spLocks noChangeArrowheads="1"/>
          </p:cNvSpPr>
          <p:nvPr/>
        </p:nvSpPr>
        <p:spPr bwMode="auto">
          <a:xfrm>
            <a:off x="3204121" y="6165850"/>
            <a:ext cx="15839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0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 years</a:t>
            </a:r>
            <a:endParaRPr lang="zh-CN" altLang="zh-CN" sz="2000" b="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1994" name="矩形 8"/>
          <p:cNvSpPr>
            <a:spLocks noChangeArrowheads="1"/>
          </p:cNvSpPr>
          <p:nvPr/>
        </p:nvSpPr>
        <p:spPr bwMode="auto">
          <a:xfrm>
            <a:off x="1559415" y="6022449"/>
            <a:ext cx="1465979" cy="4308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duration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59458" y="152400"/>
            <a:ext cx="79930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Facilitating Effective ICT-Pedagogy Integration Project</a:t>
            </a:r>
            <a:endParaRPr lang="en-US" altLang="zh-CN" sz="2400" b="1" kern="0" dirty="0" smtClean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3011" name="矩形 4"/>
          <p:cNvSpPr>
            <a:spLocks noChangeArrowheads="1"/>
          </p:cNvSpPr>
          <p:nvPr/>
        </p:nvSpPr>
        <p:spPr bwMode="auto">
          <a:xfrm>
            <a:off x="1331913" y="1550402"/>
            <a:ext cx="72009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create an enabling environment that facilitate students’ direct and effective use of ICT for more meaningful and productive learning activities, with a specific focus on project-based </a:t>
            </a:r>
            <a:r>
              <a:rPr lang="en-US" altLang="zh-CN" sz="22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telecollaboration</a:t>
            </a:r>
            <a:endParaRPr lang="zh-CN" altLang="zh-CN" sz="2200" b="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3012" name="矩形 8"/>
          <p:cNvSpPr>
            <a:spLocks noChangeArrowheads="1"/>
          </p:cNvSpPr>
          <p:nvPr/>
        </p:nvSpPr>
        <p:spPr bwMode="auto">
          <a:xfrm>
            <a:off x="1476375" y="1052736"/>
            <a:ext cx="980781" cy="4308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goals</a:t>
            </a:r>
          </a:p>
        </p:txBody>
      </p:sp>
      <p:sp>
        <p:nvSpPr>
          <p:cNvPr id="43013" name="矩形 4"/>
          <p:cNvSpPr>
            <a:spLocks noChangeArrowheads="1"/>
          </p:cNvSpPr>
          <p:nvPr/>
        </p:nvSpPr>
        <p:spPr bwMode="auto">
          <a:xfrm>
            <a:off x="1331913" y="3858141"/>
            <a:ext cx="7344543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Project Management and Internal Capability Building</a:t>
            </a:r>
            <a:endParaRPr lang="zh-CN" altLang="zh-CN" sz="2200" b="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Capacity Building on Project-Based Learning (PBL) and </a:t>
            </a:r>
            <a:r>
              <a:rPr lang="en-US" altLang="zh-CN" sz="2200" b="0" dirty="0" err="1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Telecollaboration</a:t>
            </a:r>
            <a:r>
              <a:rPr lang="en-US" altLang="zh-CN" sz="22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and Follow-up / Monitoring Activities</a:t>
            </a:r>
            <a:endParaRPr lang="zh-CN" altLang="zh-CN" sz="2200" b="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Regional Trainers’ Training Workshops</a:t>
            </a:r>
            <a:endParaRPr lang="zh-CN" altLang="zh-CN" sz="2200" b="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Regional Policy-Level Meetings</a:t>
            </a:r>
            <a:endParaRPr lang="zh-CN" altLang="zh-CN" sz="2200" b="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chemeClr val="tx2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Fund Mobilization for National Initiatives</a:t>
            </a:r>
            <a:endParaRPr lang="zh-CN" altLang="zh-CN" sz="2200" b="0" dirty="0">
              <a:solidFill>
                <a:schemeClr val="tx2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3014" name="矩形 8"/>
          <p:cNvSpPr>
            <a:spLocks noChangeArrowheads="1"/>
          </p:cNvSpPr>
          <p:nvPr/>
        </p:nvSpPr>
        <p:spPr bwMode="auto">
          <a:xfrm>
            <a:off x="1476375" y="3358153"/>
            <a:ext cx="3720314" cy="4308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200" b="0" dirty="0">
                <a:solidFill>
                  <a:srgbClr val="FF0000"/>
                </a:solidFill>
                <a:latin typeface="Tekton Pro Ext" pitchFamily="34" charset="0"/>
                <a:ea typeface="宋体" pitchFamily="2" charset="-122"/>
              </a:rPr>
              <a:t>Project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教师培训项目</a:t>
            </a:r>
            <a:endParaRPr lang="en-US" altLang="zh-CN" b="1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endParaRPr lang="zh-CN" altLang="en-US" sz="1800" b="0">
              <a:latin typeface="Arial" charset="0"/>
              <a:ea typeface="宋体" pitchFamily="2" charset="-122"/>
            </a:endParaRPr>
          </a:p>
        </p:txBody>
      </p:sp>
      <p:sp>
        <p:nvSpPr>
          <p:cNvPr id="6150" name="AutoShape 4"/>
          <p:cNvSpPr>
            <a:spLocks noChangeArrowheads="1"/>
          </p:cNvSpPr>
          <p:nvPr/>
        </p:nvSpPr>
        <p:spPr bwMode="auto">
          <a:xfrm>
            <a:off x="2133600" y="2209800"/>
            <a:ext cx="5248275" cy="6064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6151" name="AutoShape 5"/>
          <p:cNvSpPr>
            <a:spLocks noChangeArrowheads="1"/>
          </p:cNvSpPr>
          <p:nvPr/>
        </p:nvSpPr>
        <p:spPr bwMode="auto">
          <a:xfrm>
            <a:off x="1828800" y="2090738"/>
            <a:ext cx="726688" cy="908931"/>
          </a:xfrm>
          <a:prstGeom prst="diamond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2667000" y="2265363"/>
            <a:ext cx="43608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zh-CN" altLang="en-US" sz="26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乌拉圭的教师培训</a:t>
            </a:r>
            <a:r>
              <a:rPr lang="zh-CN" altLang="en-US" sz="26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项目</a:t>
            </a:r>
            <a:endParaRPr lang="en-US" altLang="zh-CN" sz="2600" dirty="0" smtClean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2011363" y="2247900"/>
            <a:ext cx="3762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zh-CN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1</a:t>
            </a:r>
          </a:p>
        </p:txBody>
      </p:sp>
      <p:sp>
        <p:nvSpPr>
          <p:cNvPr id="6154" name="AutoShape 8"/>
          <p:cNvSpPr>
            <a:spLocks noChangeArrowheads="1"/>
          </p:cNvSpPr>
          <p:nvPr/>
        </p:nvSpPr>
        <p:spPr bwMode="auto">
          <a:xfrm>
            <a:off x="2133600" y="3048000"/>
            <a:ext cx="5248275" cy="6064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6155" name="AutoShape 9"/>
          <p:cNvSpPr>
            <a:spLocks noChangeArrowheads="1"/>
          </p:cNvSpPr>
          <p:nvPr/>
        </p:nvSpPr>
        <p:spPr bwMode="auto">
          <a:xfrm>
            <a:off x="1828800" y="2928938"/>
            <a:ext cx="726688" cy="908931"/>
          </a:xfrm>
          <a:prstGeom prst="diamond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7182" name="Text Box 10"/>
          <p:cNvSpPr txBox="1">
            <a:spLocks noChangeArrowheads="1"/>
          </p:cNvSpPr>
          <p:nvPr/>
        </p:nvSpPr>
        <p:spPr bwMode="auto">
          <a:xfrm>
            <a:off x="2667000" y="3103563"/>
            <a:ext cx="4360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600" dirty="0" smtClean="0">
                <a:solidFill>
                  <a:schemeClr val="tx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TPD in Pakistan</a:t>
            </a:r>
            <a:endParaRPr lang="en-US" altLang="zh-CN" sz="2600" dirty="0">
              <a:solidFill>
                <a:schemeClr val="tx2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6157" name="Text Box 11"/>
          <p:cNvSpPr txBox="1">
            <a:spLocks noChangeArrowheads="1"/>
          </p:cNvSpPr>
          <p:nvPr/>
        </p:nvSpPr>
        <p:spPr bwMode="auto">
          <a:xfrm>
            <a:off x="2011363" y="3086100"/>
            <a:ext cx="3762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zh-CN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2</a:t>
            </a:r>
          </a:p>
        </p:txBody>
      </p:sp>
      <p:sp>
        <p:nvSpPr>
          <p:cNvPr id="6158" name="AutoShape 12"/>
          <p:cNvSpPr>
            <a:spLocks noChangeArrowheads="1"/>
          </p:cNvSpPr>
          <p:nvPr/>
        </p:nvSpPr>
        <p:spPr bwMode="auto">
          <a:xfrm>
            <a:off x="2133600" y="3886200"/>
            <a:ext cx="5248275" cy="6064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6159" name="AutoShape 13"/>
          <p:cNvSpPr>
            <a:spLocks noChangeArrowheads="1"/>
          </p:cNvSpPr>
          <p:nvPr/>
        </p:nvSpPr>
        <p:spPr bwMode="auto">
          <a:xfrm>
            <a:off x="1828800" y="3767138"/>
            <a:ext cx="726688" cy="908931"/>
          </a:xfrm>
          <a:prstGeom prst="diamond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7188" name="Text Box 14"/>
          <p:cNvSpPr txBox="1">
            <a:spLocks noChangeArrowheads="1"/>
          </p:cNvSpPr>
          <p:nvPr/>
        </p:nvSpPr>
        <p:spPr bwMode="auto">
          <a:xfrm>
            <a:off x="2667000" y="3941763"/>
            <a:ext cx="4360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600">
                <a:solidFill>
                  <a:schemeClr val="tx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Teachers of the Arctic(IITE)</a:t>
            </a:r>
          </a:p>
        </p:txBody>
      </p:sp>
      <p:sp>
        <p:nvSpPr>
          <p:cNvPr id="6161" name="Text Box 15"/>
          <p:cNvSpPr txBox="1">
            <a:spLocks noChangeArrowheads="1"/>
          </p:cNvSpPr>
          <p:nvPr/>
        </p:nvSpPr>
        <p:spPr bwMode="auto">
          <a:xfrm>
            <a:off x="2011363" y="3924300"/>
            <a:ext cx="3762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zh-CN"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3</a:t>
            </a:r>
          </a:p>
        </p:txBody>
      </p:sp>
      <p:sp>
        <p:nvSpPr>
          <p:cNvPr id="6162" name="AutoShape 16"/>
          <p:cNvSpPr>
            <a:spLocks noChangeArrowheads="1"/>
          </p:cNvSpPr>
          <p:nvPr/>
        </p:nvSpPr>
        <p:spPr bwMode="auto">
          <a:xfrm>
            <a:off x="2132013" y="4767263"/>
            <a:ext cx="5248275" cy="6064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6163" name="AutoShape 17"/>
          <p:cNvSpPr>
            <a:spLocks noChangeArrowheads="1"/>
          </p:cNvSpPr>
          <p:nvPr/>
        </p:nvSpPr>
        <p:spPr bwMode="auto">
          <a:xfrm>
            <a:off x="1827213" y="4648200"/>
            <a:ext cx="726688" cy="908931"/>
          </a:xfrm>
          <a:prstGeom prst="diamond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7194" name="Text Box 18"/>
          <p:cNvSpPr txBox="1">
            <a:spLocks noChangeArrowheads="1"/>
          </p:cNvSpPr>
          <p:nvPr/>
        </p:nvSpPr>
        <p:spPr bwMode="auto">
          <a:xfrm>
            <a:off x="2665413" y="4822825"/>
            <a:ext cx="43608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600">
                <a:solidFill>
                  <a:schemeClr val="tx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ICT in Education</a:t>
            </a:r>
          </a:p>
        </p:txBody>
      </p:sp>
      <p:sp>
        <p:nvSpPr>
          <p:cNvPr id="6165" name="Text Box 19"/>
          <p:cNvSpPr txBox="1">
            <a:spLocks noChangeArrowheads="1"/>
          </p:cNvSpPr>
          <p:nvPr/>
        </p:nvSpPr>
        <p:spPr bwMode="auto">
          <a:xfrm>
            <a:off x="2009775" y="4805363"/>
            <a:ext cx="3762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zh-CN"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3"/>
          <p:cNvSpPr>
            <a:spLocks noChangeArrowheads="1" noChangeShapeType="1" noTextEdit="1"/>
          </p:cNvSpPr>
          <p:nvPr/>
        </p:nvSpPr>
        <p:spPr bwMode="auto">
          <a:xfrm>
            <a:off x="2133600" y="3505200"/>
            <a:ext cx="41910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  <a:endParaRPr lang="zh-CN" altLang="en-US" sz="5400" b="1" kern="1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教师培训项目</a:t>
            </a:r>
            <a:endParaRPr lang="en-US" altLang="zh-CN" b="1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endParaRPr lang="zh-CN" altLang="en-US" sz="1800" b="0">
              <a:latin typeface="Arial" charset="0"/>
              <a:ea typeface="宋体" pitchFamily="2" charset="-122"/>
            </a:endParaRPr>
          </a:p>
        </p:txBody>
      </p:sp>
      <p:sp>
        <p:nvSpPr>
          <p:cNvPr id="6150" name="AutoShape 4"/>
          <p:cNvSpPr>
            <a:spLocks noChangeArrowheads="1"/>
          </p:cNvSpPr>
          <p:nvPr/>
        </p:nvSpPr>
        <p:spPr bwMode="auto">
          <a:xfrm>
            <a:off x="2133600" y="2090738"/>
            <a:ext cx="5580063" cy="7556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6151" name="AutoShape 5"/>
          <p:cNvSpPr>
            <a:spLocks noChangeArrowheads="1"/>
          </p:cNvSpPr>
          <p:nvPr/>
        </p:nvSpPr>
        <p:spPr bwMode="auto">
          <a:xfrm>
            <a:off x="1738086" y="1916832"/>
            <a:ext cx="864000" cy="1044000"/>
          </a:xfrm>
          <a:prstGeom prst="diamond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2667000" y="2103438"/>
            <a:ext cx="4360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zh-CN" altLang="en-US" sz="32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乌拉圭的教师培训</a:t>
            </a:r>
            <a:r>
              <a:rPr lang="zh-CN" altLang="en-US" sz="32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项目</a:t>
            </a:r>
            <a:endParaRPr lang="en-US" altLang="zh-CN" sz="3200" dirty="0" smtClean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1965325" y="2089150"/>
            <a:ext cx="374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zh-CN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1</a:t>
            </a:r>
          </a:p>
        </p:txBody>
      </p:sp>
      <p:sp>
        <p:nvSpPr>
          <p:cNvPr id="6154" name="AutoShape 8"/>
          <p:cNvSpPr>
            <a:spLocks noChangeArrowheads="1"/>
          </p:cNvSpPr>
          <p:nvPr/>
        </p:nvSpPr>
        <p:spPr bwMode="auto">
          <a:xfrm>
            <a:off x="2119313" y="3076575"/>
            <a:ext cx="5248275" cy="6064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6155" name="AutoShape 9"/>
          <p:cNvSpPr>
            <a:spLocks noChangeArrowheads="1"/>
          </p:cNvSpPr>
          <p:nvPr/>
        </p:nvSpPr>
        <p:spPr bwMode="auto">
          <a:xfrm>
            <a:off x="1814286" y="2957966"/>
            <a:ext cx="726688" cy="908931"/>
          </a:xfrm>
          <a:prstGeom prst="diamond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8206" name="Text Box 10"/>
          <p:cNvSpPr txBox="1">
            <a:spLocks noChangeArrowheads="1"/>
          </p:cNvSpPr>
          <p:nvPr/>
        </p:nvSpPr>
        <p:spPr bwMode="auto">
          <a:xfrm>
            <a:off x="2652713" y="3132138"/>
            <a:ext cx="4359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TPD in Pakistan</a:t>
            </a:r>
            <a:endParaRPr lang="en-US" altLang="zh-CN" sz="2400" dirty="0">
              <a:solidFill>
                <a:schemeClr val="tx2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6157" name="Text Box 11"/>
          <p:cNvSpPr txBox="1">
            <a:spLocks noChangeArrowheads="1"/>
          </p:cNvSpPr>
          <p:nvPr/>
        </p:nvSpPr>
        <p:spPr bwMode="auto">
          <a:xfrm>
            <a:off x="1997075" y="3114675"/>
            <a:ext cx="374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zh-CN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2</a:t>
            </a:r>
          </a:p>
        </p:txBody>
      </p:sp>
      <p:sp>
        <p:nvSpPr>
          <p:cNvPr id="6158" name="AutoShape 12"/>
          <p:cNvSpPr>
            <a:spLocks noChangeArrowheads="1"/>
          </p:cNvSpPr>
          <p:nvPr/>
        </p:nvSpPr>
        <p:spPr bwMode="auto">
          <a:xfrm>
            <a:off x="2119313" y="3944938"/>
            <a:ext cx="5248275" cy="6048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6159" name="AutoShape 13"/>
          <p:cNvSpPr>
            <a:spLocks noChangeArrowheads="1"/>
          </p:cNvSpPr>
          <p:nvPr/>
        </p:nvSpPr>
        <p:spPr bwMode="auto">
          <a:xfrm>
            <a:off x="1814286" y="3825194"/>
            <a:ext cx="726688" cy="908931"/>
          </a:xfrm>
          <a:prstGeom prst="diamond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8212" name="Text Box 14"/>
          <p:cNvSpPr txBox="1">
            <a:spLocks noChangeArrowheads="1"/>
          </p:cNvSpPr>
          <p:nvPr/>
        </p:nvSpPr>
        <p:spPr bwMode="auto">
          <a:xfrm>
            <a:off x="2652713" y="4000500"/>
            <a:ext cx="43592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600">
                <a:solidFill>
                  <a:schemeClr val="tx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Teachers of the Arctic(IITE)</a:t>
            </a:r>
          </a:p>
        </p:txBody>
      </p:sp>
      <p:sp>
        <p:nvSpPr>
          <p:cNvPr id="6161" name="Text Box 15"/>
          <p:cNvSpPr txBox="1">
            <a:spLocks noChangeArrowheads="1"/>
          </p:cNvSpPr>
          <p:nvPr/>
        </p:nvSpPr>
        <p:spPr bwMode="auto">
          <a:xfrm>
            <a:off x="1997075" y="3981450"/>
            <a:ext cx="374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zh-CN"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3</a:t>
            </a:r>
          </a:p>
        </p:txBody>
      </p:sp>
      <p:sp>
        <p:nvSpPr>
          <p:cNvPr id="6162" name="AutoShape 16"/>
          <p:cNvSpPr>
            <a:spLocks noChangeArrowheads="1"/>
          </p:cNvSpPr>
          <p:nvPr/>
        </p:nvSpPr>
        <p:spPr bwMode="auto">
          <a:xfrm>
            <a:off x="2117725" y="4826000"/>
            <a:ext cx="5248275" cy="6048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6163" name="AutoShape 17"/>
          <p:cNvSpPr>
            <a:spLocks noChangeArrowheads="1"/>
          </p:cNvSpPr>
          <p:nvPr/>
        </p:nvSpPr>
        <p:spPr bwMode="auto">
          <a:xfrm>
            <a:off x="1812699" y="4706256"/>
            <a:ext cx="726688" cy="908931"/>
          </a:xfrm>
          <a:prstGeom prst="diamond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  <a:defRPr/>
            </a:pPr>
            <a:endParaRPr lang="zh-CN" altLang="en-US" sz="1800" b="0" smtClean="0">
              <a:latin typeface="Arial" charset="0"/>
              <a:ea typeface="宋体" pitchFamily="2" charset="-122"/>
            </a:endParaRPr>
          </a:p>
        </p:txBody>
      </p:sp>
      <p:sp>
        <p:nvSpPr>
          <p:cNvPr id="8218" name="Text Box 18"/>
          <p:cNvSpPr txBox="1">
            <a:spLocks noChangeArrowheads="1"/>
          </p:cNvSpPr>
          <p:nvPr/>
        </p:nvSpPr>
        <p:spPr bwMode="auto">
          <a:xfrm>
            <a:off x="2651125" y="4881563"/>
            <a:ext cx="43592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</a:pPr>
            <a:r>
              <a:rPr lang="en-US" altLang="zh-CN" sz="2600">
                <a:solidFill>
                  <a:schemeClr val="tx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ICT in Education</a:t>
            </a:r>
          </a:p>
        </p:txBody>
      </p:sp>
      <p:sp>
        <p:nvSpPr>
          <p:cNvPr id="6165" name="Text Box 19"/>
          <p:cNvSpPr txBox="1">
            <a:spLocks noChangeArrowheads="1"/>
          </p:cNvSpPr>
          <p:nvPr/>
        </p:nvSpPr>
        <p:spPr bwMode="auto">
          <a:xfrm>
            <a:off x="1995488" y="4862513"/>
            <a:ext cx="374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–"/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en-US" altLang="zh-CN"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38113"/>
            <a:ext cx="6199188" cy="563562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latin typeface="楷体" pitchFamily="49" charset="-122"/>
                <a:ea typeface="楷体" pitchFamily="49" charset="-122"/>
              </a:rPr>
              <a:t>乌拉圭的教师培训项目</a:t>
            </a:r>
            <a:endParaRPr lang="en-US" altLang="zh-CN" sz="4000" b="1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18573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27150"/>
            <a:ext cx="16859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27150"/>
            <a:ext cx="18764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425" y="1314450"/>
            <a:ext cx="19335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962275"/>
            <a:ext cx="4708525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171950"/>
            <a:ext cx="6853238" cy="249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1198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565400"/>
            <a:ext cx="6480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550" y="3644900"/>
            <a:ext cx="62436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550" y="4724400"/>
            <a:ext cx="645953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28800" y="138113"/>
            <a:ext cx="61991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4000" b="1" kern="0" smtClean="0">
                <a:latin typeface="楷体" panose="02010609060101010101" pitchFamily="49" charset="-122"/>
                <a:ea typeface="楷体" panose="02010609060101010101" pitchFamily="49" charset="-122"/>
              </a:rPr>
              <a:t>乌拉圭的教师培训项目</a:t>
            </a:r>
            <a:endParaRPr lang="en-US" altLang="zh-CN" sz="4000" b="1" kern="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628775"/>
            <a:ext cx="6845300" cy="19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803650"/>
            <a:ext cx="681513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28800" y="138113"/>
            <a:ext cx="61991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4000" b="1" kern="0" smtClean="0">
                <a:latin typeface="楷体" panose="02010609060101010101" pitchFamily="49" charset="-122"/>
                <a:ea typeface="楷体" panose="02010609060101010101" pitchFamily="49" charset="-122"/>
              </a:rPr>
              <a:t>乌拉圭的教师培训项目</a:t>
            </a:r>
            <a:endParaRPr lang="en-US" altLang="zh-CN" sz="4000" b="1" kern="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74168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05263"/>
            <a:ext cx="73437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28800" y="138113"/>
            <a:ext cx="61991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4000" b="1" kern="0" smtClean="0">
                <a:latin typeface="楷体" panose="02010609060101010101" pitchFamily="49" charset="-122"/>
                <a:ea typeface="楷体" panose="02010609060101010101" pitchFamily="49" charset="-122"/>
              </a:rPr>
              <a:t>乌拉圭的教师培训项目</a:t>
            </a:r>
            <a:endParaRPr lang="en-US" altLang="zh-CN" sz="4000" b="1" kern="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制作模版">
  <a:themeElements>
    <a:clrScheme name="ppt制作模版 1">
      <a:dk1>
        <a:srgbClr val="35567B"/>
      </a:dk1>
      <a:lt1>
        <a:srgbClr val="FFFFFF"/>
      </a:lt1>
      <a:dk2>
        <a:srgbClr val="000000"/>
      </a:dk2>
      <a:lt2>
        <a:srgbClr val="DDDDDD"/>
      </a:lt2>
      <a:accent1>
        <a:srgbClr val="789F21"/>
      </a:accent1>
      <a:accent2>
        <a:srgbClr val="E9803F"/>
      </a:accent2>
      <a:accent3>
        <a:srgbClr val="FFFFFF"/>
      </a:accent3>
      <a:accent4>
        <a:srgbClr val="2C4868"/>
      </a:accent4>
      <a:accent5>
        <a:srgbClr val="BECDAB"/>
      </a:accent5>
      <a:accent6>
        <a:srgbClr val="D37338"/>
      </a:accent6>
      <a:hlink>
        <a:srgbClr val="E0C244"/>
      </a:hlink>
      <a:folHlink>
        <a:srgbClr val="B2B2B2"/>
      </a:folHlink>
    </a:clrScheme>
    <a:fontScheme name="ppt制作模版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pt制作模版 1">
        <a:dk1>
          <a:srgbClr val="35567B"/>
        </a:dk1>
        <a:lt1>
          <a:srgbClr val="FFFFFF"/>
        </a:lt1>
        <a:dk2>
          <a:srgbClr val="000000"/>
        </a:dk2>
        <a:lt2>
          <a:srgbClr val="DDDDDD"/>
        </a:lt2>
        <a:accent1>
          <a:srgbClr val="789F21"/>
        </a:accent1>
        <a:accent2>
          <a:srgbClr val="E9803F"/>
        </a:accent2>
        <a:accent3>
          <a:srgbClr val="FFFFFF"/>
        </a:accent3>
        <a:accent4>
          <a:srgbClr val="2C4868"/>
        </a:accent4>
        <a:accent5>
          <a:srgbClr val="BECDAB"/>
        </a:accent5>
        <a:accent6>
          <a:srgbClr val="D37338"/>
        </a:accent6>
        <a:hlink>
          <a:srgbClr val="E0C24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制作模版 2">
        <a:dk1>
          <a:srgbClr val="35567B"/>
        </a:dk1>
        <a:lt1>
          <a:srgbClr val="FFFFFF"/>
        </a:lt1>
        <a:dk2>
          <a:srgbClr val="000000"/>
        </a:dk2>
        <a:lt2>
          <a:srgbClr val="DDDDDD"/>
        </a:lt2>
        <a:accent1>
          <a:srgbClr val="DF803F"/>
        </a:accent1>
        <a:accent2>
          <a:srgbClr val="AEBB6D"/>
        </a:accent2>
        <a:accent3>
          <a:srgbClr val="FFFFFF"/>
        </a:accent3>
        <a:accent4>
          <a:srgbClr val="2C4868"/>
        </a:accent4>
        <a:accent5>
          <a:srgbClr val="ECC0AF"/>
        </a:accent5>
        <a:accent6>
          <a:srgbClr val="9DA962"/>
        </a:accent6>
        <a:hlink>
          <a:srgbClr val="E0C24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制作模版 3">
        <a:dk1>
          <a:srgbClr val="35567B"/>
        </a:dk1>
        <a:lt1>
          <a:srgbClr val="FFFFFF"/>
        </a:lt1>
        <a:dk2>
          <a:srgbClr val="000000"/>
        </a:dk2>
        <a:lt2>
          <a:srgbClr val="DDDDDD"/>
        </a:lt2>
        <a:accent1>
          <a:srgbClr val="8B78A8"/>
        </a:accent1>
        <a:accent2>
          <a:srgbClr val="7D88AB"/>
        </a:accent2>
        <a:accent3>
          <a:srgbClr val="FFFFFF"/>
        </a:accent3>
        <a:accent4>
          <a:srgbClr val="2C4868"/>
        </a:accent4>
        <a:accent5>
          <a:srgbClr val="C4BED1"/>
        </a:accent5>
        <a:accent6>
          <a:srgbClr val="717B9B"/>
        </a:accent6>
        <a:hlink>
          <a:srgbClr val="5B952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t制作模版">
  <a:themeElements>
    <a:clrScheme name="1_ppt制作模版 1">
      <a:dk1>
        <a:srgbClr val="35567B"/>
      </a:dk1>
      <a:lt1>
        <a:srgbClr val="FFFFFF"/>
      </a:lt1>
      <a:dk2>
        <a:srgbClr val="000000"/>
      </a:dk2>
      <a:lt2>
        <a:srgbClr val="DDDDDD"/>
      </a:lt2>
      <a:accent1>
        <a:srgbClr val="789F21"/>
      </a:accent1>
      <a:accent2>
        <a:srgbClr val="E9803F"/>
      </a:accent2>
      <a:accent3>
        <a:srgbClr val="FFFFFF"/>
      </a:accent3>
      <a:accent4>
        <a:srgbClr val="2C4868"/>
      </a:accent4>
      <a:accent5>
        <a:srgbClr val="BECDAB"/>
      </a:accent5>
      <a:accent6>
        <a:srgbClr val="D37338"/>
      </a:accent6>
      <a:hlink>
        <a:srgbClr val="E0C244"/>
      </a:hlink>
      <a:folHlink>
        <a:srgbClr val="B2B2B2"/>
      </a:folHlink>
    </a:clrScheme>
    <a:fontScheme name="1_ppt制作模版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ppt制作模版 1">
        <a:dk1>
          <a:srgbClr val="35567B"/>
        </a:dk1>
        <a:lt1>
          <a:srgbClr val="FFFFFF"/>
        </a:lt1>
        <a:dk2>
          <a:srgbClr val="000000"/>
        </a:dk2>
        <a:lt2>
          <a:srgbClr val="DDDDDD"/>
        </a:lt2>
        <a:accent1>
          <a:srgbClr val="789F21"/>
        </a:accent1>
        <a:accent2>
          <a:srgbClr val="E9803F"/>
        </a:accent2>
        <a:accent3>
          <a:srgbClr val="FFFFFF"/>
        </a:accent3>
        <a:accent4>
          <a:srgbClr val="2C4868"/>
        </a:accent4>
        <a:accent5>
          <a:srgbClr val="BECDAB"/>
        </a:accent5>
        <a:accent6>
          <a:srgbClr val="D37338"/>
        </a:accent6>
        <a:hlink>
          <a:srgbClr val="E0C24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制作模版 2">
        <a:dk1>
          <a:srgbClr val="35567B"/>
        </a:dk1>
        <a:lt1>
          <a:srgbClr val="FFFFFF"/>
        </a:lt1>
        <a:dk2>
          <a:srgbClr val="000000"/>
        </a:dk2>
        <a:lt2>
          <a:srgbClr val="DDDDDD"/>
        </a:lt2>
        <a:accent1>
          <a:srgbClr val="DF803F"/>
        </a:accent1>
        <a:accent2>
          <a:srgbClr val="AEBB6D"/>
        </a:accent2>
        <a:accent3>
          <a:srgbClr val="FFFFFF"/>
        </a:accent3>
        <a:accent4>
          <a:srgbClr val="2C4868"/>
        </a:accent4>
        <a:accent5>
          <a:srgbClr val="ECC0AF"/>
        </a:accent5>
        <a:accent6>
          <a:srgbClr val="9DA962"/>
        </a:accent6>
        <a:hlink>
          <a:srgbClr val="E0C24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制作模版 3">
        <a:dk1>
          <a:srgbClr val="35567B"/>
        </a:dk1>
        <a:lt1>
          <a:srgbClr val="FFFFFF"/>
        </a:lt1>
        <a:dk2>
          <a:srgbClr val="000000"/>
        </a:dk2>
        <a:lt2>
          <a:srgbClr val="DDDDDD"/>
        </a:lt2>
        <a:accent1>
          <a:srgbClr val="8B78A8"/>
        </a:accent1>
        <a:accent2>
          <a:srgbClr val="7D88AB"/>
        </a:accent2>
        <a:accent3>
          <a:srgbClr val="FFFFFF"/>
        </a:accent3>
        <a:accent4>
          <a:srgbClr val="2C4868"/>
        </a:accent4>
        <a:accent5>
          <a:srgbClr val="C4BED1"/>
        </a:accent5>
        <a:accent6>
          <a:srgbClr val="717B9B"/>
        </a:accent6>
        <a:hlink>
          <a:srgbClr val="5B952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ppt制作模版</Template>
  <TotalTime>470</TotalTime>
  <Pages>0</Pages>
  <Words>1640</Words>
  <Characters>0</Characters>
  <Application>Microsoft Office PowerPoint</Application>
  <DocSecurity>0</DocSecurity>
  <PresentationFormat>全屏显示(4:3)</PresentationFormat>
  <Lines>0</Lines>
  <Paragraphs>264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1" baseType="lpstr">
      <vt:lpstr>Arial</vt:lpstr>
      <vt:lpstr>宋体</vt:lpstr>
      <vt:lpstr>微软雅黑</vt:lpstr>
      <vt:lpstr>楷体</vt:lpstr>
      <vt:lpstr>Wingdings</vt:lpstr>
      <vt:lpstr>Times New Roman</vt:lpstr>
      <vt:lpstr>Tekton Pro Ext</vt:lpstr>
      <vt:lpstr>Verdana</vt:lpstr>
      <vt:lpstr>Tekton Pro Cond</vt:lpstr>
      <vt:lpstr>ppt制作模版</vt:lpstr>
      <vt:lpstr>1_ppt制作模版</vt:lpstr>
      <vt:lpstr>教师培训项目——联合国</vt:lpstr>
      <vt:lpstr>关于教师培训</vt:lpstr>
      <vt:lpstr>关于教师培训</vt:lpstr>
      <vt:lpstr>教师培训项目</vt:lpstr>
      <vt:lpstr>教师培训项目</vt:lpstr>
      <vt:lpstr>乌拉圭的教师培训项目</vt:lpstr>
      <vt:lpstr>幻灯片 7</vt:lpstr>
      <vt:lpstr>幻灯片 8</vt:lpstr>
      <vt:lpstr>幻灯片 9</vt:lpstr>
      <vt:lpstr>幻灯片 10</vt:lpstr>
      <vt:lpstr>教师培训项目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教师培训项目</vt:lpstr>
      <vt:lpstr>幻灯片 20</vt:lpstr>
      <vt:lpstr>幻灯片 21</vt:lpstr>
      <vt:lpstr>幻灯片 22</vt:lpstr>
      <vt:lpstr>教师培训项目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</vt:vector>
  </TitlesOfParts>
  <Company>微软中国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FEI</dc:creator>
  <cp:lastModifiedBy>32-4</cp:lastModifiedBy>
  <cp:revision>53</cp:revision>
  <dcterms:created xsi:type="dcterms:W3CDTF">2011-10-25T01:12:02Z</dcterms:created>
  <dcterms:modified xsi:type="dcterms:W3CDTF">2014-03-11T05:50:09Z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2052-9.1.0.4468</vt:lpwstr>
  </property>
</Properties>
</file>