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7" r:id="rId2"/>
    <p:sldId id="262" r:id="rId3"/>
    <p:sldId id="258" r:id="rId4"/>
    <p:sldId id="261" r:id="rId5"/>
    <p:sldId id="265" r:id="rId6"/>
    <p:sldId id="280" r:id="rId7"/>
    <p:sldId id="281" r:id="rId8"/>
    <p:sldId id="267" r:id="rId9"/>
    <p:sldId id="283" r:id="rId10"/>
    <p:sldId id="263" r:id="rId11"/>
    <p:sldId id="264" r:id="rId12"/>
    <p:sldId id="266" r:id="rId13"/>
    <p:sldId id="269" r:id="rId14"/>
    <p:sldId id="270" r:id="rId15"/>
    <p:sldId id="289" r:id="rId16"/>
    <p:sldId id="290" r:id="rId17"/>
    <p:sldId id="293" r:id="rId18"/>
    <p:sldId id="291" r:id="rId19"/>
    <p:sldId id="298" r:id="rId20"/>
    <p:sldId id="292" r:id="rId21"/>
    <p:sldId id="307" r:id="rId22"/>
    <p:sldId id="294" r:id="rId23"/>
    <p:sldId id="299" r:id="rId24"/>
    <p:sldId id="295" r:id="rId25"/>
    <p:sldId id="259" r:id="rId26"/>
    <p:sldId id="284" r:id="rId27"/>
    <p:sldId id="285" r:id="rId28"/>
    <p:sldId id="300" r:id="rId29"/>
    <p:sldId id="301" r:id="rId30"/>
    <p:sldId id="302" r:id="rId31"/>
    <p:sldId id="304" r:id="rId32"/>
    <p:sldId id="305" r:id="rId33"/>
    <p:sldId id="306" r:id="rId34"/>
    <p:sldId id="287" r:id="rId35"/>
    <p:sldId id="278" r:id="rId36"/>
    <p:sldId id="279" r:id="rId37"/>
    <p:sldId id="260" r:id="rId38"/>
  </p:sldIdLst>
  <p:sldSz cx="9144000" cy="5715000" type="screen16x10"/>
  <p:notesSz cx="6858000" cy="9144000"/>
  <p:embeddedFontLst>
    <p:embeddedFont>
      <p:font typeface="微软雅黑" pitchFamily="34" charset="-122"/>
      <p:regular r:id="rId40"/>
      <p:bold r:id="rId41"/>
    </p:embeddedFont>
    <p:embeddedFont>
      <p:font typeface="Impact" pitchFamily="34" charset="0"/>
      <p:regular r:id="rId42"/>
    </p:embeddedFont>
    <p:embeddedFont>
      <p:font typeface="SimSun-ExtB" pitchFamily="49" charset="-122"/>
      <p:regular r:id="rId43"/>
    </p:embeddedFont>
    <p:embeddedFont>
      <p:font typeface="Consolas" pitchFamily="49" charset="0"/>
      <p:regular r:id="rId44"/>
      <p:bold r:id="rId45"/>
      <p:italic r:id="rId46"/>
      <p:boldItalic r:id="rId47"/>
    </p:embeddedFont>
    <p:embeddedFont>
      <p:font typeface="Calibri" pitchFamily="34" charset="0"/>
      <p:regular r:id="rId48"/>
      <p:bold r:id="rId49"/>
      <p:italic r:id="rId50"/>
      <p:boldItalic r:id="rId51"/>
    </p:embeddedFont>
    <p:embeddedFont>
      <p:font typeface="Arial Unicode MS" pitchFamily="34" charset="-122"/>
      <p:regular r:id="rId52"/>
    </p:embeddedFont>
    <p:embeddedFont>
      <p:font typeface="楷体" pitchFamily="49" charset="-122"/>
      <p:regular r:id="rId53"/>
    </p:embeddedFont>
  </p:embeddedFontLst>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227" autoAdjust="0"/>
  </p:normalViewPr>
  <p:slideViewPr>
    <p:cSldViewPr>
      <p:cViewPr>
        <p:scale>
          <a:sx n="90" d="100"/>
          <a:sy n="90" d="100"/>
        </p:scale>
        <p:origin x="-1002" y="-162"/>
      </p:cViewPr>
      <p:guideLst>
        <p:guide orient="horz" pos="180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pitchFamily="34" charset="0"/>
              </a:defRPr>
            </a:lvl1pPr>
          </a:lstStyle>
          <a:p>
            <a:pPr>
              <a:defRPr/>
            </a:pPr>
            <a:fld id="{80B48897-EBF9-407B-AECA-B82749C21C74}" type="datetimeFigureOut">
              <a:rPr lang="zh-CN" altLang="en-US"/>
              <a:pPr>
                <a:defRPr/>
              </a:pPr>
              <a:t>2014/4/8</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pitchFamily="34"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34" charset="0"/>
              </a:defRPr>
            </a:lvl1pPr>
          </a:lstStyle>
          <a:p>
            <a:pPr>
              <a:defRPr/>
            </a:pPr>
            <a:fld id="{254CA451-D992-448A-BDF5-EC2DBC9F6D0F}" type="slidenum">
              <a:rPr lang="zh-CN" altLang="en-US"/>
              <a:pPr>
                <a:defRPr/>
              </a:pPr>
              <a:t>‹#›</a:t>
            </a:fld>
            <a:endParaRPr lang="zh-CN" altLang="en-US"/>
          </a:p>
        </p:txBody>
      </p:sp>
    </p:spTree>
    <p:extLst>
      <p:ext uri="{BB962C8B-B14F-4D97-AF65-F5344CB8AC3E}">
        <p14:creationId xmlns:p14="http://schemas.microsoft.com/office/powerpoint/2010/main" xmlns="" val="34368314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CN" dirty="0" smtClean="0"/>
              <a:t>1、</a:t>
            </a:r>
            <a:r>
              <a:rPr lang="zh-CN" altLang="en-US" dirty="0" smtClean="0"/>
              <a:t>非正式学习：概念内涵、理论基础、（</a:t>
            </a:r>
            <a:r>
              <a:rPr lang="zh-CN" altLang="en-US" dirty="0" smtClean="0">
                <a:solidFill>
                  <a:srgbClr val="FF0000"/>
                </a:solidFill>
              </a:rPr>
              <a:t>意义</a:t>
            </a:r>
            <a:r>
              <a:rPr lang="zh-CN" altLang="en-US" dirty="0" smtClean="0"/>
              <a:t>）</a:t>
            </a:r>
            <a:r>
              <a:rPr lang="en-US" altLang="zh-CN" dirty="0" smtClean="0"/>
              <a:t>、</a:t>
            </a:r>
            <a:r>
              <a:rPr lang="zh-CN" altLang="en-US" dirty="0" smtClean="0"/>
              <a:t>特征、典型形式</a:t>
            </a:r>
            <a:endParaRPr lang="en-US" altLang="zh-CN" dirty="0" smtClean="0"/>
          </a:p>
          <a:p>
            <a:pPr>
              <a:spcBef>
                <a:spcPct val="0"/>
              </a:spcBef>
            </a:pPr>
            <a:r>
              <a:rPr lang="en-US" altLang="zh-CN" dirty="0" smtClean="0"/>
              <a:t>2、</a:t>
            </a:r>
            <a:r>
              <a:rPr lang="zh-CN" altLang="en-US" dirty="0" smtClean="0"/>
              <a:t>应用研究：非正式学习实证研究（博士论文）、微型学习、社会性软件促进非正式学习</a:t>
            </a:r>
            <a:endParaRPr lang="en-US" altLang="zh-CN" dirty="0" smtClean="0"/>
          </a:p>
          <a:p>
            <a:pPr>
              <a:spcBef>
                <a:spcPct val="0"/>
              </a:spcBef>
            </a:pPr>
            <a:r>
              <a:rPr lang="en-US" altLang="zh-CN" dirty="0" smtClean="0"/>
              <a:t>3、</a:t>
            </a:r>
            <a:r>
              <a:rPr lang="zh-CN" altLang="en-US" dirty="0" smtClean="0"/>
              <a:t>新应用：微型学习、借助社会性软件学习</a:t>
            </a:r>
            <a:endParaRPr lang="en-US" altLang="zh-CN" dirty="0" smtClean="0"/>
          </a:p>
          <a:p>
            <a:pPr>
              <a:spcBef>
                <a:spcPct val="0"/>
              </a:spcBef>
            </a:pPr>
            <a:r>
              <a:rPr lang="en-US" altLang="zh-CN" dirty="0" smtClean="0"/>
              <a:t>4、</a:t>
            </a:r>
            <a:r>
              <a:rPr lang="zh-CN" altLang="en-US" dirty="0" smtClean="0"/>
              <a:t>教师非正式学习：</a:t>
            </a:r>
            <a:endParaRPr lang="en-US" altLang="zh-CN" dirty="0" smtClean="0"/>
          </a:p>
          <a:p>
            <a:pPr>
              <a:spcBef>
                <a:spcPct val="0"/>
              </a:spcBef>
            </a:pPr>
            <a:r>
              <a:rPr lang="zh-CN" altLang="en-US" dirty="0" smtClean="0"/>
              <a:t>（</a:t>
            </a:r>
            <a:r>
              <a:rPr lang="en-US" altLang="zh-CN" dirty="0" smtClean="0"/>
              <a:t>1</a:t>
            </a:r>
            <a:r>
              <a:rPr lang="zh-CN" altLang="en-US" dirty="0" smtClean="0"/>
              <a:t>）教师非正式学习（基于教师专业发展的教师非正式学习研究</a:t>
            </a:r>
            <a:r>
              <a:rPr lang="en-US" altLang="zh-CN" dirty="0" smtClean="0"/>
              <a:t>_</a:t>
            </a:r>
            <a:r>
              <a:rPr lang="zh-CN" altLang="en-US" dirty="0" smtClean="0"/>
              <a:t>祁玉娟）：理论基础</a:t>
            </a:r>
            <a:r>
              <a:rPr lang="en-US" altLang="zh-CN" dirty="0" smtClean="0"/>
              <a:t>2.2</a:t>
            </a:r>
            <a:r>
              <a:rPr lang="zh-CN" altLang="en-US" dirty="0" smtClean="0"/>
              <a:t>、意义</a:t>
            </a:r>
            <a:r>
              <a:rPr lang="en-US" altLang="zh-CN" dirty="0" smtClean="0"/>
              <a:t>2.3</a:t>
            </a:r>
            <a:r>
              <a:rPr lang="zh-CN" altLang="en-US" dirty="0" smtClean="0"/>
              <a:t>、分析</a:t>
            </a:r>
            <a:r>
              <a:rPr lang="en-US" altLang="zh-CN" dirty="0" smtClean="0"/>
              <a:t>3.3 3.4</a:t>
            </a:r>
            <a:r>
              <a:rPr lang="zh-CN" altLang="en-US" dirty="0" smtClean="0"/>
              <a:t>、建议</a:t>
            </a:r>
            <a:r>
              <a:rPr lang="en-US" altLang="zh-CN" dirty="0" smtClean="0"/>
              <a:t>4+</a:t>
            </a:r>
            <a:r>
              <a:rPr lang="zh-CN" altLang="en-US" dirty="0" smtClean="0"/>
              <a:t>非正式学习与中小学教师成长</a:t>
            </a:r>
            <a:r>
              <a:rPr lang="en-US" altLang="zh-CN" dirty="0" smtClean="0"/>
              <a:t>_</a:t>
            </a:r>
            <a:r>
              <a:rPr lang="zh-CN" altLang="en-US" dirty="0" smtClean="0"/>
              <a:t>尚茹  第四章</a:t>
            </a:r>
            <a:endParaRPr lang="en-US" altLang="zh-CN" dirty="0" smtClean="0"/>
          </a:p>
          <a:p>
            <a:pPr>
              <a:spcBef>
                <a:spcPct val="0"/>
              </a:spcBef>
            </a:pPr>
            <a:r>
              <a:rPr lang="zh-CN" altLang="en-US" dirty="0" smtClean="0"/>
              <a:t>教师非正式学习需求（非正式学习与中小学教师成长</a:t>
            </a:r>
            <a:r>
              <a:rPr lang="en-US" altLang="zh-CN" dirty="0" smtClean="0"/>
              <a:t>_</a:t>
            </a:r>
            <a:r>
              <a:rPr lang="zh-CN" altLang="en-US" dirty="0" smtClean="0"/>
              <a:t>尚茹  第二章）</a:t>
            </a:r>
            <a:endParaRPr lang="en-US" altLang="zh-CN" dirty="0" smtClean="0"/>
          </a:p>
          <a:p>
            <a:pPr>
              <a:spcBef>
                <a:spcPct val="0"/>
              </a:spcBef>
            </a:pPr>
            <a:r>
              <a:rPr lang="zh-CN" altLang="en-US" dirty="0" smtClean="0"/>
              <a:t>教师非正式学习的问题（非正式学习与中小学教师成长</a:t>
            </a:r>
            <a:r>
              <a:rPr lang="en-US" altLang="zh-CN" dirty="0" smtClean="0"/>
              <a:t>_</a:t>
            </a:r>
            <a:r>
              <a:rPr lang="zh-CN" altLang="en-US" dirty="0" smtClean="0"/>
              <a:t>尚茹  第三章）</a:t>
            </a:r>
            <a:endParaRPr lang="en-US" altLang="zh-CN" dirty="0" smtClean="0"/>
          </a:p>
          <a:p>
            <a:pPr>
              <a:spcBef>
                <a:spcPct val="0"/>
              </a:spcBef>
            </a:pPr>
            <a:r>
              <a:rPr lang="zh-CN" altLang="en-US" dirty="0" smtClean="0"/>
              <a:t>建议：应用策略</a:t>
            </a:r>
            <a:endParaRPr lang="en-US" altLang="zh-CN" dirty="0" smtClean="0"/>
          </a:p>
          <a:p>
            <a:pPr>
              <a:spcBef>
                <a:spcPct val="0"/>
              </a:spcBef>
            </a:pPr>
            <a:endParaRPr lang="zh-CN" altLang="en-US" dirty="0" smtClean="0"/>
          </a:p>
          <a:p>
            <a:pPr>
              <a:spcBef>
                <a:spcPct val="0"/>
              </a:spcBef>
            </a:pPr>
            <a:endParaRPr lang="zh-CN" altLang="en-US" dirty="0" smtClean="0"/>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0DE19CDB-5494-4B27-9D8E-310EADB38F0F}" type="slidenum">
              <a:rPr lang="zh-CN" altLang="en-US"/>
              <a:pPr eaLnBrk="1" hangingPunct="1"/>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7E27CFD8-C32C-4014-B714-D773D470E52E}" type="slidenum">
              <a:rPr lang="zh-CN" altLang="en-US"/>
              <a:pPr eaLnBrk="1" hangingPunct="1"/>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实践团体：英语角</a:t>
            </a:r>
            <a:endParaRPr lang="en-US" altLang="zh-CN" dirty="0" smtClean="0"/>
          </a:p>
          <a:p>
            <a:endParaRPr lang="en-US" altLang="zh-CN" dirty="0" smtClean="0"/>
          </a:p>
          <a:p>
            <a:r>
              <a:rPr lang="zh-CN" altLang="en-US" dirty="0" smtClean="0"/>
              <a:t>协同工作：教师协同备课</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254CA451-D992-448A-BDF5-EC2DBC9F6D0F}" type="slidenum">
              <a:rPr lang="zh-CN" altLang="en-US" smtClean="0"/>
              <a:pPr>
                <a:defRPr/>
              </a:pPr>
              <a:t>14</a:t>
            </a:fld>
            <a:endParaRPr lang="zh-CN" altLang="en-US"/>
          </a:p>
        </p:txBody>
      </p:sp>
    </p:spTree>
    <p:extLst>
      <p:ext uri="{BB962C8B-B14F-4D97-AF65-F5344CB8AC3E}">
        <p14:creationId xmlns:p14="http://schemas.microsoft.com/office/powerpoint/2010/main" xmlns="" val="406095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成人非正式学习的研究</a:t>
            </a:r>
            <a:r>
              <a:rPr lang="en-US" altLang="zh-CN" dirty="0" smtClean="0"/>
              <a:t>_</a:t>
            </a:r>
            <a:r>
              <a:rPr lang="zh-CN" altLang="en-US" dirty="0" smtClean="0"/>
              <a:t>邢蕾</a:t>
            </a:r>
            <a:endParaRPr lang="en-US" altLang="zh-CN" dirty="0" smtClean="0"/>
          </a:p>
          <a:p>
            <a:endParaRPr lang="en-US" altLang="zh-CN" dirty="0" smtClean="0"/>
          </a:p>
          <a:p>
            <a:r>
              <a:rPr lang="en-US" altLang="zh-CN" dirty="0" smtClean="0"/>
              <a:t>(l)</a:t>
            </a:r>
            <a:r>
              <a:rPr lang="zh-CN" altLang="en-US" dirty="0" smtClean="0"/>
              <a:t>这些调查大部分集中在</a:t>
            </a:r>
            <a:r>
              <a:rPr lang="en-US" altLang="zh-CN" dirty="0" smtClean="0"/>
              <a:t>20</a:t>
            </a:r>
            <a:r>
              <a:rPr lang="zh-CN" altLang="en-US" dirty="0" smtClean="0"/>
              <a:t>世纪</a:t>
            </a:r>
            <a:r>
              <a:rPr lang="en-US" altLang="zh-CN" dirty="0" smtClean="0"/>
              <a:t>70</a:t>
            </a:r>
            <a:r>
              <a:rPr lang="zh-CN" altLang="en-US" dirty="0" smtClean="0"/>
              <a:t>年代后期和</a:t>
            </a:r>
            <a:r>
              <a:rPr lang="en-US" altLang="zh-CN" dirty="0" smtClean="0"/>
              <a:t>90</a:t>
            </a:r>
            <a:r>
              <a:rPr lang="zh-CN" altLang="en-US" dirty="0" smtClean="0"/>
              <a:t>年代后期</a:t>
            </a:r>
            <a:r>
              <a:rPr lang="en-US" altLang="zh-CN" dirty="0" smtClean="0"/>
              <a:t>,</a:t>
            </a:r>
            <a:r>
              <a:rPr lang="zh-CN" altLang="en-US" dirty="0" smtClean="0"/>
              <a:t>说明在这两个时段对非正式学习的研究出现了高潮</a:t>
            </a:r>
            <a:r>
              <a:rPr lang="en-US" altLang="zh-CN" dirty="0" smtClean="0"/>
              <a:t>;(2)</a:t>
            </a:r>
            <a:r>
              <a:rPr lang="zh-CN" altLang="en-US" dirty="0" smtClean="0"/>
              <a:t>调查中每人年均非正式学习小时数达几百个小时</a:t>
            </a:r>
            <a:r>
              <a:rPr lang="en-US" altLang="zh-CN" dirty="0" smtClean="0"/>
              <a:t>,</a:t>
            </a:r>
            <a:r>
              <a:rPr lang="zh-CN" altLang="en-US" dirty="0" smtClean="0"/>
              <a:t>说明非正式学习是大量存在的</a:t>
            </a:r>
            <a:r>
              <a:rPr lang="en-US" altLang="zh-CN" dirty="0" smtClean="0"/>
              <a:t>"</a:t>
            </a:r>
            <a:r>
              <a:rPr lang="zh-CN" altLang="en-US" dirty="0" smtClean="0"/>
              <a:t>而且</a:t>
            </a:r>
            <a:r>
              <a:rPr lang="en-US" altLang="zh-CN" dirty="0" smtClean="0"/>
              <a:t>,</a:t>
            </a:r>
            <a:r>
              <a:rPr lang="zh-CN" altLang="en-US" dirty="0" smtClean="0"/>
              <a:t>大部分调查是建立在反馈者大多对非正式学习这一概念不了解的基础上</a:t>
            </a:r>
            <a:r>
              <a:rPr lang="en-US" altLang="zh-CN" dirty="0" smtClean="0"/>
              <a:t>,</a:t>
            </a:r>
            <a:r>
              <a:rPr lang="zh-CN" altLang="en-US" dirty="0" smtClean="0"/>
              <a:t>并且有些调查还没有考虑到进行正式学习的人可能还同时进行着非正式学习这一情况</a:t>
            </a:r>
            <a:r>
              <a:rPr lang="en-US" altLang="zh-CN" dirty="0" smtClean="0"/>
              <a:t>,</a:t>
            </a:r>
            <a:r>
              <a:rPr lang="zh-CN" altLang="en-US" dirty="0" smtClean="0"/>
              <a:t>因此实际进行非正式学习的时间应远远高于表中统计数字</a:t>
            </a:r>
            <a:r>
              <a:rPr lang="en-US" altLang="zh-CN" dirty="0" smtClean="0"/>
              <a:t>"(3)</a:t>
            </a:r>
            <a:r>
              <a:rPr lang="zh-CN" altLang="en-US" dirty="0" smtClean="0"/>
              <a:t>这些调查大部分涉及了一个国家或一个地区的全部人口</a:t>
            </a:r>
            <a:r>
              <a:rPr lang="en-US" altLang="zh-CN" dirty="0" smtClean="0"/>
              <a:t>,</a:t>
            </a:r>
            <a:r>
              <a:rPr lang="zh-CN" altLang="en-US" dirty="0" smtClean="0"/>
              <a:t>因此调查应当比较有代表性</a:t>
            </a:r>
            <a:r>
              <a:rPr lang="en-US" altLang="zh-CN" dirty="0" smtClean="0"/>
              <a:t>"</a:t>
            </a:r>
            <a:r>
              <a:rPr lang="zh-CN" altLang="en-US" dirty="0" smtClean="0"/>
              <a:t>也就是说</a:t>
            </a:r>
            <a:r>
              <a:rPr lang="en-US" altLang="zh-CN" dirty="0" smtClean="0"/>
              <a:t>,</a:t>
            </a:r>
            <a:r>
              <a:rPr lang="zh-CN" altLang="en-US" dirty="0" smtClean="0"/>
              <a:t>非正式学习的确大量存在着</a:t>
            </a:r>
            <a:r>
              <a:rPr lang="en-US" altLang="zh-CN" dirty="0" smtClean="0"/>
              <a:t>,</a:t>
            </a:r>
            <a:r>
              <a:rPr lang="zh-CN" altLang="en-US" dirty="0" smtClean="0"/>
              <a:t>并且被严重地忽视了</a:t>
            </a:r>
            <a:r>
              <a:rPr lang="en-US" altLang="zh-CN" dirty="0" smtClean="0"/>
              <a:t>"</a:t>
            </a:r>
          </a:p>
          <a:p>
            <a:endParaRPr lang="zh-CN" altLang="en-US" dirty="0"/>
          </a:p>
        </p:txBody>
      </p:sp>
      <p:sp>
        <p:nvSpPr>
          <p:cNvPr id="4" name="灯片编号占位符 3"/>
          <p:cNvSpPr>
            <a:spLocks noGrp="1"/>
          </p:cNvSpPr>
          <p:nvPr>
            <p:ph type="sldNum" sz="quarter" idx="10"/>
          </p:nvPr>
        </p:nvSpPr>
        <p:spPr/>
        <p:txBody>
          <a:bodyPr/>
          <a:lstStyle/>
          <a:p>
            <a:pPr>
              <a:defRPr/>
            </a:pPr>
            <a:fld id="{254CA451-D992-448A-BDF5-EC2DBC9F6D0F}" type="slidenum">
              <a:rPr lang="zh-CN" altLang="en-US" smtClean="0"/>
              <a:pPr>
                <a:defRPr/>
              </a:pPr>
              <a:t>15</a:t>
            </a:fld>
            <a:endParaRPr lang="zh-CN" altLang="en-US"/>
          </a:p>
        </p:txBody>
      </p:sp>
    </p:spTree>
    <p:extLst>
      <p:ext uri="{BB962C8B-B14F-4D97-AF65-F5344CB8AC3E}">
        <p14:creationId xmlns:p14="http://schemas.microsoft.com/office/powerpoint/2010/main" xmlns="" val="173919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成人非正式学习的研究</a:t>
            </a:r>
            <a:r>
              <a:rPr lang="en-US" altLang="zh-CN" dirty="0" smtClean="0"/>
              <a:t>_</a:t>
            </a:r>
            <a:r>
              <a:rPr lang="zh-CN" altLang="en-US" dirty="0" smtClean="0"/>
              <a:t>邢蕾</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254CA451-D992-448A-BDF5-EC2DBC9F6D0F}" type="slidenum">
              <a:rPr lang="zh-CN" altLang="en-US" smtClean="0"/>
              <a:pPr>
                <a:defRPr/>
              </a:pPr>
              <a:t>16</a:t>
            </a:fld>
            <a:endParaRPr lang="zh-CN" altLang="en-US"/>
          </a:p>
        </p:txBody>
      </p:sp>
    </p:spTree>
    <p:extLst>
      <p:ext uri="{BB962C8B-B14F-4D97-AF65-F5344CB8AC3E}">
        <p14:creationId xmlns:p14="http://schemas.microsoft.com/office/powerpoint/2010/main" xmlns="" val="1596902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成人非正式学习的研究</a:t>
            </a:r>
            <a:r>
              <a:rPr lang="en-US" altLang="zh-CN" dirty="0" smtClean="0"/>
              <a:t>_</a:t>
            </a:r>
            <a:r>
              <a:rPr lang="zh-CN" altLang="en-US" dirty="0" smtClean="0"/>
              <a:t>邢蕾</a:t>
            </a:r>
            <a:endParaRPr lang="en-US" altLang="zh-CN" dirty="0" smtClean="0"/>
          </a:p>
          <a:p>
            <a:endParaRPr lang="en-US" altLang="zh-CN" dirty="0" smtClean="0"/>
          </a:p>
          <a:p>
            <a:r>
              <a:rPr lang="zh-CN" altLang="en-US" dirty="0" smtClean="0"/>
              <a:t>以前的调查在附带问及非正式学习情况的时候</a:t>
            </a:r>
            <a:r>
              <a:rPr lang="en-US" altLang="zh-CN" dirty="0" smtClean="0"/>
              <a:t>,</a:t>
            </a:r>
            <a:r>
              <a:rPr lang="zh-CN" altLang="en-US" dirty="0" smtClean="0"/>
              <a:t>一般都是比较宽泛地询问是否和时长两个问题</a:t>
            </a:r>
            <a:r>
              <a:rPr lang="en-US" altLang="zh-CN" dirty="0" smtClean="0"/>
              <a:t>,</a:t>
            </a:r>
            <a:r>
              <a:rPr lang="zh-CN" altLang="en-US" dirty="0" smtClean="0"/>
              <a:t>而在这次调查的进行过程中</a:t>
            </a:r>
            <a:r>
              <a:rPr lang="en-US" altLang="zh-CN" dirty="0" smtClean="0"/>
              <a:t>,</a:t>
            </a:r>
            <a:r>
              <a:rPr lang="zh-CN" altLang="en-US" dirty="0" smtClean="0"/>
              <a:t>被调查者被问及他们在以下四个维度的非正式学习的情况</a:t>
            </a:r>
            <a:r>
              <a:rPr lang="en-US" altLang="zh-CN" dirty="0" smtClean="0"/>
              <a:t>:</a:t>
            </a:r>
            <a:r>
              <a:rPr lang="zh-CN" altLang="en-US" dirty="0" smtClean="0"/>
              <a:t>与就业相关的</a:t>
            </a:r>
            <a:r>
              <a:rPr lang="en-US" altLang="zh-CN" dirty="0" smtClean="0"/>
              <a:t>!</a:t>
            </a:r>
            <a:r>
              <a:rPr lang="zh-CN" altLang="en-US" dirty="0" smtClean="0"/>
              <a:t>与社区志愿工作相关的</a:t>
            </a:r>
            <a:r>
              <a:rPr lang="en-US" altLang="zh-CN" dirty="0" smtClean="0"/>
              <a:t>,</a:t>
            </a:r>
            <a:r>
              <a:rPr lang="zh-CN" altLang="en-US" dirty="0" smtClean="0"/>
              <a:t>与家务相关的以及与其他广泛兴趣相关的</a:t>
            </a:r>
            <a:r>
              <a:rPr lang="en-US" altLang="zh-CN" dirty="0" smtClean="0"/>
              <a:t>“</a:t>
            </a:r>
            <a:r>
              <a:rPr lang="zh-CN" altLang="en-US" dirty="0" smtClean="0"/>
              <a:t>而且</a:t>
            </a:r>
            <a:r>
              <a:rPr lang="en-US" altLang="zh-CN" dirty="0" smtClean="0"/>
              <a:t>,</a:t>
            </a:r>
            <a:r>
              <a:rPr lang="zh-CN" altLang="en-US" dirty="0" smtClean="0"/>
              <a:t>调查将这四个维度又各自分成了若干具体的方面</a:t>
            </a:r>
            <a:r>
              <a:rPr lang="en-US" altLang="zh-CN" dirty="0" smtClean="0"/>
              <a:t>,</a:t>
            </a:r>
            <a:r>
              <a:rPr lang="zh-CN" altLang="en-US" dirty="0" smtClean="0"/>
              <a:t>这就使得被调查者比较容易给出回答。但是</a:t>
            </a:r>
            <a:r>
              <a:rPr lang="en-US" altLang="zh-CN" dirty="0" smtClean="0"/>
              <a:t>,</a:t>
            </a:r>
            <a:r>
              <a:rPr lang="zh-CN" altLang="en-US" dirty="0" smtClean="0"/>
              <a:t>该调查中对非正式学习进行如此多层面的分类和呈现</a:t>
            </a:r>
            <a:r>
              <a:rPr lang="en-US" altLang="zh-CN" dirty="0" smtClean="0"/>
              <a:t>,</a:t>
            </a:r>
            <a:r>
              <a:rPr lang="zh-CN" altLang="en-US" dirty="0" smtClean="0"/>
              <a:t>而且调查的人数涉及国家人口这样广泛的成人面</a:t>
            </a:r>
            <a:r>
              <a:rPr lang="en-US" altLang="zh-CN" dirty="0" smtClean="0"/>
              <a:t>,</a:t>
            </a:r>
            <a:r>
              <a:rPr lang="zh-CN" altLang="en-US" dirty="0" smtClean="0"/>
              <a:t>比起之前其他的调查而言</a:t>
            </a:r>
            <a:r>
              <a:rPr lang="en-US" altLang="zh-CN" dirty="0" smtClean="0"/>
              <a:t>,</a:t>
            </a:r>
            <a:r>
              <a:rPr lang="zh-CN" altLang="en-US" dirty="0" smtClean="0"/>
              <a:t>是成人非正式学习研究领域的一大突破</a:t>
            </a: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254CA451-D992-448A-BDF5-EC2DBC9F6D0F}" type="slidenum">
              <a:rPr lang="zh-CN" altLang="en-US" smtClean="0"/>
              <a:pPr>
                <a:defRPr/>
              </a:pPr>
              <a:t>17</a:t>
            </a:fld>
            <a:endParaRPr lang="zh-CN" altLang="en-US"/>
          </a:p>
        </p:txBody>
      </p:sp>
    </p:spTree>
    <p:extLst>
      <p:ext uri="{BB962C8B-B14F-4D97-AF65-F5344CB8AC3E}">
        <p14:creationId xmlns:p14="http://schemas.microsoft.com/office/powerpoint/2010/main" xmlns="" val="1690406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成人非正式学习的研究</a:t>
            </a:r>
            <a:r>
              <a:rPr lang="en-US" altLang="zh-CN" dirty="0" smtClean="0"/>
              <a:t>_</a:t>
            </a:r>
            <a:r>
              <a:rPr lang="zh-CN" altLang="en-US" dirty="0" smtClean="0"/>
              <a:t>邢蕾</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254CA451-D992-448A-BDF5-EC2DBC9F6D0F}" type="slidenum">
              <a:rPr lang="zh-CN" altLang="en-US" smtClean="0"/>
              <a:pPr>
                <a:defRPr/>
              </a:pPr>
              <a:t>18</a:t>
            </a:fld>
            <a:endParaRPr lang="zh-CN" altLang="en-US"/>
          </a:p>
        </p:txBody>
      </p:sp>
    </p:spTree>
    <p:extLst>
      <p:ext uri="{BB962C8B-B14F-4D97-AF65-F5344CB8AC3E}">
        <p14:creationId xmlns:p14="http://schemas.microsoft.com/office/powerpoint/2010/main" xmlns="" val="3308332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成人非正式学习的研究</a:t>
            </a:r>
            <a:r>
              <a:rPr lang="en-US" altLang="zh-CN" dirty="0" smtClean="0"/>
              <a:t>_</a:t>
            </a:r>
            <a:r>
              <a:rPr lang="zh-CN" altLang="en-US" dirty="0" smtClean="0"/>
              <a:t>邢蕾</a:t>
            </a:r>
            <a:endParaRPr lang="en-US" altLang="zh-CN" dirty="0" smtClean="0"/>
          </a:p>
          <a:p>
            <a:endParaRPr lang="en-US" altLang="zh-CN" dirty="0" smtClean="0"/>
          </a:p>
          <a:p>
            <a:r>
              <a:rPr lang="en-US" altLang="zh-CN" dirty="0" smtClean="0"/>
              <a:t>10</a:t>
            </a:r>
            <a:r>
              <a:rPr lang="zh-CN" altLang="en-US" dirty="0" smtClean="0"/>
              <a:t>为最重要</a:t>
            </a:r>
            <a:endParaRPr lang="en-US" altLang="zh-CN" dirty="0" smtClean="0"/>
          </a:p>
          <a:p>
            <a:r>
              <a:rPr lang="zh-CN" altLang="en-US" dirty="0" smtClean="0"/>
              <a:t>传统上认为表中比较靠前的因素是比较重要的</a:t>
            </a:r>
            <a:r>
              <a:rPr lang="en-US" altLang="zh-CN" dirty="0" smtClean="0"/>
              <a:t>"</a:t>
            </a:r>
            <a:r>
              <a:rPr lang="zh-CN" altLang="en-US" dirty="0" smtClean="0"/>
              <a:t>大部分人可能都会认为阻碍成人学习的障碍首先是诸如费用高</a:t>
            </a:r>
            <a:r>
              <a:rPr lang="en-US" altLang="zh-CN" dirty="0" smtClean="0"/>
              <a:t>!</a:t>
            </a:r>
            <a:r>
              <a:rPr lang="zh-CN" altLang="en-US" dirty="0" smtClean="0"/>
              <a:t>不方便等因素</a:t>
            </a:r>
            <a:r>
              <a:rPr lang="en-US" altLang="zh-CN" dirty="0" smtClean="0"/>
              <a:t>"</a:t>
            </a:r>
            <a:r>
              <a:rPr lang="zh-CN" altLang="en-US" dirty="0" smtClean="0"/>
              <a:t>但是当研究者要求被调查的成人在对上面这一列表中诸障碍因素进行重要性排序的时候</a:t>
            </a:r>
            <a:r>
              <a:rPr lang="en-US" altLang="zh-CN" dirty="0" smtClean="0"/>
              <a:t>,</a:t>
            </a:r>
            <a:r>
              <a:rPr lang="zh-CN" altLang="en-US" dirty="0" smtClean="0"/>
              <a:t>其排序结果却是倒置的</a:t>
            </a:r>
            <a:r>
              <a:rPr lang="en-US" altLang="zh-CN" dirty="0" smtClean="0"/>
              <a:t>"</a:t>
            </a:r>
            <a:r>
              <a:rPr lang="zh-CN" altLang="en-US" dirty="0" smtClean="0"/>
              <a:t>即列表的最后四项是最重要的</a:t>
            </a:r>
            <a:r>
              <a:rPr lang="en-US" altLang="zh-CN" dirty="0" smtClean="0"/>
              <a:t>,</a:t>
            </a:r>
            <a:r>
              <a:rPr lang="zh-CN" altLang="en-US" dirty="0" smtClean="0"/>
              <a:t>其中最后一项</a:t>
            </a:r>
            <a:r>
              <a:rPr lang="en-US" altLang="zh-CN" dirty="0" smtClean="0"/>
              <a:t>,</a:t>
            </a:r>
            <a:r>
              <a:rPr lang="zh-CN" altLang="en-US" dirty="0" smtClean="0"/>
              <a:t>即</a:t>
            </a:r>
            <a:r>
              <a:rPr lang="en-US" altLang="zh-CN" dirty="0" smtClean="0"/>
              <a:t>/</a:t>
            </a:r>
            <a:r>
              <a:rPr lang="zh-CN" altLang="en-US" dirty="0" smtClean="0"/>
              <a:t>想按照自己的节奏进行学习</a:t>
            </a:r>
            <a:r>
              <a:rPr lang="en-US" altLang="zh-CN" dirty="0" smtClean="0"/>
              <a:t>0</a:t>
            </a:r>
            <a:r>
              <a:rPr lang="zh-CN" altLang="en-US" dirty="0" smtClean="0"/>
              <a:t>被列为排序之首</a:t>
            </a:r>
            <a:r>
              <a:rPr lang="en-US" altLang="zh-CN" dirty="0" smtClean="0"/>
              <a:t>"</a:t>
            </a:r>
            <a:r>
              <a:rPr lang="zh-CN" altLang="en-US" dirty="0" smtClean="0"/>
              <a:t>而当我们仔细审视这最后四项因素的时候</a:t>
            </a:r>
            <a:r>
              <a:rPr lang="en-US" altLang="zh-CN" dirty="0" smtClean="0"/>
              <a:t>,</a:t>
            </a:r>
            <a:r>
              <a:rPr lang="zh-CN" altLang="en-US" dirty="0" smtClean="0"/>
              <a:t>便会发现它们的共同点</a:t>
            </a:r>
            <a:r>
              <a:rPr lang="en-US" altLang="zh-CN" dirty="0" smtClean="0"/>
              <a:t>,</a:t>
            </a:r>
            <a:r>
              <a:rPr lang="zh-CN" altLang="en-US" dirty="0" smtClean="0"/>
              <a:t>即它们都强调学习者对学习的自我掌控</a:t>
            </a:r>
            <a:r>
              <a:rPr lang="en-US" altLang="zh-CN" dirty="0" smtClean="0"/>
              <a:t>,</a:t>
            </a:r>
            <a:r>
              <a:rPr lang="zh-CN" altLang="en-US" dirty="0" smtClean="0"/>
              <a:t>希望他们进行的学习方式灵活而且能够契合自己的特点</a:t>
            </a:r>
            <a:r>
              <a:rPr lang="en-US" altLang="zh-CN" dirty="0" smtClean="0"/>
              <a:t>"</a:t>
            </a:r>
          </a:p>
          <a:p>
            <a:endParaRPr lang="zh-CN" altLang="en-US" dirty="0"/>
          </a:p>
        </p:txBody>
      </p:sp>
      <p:sp>
        <p:nvSpPr>
          <p:cNvPr id="4" name="灯片编号占位符 3"/>
          <p:cNvSpPr>
            <a:spLocks noGrp="1"/>
          </p:cNvSpPr>
          <p:nvPr>
            <p:ph type="sldNum" sz="quarter" idx="10"/>
          </p:nvPr>
        </p:nvSpPr>
        <p:spPr/>
        <p:txBody>
          <a:bodyPr/>
          <a:lstStyle/>
          <a:p>
            <a:pPr>
              <a:defRPr/>
            </a:pPr>
            <a:fld id="{254CA451-D992-448A-BDF5-EC2DBC9F6D0F}" type="slidenum">
              <a:rPr lang="zh-CN" altLang="en-US" smtClean="0"/>
              <a:pPr>
                <a:defRPr/>
              </a:pPr>
              <a:t>19</a:t>
            </a:fld>
            <a:endParaRPr lang="zh-CN" altLang="en-US"/>
          </a:p>
        </p:txBody>
      </p:sp>
    </p:spTree>
    <p:extLst>
      <p:ext uri="{BB962C8B-B14F-4D97-AF65-F5344CB8AC3E}">
        <p14:creationId xmlns:p14="http://schemas.microsoft.com/office/powerpoint/2010/main" xmlns="" val="1160677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CN" altLang="en-US" dirty="0" smtClean="0"/>
              <a:t>非正式学习与偶发性学习初探</a:t>
            </a:r>
            <a:r>
              <a:rPr lang="en-US" altLang="zh-CN" dirty="0" smtClean="0"/>
              <a:t>_</a:t>
            </a:r>
            <a:r>
              <a:rPr lang="zh-CN" altLang="en-US" dirty="0" smtClean="0"/>
              <a:t>基于马席克与瓦特金斯的研究</a:t>
            </a:r>
            <a:r>
              <a:rPr lang="en-US" altLang="zh-CN" dirty="0" smtClean="0"/>
              <a:t>_</a:t>
            </a:r>
            <a:r>
              <a:rPr lang="zh-CN" altLang="en-US" dirty="0" smtClean="0"/>
              <a:t>曾李红</a:t>
            </a:r>
            <a:endParaRPr lang="en-US" altLang="zh-CN" dirty="0" smtClean="0"/>
          </a:p>
          <a:p>
            <a:pPr>
              <a:spcBef>
                <a:spcPct val="0"/>
              </a:spcBef>
            </a:pPr>
            <a:endParaRPr lang="en-US" altLang="zh-CN" dirty="0" smtClean="0"/>
          </a:p>
          <a:p>
            <a:pPr>
              <a:spcBef>
                <a:spcPct val="0"/>
              </a:spcBef>
            </a:pPr>
            <a:r>
              <a:rPr lang="zh-CN" altLang="en-US" dirty="0" smtClean="0"/>
              <a:t>学习活动总要源于某种或某些动机，或者说，总要受到某种或某些内在的或外在的刺激，学习行为才会发生。</a:t>
            </a:r>
            <a:endParaRPr lang="en-US" altLang="zh-CN" dirty="0" smtClean="0"/>
          </a:p>
          <a:p>
            <a:pPr>
              <a:spcBef>
                <a:spcPct val="0"/>
              </a:spcBef>
            </a:pPr>
            <a:endParaRPr lang="en-US" altLang="zh-CN" dirty="0" smtClean="0"/>
          </a:p>
          <a:p>
            <a:pPr>
              <a:spcBef>
                <a:spcPct val="0"/>
              </a:spcBef>
            </a:pPr>
            <a:r>
              <a:rPr lang="zh-CN" altLang="en-US" dirty="0" smtClean="0"/>
              <a:t>模型中的内圆，它所代表的就是该模型设计者的一种基本信仰或者一种基本理念 非正式学习和偶发性学习的必要性，即深信：我们每天处在一种变化着的特定的工作与生活环境里，而我们的学习行为又正是源于这样一种富有变化的生存环境</a:t>
            </a:r>
            <a:r>
              <a:rPr lang="en-US" altLang="zh-CN" dirty="0" smtClean="0"/>
              <a:t>—— —</a:t>
            </a:r>
            <a:r>
              <a:rPr lang="zh-CN" altLang="en-US" dirty="0" smtClean="0"/>
              <a:t>每一个新的生活经历或每一次新的生活体验，都有可能使我们面临一种新的挑战或者向我们提出新的亟待解决的问题，又或者向我们展现一种事关未来的新的奋斗远景。</a:t>
            </a:r>
            <a:endParaRPr lang="en-US" altLang="zh-CN" dirty="0" smtClean="0"/>
          </a:p>
          <a:p>
            <a:pPr>
              <a:spcBef>
                <a:spcPct val="0"/>
              </a:spcBef>
            </a:pPr>
            <a:endParaRPr lang="en-US" altLang="zh-CN" dirty="0" smtClean="0"/>
          </a:p>
          <a:p>
            <a:pPr>
              <a:spcBef>
                <a:spcPct val="0"/>
              </a:spcBef>
            </a:pPr>
            <a:r>
              <a:rPr lang="zh-CN" altLang="en-US" dirty="0" smtClean="0"/>
              <a:t>模型中的外圆，则代表经历、体验发生过程中的具体背景。其中包括事关学习活动的个人特定情况背景，以及相关的社会、公司及其文化背景。</a:t>
            </a:r>
            <a:endParaRPr lang="en-US" altLang="zh-CN" dirty="0" smtClean="0"/>
          </a:p>
          <a:p>
            <a:pPr>
              <a:spcBef>
                <a:spcPct val="0"/>
              </a:spcBef>
            </a:pPr>
            <a:endParaRPr lang="en-US" altLang="zh-CN" dirty="0" smtClean="0"/>
          </a:p>
          <a:p>
            <a:pPr>
              <a:spcBef>
                <a:spcPct val="0"/>
              </a:spcBef>
            </a:pPr>
            <a:r>
              <a:rPr lang="zh-CN" altLang="en-US" dirty="0" smtClean="0"/>
              <a:t>虽然模型以圈联形式表示，但并不等于各个步骤之间是线性的，也不表示它们之间一定有十分严格的必然联系；实践表明，有的步骤，比如对背景的理解、诠释过程，完全可能是一个反反复复的过程，因为人们常常会对所处的背景有新的洞察，而一旦产生新的洞察，就很容易使人情不自禁地折回过来，并对以前的理解提出质疑。</a:t>
            </a:r>
            <a:endParaRPr lang="en-US" altLang="zh-CN" dirty="0" smtClean="0"/>
          </a:p>
          <a:p>
            <a:pPr>
              <a:spcBef>
                <a:spcPct val="0"/>
              </a:spcBef>
            </a:pPr>
            <a:endParaRPr lang="zh-CN" altLang="en-US" dirty="0"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AF1D44C9-CEB1-4DE8-BEC0-18EF7C849792}" type="slidenum">
              <a:rPr lang="zh-CN" altLang="en-US"/>
              <a:pPr eaLnBrk="1" hangingPunct="1"/>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微型学习</a:t>
            </a:r>
            <a:r>
              <a:rPr lang="en-US" altLang="zh-CN" dirty="0" smtClean="0"/>
              <a:t>_</a:t>
            </a:r>
            <a:r>
              <a:rPr lang="zh-CN" altLang="en-US" dirty="0" smtClean="0"/>
              <a:t>非正式学习的实用模式</a:t>
            </a:r>
            <a:r>
              <a:rPr lang="en-US" altLang="zh-CN" dirty="0" smtClean="0"/>
              <a:t>_</a:t>
            </a:r>
            <a:r>
              <a:rPr lang="zh-CN" altLang="en-US" smtClean="0"/>
              <a:t>祝智庭</a:t>
            </a:r>
            <a:endParaRPr lang="zh-CN" altLang="en-US"/>
          </a:p>
        </p:txBody>
      </p:sp>
      <p:sp>
        <p:nvSpPr>
          <p:cNvPr id="4" name="灯片编号占位符 3"/>
          <p:cNvSpPr>
            <a:spLocks noGrp="1"/>
          </p:cNvSpPr>
          <p:nvPr>
            <p:ph type="sldNum" sz="quarter" idx="10"/>
          </p:nvPr>
        </p:nvSpPr>
        <p:spPr/>
        <p:txBody>
          <a:bodyPr/>
          <a:lstStyle/>
          <a:p>
            <a:pPr>
              <a:defRPr/>
            </a:pPr>
            <a:fld id="{254CA451-D992-448A-BDF5-EC2DBC9F6D0F}" type="slidenum">
              <a:rPr lang="zh-CN" altLang="en-US" smtClean="0"/>
              <a:pPr>
                <a:defRPr/>
              </a:pPr>
              <a:t>24</a:t>
            </a:fld>
            <a:endParaRPr lang="zh-CN" altLang="en-US"/>
          </a:p>
        </p:txBody>
      </p:sp>
    </p:spTree>
    <p:extLst>
      <p:ext uri="{BB962C8B-B14F-4D97-AF65-F5344CB8AC3E}">
        <p14:creationId xmlns:p14="http://schemas.microsoft.com/office/powerpoint/2010/main" xmlns="" val="2987204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CN" altLang="en-US" smtClean="0"/>
              <a:t>非正式学习中个人隐性知识的构建</a:t>
            </a:r>
            <a:r>
              <a:rPr lang="en-US" altLang="zh-CN" smtClean="0"/>
              <a:t>_</a:t>
            </a:r>
            <a:r>
              <a:rPr lang="zh-CN" altLang="en-US" smtClean="0"/>
              <a:t>张伟平</a:t>
            </a:r>
          </a:p>
          <a:p>
            <a:pPr>
              <a:spcBef>
                <a:spcPct val="0"/>
              </a:spcBef>
            </a:pPr>
            <a:endParaRPr lang="zh-CN" altLang="en-US" smtClean="0"/>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72B124DF-8AD8-42A0-BABE-D383DB089A0F}" type="slidenum">
              <a:rPr lang="zh-CN" altLang="en-US"/>
              <a:pPr eaLnBrk="1" hangingPunct="1"/>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CN" smtClean="0"/>
              <a:t>Jay  Cross(2003). Informal learning—the other 80%</a:t>
            </a:r>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AE057056-CD56-4883-943A-BCB6C50DF6CD}" type="slidenum">
              <a:rPr lang="zh-CN" altLang="en-US"/>
              <a:pPr eaLnBrk="1" hangingPunct="1"/>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CN" altLang="en-US" smtClean="0"/>
              <a:t>社会性软件促进非正式学习</a:t>
            </a:r>
            <a:r>
              <a:rPr lang="en-US" altLang="zh-CN" smtClean="0"/>
              <a:t>_</a:t>
            </a:r>
            <a:r>
              <a:rPr lang="zh-CN" altLang="en-US" smtClean="0"/>
              <a:t>董京峰</a:t>
            </a:r>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8BC4ED71-CB96-4C70-AF2A-8A1B892B7CA8}" type="slidenum">
              <a:rPr lang="zh-CN" altLang="en-US"/>
              <a:pPr eaLnBrk="1" hangingPunct="1"/>
              <a:t>26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非正式学习与中小学教师成长</a:t>
            </a:r>
            <a:r>
              <a:rPr lang="en-US" altLang="zh-CN" dirty="0" smtClean="0"/>
              <a:t>_</a:t>
            </a:r>
            <a:r>
              <a:rPr lang="zh-CN" altLang="en-US" dirty="0" smtClean="0"/>
              <a:t>尚茹</a:t>
            </a:r>
            <a:endParaRPr lang="en-US" altLang="zh-CN" dirty="0" smtClean="0"/>
          </a:p>
          <a:p>
            <a:endParaRPr lang="en-US" altLang="zh-CN" dirty="0" smtClean="0"/>
          </a:p>
          <a:p>
            <a:r>
              <a:rPr lang="zh-CN" altLang="en-US" dirty="0" smtClean="0"/>
              <a:t>成人发展的需要：中小学教师作为具有独立人格的成人，非常需要通过非正式学习的形式来提高自身的素养</a:t>
            </a:r>
            <a:endParaRPr lang="en-US" altLang="zh-CN" dirty="0" smtClean="0"/>
          </a:p>
          <a:p>
            <a:r>
              <a:rPr lang="zh-CN" altLang="en-US" dirty="0" smtClean="0"/>
              <a:t>（</a:t>
            </a:r>
            <a:r>
              <a:rPr lang="en-US" altLang="zh-CN" dirty="0" smtClean="0"/>
              <a:t>1</a:t>
            </a:r>
            <a:r>
              <a:rPr lang="zh-CN" altLang="en-US" dirty="0" smtClean="0"/>
              <a:t>）非正式学习符合成人继续社会化的要求，成人继续社会化是儿童社会化的延伸和扩展。两者存在着一定的差异。在空间上，儿童社会化的空间主要是家庭和学校；成人继续社会化则从家庭、学校延伸到职业部门以及作为社会成员活动的各种部门。</a:t>
            </a:r>
            <a:endParaRPr lang="en-US" altLang="zh-CN" dirty="0" smtClean="0"/>
          </a:p>
          <a:p>
            <a:r>
              <a:rPr lang="zh-CN" altLang="en-US" dirty="0" smtClean="0"/>
              <a:t>（</a:t>
            </a:r>
            <a:r>
              <a:rPr lang="en-US" altLang="zh-CN" dirty="0" smtClean="0"/>
              <a:t>2</a:t>
            </a:r>
            <a:r>
              <a:rPr lang="zh-CN" altLang="en-US" dirty="0" smtClean="0"/>
              <a:t>）非正式学习适应成人多元角色的特点。成人具有多重社会角色，既是一个社会成员、单位骨干、领导者，又是家庭的家长和主要成员，担当着各种角色，没有整块的时间学习</a:t>
            </a:r>
            <a:endParaRPr lang="en-US" altLang="zh-CN" dirty="0" smtClean="0"/>
          </a:p>
          <a:p>
            <a:r>
              <a:rPr lang="zh-CN" altLang="en-US" dirty="0" smtClean="0"/>
              <a:t>（</a:t>
            </a:r>
            <a:r>
              <a:rPr lang="en-US" altLang="zh-CN" dirty="0" smtClean="0"/>
              <a:t>3</a:t>
            </a:r>
            <a:r>
              <a:rPr lang="zh-CN" altLang="en-US" dirty="0" smtClean="0"/>
              <a:t>）非正式学习满足成人学习动机的特点。成人学习动机具有实用性、职业性、深刻性、广泛性的特点。成人总是学习自己所愿意学的，自己所想要学的，自己所需要学的知识和技能，总是挑选与自己生活和工作联系最密切的知识和技能来学习</a:t>
            </a:r>
            <a:endParaRPr lang="en-US" altLang="zh-CN" dirty="0" smtClean="0"/>
          </a:p>
          <a:p>
            <a:endParaRPr lang="en-US" altLang="zh-CN" dirty="0" smtClean="0"/>
          </a:p>
          <a:p>
            <a:r>
              <a:rPr lang="zh-CN" altLang="en-US" dirty="0" smtClean="0"/>
              <a:t>休闲文化的守望：追求物质财富变为追求精神财富，建构自己的休闲文化</a:t>
            </a:r>
            <a:endParaRPr lang="en-US" altLang="zh-CN" dirty="0" smtClean="0"/>
          </a:p>
          <a:p>
            <a:endParaRPr lang="en-US" altLang="zh-CN" dirty="0" smtClean="0"/>
          </a:p>
          <a:p>
            <a:r>
              <a:rPr lang="zh-CN" altLang="en-US" dirty="0" smtClean="0"/>
              <a:t>职业之美：由于收入的微薄，很多教师把工作仅仅当成一种谋生的手段，教师职业是一个极具创造力的职业，因为它要面对的教育对象千差万别，身处的教学情境千姿百态，面向的教学内容千变万化。教师因其工作的创造性使其能够从工作中体会到更多的幸福，教师在享受自己工作成功带来的满足与喜悦时，也能享受到学生学业成功给他们带来的更大的喜悦。惟有通过学习，才能使教师领略工作的美感，发掘生命的意义。（我的理解：要教育不同的学生，需要教师自主学习，拥有丰富的知识和技能）</a:t>
            </a:r>
            <a:endParaRPr lang="en-US" altLang="zh-CN" dirty="0" smtClean="0"/>
          </a:p>
          <a:p>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幸福生活的渴望：非正式学习减轻教师的职业倦怠，非正式学习提升教师的主观幸福感</a:t>
            </a:r>
            <a:endParaRPr lang="zh-CN" altLang="en-US" dirty="0"/>
          </a:p>
        </p:txBody>
      </p:sp>
      <p:sp>
        <p:nvSpPr>
          <p:cNvPr id="4" name="灯片编号占位符 3"/>
          <p:cNvSpPr>
            <a:spLocks noGrp="1"/>
          </p:cNvSpPr>
          <p:nvPr>
            <p:ph type="sldNum" sz="quarter" idx="10"/>
          </p:nvPr>
        </p:nvSpPr>
        <p:spPr/>
        <p:txBody>
          <a:bodyPr/>
          <a:lstStyle/>
          <a:p>
            <a:pPr>
              <a:defRPr/>
            </a:pPr>
            <a:fld id="{254CA451-D992-448A-BDF5-EC2DBC9F6D0F}" type="slidenum">
              <a:rPr lang="zh-CN" altLang="en-US" smtClean="0"/>
              <a:pPr>
                <a:defRPr/>
              </a:pPr>
              <a:t>27</a:t>
            </a:fld>
            <a:endParaRPr lang="zh-CN" altLang="en-US"/>
          </a:p>
        </p:txBody>
      </p:sp>
    </p:spTree>
    <p:extLst>
      <p:ext uri="{BB962C8B-B14F-4D97-AF65-F5344CB8AC3E}">
        <p14:creationId xmlns:p14="http://schemas.microsoft.com/office/powerpoint/2010/main" xmlns="" val="3861966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非正式学习与中小学教师成长</a:t>
            </a:r>
            <a:r>
              <a:rPr lang="en-US" altLang="zh-CN" dirty="0" smtClean="0"/>
              <a:t>_</a:t>
            </a:r>
            <a:r>
              <a:rPr lang="zh-CN" altLang="en-US" dirty="0" smtClean="0"/>
              <a:t>尚茹</a:t>
            </a:r>
            <a:endParaRPr lang="en-US" altLang="zh-CN" dirty="0" smtClean="0"/>
          </a:p>
          <a:p>
            <a:endParaRPr lang="en-US" altLang="zh-CN" dirty="0" smtClean="0"/>
          </a:p>
          <a:p>
            <a:r>
              <a:rPr lang="zh-CN" altLang="en-US" dirty="0" smtClean="0"/>
              <a:t>学习观念的错位：教师必须改变观念，少一些对正规培训的抱怨、依赖和幻想，多一些自主在工作生活中学习的意识，利用非正式学习的形式，使自己逐渐向专业化的教师迈进</a:t>
            </a: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学习策略的僵化：教师们没有很好地利用工作情境来强化自己的学习动机和学习效率，并且学习的策略较为单一，除正式的学习方式（参加正规的培训）外，采用自学和观察、模仿他人的非正式学习方式较多，没有认识到合作学习和团队学习对自身素质提高和知识记忆方面的作用</a:t>
            </a: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254CA451-D992-448A-BDF5-EC2DBC9F6D0F}" type="slidenum">
              <a:rPr lang="zh-CN" altLang="en-US" smtClean="0"/>
              <a:pPr>
                <a:defRPr/>
              </a:pPr>
              <a:t>28</a:t>
            </a:fld>
            <a:endParaRPr lang="zh-CN" altLang="en-US"/>
          </a:p>
        </p:txBody>
      </p:sp>
    </p:spTree>
    <p:extLst>
      <p:ext uri="{BB962C8B-B14F-4D97-AF65-F5344CB8AC3E}">
        <p14:creationId xmlns:p14="http://schemas.microsoft.com/office/powerpoint/2010/main" xmlns="" val="4026629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基于教师专业发展的教师非正式学习研究</a:t>
            </a:r>
            <a:r>
              <a:rPr lang="en-US" altLang="zh-CN" dirty="0" smtClean="0"/>
              <a:t>_</a:t>
            </a:r>
            <a:r>
              <a:rPr lang="zh-CN" altLang="en-US" dirty="0" smtClean="0"/>
              <a:t>祁玉娟</a:t>
            </a:r>
            <a:endParaRPr lang="en-US" altLang="zh-CN" dirty="0" smtClean="0"/>
          </a:p>
          <a:p>
            <a:r>
              <a:rPr lang="zh-CN" altLang="en-US" dirty="0" smtClean="0"/>
              <a:t>湖南省长株潭三地选取了七所中小学的</a:t>
            </a:r>
            <a:r>
              <a:rPr lang="en-US" altLang="zh-CN" dirty="0" smtClean="0"/>
              <a:t>185</a:t>
            </a:r>
            <a:r>
              <a:rPr lang="zh-CN" altLang="en-US" dirty="0" smtClean="0"/>
              <a:t>名教师进行了问卷调查</a:t>
            </a:r>
            <a:r>
              <a:rPr lang="en-US" altLang="zh-CN" dirty="0" smtClean="0"/>
              <a:t>,</a:t>
            </a:r>
            <a:r>
              <a:rPr lang="zh-CN" altLang="en-US" dirty="0" smtClean="0"/>
              <a:t>回收</a:t>
            </a:r>
            <a:r>
              <a:rPr lang="en-US" altLang="zh-CN" dirty="0" smtClean="0"/>
              <a:t>168</a:t>
            </a:r>
            <a:r>
              <a:rPr lang="zh-CN" altLang="en-US" dirty="0" smtClean="0"/>
              <a:t>份</a:t>
            </a:r>
            <a:r>
              <a:rPr lang="en-US" altLang="zh-CN" dirty="0" smtClean="0"/>
              <a:t>,</a:t>
            </a:r>
            <a:r>
              <a:rPr lang="zh-CN" altLang="en-US" dirty="0" smtClean="0"/>
              <a:t>剔除随意填写或漏答的问卷</a:t>
            </a:r>
            <a:r>
              <a:rPr lang="en-US" altLang="zh-CN" dirty="0" smtClean="0"/>
              <a:t>,</a:t>
            </a:r>
            <a:r>
              <a:rPr lang="zh-CN" altLang="en-US" dirty="0" smtClean="0"/>
              <a:t>有效问卷为</a:t>
            </a:r>
            <a:r>
              <a:rPr lang="en-US" altLang="zh-CN" dirty="0" smtClean="0"/>
              <a:t>155</a:t>
            </a:r>
            <a:r>
              <a:rPr lang="zh-CN" altLang="en-US" dirty="0" smtClean="0"/>
              <a:t>份</a:t>
            </a:r>
            <a:r>
              <a:rPr lang="en-US" altLang="zh-CN" dirty="0" smtClean="0"/>
              <a:t>,</a:t>
            </a:r>
            <a:r>
              <a:rPr lang="zh-CN" altLang="en-US" dirty="0" smtClean="0"/>
              <a:t>有效率</a:t>
            </a:r>
            <a:r>
              <a:rPr lang="en-US" altLang="zh-CN" dirty="0" smtClean="0"/>
              <a:t>86.1%</a:t>
            </a:r>
          </a:p>
          <a:p>
            <a:endParaRPr lang="zh-CN" altLang="en-US" dirty="0"/>
          </a:p>
        </p:txBody>
      </p:sp>
      <p:sp>
        <p:nvSpPr>
          <p:cNvPr id="4" name="灯片编号占位符 3"/>
          <p:cNvSpPr>
            <a:spLocks noGrp="1"/>
          </p:cNvSpPr>
          <p:nvPr>
            <p:ph type="sldNum" sz="quarter" idx="10"/>
          </p:nvPr>
        </p:nvSpPr>
        <p:spPr/>
        <p:txBody>
          <a:bodyPr/>
          <a:lstStyle/>
          <a:p>
            <a:pPr>
              <a:defRPr/>
            </a:pPr>
            <a:fld id="{254CA451-D992-448A-BDF5-EC2DBC9F6D0F}" type="slidenum">
              <a:rPr lang="zh-CN" altLang="en-US" smtClean="0"/>
              <a:pPr>
                <a:defRPr/>
              </a:pPr>
              <a:t>29</a:t>
            </a:fld>
            <a:endParaRPr lang="zh-CN" altLang="en-US"/>
          </a:p>
        </p:txBody>
      </p:sp>
    </p:spTree>
    <p:extLst>
      <p:ext uri="{BB962C8B-B14F-4D97-AF65-F5344CB8AC3E}">
        <p14:creationId xmlns:p14="http://schemas.microsoft.com/office/powerpoint/2010/main" xmlns="" val="3938313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基于教师专业发展的教师非正式学习研究</a:t>
            </a:r>
            <a:r>
              <a:rPr lang="en-US" altLang="zh-CN" dirty="0" smtClean="0"/>
              <a:t>_</a:t>
            </a:r>
            <a:r>
              <a:rPr lang="zh-CN" altLang="en-US" dirty="0" smtClean="0"/>
              <a:t>祁玉娟</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254CA451-D992-448A-BDF5-EC2DBC9F6D0F}" type="slidenum">
              <a:rPr lang="zh-CN" altLang="en-US" smtClean="0"/>
              <a:pPr>
                <a:defRPr/>
              </a:pPr>
              <a:t>30</a:t>
            </a:fld>
            <a:endParaRPr lang="zh-CN" altLang="en-US"/>
          </a:p>
        </p:txBody>
      </p:sp>
    </p:spTree>
    <p:extLst>
      <p:ext uri="{BB962C8B-B14F-4D97-AF65-F5344CB8AC3E}">
        <p14:creationId xmlns:p14="http://schemas.microsoft.com/office/powerpoint/2010/main" xmlns="" val="1871679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基于教师专业发展的教师非正式学习研究</a:t>
            </a:r>
            <a:r>
              <a:rPr lang="en-US" altLang="zh-CN" dirty="0" smtClean="0"/>
              <a:t>_</a:t>
            </a:r>
            <a:r>
              <a:rPr lang="zh-CN" altLang="en-US" dirty="0" smtClean="0"/>
              <a:t>祁玉娟</a:t>
            </a:r>
            <a:endParaRPr lang="en-US" altLang="zh-CN" dirty="0" smtClean="0"/>
          </a:p>
          <a:p>
            <a:endParaRPr lang="en-US" altLang="zh-CN" dirty="0" smtClean="0"/>
          </a:p>
          <a:p>
            <a:r>
              <a:rPr lang="zh-CN" altLang="en-US" dirty="0" smtClean="0"/>
              <a:t>建设学习与共享的物质文化：学校物质文化环境，比如电子阅览室，在办公室</a:t>
            </a:r>
            <a:r>
              <a:rPr lang="en-US" altLang="zh-CN" dirty="0" smtClean="0"/>
              <a:t>!</a:t>
            </a:r>
            <a:r>
              <a:rPr lang="zh-CN" altLang="en-US" dirty="0" smtClean="0"/>
              <a:t>教学楼和教室悬挂著名学者画像</a:t>
            </a:r>
            <a:r>
              <a:rPr lang="en-US" altLang="zh-CN" dirty="0" smtClean="0"/>
              <a:t>,</a:t>
            </a:r>
            <a:r>
              <a:rPr lang="zh-CN" altLang="en-US" dirty="0" smtClean="0"/>
              <a:t>著名的治学名言</a:t>
            </a:r>
            <a:r>
              <a:rPr lang="en-US" altLang="zh-CN" dirty="0" smtClean="0"/>
              <a:t>,</a:t>
            </a:r>
            <a:r>
              <a:rPr lang="zh-CN" altLang="en-US" dirty="0" smtClean="0"/>
              <a:t>书写催人奋进的标语等内容</a:t>
            </a: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254CA451-D992-448A-BDF5-EC2DBC9F6D0F}" type="slidenum">
              <a:rPr lang="zh-CN" altLang="en-US" smtClean="0"/>
              <a:pPr>
                <a:defRPr/>
              </a:pPr>
              <a:t>31</a:t>
            </a:fld>
            <a:endParaRPr lang="zh-CN" altLang="en-US"/>
          </a:p>
        </p:txBody>
      </p:sp>
    </p:spTree>
    <p:extLst>
      <p:ext uri="{BB962C8B-B14F-4D97-AF65-F5344CB8AC3E}">
        <p14:creationId xmlns:p14="http://schemas.microsoft.com/office/powerpoint/2010/main" xmlns="" val="3312059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基于教师专业发展的教师非正式学习研究</a:t>
            </a:r>
            <a:r>
              <a:rPr lang="en-US" altLang="zh-CN" dirty="0" smtClean="0"/>
              <a:t>_</a:t>
            </a:r>
            <a:r>
              <a:rPr lang="zh-CN" altLang="en-US" dirty="0" smtClean="0"/>
              <a:t>祁玉娟</a:t>
            </a:r>
            <a:endParaRPr lang="en-US" altLang="zh-CN" dirty="0" smtClean="0"/>
          </a:p>
          <a:p>
            <a:endParaRPr lang="en-US" altLang="zh-CN" dirty="0" smtClean="0"/>
          </a:p>
          <a:p>
            <a:r>
              <a:rPr lang="zh-CN" altLang="en-US" dirty="0" smtClean="0"/>
              <a:t>建设学习与共享的物质文化：学校物质文化环境，比如电子阅览室，在办公室</a:t>
            </a:r>
            <a:r>
              <a:rPr lang="en-US" altLang="zh-CN" dirty="0" smtClean="0"/>
              <a:t>!</a:t>
            </a:r>
            <a:r>
              <a:rPr lang="zh-CN" altLang="en-US" dirty="0" smtClean="0"/>
              <a:t>教学楼和教室悬挂著名学者画像</a:t>
            </a:r>
            <a:r>
              <a:rPr lang="en-US" altLang="zh-CN" dirty="0" smtClean="0"/>
              <a:t>,</a:t>
            </a:r>
            <a:r>
              <a:rPr lang="zh-CN" altLang="en-US" dirty="0" smtClean="0"/>
              <a:t>著名的治学名言</a:t>
            </a:r>
            <a:r>
              <a:rPr lang="en-US" altLang="zh-CN" dirty="0" smtClean="0"/>
              <a:t>,</a:t>
            </a:r>
            <a:r>
              <a:rPr lang="zh-CN" altLang="en-US" dirty="0" smtClean="0"/>
              <a:t>书写催人奋进的标语等内容</a:t>
            </a: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254CA451-D992-448A-BDF5-EC2DBC9F6D0F}" type="slidenum">
              <a:rPr lang="zh-CN" altLang="en-US" smtClean="0"/>
              <a:pPr>
                <a:defRPr/>
              </a:pPr>
              <a:t>32</a:t>
            </a:fld>
            <a:endParaRPr lang="zh-CN" altLang="en-US"/>
          </a:p>
        </p:txBody>
      </p:sp>
    </p:spTree>
    <p:extLst>
      <p:ext uri="{BB962C8B-B14F-4D97-AF65-F5344CB8AC3E}">
        <p14:creationId xmlns:p14="http://schemas.microsoft.com/office/powerpoint/2010/main" xmlns="" val="3312059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基于教师专业发展的教师非正式学习研究</a:t>
            </a:r>
            <a:r>
              <a:rPr lang="en-US" altLang="zh-CN" dirty="0" smtClean="0"/>
              <a:t>_</a:t>
            </a:r>
            <a:r>
              <a:rPr lang="zh-CN" altLang="en-US" dirty="0" smtClean="0"/>
              <a:t>祁玉娟</a:t>
            </a:r>
            <a:endParaRPr lang="en-US" altLang="zh-CN" dirty="0" smtClean="0"/>
          </a:p>
          <a:p>
            <a:endParaRPr lang="en-US" altLang="zh-CN" dirty="0" smtClean="0"/>
          </a:p>
          <a:p>
            <a:r>
              <a:rPr lang="zh-CN" altLang="en-US" dirty="0" smtClean="0"/>
              <a:t>建设学习与共享的物质文化：学校物质文化环境，比如电子阅览室，在办公室</a:t>
            </a:r>
            <a:r>
              <a:rPr lang="en-US" altLang="zh-CN" dirty="0" smtClean="0"/>
              <a:t>!</a:t>
            </a:r>
            <a:r>
              <a:rPr lang="zh-CN" altLang="en-US" dirty="0" smtClean="0"/>
              <a:t>教学楼和教室悬挂著名学者画像</a:t>
            </a:r>
            <a:r>
              <a:rPr lang="en-US" altLang="zh-CN" dirty="0" smtClean="0"/>
              <a:t>,</a:t>
            </a:r>
            <a:r>
              <a:rPr lang="zh-CN" altLang="en-US" dirty="0" smtClean="0"/>
              <a:t>著名的治学名言</a:t>
            </a:r>
            <a:r>
              <a:rPr lang="en-US" altLang="zh-CN" dirty="0" smtClean="0"/>
              <a:t>,</a:t>
            </a:r>
            <a:r>
              <a:rPr lang="zh-CN" altLang="en-US" dirty="0" smtClean="0"/>
              <a:t>书写催人奋进的标语等内容</a:t>
            </a: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254CA451-D992-448A-BDF5-EC2DBC9F6D0F}" type="slidenum">
              <a:rPr lang="zh-CN" altLang="en-US" smtClean="0"/>
              <a:pPr>
                <a:defRPr/>
              </a:pPr>
              <a:t>33</a:t>
            </a:fld>
            <a:endParaRPr lang="zh-CN" altLang="en-US"/>
          </a:p>
        </p:txBody>
      </p:sp>
    </p:spTree>
    <p:extLst>
      <p:ext uri="{BB962C8B-B14F-4D97-AF65-F5344CB8AC3E}">
        <p14:creationId xmlns:p14="http://schemas.microsoft.com/office/powerpoint/2010/main" xmlns="" val="3312059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CN" smtClean="0"/>
              <a:t>Jay  Cross(2003). Informal learning—the other 80%</a:t>
            </a:r>
            <a:endParaRPr lang="zh-CN" altLang="en-US" smtClean="0"/>
          </a:p>
          <a:p>
            <a:pPr>
              <a:spcBef>
                <a:spcPct val="0"/>
              </a:spcBef>
            </a:pPr>
            <a:endParaRPr lang="zh-CN" altLang="en-US" smtClean="0"/>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30E1599A-BC83-438D-B094-D1CED33632DC}" type="slidenum">
              <a:rPr lang="zh-CN" altLang="en-US"/>
              <a:pPr eaLnBrk="1" hangingPunct="1"/>
              <a:t>35</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CN" smtClean="0"/>
              <a:t>Jay  Cross(2003). Informal learning—the other 80%</a:t>
            </a:r>
            <a:endParaRPr lang="zh-CN" altLang="en-US" smtClean="0"/>
          </a:p>
          <a:p>
            <a:pPr>
              <a:spcBef>
                <a:spcPct val="0"/>
              </a:spcBef>
            </a:pPr>
            <a:endParaRPr lang="zh-CN" altLang="en-US" smtClean="0"/>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82BDC3D8-4F39-45A3-BD76-67FADF39A745}" type="slidenum">
              <a:rPr lang="zh-CN" altLang="en-US"/>
              <a:pPr eaLnBrk="1" hangingPunct="1"/>
              <a:t>36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非正规学习：家教</a:t>
            </a:r>
            <a:endParaRPr lang="zh-CN" altLang="en-US" dirty="0"/>
          </a:p>
        </p:txBody>
      </p:sp>
      <p:sp>
        <p:nvSpPr>
          <p:cNvPr id="4" name="灯片编号占位符 3"/>
          <p:cNvSpPr>
            <a:spLocks noGrp="1"/>
          </p:cNvSpPr>
          <p:nvPr>
            <p:ph type="sldNum" sz="quarter" idx="10"/>
          </p:nvPr>
        </p:nvSpPr>
        <p:spPr/>
        <p:txBody>
          <a:bodyPr/>
          <a:lstStyle/>
          <a:p>
            <a:pPr>
              <a:defRPr/>
            </a:pPr>
            <a:fld id="{254CA451-D992-448A-BDF5-EC2DBC9F6D0F}" type="slidenum">
              <a:rPr lang="zh-CN" altLang="en-US" smtClean="0"/>
              <a:pPr>
                <a:defRPr/>
              </a:pPr>
              <a:t>5</a:t>
            </a:fld>
            <a:endParaRPr lang="zh-CN" altLang="en-US"/>
          </a:p>
        </p:txBody>
      </p:sp>
    </p:spTree>
    <p:extLst>
      <p:ext uri="{BB962C8B-B14F-4D97-AF65-F5344CB8AC3E}">
        <p14:creationId xmlns:p14="http://schemas.microsoft.com/office/powerpoint/2010/main" xmlns="" val="137331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D0EB8175-A54F-444D-A049-6832B8A8B0CB}" type="slidenum">
              <a:rPr lang="zh-CN" altLang="en-US"/>
              <a:pPr eaLnBrk="1" hangingPunct="1"/>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CN" altLang="en-US" smtClean="0"/>
              <a:t>非正式学习</a:t>
            </a:r>
            <a:r>
              <a:rPr lang="en-US" altLang="zh-CN" smtClean="0"/>
              <a:t>_e_Learning</a:t>
            </a:r>
            <a:r>
              <a:rPr lang="zh-CN" altLang="en-US" smtClean="0"/>
              <a:t>研究与实践的新领域</a:t>
            </a:r>
            <a:r>
              <a:rPr lang="en-US" altLang="zh-CN" smtClean="0"/>
              <a:t>_</a:t>
            </a:r>
            <a:r>
              <a:rPr lang="zh-CN" altLang="en-US" smtClean="0"/>
              <a:t>余胜泉</a:t>
            </a:r>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479909A1-0A3F-41AA-A9DF-E24AEFB374E3}" type="slidenum">
              <a:rPr lang="zh-CN" altLang="en-US"/>
              <a:pPr eaLnBrk="1" hangingPunct="1"/>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CN" altLang="en-US" smtClean="0"/>
              <a:t>内隐学习：无意识获得刺激环境中的复杂知识的过程</a:t>
            </a:r>
            <a:endParaRPr lang="en-US" altLang="zh-CN" smtClean="0"/>
          </a:p>
          <a:p>
            <a:pPr>
              <a:spcBef>
                <a:spcPct val="0"/>
              </a:spcBef>
            </a:pPr>
            <a:endParaRPr lang="en-US" altLang="zh-CN" smtClean="0"/>
          </a:p>
          <a:p>
            <a:pPr>
              <a:spcBef>
                <a:spcPct val="0"/>
              </a:spcBef>
            </a:pPr>
            <a:r>
              <a:rPr lang="zh-CN" altLang="en-US" smtClean="0"/>
              <a:t>基于教师专业发展的教师非正式学习研究</a:t>
            </a:r>
            <a:endParaRPr lang="en-US" altLang="zh-CN" smtClean="0"/>
          </a:p>
          <a:p>
            <a:pPr>
              <a:spcBef>
                <a:spcPct val="0"/>
              </a:spcBef>
            </a:pPr>
            <a:endParaRPr lang="en-US" altLang="zh-CN" smtClean="0"/>
          </a:p>
          <a:p>
            <a:pPr>
              <a:spcBef>
                <a:spcPct val="0"/>
              </a:spcBef>
            </a:pPr>
            <a:r>
              <a:rPr lang="zh-CN" altLang="en-US" smtClean="0"/>
              <a:t>非正式学习</a:t>
            </a:r>
            <a:r>
              <a:rPr lang="en-US" altLang="zh-CN" smtClean="0"/>
              <a:t>_e_Learning</a:t>
            </a:r>
            <a:r>
              <a:rPr lang="zh-CN" altLang="en-US" smtClean="0"/>
              <a:t>研究与实践的新领域</a:t>
            </a:r>
            <a:r>
              <a:rPr lang="en-US" altLang="zh-CN" smtClean="0"/>
              <a:t>_</a:t>
            </a:r>
            <a:r>
              <a:rPr lang="zh-CN" altLang="en-US" smtClean="0"/>
              <a:t>余胜泉（社会建构主义理论）</a:t>
            </a:r>
            <a:endParaRPr lang="en-US" altLang="zh-CN" smtClean="0"/>
          </a:p>
          <a:p>
            <a:pPr>
              <a:spcBef>
                <a:spcPct val="0"/>
              </a:spcBef>
            </a:pPr>
            <a:endParaRPr lang="en-US" altLang="zh-CN" smtClean="0"/>
          </a:p>
          <a:p>
            <a:pPr>
              <a:spcBef>
                <a:spcPct val="0"/>
              </a:spcBef>
            </a:pPr>
            <a:endParaRPr lang="zh-CN" altLang="en-US" smtClean="0"/>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89C27787-9098-4A27-A80C-1C57CB804D6B}" type="slidenum">
              <a:rPr lang="zh-CN" altLang="en-US"/>
              <a:pPr eaLnBrk="1" hangingPunct="1"/>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CN" smtClean="0"/>
              <a:t>Jay  Cross(2003). Informal learning—the other 80%</a:t>
            </a:r>
            <a:endParaRPr lang="zh-CN" altLang="en-US" smtClean="0"/>
          </a:p>
          <a:p>
            <a:pPr>
              <a:spcBef>
                <a:spcPct val="0"/>
              </a:spcBef>
            </a:pPr>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6801066-8A19-45A4-9DBF-1EA907E5761B}" type="slidenum">
              <a:rPr lang="zh-CN" altLang="en-US"/>
              <a:pPr eaLnBrk="1" hangingPunct="1"/>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CN" smtClean="0"/>
              <a:t>Jay  Cross(2003). Informal learning—the other 80%</a:t>
            </a:r>
            <a:endParaRPr lang="zh-CN" altLang="en-US" smtClean="0"/>
          </a:p>
          <a:p>
            <a:pPr>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AE7367A-B3C7-438F-8845-B05EAD475624}" type="slidenum">
              <a:rPr lang="zh-CN" altLang="en-US"/>
              <a:pPr eaLnBrk="1" hangingPunct="1"/>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CN" smtClean="0"/>
              <a:t>Jay  Cross(2003). Informal learning—the other 80%</a:t>
            </a:r>
            <a:endParaRPr lang="zh-CN" altLang="en-US" smtClean="0"/>
          </a:p>
          <a:p>
            <a:pPr>
              <a:spcBef>
                <a:spcPct val="0"/>
              </a:spcBef>
            </a:pPr>
            <a:endParaRPr lang="zh-CN" altLang="en-US" smtClean="0"/>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38B51ACC-2402-4F56-A056-69EE7B3323E4}" type="slidenum">
              <a:rPr lang="zh-CN" altLang="en-US"/>
              <a:pPr eaLnBrk="1" hangingPunct="1"/>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4825"/>
            <a:ext cx="7772400" cy="12255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DF5ED41-B354-433B-A9B5-B33D0574E30B}" type="datetime1">
              <a:rPr lang="zh-CN" altLang="en-US"/>
              <a:pPr>
                <a:defRPr/>
              </a:pPr>
              <a:t>2014/4/8</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475CA7EF-3D8E-4E87-9B11-B3BE64C3AF61}"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257563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内容3">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382A561C-E520-48AF-9575-1DE8600B7AAB}" type="datetime1">
              <a:rPr lang="zh-CN" altLang="en-US"/>
              <a:pPr>
                <a:defRPr/>
              </a:pPr>
              <a:t>2014/4/8</a:t>
            </a:fld>
            <a:endParaRPr lang="zh-CN" altLang="en-US" sz="1800">
              <a:solidFill>
                <a:schemeClr val="tx1"/>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a:ln/>
        </p:spPr>
        <p:txBody>
          <a:bodyPr/>
          <a:lstStyle>
            <a:lvl1pPr>
              <a:defRPr/>
            </a:lvl1pPr>
          </a:lstStyle>
          <a:p>
            <a:pPr>
              <a:defRPr/>
            </a:pPr>
            <a:fld id="{3E075C02-B95F-4F90-9CD4-341F8189786A}" type="slidenum">
              <a:rPr lang="zh-CN" altLang="en-US"/>
              <a:pPr>
                <a:defRPr/>
              </a:pPr>
              <a:t>‹#›</a:t>
            </a:fld>
            <a:endParaRPr lang="zh-CN" altLang="en-US" sz="1800">
              <a:solidFill>
                <a:schemeClr val="tx1"/>
              </a:solidFill>
            </a:endParaRPr>
          </a:p>
        </p:txBody>
      </p:sp>
      <p:grpSp>
        <p:nvGrpSpPr>
          <p:cNvPr id="5" name="Group 2"/>
          <p:cNvGrpSpPr>
            <a:grpSpLocks/>
          </p:cNvGrpSpPr>
          <p:nvPr userDrawn="1"/>
        </p:nvGrpSpPr>
        <p:grpSpPr bwMode="auto">
          <a:xfrm>
            <a:off x="395536" y="-7054"/>
            <a:ext cx="7356111" cy="777139"/>
            <a:chOff x="-360154" y="15773"/>
            <a:chExt cx="7356916" cy="777474"/>
          </a:xfrm>
        </p:grpSpPr>
        <p:sp>
          <p:nvSpPr>
            <p:cNvPr id="6" name="矩形 8"/>
            <p:cNvSpPr>
              <a:spLocks noChangeArrowheads="1"/>
            </p:cNvSpPr>
            <p:nvPr/>
          </p:nvSpPr>
          <p:spPr bwMode="auto">
            <a:xfrm>
              <a:off x="4548839" y="205970"/>
              <a:ext cx="2400619" cy="583358"/>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zh-CN">
                <a:sym typeface="Arial" charset="0"/>
              </a:endParaRPr>
            </a:p>
          </p:txBody>
        </p:sp>
        <p:sp>
          <p:nvSpPr>
            <p:cNvPr id="7" name="矩形 17"/>
            <p:cNvSpPr>
              <a:spLocks noChangeArrowheads="1"/>
            </p:cNvSpPr>
            <p:nvPr/>
          </p:nvSpPr>
          <p:spPr bwMode="auto">
            <a:xfrm>
              <a:off x="1512259" y="205970"/>
              <a:ext cx="1500197" cy="583358"/>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zh-CN">
                <a:sym typeface="Arial" charset="0"/>
              </a:endParaRPr>
            </a:p>
          </p:txBody>
        </p:sp>
        <p:sp>
          <p:nvSpPr>
            <p:cNvPr id="8" name="矩形 19"/>
            <p:cNvSpPr>
              <a:spLocks noChangeArrowheads="1"/>
            </p:cNvSpPr>
            <p:nvPr/>
          </p:nvSpPr>
          <p:spPr bwMode="auto">
            <a:xfrm>
              <a:off x="-360154" y="205970"/>
              <a:ext cx="1870787" cy="583358"/>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zh-CN">
                <a:sym typeface="Arial" charset="0"/>
              </a:endParaRPr>
            </a:p>
          </p:txBody>
        </p:sp>
        <p:sp>
          <p:nvSpPr>
            <p:cNvPr id="9" name="矩形 10"/>
            <p:cNvSpPr>
              <a:spLocks/>
            </p:cNvSpPr>
            <p:nvPr/>
          </p:nvSpPr>
          <p:spPr bwMode="auto">
            <a:xfrm>
              <a:off x="3029064" y="15773"/>
              <a:ext cx="1476327" cy="777474"/>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zh-CN">
                <a:sym typeface="Arial" charset="0"/>
              </a:endParaRPr>
            </a:p>
          </p:txBody>
        </p:sp>
        <p:sp>
          <p:nvSpPr>
            <p:cNvPr id="10" name="矩形 16"/>
            <p:cNvSpPr>
              <a:spLocks noChangeArrowheads="1"/>
            </p:cNvSpPr>
            <p:nvPr/>
          </p:nvSpPr>
          <p:spPr bwMode="auto">
            <a:xfrm>
              <a:off x="4594366" y="277867"/>
              <a:ext cx="2402396" cy="461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b="1" dirty="0" smtClean="0">
                  <a:solidFill>
                    <a:srgbClr val="FFFFFF"/>
                  </a:solidFill>
                  <a:latin typeface="微软雅黑" pitchFamily="34" charset="-122"/>
                  <a:ea typeface="微软雅黑" pitchFamily="34" charset="-122"/>
                  <a:sym typeface="微软雅黑" pitchFamily="34" charset="-122"/>
                </a:rPr>
                <a:t>教师非正式学习</a:t>
              </a:r>
              <a:endParaRPr lang="zh-CN" altLang="en-US" dirty="0"/>
            </a:p>
          </p:txBody>
        </p:sp>
        <p:sp>
          <p:nvSpPr>
            <p:cNvPr id="11" name="矩形 18"/>
            <p:cNvSpPr>
              <a:spLocks noChangeArrowheads="1"/>
            </p:cNvSpPr>
            <p:nvPr/>
          </p:nvSpPr>
          <p:spPr bwMode="auto">
            <a:xfrm>
              <a:off x="3239639" y="277867"/>
              <a:ext cx="1153254" cy="461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b="1" dirty="0" smtClean="0">
                  <a:solidFill>
                    <a:schemeClr val="tx1"/>
                  </a:solidFill>
                  <a:latin typeface="微软雅黑" pitchFamily="34" charset="-122"/>
                  <a:ea typeface="微软雅黑" pitchFamily="34" charset="-122"/>
                  <a:sym typeface="微软雅黑" pitchFamily="34" charset="-122"/>
                </a:rPr>
                <a:t>新应用</a:t>
              </a:r>
              <a:endParaRPr lang="zh-CN" altLang="en-US" dirty="0">
                <a:solidFill>
                  <a:schemeClr val="tx1"/>
                </a:solidFill>
              </a:endParaRPr>
            </a:p>
          </p:txBody>
        </p:sp>
        <p:sp>
          <p:nvSpPr>
            <p:cNvPr id="12" name="矩形 20"/>
            <p:cNvSpPr>
              <a:spLocks noChangeArrowheads="1"/>
            </p:cNvSpPr>
            <p:nvPr/>
          </p:nvSpPr>
          <p:spPr bwMode="auto">
            <a:xfrm>
              <a:off x="1620282" y="277867"/>
              <a:ext cx="1415927" cy="461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b="1" dirty="0" smtClean="0">
                  <a:solidFill>
                    <a:schemeClr val="bg1"/>
                  </a:solidFill>
                  <a:latin typeface="微软雅黑" pitchFamily="34" charset="-122"/>
                  <a:ea typeface="微软雅黑" pitchFamily="34" charset="-122"/>
                  <a:sym typeface="微软雅黑" pitchFamily="34" charset="-122"/>
                </a:rPr>
                <a:t>相关研究</a:t>
              </a:r>
              <a:endParaRPr lang="zh-CN" altLang="en-US" dirty="0">
                <a:solidFill>
                  <a:schemeClr val="bg1"/>
                </a:solidFill>
              </a:endParaRPr>
            </a:p>
          </p:txBody>
        </p:sp>
        <p:sp>
          <p:nvSpPr>
            <p:cNvPr id="13" name="矩形 21"/>
            <p:cNvSpPr>
              <a:spLocks noChangeArrowheads="1"/>
            </p:cNvSpPr>
            <p:nvPr/>
          </p:nvSpPr>
          <p:spPr bwMode="auto">
            <a:xfrm>
              <a:off x="-288138" y="293640"/>
              <a:ext cx="1723737" cy="461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b="1" dirty="0" smtClean="0">
                  <a:solidFill>
                    <a:schemeClr val="bg1"/>
                  </a:solidFill>
                  <a:latin typeface="微软雅黑" pitchFamily="34" charset="-122"/>
                  <a:ea typeface="微软雅黑" pitchFamily="34" charset="-122"/>
                  <a:sym typeface="微软雅黑" pitchFamily="34" charset="-122"/>
                </a:rPr>
                <a:t>非正式学习</a:t>
              </a:r>
              <a:endParaRPr lang="zh-CN" altLang="en-US" dirty="0">
                <a:solidFill>
                  <a:schemeClr val="bg1"/>
                </a:solidFill>
              </a:endParaRPr>
            </a:p>
          </p:txBody>
        </p:sp>
      </p:grpSp>
    </p:spTree>
    <p:extLst>
      <p:ext uri="{BB962C8B-B14F-4D97-AF65-F5344CB8AC3E}">
        <p14:creationId xmlns:p14="http://schemas.microsoft.com/office/powerpoint/2010/main" xmlns="" val="2189086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内容4">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382A561C-E520-48AF-9575-1DE8600B7AAB}" type="datetime1">
              <a:rPr lang="zh-CN" altLang="en-US"/>
              <a:pPr>
                <a:defRPr/>
              </a:pPr>
              <a:t>2014/4/8</a:t>
            </a:fld>
            <a:endParaRPr lang="zh-CN" altLang="en-US" sz="1800">
              <a:solidFill>
                <a:schemeClr val="tx1"/>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a:ln/>
        </p:spPr>
        <p:txBody>
          <a:bodyPr/>
          <a:lstStyle>
            <a:lvl1pPr>
              <a:defRPr/>
            </a:lvl1pPr>
          </a:lstStyle>
          <a:p>
            <a:pPr>
              <a:defRPr/>
            </a:pPr>
            <a:fld id="{3E075C02-B95F-4F90-9CD4-341F8189786A}" type="slidenum">
              <a:rPr lang="zh-CN" altLang="en-US"/>
              <a:pPr>
                <a:defRPr/>
              </a:pPr>
              <a:t>‹#›</a:t>
            </a:fld>
            <a:endParaRPr lang="zh-CN" altLang="en-US" sz="1800">
              <a:solidFill>
                <a:schemeClr val="tx1"/>
              </a:solidFill>
            </a:endParaRPr>
          </a:p>
        </p:txBody>
      </p:sp>
      <p:grpSp>
        <p:nvGrpSpPr>
          <p:cNvPr id="5" name="Group 2"/>
          <p:cNvGrpSpPr>
            <a:grpSpLocks/>
          </p:cNvGrpSpPr>
          <p:nvPr userDrawn="1"/>
        </p:nvGrpSpPr>
        <p:grpSpPr bwMode="auto">
          <a:xfrm>
            <a:off x="395536" y="-7054"/>
            <a:ext cx="7356111" cy="777139"/>
            <a:chOff x="-360154" y="15773"/>
            <a:chExt cx="7356916" cy="777474"/>
          </a:xfrm>
        </p:grpSpPr>
        <p:sp>
          <p:nvSpPr>
            <p:cNvPr id="6" name="矩形 8"/>
            <p:cNvSpPr>
              <a:spLocks noChangeArrowheads="1"/>
            </p:cNvSpPr>
            <p:nvPr/>
          </p:nvSpPr>
          <p:spPr bwMode="auto">
            <a:xfrm>
              <a:off x="3024592" y="205970"/>
              <a:ext cx="1480798" cy="583358"/>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zh-CN">
                <a:sym typeface="Arial" charset="0"/>
              </a:endParaRPr>
            </a:p>
          </p:txBody>
        </p:sp>
        <p:sp>
          <p:nvSpPr>
            <p:cNvPr id="7" name="矩形 17"/>
            <p:cNvSpPr>
              <a:spLocks noChangeArrowheads="1"/>
            </p:cNvSpPr>
            <p:nvPr/>
          </p:nvSpPr>
          <p:spPr bwMode="auto">
            <a:xfrm>
              <a:off x="1512259" y="205970"/>
              <a:ext cx="1523950" cy="583358"/>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zh-CN">
                <a:sym typeface="Arial" charset="0"/>
              </a:endParaRPr>
            </a:p>
          </p:txBody>
        </p:sp>
        <p:sp>
          <p:nvSpPr>
            <p:cNvPr id="8" name="矩形 19"/>
            <p:cNvSpPr>
              <a:spLocks noChangeArrowheads="1"/>
            </p:cNvSpPr>
            <p:nvPr/>
          </p:nvSpPr>
          <p:spPr bwMode="auto">
            <a:xfrm>
              <a:off x="-360154" y="205970"/>
              <a:ext cx="1870787" cy="583358"/>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zh-CN">
                <a:sym typeface="Arial" charset="0"/>
              </a:endParaRPr>
            </a:p>
          </p:txBody>
        </p:sp>
        <p:sp>
          <p:nvSpPr>
            <p:cNvPr id="9" name="矩形 10"/>
            <p:cNvSpPr>
              <a:spLocks/>
            </p:cNvSpPr>
            <p:nvPr/>
          </p:nvSpPr>
          <p:spPr bwMode="auto">
            <a:xfrm>
              <a:off x="4521158" y="15773"/>
              <a:ext cx="2459836" cy="777474"/>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zh-CN">
                <a:sym typeface="Arial" charset="0"/>
              </a:endParaRPr>
            </a:p>
          </p:txBody>
        </p:sp>
        <p:sp>
          <p:nvSpPr>
            <p:cNvPr id="10" name="矩形 16"/>
            <p:cNvSpPr>
              <a:spLocks noChangeArrowheads="1"/>
            </p:cNvSpPr>
            <p:nvPr/>
          </p:nvSpPr>
          <p:spPr bwMode="auto">
            <a:xfrm>
              <a:off x="4594366" y="277867"/>
              <a:ext cx="2402396" cy="461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b="1" dirty="0" smtClean="0">
                  <a:solidFill>
                    <a:schemeClr val="tx1"/>
                  </a:solidFill>
                  <a:latin typeface="微软雅黑" pitchFamily="34" charset="-122"/>
                  <a:ea typeface="微软雅黑" pitchFamily="34" charset="-122"/>
                  <a:sym typeface="微软雅黑" pitchFamily="34" charset="-122"/>
                </a:rPr>
                <a:t>教师非正式学习</a:t>
              </a:r>
              <a:endParaRPr lang="zh-CN" altLang="en-US" dirty="0">
                <a:solidFill>
                  <a:schemeClr val="tx1"/>
                </a:solidFill>
              </a:endParaRPr>
            </a:p>
          </p:txBody>
        </p:sp>
        <p:sp>
          <p:nvSpPr>
            <p:cNvPr id="11" name="矩形 18"/>
            <p:cNvSpPr>
              <a:spLocks noChangeArrowheads="1"/>
            </p:cNvSpPr>
            <p:nvPr/>
          </p:nvSpPr>
          <p:spPr bwMode="auto">
            <a:xfrm>
              <a:off x="3239639" y="277867"/>
              <a:ext cx="1153254" cy="461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b="1" dirty="0" smtClean="0">
                  <a:solidFill>
                    <a:schemeClr val="bg1"/>
                  </a:solidFill>
                  <a:latin typeface="微软雅黑" pitchFamily="34" charset="-122"/>
                  <a:ea typeface="微软雅黑" pitchFamily="34" charset="-122"/>
                  <a:sym typeface="微软雅黑" pitchFamily="34" charset="-122"/>
                </a:rPr>
                <a:t>新应用</a:t>
              </a:r>
              <a:endParaRPr lang="zh-CN" altLang="en-US" dirty="0">
                <a:solidFill>
                  <a:schemeClr val="bg1"/>
                </a:solidFill>
              </a:endParaRPr>
            </a:p>
          </p:txBody>
        </p:sp>
        <p:sp>
          <p:nvSpPr>
            <p:cNvPr id="12" name="矩形 20"/>
            <p:cNvSpPr>
              <a:spLocks noChangeArrowheads="1"/>
            </p:cNvSpPr>
            <p:nvPr/>
          </p:nvSpPr>
          <p:spPr bwMode="auto">
            <a:xfrm>
              <a:off x="1620282" y="277867"/>
              <a:ext cx="1415927" cy="461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b="1" dirty="0" smtClean="0">
                  <a:solidFill>
                    <a:schemeClr val="bg1"/>
                  </a:solidFill>
                  <a:latin typeface="微软雅黑" pitchFamily="34" charset="-122"/>
                  <a:ea typeface="微软雅黑" pitchFamily="34" charset="-122"/>
                  <a:sym typeface="微软雅黑" pitchFamily="34" charset="-122"/>
                </a:rPr>
                <a:t>相关研究</a:t>
              </a:r>
              <a:endParaRPr lang="zh-CN" altLang="en-US" dirty="0">
                <a:solidFill>
                  <a:schemeClr val="bg1"/>
                </a:solidFill>
              </a:endParaRPr>
            </a:p>
          </p:txBody>
        </p:sp>
        <p:sp>
          <p:nvSpPr>
            <p:cNvPr id="13" name="矩形 21"/>
            <p:cNvSpPr>
              <a:spLocks noChangeArrowheads="1"/>
            </p:cNvSpPr>
            <p:nvPr/>
          </p:nvSpPr>
          <p:spPr bwMode="auto">
            <a:xfrm>
              <a:off x="-288138" y="293640"/>
              <a:ext cx="1723737" cy="461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b="1" dirty="0" smtClean="0">
                  <a:solidFill>
                    <a:schemeClr val="bg1"/>
                  </a:solidFill>
                  <a:latin typeface="微软雅黑" pitchFamily="34" charset="-122"/>
                  <a:ea typeface="微软雅黑" pitchFamily="34" charset="-122"/>
                  <a:sym typeface="微软雅黑" pitchFamily="34" charset="-122"/>
                </a:rPr>
                <a:t>非正式学习</a:t>
              </a:r>
              <a:endParaRPr lang="zh-CN" altLang="en-US" dirty="0">
                <a:solidFill>
                  <a:schemeClr val="bg1"/>
                </a:solidFill>
              </a:endParaRPr>
            </a:p>
          </p:txBody>
        </p:sp>
      </p:grpSp>
    </p:spTree>
    <p:extLst>
      <p:ext uri="{BB962C8B-B14F-4D97-AF65-F5344CB8AC3E}">
        <p14:creationId xmlns:p14="http://schemas.microsoft.com/office/powerpoint/2010/main" xmlns="" val="2189086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013"/>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A4FE645C-1450-4A8B-96A0-A2A4F4C63479}" type="datetime1">
              <a:rPr lang="zh-CN" altLang="en-US"/>
              <a:pPr>
                <a:defRPr/>
              </a:pPr>
              <a:t>2014/4/8</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EFC12A67-FDB4-4BBA-8B16-42934283B16B}"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3916626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307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999E56E9-1847-4F40-AE48-44A352021359}" type="datetime1">
              <a:rPr lang="zh-CN" altLang="en-US"/>
              <a:pPr>
                <a:defRPr/>
              </a:pPr>
              <a:t>2014/4/8</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0F5E2298-F5C1-4FD1-A487-7027C780AAE2}"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2414374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3D3D7FF-CCB2-4F0F-AAA2-DC6EDE16E4FB}" type="datetime1">
              <a:rPr lang="zh-CN" altLang="en-US"/>
              <a:pPr>
                <a:defRPr/>
              </a:pPr>
              <a:t>2014/4/8</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0508AEE2-207D-43DE-8057-B3B31666C8E7}"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2570827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4876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4876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0A38BD10-C532-4704-AEBD-877E95B1EBD2}" type="datetime1">
              <a:rPr lang="zh-CN" altLang="en-US"/>
              <a:pPr>
                <a:defRPr/>
              </a:pPr>
              <a:t>2014/4/8</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A643938F-AF31-4775-B45E-5D1452028D24}"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1473700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AB25257B-93F1-4577-8E83-0B39D7AE5BDF}" type="datetime1">
              <a:rPr lang="zh-CN" altLang="en-US"/>
              <a:pPr>
                <a:defRPr/>
              </a:pPr>
              <a:t>2014/4/8</a:t>
            </a:fld>
            <a:endParaRPr lang="zh-CN" altLang="en-US" sz="1800">
              <a:solidFill>
                <a:schemeClr val="tx1"/>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FF3922AD-FBD5-4623-BEC0-07DD49C3E41C}"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359042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97B5585E-E9EA-48E2-936E-5FE4089DED04}" type="datetime1">
              <a:rPr lang="zh-CN" altLang="en-US"/>
              <a:pPr>
                <a:defRPr/>
              </a:pPr>
              <a:t>2014/4/8</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E5C114E8-BA9B-47B9-8CF2-8CBD4B19A807}"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742363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1888"/>
            <a:ext cx="7772400" cy="113506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525"/>
            <a:ext cx="7772400" cy="1249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536042ED-BA89-4030-BBA3-23AD9A394324}" type="datetime1">
              <a:rPr lang="zh-CN" altLang="en-US"/>
              <a:pPr>
                <a:defRPr/>
              </a:pPr>
              <a:t>2014/4/8</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73B37A08-5025-4562-AC16-F485CF2EA536}"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374138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DE4B0B16-0D87-4FAA-8BAD-2DF609DBB7DA}" type="datetime1">
              <a:rPr lang="zh-CN" altLang="en-US"/>
              <a:pPr>
                <a:defRPr/>
              </a:pPr>
              <a:t>2014/4/8</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8313A9EE-2941-45BE-9465-806B65D5B458}"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108742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C987877C-3AA9-4173-A91C-C2E461DDA1A5}" type="datetime1">
              <a:rPr lang="zh-CN" altLang="en-US"/>
              <a:pPr>
                <a:defRPr/>
              </a:pPr>
              <a:t>2014/4/8</a:t>
            </a:fld>
            <a:endParaRPr lang="zh-CN" altLang="en-US" sz="1800">
              <a:solidFill>
                <a:schemeClr val="tx1"/>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a:ln/>
        </p:spPr>
        <p:txBody>
          <a:bodyPr/>
          <a:lstStyle>
            <a:lvl1pPr>
              <a:defRPr/>
            </a:lvl1pPr>
          </a:lstStyle>
          <a:p>
            <a:pPr>
              <a:defRPr/>
            </a:pPr>
            <a:fld id="{1F2434D4-187D-4647-AFF4-3FA7F208E082}"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2416125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3BD2019C-D059-474A-A1F0-C710FA4D9EE6}" type="datetime1">
              <a:rPr lang="zh-CN" altLang="en-US"/>
              <a:pPr>
                <a:defRPr/>
              </a:pPr>
              <a:t>2014/4/8</a:t>
            </a:fld>
            <a:endParaRPr lang="zh-CN" altLang="en-US" sz="1800">
              <a:solidFill>
                <a:schemeClr val="tx1"/>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0AC07E72-83CF-401A-AFBD-34ED35A5A94C}"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288252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382A561C-E520-48AF-9575-1DE8600B7AAB}" type="datetime1">
              <a:rPr lang="zh-CN" altLang="en-US"/>
              <a:pPr>
                <a:defRPr/>
              </a:pPr>
              <a:t>2014/4/8</a:t>
            </a:fld>
            <a:endParaRPr lang="zh-CN" altLang="en-US" sz="1800">
              <a:solidFill>
                <a:schemeClr val="tx1"/>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a:ln/>
        </p:spPr>
        <p:txBody>
          <a:bodyPr/>
          <a:lstStyle>
            <a:lvl1pPr>
              <a:defRPr/>
            </a:lvl1pPr>
          </a:lstStyle>
          <a:p>
            <a:pPr>
              <a:defRPr/>
            </a:pPr>
            <a:fld id="{3E075C02-B95F-4F90-9CD4-341F8189786A}"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8605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内容1">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382A561C-E520-48AF-9575-1DE8600B7AAB}" type="datetime1">
              <a:rPr lang="zh-CN" altLang="en-US"/>
              <a:pPr>
                <a:defRPr/>
              </a:pPr>
              <a:t>2014/4/8</a:t>
            </a:fld>
            <a:endParaRPr lang="zh-CN" altLang="en-US" sz="1800">
              <a:solidFill>
                <a:schemeClr val="tx1"/>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a:ln/>
        </p:spPr>
        <p:txBody>
          <a:bodyPr/>
          <a:lstStyle>
            <a:lvl1pPr>
              <a:defRPr/>
            </a:lvl1pPr>
          </a:lstStyle>
          <a:p>
            <a:pPr>
              <a:defRPr/>
            </a:pPr>
            <a:fld id="{3E075C02-B95F-4F90-9CD4-341F8189786A}" type="slidenum">
              <a:rPr lang="zh-CN" altLang="en-US"/>
              <a:pPr>
                <a:defRPr/>
              </a:pPr>
              <a:t>‹#›</a:t>
            </a:fld>
            <a:endParaRPr lang="zh-CN" altLang="en-US" sz="1800">
              <a:solidFill>
                <a:schemeClr val="tx1"/>
              </a:solidFill>
            </a:endParaRPr>
          </a:p>
        </p:txBody>
      </p:sp>
      <p:grpSp>
        <p:nvGrpSpPr>
          <p:cNvPr id="5" name="Group 2"/>
          <p:cNvGrpSpPr>
            <a:grpSpLocks/>
          </p:cNvGrpSpPr>
          <p:nvPr userDrawn="1"/>
        </p:nvGrpSpPr>
        <p:grpSpPr bwMode="auto">
          <a:xfrm>
            <a:off x="379770" y="-7054"/>
            <a:ext cx="7371877" cy="777139"/>
            <a:chOff x="-375922" y="15773"/>
            <a:chExt cx="7372684" cy="777474"/>
          </a:xfrm>
        </p:grpSpPr>
        <p:sp>
          <p:nvSpPr>
            <p:cNvPr id="6" name="矩形 8"/>
            <p:cNvSpPr>
              <a:spLocks noChangeArrowheads="1"/>
            </p:cNvSpPr>
            <p:nvPr/>
          </p:nvSpPr>
          <p:spPr bwMode="auto">
            <a:xfrm>
              <a:off x="4538205" y="205970"/>
              <a:ext cx="2400619" cy="583358"/>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zh-CN">
                <a:sym typeface="Arial" charset="0"/>
              </a:endParaRPr>
            </a:p>
          </p:txBody>
        </p:sp>
        <p:sp>
          <p:nvSpPr>
            <p:cNvPr id="7" name="矩形 17"/>
            <p:cNvSpPr>
              <a:spLocks noChangeArrowheads="1"/>
            </p:cNvSpPr>
            <p:nvPr/>
          </p:nvSpPr>
          <p:spPr bwMode="auto">
            <a:xfrm>
              <a:off x="3038400" y="205970"/>
              <a:ext cx="1500197" cy="583358"/>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zh-CN">
                <a:sym typeface="Arial" charset="0"/>
              </a:endParaRPr>
            </a:p>
          </p:txBody>
        </p:sp>
        <p:sp>
          <p:nvSpPr>
            <p:cNvPr id="8" name="矩形 19"/>
            <p:cNvSpPr>
              <a:spLocks noChangeArrowheads="1"/>
            </p:cNvSpPr>
            <p:nvPr/>
          </p:nvSpPr>
          <p:spPr bwMode="auto">
            <a:xfrm>
              <a:off x="1542168" y="205970"/>
              <a:ext cx="1500197" cy="583358"/>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zh-CN">
                <a:sym typeface="Arial" charset="0"/>
              </a:endParaRPr>
            </a:p>
          </p:txBody>
        </p:sp>
        <p:sp>
          <p:nvSpPr>
            <p:cNvPr id="9" name="矩形 10"/>
            <p:cNvSpPr>
              <a:spLocks/>
            </p:cNvSpPr>
            <p:nvPr/>
          </p:nvSpPr>
          <p:spPr bwMode="auto">
            <a:xfrm>
              <a:off x="-375922" y="15773"/>
              <a:ext cx="1886554" cy="777474"/>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zh-CN">
                <a:sym typeface="Arial" charset="0"/>
              </a:endParaRPr>
            </a:p>
          </p:txBody>
        </p:sp>
        <p:sp>
          <p:nvSpPr>
            <p:cNvPr id="10" name="矩形 16"/>
            <p:cNvSpPr>
              <a:spLocks noChangeArrowheads="1"/>
            </p:cNvSpPr>
            <p:nvPr/>
          </p:nvSpPr>
          <p:spPr bwMode="auto">
            <a:xfrm>
              <a:off x="4594366" y="277867"/>
              <a:ext cx="2402396" cy="461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b="1" dirty="0" smtClean="0">
                  <a:solidFill>
                    <a:srgbClr val="FFFFFF"/>
                  </a:solidFill>
                  <a:latin typeface="微软雅黑" pitchFamily="34" charset="-122"/>
                  <a:ea typeface="微软雅黑" pitchFamily="34" charset="-122"/>
                  <a:sym typeface="微软雅黑" pitchFamily="34" charset="-122"/>
                </a:rPr>
                <a:t>教师非正式学习</a:t>
              </a:r>
              <a:endParaRPr lang="zh-CN" altLang="en-US" dirty="0"/>
            </a:p>
          </p:txBody>
        </p:sp>
        <p:sp>
          <p:nvSpPr>
            <p:cNvPr id="11" name="矩形 18"/>
            <p:cNvSpPr>
              <a:spLocks noChangeArrowheads="1"/>
            </p:cNvSpPr>
            <p:nvPr/>
          </p:nvSpPr>
          <p:spPr bwMode="auto">
            <a:xfrm>
              <a:off x="3239639" y="277867"/>
              <a:ext cx="1153254" cy="461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b="1" dirty="0" smtClean="0">
                  <a:solidFill>
                    <a:srgbClr val="FFFFFF"/>
                  </a:solidFill>
                  <a:latin typeface="微软雅黑" pitchFamily="34" charset="-122"/>
                  <a:ea typeface="微软雅黑" pitchFamily="34" charset="-122"/>
                  <a:sym typeface="微软雅黑" pitchFamily="34" charset="-122"/>
                </a:rPr>
                <a:t>新应用</a:t>
              </a:r>
              <a:endParaRPr lang="zh-CN" altLang="en-US" dirty="0"/>
            </a:p>
          </p:txBody>
        </p:sp>
        <p:sp>
          <p:nvSpPr>
            <p:cNvPr id="12" name="矩形 20"/>
            <p:cNvSpPr>
              <a:spLocks noChangeArrowheads="1"/>
            </p:cNvSpPr>
            <p:nvPr/>
          </p:nvSpPr>
          <p:spPr bwMode="auto">
            <a:xfrm>
              <a:off x="1620282" y="277867"/>
              <a:ext cx="1415927" cy="461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b="1" dirty="0" smtClean="0">
                  <a:solidFill>
                    <a:srgbClr val="FFFFFF"/>
                  </a:solidFill>
                  <a:latin typeface="微软雅黑" pitchFamily="34" charset="-122"/>
                  <a:ea typeface="微软雅黑" pitchFamily="34" charset="-122"/>
                  <a:sym typeface="微软雅黑" pitchFamily="34" charset="-122"/>
                </a:rPr>
                <a:t>相关研究</a:t>
              </a:r>
              <a:endParaRPr lang="zh-CN" altLang="en-US" dirty="0"/>
            </a:p>
          </p:txBody>
        </p:sp>
        <p:sp>
          <p:nvSpPr>
            <p:cNvPr id="13" name="矩形 21"/>
            <p:cNvSpPr>
              <a:spLocks noChangeArrowheads="1"/>
            </p:cNvSpPr>
            <p:nvPr/>
          </p:nvSpPr>
          <p:spPr bwMode="auto">
            <a:xfrm>
              <a:off x="-288138" y="293640"/>
              <a:ext cx="1723737" cy="461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b="1" dirty="0" smtClean="0">
                  <a:latin typeface="微软雅黑" pitchFamily="34" charset="-122"/>
                  <a:ea typeface="微软雅黑" pitchFamily="34" charset="-122"/>
                  <a:sym typeface="微软雅黑" pitchFamily="34" charset="-122"/>
                </a:rPr>
                <a:t>非正式学习</a:t>
              </a:r>
              <a:endParaRPr lang="zh-CN" altLang="en-US" dirty="0"/>
            </a:p>
          </p:txBody>
        </p:sp>
      </p:grpSp>
    </p:spTree>
    <p:extLst>
      <p:ext uri="{BB962C8B-B14F-4D97-AF65-F5344CB8AC3E}">
        <p14:creationId xmlns:p14="http://schemas.microsoft.com/office/powerpoint/2010/main" xmlns="" val="30046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内容2">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382A561C-E520-48AF-9575-1DE8600B7AAB}" type="datetime1">
              <a:rPr lang="zh-CN" altLang="en-US"/>
              <a:pPr>
                <a:defRPr/>
              </a:pPr>
              <a:t>2014/4/8</a:t>
            </a:fld>
            <a:endParaRPr lang="zh-CN" altLang="en-US" sz="1800">
              <a:solidFill>
                <a:schemeClr val="tx1"/>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a:ln/>
        </p:spPr>
        <p:txBody>
          <a:bodyPr/>
          <a:lstStyle>
            <a:lvl1pPr>
              <a:defRPr/>
            </a:lvl1pPr>
          </a:lstStyle>
          <a:p>
            <a:pPr>
              <a:defRPr/>
            </a:pPr>
            <a:fld id="{3E075C02-B95F-4F90-9CD4-341F8189786A}" type="slidenum">
              <a:rPr lang="zh-CN" altLang="en-US"/>
              <a:pPr>
                <a:defRPr/>
              </a:pPr>
              <a:t>‹#›</a:t>
            </a:fld>
            <a:endParaRPr lang="zh-CN" altLang="en-US" sz="1800">
              <a:solidFill>
                <a:schemeClr val="tx1"/>
              </a:solidFill>
            </a:endParaRPr>
          </a:p>
        </p:txBody>
      </p:sp>
      <p:grpSp>
        <p:nvGrpSpPr>
          <p:cNvPr id="5" name="Group 2"/>
          <p:cNvGrpSpPr>
            <a:grpSpLocks/>
          </p:cNvGrpSpPr>
          <p:nvPr userDrawn="1"/>
        </p:nvGrpSpPr>
        <p:grpSpPr bwMode="auto">
          <a:xfrm>
            <a:off x="395536" y="-7054"/>
            <a:ext cx="7356111" cy="777139"/>
            <a:chOff x="-360154" y="15773"/>
            <a:chExt cx="7356916" cy="777474"/>
          </a:xfrm>
        </p:grpSpPr>
        <p:sp>
          <p:nvSpPr>
            <p:cNvPr id="6" name="矩形 8"/>
            <p:cNvSpPr>
              <a:spLocks noChangeArrowheads="1"/>
            </p:cNvSpPr>
            <p:nvPr/>
          </p:nvSpPr>
          <p:spPr bwMode="auto">
            <a:xfrm>
              <a:off x="4538205" y="205970"/>
              <a:ext cx="2400619" cy="583358"/>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zh-CN">
                <a:sym typeface="Arial" charset="0"/>
              </a:endParaRPr>
            </a:p>
          </p:txBody>
        </p:sp>
        <p:sp>
          <p:nvSpPr>
            <p:cNvPr id="7" name="矩形 17"/>
            <p:cNvSpPr>
              <a:spLocks noChangeArrowheads="1"/>
            </p:cNvSpPr>
            <p:nvPr/>
          </p:nvSpPr>
          <p:spPr bwMode="auto">
            <a:xfrm>
              <a:off x="3038400" y="205970"/>
              <a:ext cx="1500197" cy="583358"/>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zh-CN">
                <a:sym typeface="Arial" charset="0"/>
              </a:endParaRPr>
            </a:p>
          </p:txBody>
        </p:sp>
        <p:sp>
          <p:nvSpPr>
            <p:cNvPr id="8" name="矩形 19"/>
            <p:cNvSpPr>
              <a:spLocks noChangeArrowheads="1"/>
            </p:cNvSpPr>
            <p:nvPr/>
          </p:nvSpPr>
          <p:spPr bwMode="auto">
            <a:xfrm>
              <a:off x="-360154" y="205970"/>
              <a:ext cx="1870787" cy="583358"/>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zh-CN">
                <a:sym typeface="Arial" charset="0"/>
              </a:endParaRPr>
            </a:p>
          </p:txBody>
        </p:sp>
        <p:sp>
          <p:nvSpPr>
            <p:cNvPr id="9" name="矩形 10"/>
            <p:cNvSpPr>
              <a:spLocks/>
            </p:cNvSpPr>
            <p:nvPr/>
          </p:nvSpPr>
          <p:spPr bwMode="auto">
            <a:xfrm>
              <a:off x="1543794" y="15773"/>
              <a:ext cx="1476327" cy="777474"/>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zh-CN">
                <a:sym typeface="Arial" charset="0"/>
              </a:endParaRPr>
            </a:p>
          </p:txBody>
        </p:sp>
        <p:sp>
          <p:nvSpPr>
            <p:cNvPr id="10" name="矩形 16"/>
            <p:cNvSpPr>
              <a:spLocks noChangeArrowheads="1"/>
            </p:cNvSpPr>
            <p:nvPr/>
          </p:nvSpPr>
          <p:spPr bwMode="auto">
            <a:xfrm>
              <a:off x="4594366" y="277867"/>
              <a:ext cx="2402396" cy="461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b="1" dirty="0" smtClean="0">
                  <a:solidFill>
                    <a:srgbClr val="FFFFFF"/>
                  </a:solidFill>
                  <a:latin typeface="微软雅黑" pitchFamily="34" charset="-122"/>
                  <a:ea typeface="微软雅黑" pitchFamily="34" charset="-122"/>
                  <a:sym typeface="微软雅黑" pitchFamily="34" charset="-122"/>
                </a:rPr>
                <a:t>教师非正式学习</a:t>
              </a:r>
              <a:endParaRPr lang="zh-CN" altLang="en-US" dirty="0"/>
            </a:p>
          </p:txBody>
        </p:sp>
        <p:sp>
          <p:nvSpPr>
            <p:cNvPr id="11" name="矩形 18"/>
            <p:cNvSpPr>
              <a:spLocks noChangeArrowheads="1"/>
            </p:cNvSpPr>
            <p:nvPr/>
          </p:nvSpPr>
          <p:spPr bwMode="auto">
            <a:xfrm>
              <a:off x="3239639" y="277867"/>
              <a:ext cx="1153254" cy="461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b="1" dirty="0" smtClean="0">
                  <a:solidFill>
                    <a:srgbClr val="FFFFFF"/>
                  </a:solidFill>
                  <a:latin typeface="微软雅黑" pitchFamily="34" charset="-122"/>
                  <a:ea typeface="微软雅黑" pitchFamily="34" charset="-122"/>
                  <a:sym typeface="微软雅黑" pitchFamily="34" charset="-122"/>
                </a:rPr>
                <a:t>新应用</a:t>
              </a:r>
              <a:endParaRPr lang="zh-CN" altLang="en-US" dirty="0"/>
            </a:p>
          </p:txBody>
        </p:sp>
        <p:sp>
          <p:nvSpPr>
            <p:cNvPr id="12" name="矩形 20"/>
            <p:cNvSpPr>
              <a:spLocks noChangeArrowheads="1"/>
            </p:cNvSpPr>
            <p:nvPr/>
          </p:nvSpPr>
          <p:spPr bwMode="auto">
            <a:xfrm>
              <a:off x="1620282" y="277867"/>
              <a:ext cx="1415927" cy="461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b="1" dirty="0" smtClean="0">
                  <a:solidFill>
                    <a:schemeClr val="tx1"/>
                  </a:solidFill>
                  <a:latin typeface="微软雅黑" pitchFamily="34" charset="-122"/>
                  <a:ea typeface="微软雅黑" pitchFamily="34" charset="-122"/>
                  <a:sym typeface="微软雅黑" pitchFamily="34" charset="-122"/>
                </a:rPr>
                <a:t>相关研究</a:t>
              </a:r>
              <a:endParaRPr lang="zh-CN" altLang="en-US" dirty="0">
                <a:solidFill>
                  <a:schemeClr val="tx1"/>
                </a:solidFill>
              </a:endParaRPr>
            </a:p>
          </p:txBody>
        </p:sp>
        <p:sp>
          <p:nvSpPr>
            <p:cNvPr id="13" name="矩形 21"/>
            <p:cNvSpPr>
              <a:spLocks noChangeArrowheads="1"/>
            </p:cNvSpPr>
            <p:nvPr/>
          </p:nvSpPr>
          <p:spPr bwMode="auto">
            <a:xfrm>
              <a:off x="-288138" y="293640"/>
              <a:ext cx="1723737" cy="461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b="1" dirty="0" smtClean="0">
                  <a:solidFill>
                    <a:schemeClr val="bg1"/>
                  </a:solidFill>
                  <a:latin typeface="微软雅黑" pitchFamily="34" charset="-122"/>
                  <a:ea typeface="微软雅黑" pitchFamily="34" charset="-122"/>
                  <a:sym typeface="微软雅黑" pitchFamily="34" charset="-122"/>
                </a:rPr>
                <a:t>非正式学习</a:t>
              </a:r>
              <a:endParaRPr lang="zh-CN" altLang="en-US" dirty="0">
                <a:solidFill>
                  <a:schemeClr val="bg1"/>
                </a:solidFill>
              </a:endParaRPr>
            </a:p>
          </p:txBody>
        </p:sp>
      </p:grpSp>
    </p:spTree>
    <p:extLst>
      <p:ext uri="{BB962C8B-B14F-4D97-AF65-F5344CB8AC3E}">
        <p14:creationId xmlns:p14="http://schemas.microsoft.com/office/powerpoint/2010/main" xmlns="" val="218908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28600"/>
            <a:ext cx="82296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027" name="文本占位符 2"/>
          <p:cNvSpPr>
            <a:spLocks noGrp="1" noChangeArrowheads="1"/>
          </p:cNvSpPr>
          <p:nvPr>
            <p:ph type="body" idx="1"/>
          </p:nvPr>
        </p:nvSpPr>
        <p:spPr bwMode="auto">
          <a:xfrm>
            <a:off x="457200" y="1333500"/>
            <a:ext cx="8229600" cy="377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028" name="日期占位符 3"/>
          <p:cNvSpPr>
            <a:spLocks noGrp="1" noChangeArrowheads="1"/>
          </p:cNvSpPr>
          <p:nvPr>
            <p:ph type="dt" sz="half" idx="2"/>
          </p:nvPr>
        </p:nvSpPr>
        <p:spPr bwMode="auto">
          <a:xfrm>
            <a:off x="457200" y="5297488"/>
            <a:ext cx="2133600" cy="30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Arial" pitchFamily="34" charset="0"/>
              </a:defRPr>
            </a:lvl1pPr>
          </a:lstStyle>
          <a:p>
            <a:pPr>
              <a:defRPr/>
            </a:pPr>
            <a:fld id="{5CCDB784-448A-4A68-8FE7-6D560FD6619B}" type="datetime1">
              <a:rPr lang="zh-CN" altLang="en-US"/>
              <a:pPr>
                <a:defRPr/>
              </a:pPr>
              <a:t>2014/4/8</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3124200" y="5297488"/>
            <a:ext cx="2895600" cy="30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Arial" pitchFamily="34" charset="0"/>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6553200" y="5297488"/>
            <a:ext cx="2133600" cy="30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Arial" pitchFamily="34" charset="0"/>
              </a:defRPr>
            </a:lvl1pPr>
          </a:lstStyle>
          <a:p>
            <a:pPr>
              <a:defRPr/>
            </a:pPr>
            <a:fld id="{81AB534B-1595-4300-9A45-223A3C13D5C0}" type="slidenum">
              <a:rPr lang="zh-CN" altLang="en-US"/>
              <a:pPr>
                <a:defRPr/>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2" r:id="rId9"/>
    <p:sldLayoutId id="2147483663" r:id="rId10"/>
    <p:sldLayoutId id="2147483664" r:id="rId11"/>
    <p:sldLayoutId id="2147483656" r:id="rId12"/>
    <p:sldLayoutId id="2147483657" r:id="rId13"/>
    <p:sldLayoutId id="2147483658" r:id="rId14"/>
    <p:sldLayoutId id="2147483659" r:id="rId15"/>
    <p:sldLayoutId id="2147483660" r:id="rId16"/>
  </p:sldLayoutIdLst>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1073150" y="-488950"/>
            <a:ext cx="4597400" cy="3530600"/>
            <a:chOff x="0" y="0"/>
            <a:chExt cx="4599006" cy="3532021"/>
          </a:xfrm>
        </p:grpSpPr>
        <p:sp>
          <p:nvSpPr>
            <p:cNvPr id="2070" name="矩形 1"/>
            <p:cNvSpPr>
              <a:spLocks/>
            </p:cNvSpPr>
            <p:nvPr/>
          </p:nvSpPr>
          <p:spPr bwMode="auto">
            <a:xfrm rot="-2551046">
              <a:off x="0" y="1515991"/>
              <a:ext cx="4599006" cy="1314388"/>
            </a:xfrm>
            <a:custGeom>
              <a:avLst/>
              <a:gdLst/>
              <a:ahLst/>
              <a:cxnLst/>
              <a:rect l="0" t="0" r="0" b="0"/>
              <a:pathLst/>
            </a:custGeom>
            <a:solidFill>
              <a:srgbClr val="D8D8D8"/>
            </a:solidFill>
            <a:ln>
              <a:noFill/>
            </a:ln>
            <a:extLst>
              <a:ext uri="{91240B29-F687-4F45-9708-019B960494DF}">
                <a14:hiddenLine xmlns:a14="http://schemas.microsoft.com/office/drawing/2010/main" xmlns="" w="25400" cap="flat" cmpd="sng">
                  <a:solidFill>
                    <a:srgbClr val="395E8A"/>
                  </a:solidFill>
                  <a:round/>
                  <a:headEnd/>
                  <a:tailEnd/>
                </a14:hiddenLine>
              </a:ext>
            </a:extLst>
          </p:spPr>
          <p:txBody>
            <a:bodyPr anchor="ctr"/>
            <a:lstStyle/>
            <a:p>
              <a:endParaRPr lang="zh-CN" altLang="en-US"/>
            </a:p>
          </p:txBody>
        </p:sp>
        <p:sp>
          <p:nvSpPr>
            <p:cNvPr id="2071" name="矩形 21"/>
            <p:cNvSpPr>
              <a:spLocks noChangeArrowheads="1"/>
            </p:cNvSpPr>
            <p:nvPr/>
          </p:nvSpPr>
          <p:spPr bwMode="auto">
            <a:xfrm rot="-2940000">
              <a:off x="490588" y="1589821"/>
              <a:ext cx="3402208" cy="222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800" b="1">
                  <a:solidFill>
                    <a:schemeClr val="bg1"/>
                  </a:solidFill>
                  <a:latin typeface="Times New Roman" pitchFamily="18" charset="0"/>
                  <a:sym typeface="Times New Roman" pitchFamily="18" charset="0"/>
                </a:rPr>
                <a:t>Export Department Export Management Export Department Export Man</a:t>
              </a:r>
              <a:endParaRPr lang="zh-CN" altLang="en-US"/>
            </a:p>
          </p:txBody>
        </p:sp>
        <p:sp>
          <p:nvSpPr>
            <p:cNvPr id="2072" name="矩形 22"/>
            <p:cNvSpPr>
              <a:spLocks noChangeArrowheads="1"/>
            </p:cNvSpPr>
            <p:nvPr/>
          </p:nvSpPr>
          <p:spPr bwMode="auto">
            <a:xfrm rot="-3120000">
              <a:off x="1074833" y="1692152"/>
              <a:ext cx="3473423" cy="206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700" b="1">
                  <a:solidFill>
                    <a:schemeClr val="bg1"/>
                  </a:solidFill>
                  <a:latin typeface="Times New Roman" pitchFamily="18" charset="0"/>
                  <a:sym typeface="Times New Roman" pitchFamily="18" charset="0"/>
                </a:rPr>
                <a:t>Export Department Export Management Export Department Export Management</a:t>
              </a:r>
              <a:r>
                <a:rPr lang="zh-CN" altLang="en-US" sz="700" b="1">
                  <a:solidFill>
                    <a:schemeClr val="bg1"/>
                  </a:solidFill>
                  <a:latin typeface="Times New Roman" pitchFamily="18" charset="0"/>
                  <a:sym typeface="Times New Roman" pitchFamily="18" charset="0"/>
                </a:rPr>
                <a:t> </a:t>
              </a:r>
              <a:r>
                <a:rPr lang="en-US" altLang="zh-CN" sz="700" b="1">
                  <a:solidFill>
                    <a:schemeClr val="bg1"/>
                  </a:solidFill>
                  <a:latin typeface="Times New Roman" pitchFamily="18" charset="0"/>
                  <a:sym typeface="Times New Roman" pitchFamily="18" charset="0"/>
                </a:rPr>
                <a:t>E</a:t>
              </a:r>
              <a:endParaRPr lang="zh-CN" altLang="en-US"/>
            </a:p>
          </p:txBody>
        </p:sp>
      </p:grpSp>
      <p:sp>
        <p:nvSpPr>
          <p:cNvPr id="3078" name="矩形 1"/>
          <p:cNvSpPr>
            <a:spLocks/>
          </p:cNvSpPr>
          <p:nvPr/>
        </p:nvSpPr>
        <p:spPr bwMode="auto">
          <a:xfrm rot="-2551046">
            <a:off x="-952500" y="1090613"/>
            <a:ext cx="4349750" cy="1016000"/>
          </a:xfrm>
          <a:custGeom>
            <a:avLst/>
            <a:gdLst/>
            <a:ahLst/>
            <a:cxnLst/>
            <a:rect l="0" t="0" r="0" b="0"/>
            <a:pathLst/>
          </a:custGeom>
          <a:solidFill>
            <a:srgbClr val="00B0F0"/>
          </a:solidFill>
          <a:ln>
            <a:noFill/>
          </a:ln>
          <a:extLst>
            <a:ext uri="{91240B29-F687-4F45-9708-019B960494DF}">
              <a14:hiddenLine xmlns:a14="http://schemas.microsoft.com/office/drawing/2010/main" xmlns="" w="25400" cap="flat" cmpd="sng">
                <a:solidFill>
                  <a:srgbClr val="395E8A"/>
                </a:solidFill>
                <a:round/>
                <a:headEnd/>
                <a:tailEnd/>
              </a14:hiddenLine>
            </a:ext>
          </a:extLst>
        </p:spPr>
        <p:txBody>
          <a:bodyPr anchor="ctr"/>
          <a:lstStyle/>
          <a:p>
            <a:endParaRPr lang="zh-CN" altLang="en-US"/>
          </a:p>
        </p:txBody>
      </p:sp>
      <p:grpSp>
        <p:nvGrpSpPr>
          <p:cNvPr id="3079" name="Group 7"/>
          <p:cNvGrpSpPr>
            <a:grpSpLocks/>
          </p:cNvGrpSpPr>
          <p:nvPr/>
        </p:nvGrpSpPr>
        <p:grpSpPr bwMode="auto">
          <a:xfrm>
            <a:off x="-274638" y="2413000"/>
            <a:ext cx="9583738" cy="3302000"/>
            <a:chOff x="0" y="0"/>
            <a:chExt cx="9584347" cy="3302003"/>
          </a:xfrm>
        </p:grpSpPr>
        <p:sp>
          <p:nvSpPr>
            <p:cNvPr id="2067" name="梯形 2"/>
            <p:cNvSpPr>
              <a:spLocks/>
            </p:cNvSpPr>
            <p:nvPr/>
          </p:nvSpPr>
          <p:spPr bwMode="auto">
            <a:xfrm>
              <a:off x="239727" y="0"/>
              <a:ext cx="9181096" cy="3302003"/>
            </a:xfrm>
            <a:custGeom>
              <a:avLst/>
              <a:gdLst/>
              <a:ahLst/>
              <a:cxnLst/>
              <a:rect l="0" t="0" r="0" b="0"/>
              <a:pathLst/>
            </a:custGeom>
            <a:solidFill>
              <a:srgbClr val="BFBFBF"/>
            </a:solidFill>
            <a:ln>
              <a:noFill/>
            </a:ln>
            <a:extLst>
              <a:ext uri="{91240B29-F687-4F45-9708-019B960494DF}">
                <a14:hiddenLine xmlns:a14="http://schemas.microsoft.com/office/drawing/2010/main" xmlns="" w="25400" cap="flat" cmpd="sng">
                  <a:solidFill>
                    <a:srgbClr val="395E8A"/>
                  </a:solidFill>
                  <a:round/>
                  <a:headEnd/>
                  <a:tailEnd/>
                </a14:hiddenLine>
              </a:ext>
            </a:extLst>
          </p:spPr>
          <p:txBody>
            <a:bodyPr anchor="ctr"/>
            <a:lstStyle/>
            <a:p>
              <a:endParaRPr lang="zh-CN" altLang="en-US"/>
            </a:p>
          </p:txBody>
        </p:sp>
        <p:sp>
          <p:nvSpPr>
            <p:cNvPr id="2068" name="矩形 30"/>
            <p:cNvSpPr>
              <a:spLocks noChangeArrowheads="1"/>
            </p:cNvSpPr>
            <p:nvPr/>
          </p:nvSpPr>
          <p:spPr bwMode="auto">
            <a:xfrm rot="780000">
              <a:off x="212113" y="1076097"/>
              <a:ext cx="937223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000" b="1">
                  <a:solidFill>
                    <a:schemeClr val="bg1"/>
                  </a:solidFill>
                  <a:latin typeface="Times New Roman" pitchFamily="18" charset="0"/>
                  <a:sym typeface="Times New Roman" pitchFamily="18" charset="0"/>
                </a:rPr>
                <a:t>Export Department Export Management Export Department Export Management</a:t>
              </a:r>
              <a:r>
                <a:rPr lang="zh-CN" altLang="en-US" sz="1000" b="1">
                  <a:solidFill>
                    <a:schemeClr val="bg1"/>
                  </a:solidFill>
                  <a:latin typeface="Times New Roman" pitchFamily="18" charset="0"/>
                  <a:sym typeface="Times New Roman" pitchFamily="18" charset="0"/>
                </a:rPr>
                <a:t> </a:t>
              </a:r>
              <a:r>
                <a:rPr lang="en-US" altLang="zh-CN" sz="1000" b="1">
                  <a:solidFill>
                    <a:schemeClr val="bg1"/>
                  </a:solidFill>
                  <a:latin typeface="Times New Roman" pitchFamily="18" charset="0"/>
                  <a:sym typeface="Times New Roman" pitchFamily="18" charset="0"/>
                </a:rPr>
                <a:t>Export Department Export Management</a:t>
              </a:r>
              <a:r>
                <a:rPr lang="zh-CN" altLang="en-US" sz="1000" b="1">
                  <a:solidFill>
                    <a:schemeClr val="bg1"/>
                  </a:solidFill>
                  <a:latin typeface="Times New Roman" pitchFamily="18" charset="0"/>
                  <a:sym typeface="Times New Roman" pitchFamily="18" charset="0"/>
                </a:rPr>
                <a:t> </a:t>
              </a:r>
              <a:r>
                <a:rPr lang="en-US" altLang="zh-CN" sz="1000" b="1">
                  <a:solidFill>
                    <a:schemeClr val="bg1"/>
                  </a:solidFill>
                  <a:latin typeface="Times New Roman" pitchFamily="18" charset="0"/>
                  <a:sym typeface="Times New Roman" pitchFamily="18" charset="0"/>
                </a:rPr>
                <a:t>Export Department Export Management </a:t>
              </a:r>
              <a:endParaRPr lang="zh-CN" altLang="en-US"/>
            </a:p>
          </p:txBody>
        </p:sp>
        <p:sp>
          <p:nvSpPr>
            <p:cNvPr id="2069" name="矩形 35"/>
            <p:cNvSpPr>
              <a:spLocks noChangeArrowheads="1"/>
            </p:cNvSpPr>
            <p:nvPr/>
          </p:nvSpPr>
          <p:spPr bwMode="auto">
            <a:xfrm rot="1500000">
              <a:off x="0" y="2185064"/>
              <a:ext cx="518667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000" b="1">
                  <a:solidFill>
                    <a:schemeClr val="bg1"/>
                  </a:solidFill>
                  <a:latin typeface="Times New Roman" pitchFamily="18" charset="0"/>
                  <a:sym typeface="Times New Roman" pitchFamily="18" charset="0"/>
                </a:rPr>
                <a:t>Export Department Export Management Export Department Export Management</a:t>
              </a:r>
              <a:r>
                <a:rPr lang="zh-CN" altLang="en-US" sz="1000" b="1">
                  <a:solidFill>
                    <a:schemeClr val="bg1"/>
                  </a:solidFill>
                  <a:latin typeface="Times New Roman" pitchFamily="18" charset="0"/>
                  <a:sym typeface="Times New Roman" pitchFamily="18" charset="0"/>
                </a:rPr>
                <a:t> </a:t>
              </a:r>
              <a:r>
                <a:rPr lang="en-US" altLang="zh-CN" sz="1000" b="1">
                  <a:solidFill>
                    <a:schemeClr val="bg1"/>
                  </a:solidFill>
                  <a:latin typeface="Times New Roman" pitchFamily="18" charset="0"/>
                  <a:sym typeface="Times New Roman" pitchFamily="18" charset="0"/>
                </a:rPr>
                <a:t>Exp</a:t>
              </a:r>
              <a:endParaRPr lang="zh-CN" altLang="en-US"/>
            </a:p>
          </p:txBody>
        </p:sp>
      </p:grpSp>
      <p:sp>
        <p:nvSpPr>
          <p:cNvPr id="3083" name="梯形 2"/>
          <p:cNvSpPr>
            <a:spLocks/>
          </p:cNvSpPr>
          <p:nvPr/>
        </p:nvSpPr>
        <p:spPr bwMode="auto">
          <a:xfrm>
            <a:off x="-23813" y="2633663"/>
            <a:ext cx="9167813" cy="3092450"/>
          </a:xfrm>
          <a:custGeom>
            <a:avLst/>
            <a:gdLst/>
            <a:ahLst/>
            <a:cxnLst/>
            <a:rect l="0" t="0" r="0" b="0"/>
            <a:pathLst/>
          </a:custGeom>
          <a:solidFill>
            <a:srgbClr val="00B0F0"/>
          </a:solidFill>
          <a:ln>
            <a:noFill/>
          </a:ln>
          <a:extLst>
            <a:ext uri="{91240B29-F687-4F45-9708-019B960494DF}">
              <a14:hiddenLine xmlns:a14="http://schemas.microsoft.com/office/drawing/2010/main" xmlns="" w="25400" cap="flat" cmpd="sng">
                <a:solidFill>
                  <a:srgbClr val="395E8A"/>
                </a:solidFill>
                <a:round/>
                <a:headEnd/>
                <a:tailEnd/>
              </a14:hiddenLine>
            </a:ext>
          </a:extLst>
        </p:spPr>
        <p:txBody>
          <a:bodyPr anchor="ctr"/>
          <a:lstStyle/>
          <a:p>
            <a:endParaRPr lang="zh-CN" altLang="en-US"/>
          </a:p>
        </p:txBody>
      </p:sp>
      <p:grpSp>
        <p:nvGrpSpPr>
          <p:cNvPr id="3084" name="Group 12"/>
          <p:cNvGrpSpPr>
            <a:grpSpLocks/>
          </p:cNvGrpSpPr>
          <p:nvPr/>
        </p:nvGrpSpPr>
        <p:grpSpPr bwMode="auto">
          <a:xfrm>
            <a:off x="3594100" y="593725"/>
            <a:ext cx="4902200" cy="1558925"/>
            <a:chOff x="1060565" y="0"/>
            <a:chExt cx="4144472" cy="1566142"/>
          </a:xfrm>
        </p:grpSpPr>
        <p:sp>
          <p:nvSpPr>
            <p:cNvPr id="2063" name="矩形 18"/>
            <p:cNvSpPr>
              <a:spLocks noChangeArrowheads="1"/>
            </p:cNvSpPr>
            <p:nvPr/>
          </p:nvSpPr>
          <p:spPr bwMode="auto">
            <a:xfrm>
              <a:off x="1624044" y="1102118"/>
              <a:ext cx="3478793" cy="464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r" eaLnBrk="1" hangingPunct="1"/>
              <a:r>
                <a:rPr lang="zh-CN" altLang="en-US" sz="2400" b="1">
                  <a:solidFill>
                    <a:srgbClr val="404040"/>
                  </a:solidFill>
                  <a:latin typeface="微软雅黑" pitchFamily="34" charset="-122"/>
                  <a:ea typeface="微软雅黑" pitchFamily="34" charset="-122"/>
                  <a:sym typeface="微软雅黑" pitchFamily="34" charset="-122"/>
                </a:rPr>
                <a:t>胡红梅</a:t>
              </a:r>
              <a:endParaRPr lang="zh-CN" altLang="en-US"/>
            </a:p>
          </p:txBody>
        </p:sp>
        <p:grpSp>
          <p:nvGrpSpPr>
            <p:cNvPr id="2064" name="Group 16"/>
            <p:cNvGrpSpPr>
              <a:grpSpLocks/>
            </p:cNvGrpSpPr>
            <p:nvPr/>
          </p:nvGrpSpPr>
          <p:grpSpPr bwMode="auto">
            <a:xfrm>
              <a:off x="1060565" y="0"/>
              <a:ext cx="4144472" cy="914728"/>
              <a:chOff x="1060565" y="0"/>
              <a:chExt cx="4144472" cy="914728"/>
            </a:xfrm>
          </p:grpSpPr>
          <p:sp>
            <p:nvSpPr>
              <p:cNvPr id="2065" name="标题 1"/>
              <p:cNvSpPr>
                <a:spLocks noChangeArrowheads="1"/>
              </p:cNvSpPr>
              <p:nvPr/>
            </p:nvSpPr>
            <p:spPr bwMode="auto">
              <a:xfrm>
                <a:off x="1060565" y="0"/>
                <a:ext cx="4136274" cy="914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r" eaLnBrk="1" hangingPunct="1"/>
                <a:r>
                  <a:rPr lang="zh-CN" altLang="en-US" sz="6000" b="1">
                    <a:solidFill>
                      <a:srgbClr val="3F3F3F"/>
                    </a:solidFill>
                    <a:latin typeface="微软雅黑" pitchFamily="34" charset="-122"/>
                    <a:ea typeface="微软雅黑" pitchFamily="34" charset="-122"/>
                    <a:sym typeface="微软雅黑" pitchFamily="34" charset="-122"/>
                  </a:rPr>
                  <a:t>非正式学习</a:t>
                </a:r>
                <a:endParaRPr lang="zh-CN" altLang="en-US"/>
              </a:p>
            </p:txBody>
          </p:sp>
          <p:sp>
            <p:nvSpPr>
              <p:cNvPr id="2066" name="直接连接符 26"/>
              <p:cNvSpPr>
                <a:spLocks noChangeShapeType="1"/>
              </p:cNvSpPr>
              <p:nvPr/>
            </p:nvSpPr>
            <p:spPr bwMode="auto">
              <a:xfrm>
                <a:off x="1797471" y="914727"/>
                <a:ext cx="3407566" cy="1"/>
              </a:xfrm>
              <a:prstGeom prst="line">
                <a:avLst/>
              </a:prstGeom>
              <a:noFill/>
              <a:ln w="15875">
                <a:solidFill>
                  <a:srgbClr val="7F7F7F"/>
                </a:solidFill>
                <a:prstDash val="sysDot"/>
                <a:round/>
                <a:headEnd/>
                <a:tailEnd/>
              </a:ln>
              <a:extLst>
                <a:ext uri="{909E8E84-426E-40DD-AFC4-6F175D3DCCD1}">
                  <a14:hiddenFill xmlns:a14="http://schemas.microsoft.com/office/drawing/2010/main" xmlns="">
                    <a:noFill/>
                  </a14:hiddenFill>
                </a:ext>
              </a:extLst>
            </p:spPr>
            <p:txBody>
              <a:bodyPr/>
              <a:lstStyle/>
              <a:p>
                <a:endParaRPr lang="zh-CN" altLang="en-US"/>
              </a:p>
            </p:txBody>
          </p:sp>
        </p:grpSp>
      </p:grpSp>
      <p:sp>
        <p:nvSpPr>
          <p:cNvPr id="2055" name="矩形 38"/>
          <p:cNvSpPr>
            <a:spLocks noChangeArrowheads="1"/>
          </p:cNvSpPr>
          <p:nvPr/>
        </p:nvSpPr>
        <p:spPr bwMode="auto">
          <a:xfrm rot="-1619387">
            <a:off x="-123825" y="688975"/>
            <a:ext cx="3175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3200">
                <a:solidFill>
                  <a:srgbClr val="00B0F0"/>
                </a:solidFill>
                <a:latin typeface="Impact" pitchFamily="34" charset="0"/>
                <a:ea typeface="SimSun-ExtB" pitchFamily="49" charset="-122"/>
                <a:sym typeface="Consolas" pitchFamily="49" charset="0"/>
              </a:rPr>
              <a:t>Informal Learning</a:t>
            </a:r>
            <a:endParaRPr lang="zh-CN" altLang="en-US" sz="1100"/>
          </a:p>
        </p:txBody>
      </p:sp>
      <p:grpSp>
        <p:nvGrpSpPr>
          <p:cNvPr id="2056" name="Group 21"/>
          <p:cNvGrpSpPr>
            <a:grpSpLocks/>
          </p:cNvGrpSpPr>
          <p:nvPr/>
        </p:nvGrpSpPr>
        <p:grpSpPr bwMode="auto">
          <a:xfrm>
            <a:off x="1619250" y="2857500"/>
            <a:ext cx="3941763" cy="3382963"/>
            <a:chOff x="0" y="0"/>
            <a:chExt cx="3941352" cy="3382927"/>
          </a:xfrm>
        </p:grpSpPr>
        <p:sp>
          <p:nvSpPr>
            <p:cNvPr id="2059" name="矩形 41"/>
            <p:cNvSpPr>
              <a:spLocks noChangeArrowheads="1"/>
            </p:cNvSpPr>
            <p:nvPr/>
          </p:nvSpPr>
          <p:spPr bwMode="auto">
            <a:xfrm rot="1469281">
              <a:off x="0" y="0"/>
              <a:ext cx="925253" cy="1862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1500">
                  <a:solidFill>
                    <a:schemeClr val="bg1"/>
                  </a:solidFill>
                  <a:latin typeface="Impact" pitchFamily="34" charset="0"/>
                  <a:ea typeface="SimSun-ExtB" pitchFamily="49" charset="-122"/>
                  <a:sym typeface="Consolas" pitchFamily="49" charset="0"/>
                </a:rPr>
                <a:t>2</a:t>
              </a:r>
              <a:endParaRPr lang="zh-CN" altLang="en-US"/>
            </a:p>
          </p:txBody>
        </p:sp>
        <p:sp>
          <p:nvSpPr>
            <p:cNvPr id="2060" name="矩形 42"/>
            <p:cNvSpPr>
              <a:spLocks noChangeArrowheads="1"/>
            </p:cNvSpPr>
            <p:nvPr/>
          </p:nvSpPr>
          <p:spPr bwMode="auto">
            <a:xfrm rot="1469281">
              <a:off x="969614" y="242198"/>
              <a:ext cx="1079142" cy="2092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3000">
                  <a:solidFill>
                    <a:schemeClr val="bg1"/>
                  </a:solidFill>
                  <a:latin typeface="Impact" pitchFamily="34" charset="0"/>
                  <a:ea typeface="SimSun-ExtB" pitchFamily="49" charset="-122"/>
                  <a:sym typeface="Consolas" pitchFamily="49" charset="0"/>
                </a:rPr>
                <a:t>0</a:t>
              </a:r>
              <a:endParaRPr lang="zh-CN" altLang="en-US"/>
            </a:p>
          </p:txBody>
        </p:sp>
        <p:sp>
          <p:nvSpPr>
            <p:cNvPr id="2061" name="矩形 43"/>
            <p:cNvSpPr>
              <a:spLocks noChangeArrowheads="1"/>
            </p:cNvSpPr>
            <p:nvPr/>
          </p:nvSpPr>
          <p:spPr bwMode="auto">
            <a:xfrm rot="1469281">
              <a:off x="2025949" y="479030"/>
              <a:ext cx="893193" cy="232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4500">
                  <a:solidFill>
                    <a:schemeClr val="bg1"/>
                  </a:solidFill>
                  <a:latin typeface="Impact" pitchFamily="34" charset="0"/>
                  <a:ea typeface="SimSun-ExtB" pitchFamily="49" charset="-122"/>
                  <a:sym typeface="Consolas" pitchFamily="49" charset="0"/>
                </a:rPr>
                <a:t>1</a:t>
              </a:r>
              <a:endParaRPr lang="zh-CN" altLang="en-US"/>
            </a:p>
          </p:txBody>
        </p:sp>
        <p:sp>
          <p:nvSpPr>
            <p:cNvPr id="2062" name="矩形 44"/>
            <p:cNvSpPr>
              <a:spLocks noChangeArrowheads="1"/>
            </p:cNvSpPr>
            <p:nvPr/>
          </p:nvSpPr>
          <p:spPr bwMode="auto">
            <a:xfrm rot="1469281">
              <a:off x="2945567" y="736049"/>
              <a:ext cx="995785" cy="2646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6000">
                  <a:solidFill>
                    <a:schemeClr val="bg1"/>
                  </a:solidFill>
                  <a:latin typeface="Impact" pitchFamily="34" charset="0"/>
                  <a:ea typeface="SimSun-ExtB" pitchFamily="49" charset="-122"/>
                  <a:sym typeface="Consolas" pitchFamily="49" charset="0"/>
                </a:rPr>
                <a:t>1</a:t>
              </a:r>
              <a:endParaRPr lang="zh-CN" altLang="en-US"/>
            </a:p>
          </p:txBody>
        </p:sp>
      </p:grpSp>
      <p:pic>
        <p:nvPicPr>
          <p:cNvPr id="2057" name="Picture 34" descr="http://img1.xz.veimg.cn/UpLoadfiles/arts/info/yexiaoqin/201108250850164909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638" y="2382838"/>
            <a:ext cx="3867150"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8" name="Picture 36" descr="http://www.cyberwisdom.net.cn/eWebEditor/uploadfile/2012052410545820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70363" y="3829050"/>
            <a:ext cx="4975225" cy="1874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up)">
                                      <p:cBhvr>
                                        <p:cTn id="7" dur="500"/>
                                        <p:tgtEl>
                                          <p:spTgt spid="307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wipe(left)">
                                      <p:cBhvr>
                                        <p:cTn id="11" dur="500"/>
                                        <p:tgtEl>
                                          <p:spTgt spid="3079"/>
                                        </p:tgtEl>
                                      </p:cBhvr>
                                    </p:animEffect>
                                  </p:childTnLst>
                                </p:cTn>
                              </p:par>
                            </p:childTnLst>
                          </p:cTn>
                        </p:par>
                        <p:par>
                          <p:cTn id="12" fill="hold" nodeType="afterGroup">
                            <p:stCondLst>
                              <p:cond delay="1000"/>
                            </p:stCondLst>
                            <p:childTnLst>
                              <p:par>
                                <p:cTn id="13" presetID="22" presetClass="entr" presetSubtype="1" fill="hold" grpId="0" nodeType="afterEffect">
                                  <p:stCondLst>
                                    <p:cond delay="250"/>
                                  </p:stCondLst>
                                  <p:childTnLst>
                                    <p:set>
                                      <p:cBhvr>
                                        <p:cTn id="14" dur="1" fill="hold">
                                          <p:stCondLst>
                                            <p:cond delay="0"/>
                                          </p:stCondLst>
                                        </p:cTn>
                                        <p:tgtEl>
                                          <p:spTgt spid="3078"/>
                                        </p:tgtEl>
                                        <p:attrNameLst>
                                          <p:attrName>style.visibility</p:attrName>
                                        </p:attrNameLst>
                                      </p:cBhvr>
                                      <p:to>
                                        <p:strVal val="visible"/>
                                      </p:to>
                                    </p:set>
                                    <p:animEffect transition="in" filter="wipe(up)">
                                      <p:cBhvr>
                                        <p:cTn id="15" dur="500"/>
                                        <p:tgtEl>
                                          <p:spTgt spid="3078"/>
                                        </p:tgtEl>
                                      </p:cBhvr>
                                    </p:animEffect>
                                  </p:childTnLst>
                                </p:cTn>
                              </p:par>
                            </p:childTnLst>
                          </p:cTn>
                        </p:par>
                        <p:par>
                          <p:cTn id="16" fill="hold" nodeType="afterGroup">
                            <p:stCondLst>
                              <p:cond delay="1750"/>
                            </p:stCondLst>
                            <p:childTnLst>
                              <p:par>
                                <p:cTn id="17" presetID="22" presetClass="entr" presetSubtype="1" fill="hold" grpId="0" nodeType="afterEffect">
                                  <p:stCondLst>
                                    <p:cond delay="750"/>
                                  </p:stCondLst>
                                  <p:childTnLst>
                                    <p:set>
                                      <p:cBhvr>
                                        <p:cTn id="18" dur="1" fill="hold">
                                          <p:stCondLst>
                                            <p:cond delay="0"/>
                                          </p:stCondLst>
                                        </p:cTn>
                                        <p:tgtEl>
                                          <p:spTgt spid="3083"/>
                                        </p:tgtEl>
                                        <p:attrNameLst>
                                          <p:attrName>style.visibility</p:attrName>
                                        </p:attrNameLst>
                                      </p:cBhvr>
                                      <p:to>
                                        <p:strVal val="visible"/>
                                      </p:to>
                                    </p:set>
                                    <p:animEffect transition="in" filter="wipe(up)">
                                      <p:cBhvr>
                                        <p:cTn id="19" dur="500"/>
                                        <p:tgtEl>
                                          <p:spTgt spid="3083"/>
                                        </p:tgtEl>
                                      </p:cBhvr>
                                    </p:animEffect>
                                  </p:childTnLst>
                                </p:cTn>
                              </p:par>
                            </p:childTnLst>
                          </p:cTn>
                        </p:par>
                        <p:par>
                          <p:cTn id="20" fill="hold" nodeType="afterGroup">
                            <p:stCondLst>
                              <p:cond delay="3000"/>
                            </p:stCondLst>
                            <p:childTnLst>
                              <p:par>
                                <p:cTn id="21" presetID="2" presetClass="entr" presetSubtype="2" fill="hold" nodeType="afterEffect">
                                  <p:stCondLst>
                                    <p:cond delay="0"/>
                                  </p:stCondLst>
                                  <p:childTnLst>
                                    <p:set>
                                      <p:cBhvr>
                                        <p:cTn id="22" dur="1" fill="hold">
                                          <p:stCondLst>
                                            <p:cond delay="0"/>
                                          </p:stCondLst>
                                        </p:cTn>
                                        <p:tgtEl>
                                          <p:spTgt spid="3084"/>
                                        </p:tgtEl>
                                        <p:attrNameLst>
                                          <p:attrName>style.visibility</p:attrName>
                                        </p:attrNameLst>
                                      </p:cBhvr>
                                      <p:to>
                                        <p:strVal val="visible"/>
                                      </p:to>
                                    </p:set>
                                    <p:anim calcmode="lin" valueType="num">
                                      <p:cBhvr additive="base">
                                        <p:cTn id="23" dur="500" fill="hold"/>
                                        <p:tgtEl>
                                          <p:spTgt spid="3084"/>
                                        </p:tgtEl>
                                        <p:attrNameLst>
                                          <p:attrName>ppt_x</p:attrName>
                                        </p:attrNameLst>
                                      </p:cBhvr>
                                      <p:tavLst>
                                        <p:tav tm="0">
                                          <p:val>
                                            <p:strVal val="1+#ppt_w/2"/>
                                          </p:val>
                                        </p:tav>
                                        <p:tav tm="100000">
                                          <p:val>
                                            <p:strVal val="#ppt_x"/>
                                          </p:val>
                                        </p:tav>
                                      </p:tavLst>
                                    </p:anim>
                                    <p:anim calcmode="lin" valueType="num">
                                      <p:cBhvr additive="base">
                                        <p:cTn id="24" dur="500" fill="hold"/>
                                        <p:tgtEl>
                                          <p:spTgt spid="3084"/>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2057"/>
                                        </p:tgtEl>
                                        <p:attrNameLst>
                                          <p:attrName>style.visibility</p:attrName>
                                        </p:attrNameLst>
                                      </p:cBhvr>
                                      <p:to>
                                        <p:strVal val="visible"/>
                                      </p:to>
                                    </p:set>
                                    <p:animEffect transition="in" filter="fade">
                                      <p:cBhvr>
                                        <p:cTn id="28" dur="500"/>
                                        <p:tgtEl>
                                          <p:spTgt spid="2057"/>
                                        </p:tgtEl>
                                      </p:cBhvr>
                                    </p:animEffect>
                                  </p:childTnLst>
                                </p:cTn>
                              </p:par>
                              <p:par>
                                <p:cTn id="29" presetID="10" presetClass="entr" presetSubtype="0" fill="hold" nodeType="withEffect">
                                  <p:stCondLst>
                                    <p:cond delay="0"/>
                                  </p:stCondLst>
                                  <p:childTnLst>
                                    <p:set>
                                      <p:cBhvr>
                                        <p:cTn id="30" dur="1" fill="hold">
                                          <p:stCondLst>
                                            <p:cond delay="0"/>
                                          </p:stCondLst>
                                        </p:cTn>
                                        <p:tgtEl>
                                          <p:spTgt spid="2058"/>
                                        </p:tgtEl>
                                        <p:attrNameLst>
                                          <p:attrName>style.visibility</p:attrName>
                                        </p:attrNameLst>
                                      </p:cBhvr>
                                      <p:to>
                                        <p:strVal val="visible"/>
                                      </p:to>
                                    </p:set>
                                    <p:animEffect transition="in" filter="fade">
                                      <p:cBhvr>
                                        <p:cTn id="31"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8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0" y="1893354"/>
            <a:ext cx="8562975" cy="2800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35596" y="1453344"/>
            <a:ext cx="6997700" cy="3270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31640" y="1427162"/>
            <a:ext cx="4954588" cy="3286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650" y="1273324"/>
            <a:ext cx="902811" cy="523220"/>
          </a:xfrm>
          <a:prstGeom prst="rect">
            <a:avLst/>
          </a:prstGeom>
          <a:noFill/>
        </p:spPr>
        <p:txBody>
          <a:bodyPr wrap="none" rtlCol="0">
            <a:spAutoFit/>
          </a:bodyPr>
          <a:lstStyle/>
          <a:p>
            <a:r>
              <a:rPr lang="zh-CN" altLang="en-US" sz="2800" b="1" dirty="0" smtClean="0">
                <a:latin typeface="微软雅黑" panose="020B0503020204020204" pitchFamily="34" charset="-122"/>
                <a:ea typeface="微软雅黑" panose="020B0503020204020204" pitchFamily="34" charset="-122"/>
              </a:rPr>
              <a:t>特征</a:t>
            </a:r>
            <a:endParaRPr lang="zh-CN" altLang="en-US" sz="2800" b="1" dirty="0">
              <a:latin typeface="微软雅黑" panose="020B0503020204020204" pitchFamily="34" charset="-122"/>
              <a:ea typeface="微软雅黑" panose="020B0503020204020204" pitchFamily="34" charset="-122"/>
            </a:endParaRPr>
          </a:p>
        </p:txBody>
      </p:sp>
      <p:sp>
        <p:nvSpPr>
          <p:cNvPr id="3" name="TextBox 2"/>
          <p:cNvSpPr txBox="1"/>
          <p:nvPr/>
        </p:nvSpPr>
        <p:spPr>
          <a:xfrm>
            <a:off x="1063344" y="2137420"/>
            <a:ext cx="5416868" cy="2862322"/>
          </a:xfrm>
          <a:prstGeom prst="rect">
            <a:avLst/>
          </a:prstGeom>
          <a:noFill/>
        </p:spPr>
        <p:txBody>
          <a:bodyPr wrap="none" rtlCol="0">
            <a:spAutoFit/>
          </a:bodyPr>
          <a:lstStyle/>
          <a:p>
            <a:pPr>
              <a:lnSpc>
                <a:spcPct val="150000"/>
              </a:lnSpc>
            </a:pPr>
            <a:r>
              <a:rPr lang="zh-CN" altLang="en-US" sz="2400" dirty="0" smtClean="0">
                <a:latin typeface="楷体" panose="02010609060101010101" pitchFamily="49" charset="-122"/>
                <a:ea typeface="楷体" panose="02010609060101010101" pitchFamily="49" charset="-122"/>
              </a:rPr>
              <a:t>学习者自我发起、自我调控、自我负责</a:t>
            </a:r>
            <a:endParaRPr lang="en-US" altLang="zh-CN" sz="2400" dirty="0" smtClean="0">
              <a:latin typeface="楷体" panose="02010609060101010101" pitchFamily="49" charset="-122"/>
              <a:ea typeface="楷体" panose="02010609060101010101" pitchFamily="49" charset="-122"/>
            </a:endParaRPr>
          </a:p>
          <a:p>
            <a:pPr>
              <a:lnSpc>
                <a:spcPct val="150000"/>
              </a:lnSpc>
            </a:pPr>
            <a:r>
              <a:rPr lang="zh-CN" altLang="en-US" sz="2400" dirty="0" smtClean="0">
                <a:latin typeface="楷体" panose="02010609060101010101" pitchFamily="49" charset="-122"/>
                <a:ea typeface="楷体" panose="02010609060101010101" pitchFamily="49" charset="-122"/>
              </a:rPr>
              <a:t>学习是社会性的</a:t>
            </a:r>
            <a:endParaRPr lang="en-US" altLang="zh-CN" sz="2400" dirty="0" smtClean="0">
              <a:latin typeface="楷体" panose="02010609060101010101" pitchFamily="49" charset="-122"/>
              <a:ea typeface="楷体" panose="02010609060101010101" pitchFamily="49" charset="-122"/>
            </a:endParaRPr>
          </a:p>
          <a:p>
            <a:pPr>
              <a:lnSpc>
                <a:spcPct val="150000"/>
              </a:lnSpc>
            </a:pPr>
            <a:r>
              <a:rPr lang="zh-CN" altLang="en-US" sz="2400" dirty="0" smtClean="0">
                <a:latin typeface="楷体" panose="02010609060101010101" pitchFamily="49" charset="-122"/>
                <a:ea typeface="楷体" panose="02010609060101010101" pitchFamily="49" charset="-122"/>
              </a:rPr>
              <a:t>形式多样</a:t>
            </a:r>
            <a:endParaRPr lang="en-US" altLang="zh-CN" sz="2400" dirty="0" smtClean="0">
              <a:latin typeface="楷体" panose="02010609060101010101" pitchFamily="49" charset="-122"/>
              <a:ea typeface="楷体" panose="02010609060101010101" pitchFamily="49" charset="-122"/>
            </a:endParaRPr>
          </a:p>
          <a:p>
            <a:pPr>
              <a:lnSpc>
                <a:spcPct val="150000"/>
              </a:lnSpc>
            </a:pPr>
            <a:r>
              <a:rPr lang="zh-CN" altLang="en-US" sz="2400" dirty="0" smtClean="0">
                <a:latin typeface="楷体" panose="02010609060101010101" pitchFamily="49" charset="-122"/>
                <a:ea typeface="楷体" panose="02010609060101010101" pitchFamily="49" charset="-122"/>
              </a:rPr>
              <a:t>强调协作</a:t>
            </a:r>
            <a:endParaRPr lang="en-US" altLang="zh-CN" sz="2400" dirty="0" smtClean="0">
              <a:latin typeface="楷体" panose="02010609060101010101" pitchFamily="49" charset="-122"/>
              <a:ea typeface="楷体" panose="02010609060101010101" pitchFamily="49" charset="-122"/>
            </a:endParaRPr>
          </a:p>
          <a:p>
            <a:pPr>
              <a:lnSpc>
                <a:spcPct val="150000"/>
              </a:lnSpc>
            </a:pPr>
            <a:r>
              <a:rPr lang="zh-CN" altLang="en-US" sz="2400" dirty="0" smtClean="0">
                <a:latin typeface="楷体" panose="02010609060101010101" pitchFamily="49" charset="-122"/>
                <a:ea typeface="楷体" panose="02010609060101010101" pitchFamily="49" charset="-122"/>
              </a:rPr>
              <a:t>可以有明确目的，也可是偶然性的</a:t>
            </a:r>
            <a:endParaRPr lang="en-US" altLang="zh-CN" sz="2400" dirty="0" smtClean="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11560" y="1154173"/>
            <a:ext cx="1620957" cy="523220"/>
          </a:xfrm>
          <a:prstGeom prst="rect">
            <a:avLst/>
          </a:prstGeom>
          <a:noFill/>
        </p:spPr>
        <p:txBody>
          <a:bodyPr wrap="none" rtlCol="0">
            <a:spAutoFit/>
          </a:bodyPr>
          <a:lstStyle/>
          <a:p>
            <a:r>
              <a:rPr lang="zh-CN" altLang="en-US" sz="2800" b="1" dirty="0" smtClean="0">
                <a:latin typeface="微软雅黑" panose="020B0503020204020204" pitchFamily="34" charset="-122"/>
                <a:ea typeface="微软雅黑" panose="020B0503020204020204" pitchFamily="34" charset="-122"/>
              </a:rPr>
              <a:t>典型</a:t>
            </a:r>
            <a:r>
              <a:rPr lang="zh-CN" altLang="en-US" sz="2800" b="1" dirty="0">
                <a:latin typeface="微软雅黑" panose="020B0503020204020204" pitchFamily="34" charset="-122"/>
                <a:ea typeface="微软雅黑" panose="020B0503020204020204" pitchFamily="34" charset="-122"/>
              </a:rPr>
              <a:t>形式</a:t>
            </a:r>
          </a:p>
        </p:txBody>
      </p:sp>
      <p:sp>
        <p:nvSpPr>
          <p:cNvPr id="12" name="TextBox 11"/>
          <p:cNvSpPr txBox="1"/>
          <p:nvPr/>
        </p:nvSpPr>
        <p:spPr>
          <a:xfrm>
            <a:off x="755650" y="2317440"/>
            <a:ext cx="3578224" cy="2308324"/>
          </a:xfrm>
          <a:prstGeom prst="rect">
            <a:avLst/>
          </a:prstGeom>
          <a:noFill/>
        </p:spPr>
        <p:txBody>
          <a:bodyPr wrap="none" rtlCol="0">
            <a:spAutoFit/>
          </a:bodyPr>
          <a:lstStyle/>
          <a:p>
            <a:pPr>
              <a:lnSpc>
                <a:spcPct val="150000"/>
              </a:lnSpc>
            </a:pPr>
            <a:r>
              <a:rPr lang="zh-CN" altLang="en-US" sz="2400" dirty="0" smtClean="0">
                <a:latin typeface="楷体" panose="02010609060101010101" pitchFamily="49" charset="-122"/>
                <a:ea typeface="楷体" panose="02010609060101010101" pitchFamily="49" charset="-122"/>
              </a:rPr>
              <a:t>按照</a:t>
            </a:r>
            <a:r>
              <a:rPr lang="zh-CN" altLang="en-US" sz="2400" b="1" dirty="0" smtClean="0">
                <a:solidFill>
                  <a:srgbClr val="0070C0"/>
                </a:solidFill>
                <a:latin typeface="楷体" panose="02010609060101010101" pitchFamily="49" charset="-122"/>
                <a:ea typeface="楷体" panose="02010609060101010101" pitchFamily="49" charset="-122"/>
              </a:rPr>
              <a:t>人数的多少</a:t>
            </a:r>
            <a:r>
              <a:rPr lang="zh-CN" altLang="en-US" sz="2400" dirty="0" smtClean="0">
                <a:latin typeface="楷体" panose="02010609060101010101" pitchFamily="49" charset="-122"/>
                <a:ea typeface="楷体" panose="02010609060101010101" pitchFamily="49" charset="-122"/>
              </a:rPr>
              <a:t>划分为：</a:t>
            </a:r>
            <a:endParaRPr lang="en-US" altLang="zh-CN" sz="2400" dirty="0" smtClean="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ü"/>
            </a:pPr>
            <a:r>
              <a:rPr lang="zh-CN" altLang="en-US" sz="2400" dirty="0" smtClean="0">
                <a:latin typeface="楷体" panose="02010609060101010101" pitchFamily="49" charset="-122"/>
                <a:ea typeface="楷体" panose="02010609060101010101" pitchFamily="49" charset="-122"/>
              </a:rPr>
              <a:t>个体学习</a:t>
            </a:r>
            <a:endParaRPr lang="en-US" altLang="zh-CN" sz="2400" dirty="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ü"/>
            </a:pPr>
            <a:r>
              <a:rPr lang="zh-CN" altLang="en-US" sz="2400" dirty="0" smtClean="0">
                <a:latin typeface="楷体" panose="02010609060101010101" pitchFamily="49" charset="-122"/>
                <a:ea typeface="楷体" panose="02010609060101010101" pitchFamily="49" charset="-122"/>
              </a:rPr>
              <a:t>双人协作、小组学习</a:t>
            </a:r>
            <a:endParaRPr lang="en-US" altLang="zh-CN" sz="2400" dirty="0" smtClean="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ü"/>
            </a:pPr>
            <a:r>
              <a:rPr lang="zh-CN" altLang="en-US" sz="2400" dirty="0" smtClean="0">
                <a:latin typeface="楷体" panose="02010609060101010101" pitchFamily="49" charset="-122"/>
                <a:ea typeface="楷体" panose="02010609060101010101" pitchFamily="49" charset="-122"/>
              </a:rPr>
              <a:t>实践团体、网络</a:t>
            </a:r>
            <a:r>
              <a:rPr lang="zh-CN" altLang="en-US" sz="2400" dirty="0">
                <a:latin typeface="楷体" panose="02010609060101010101" pitchFamily="49" charset="-122"/>
                <a:ea typeface="楷体" panose="02010609060101010101" pitchFamily="49" charset="-122"/>
              </a:rPr>
              <a:t>团体</a:t>
            </a:r>
            <a:endParaRPr lang="en-US" altLang="zh-CN" sz="2400" dirty="0" smtClean="0">
              <a:latin typeface="楷体" panose="02010609060101010101" pitchFamily="49" charset="-122"/>
              <a:ea typeface="楷体" panose="02010609060101010101" pitchFamily="49" charset="-122"/>
            </a:endParaRPr>
          </a:p>
        </p:txBody>
      </p:sp>
      <p:sp>
        <p:nvSpPr>
          <p:cNvPr id="13" name="TextBox 12"/>
          <p:cNvSpPr txBox="1"/>
          <p:nvPr/>
        </p:nvSpPr>
        <p:spPr>
          <a:xfrm>
            <a:off x="4860032" y="1957400"/>
            <a:ext cx="3300904" cy="3416320"/>
          </a:xfrm>
          <a:prstGeom prst="rect">
            <a:avLst/>
          </a:prstGeom>
          <a:noFill/>
        </p:spPr>
        <p:txBody>
          <a:bodyPr wrap="none" rtlCol="0">
            <a:spAutoFit/>
          </a:bodyPr>
          <a:lstStyle/>
          <a:p>
            <a:pPr>
              <a:lnSpc>
                <a:spcPct val="150000"/>
              </a:lnSpc>
            </a:pPr>
            <a:r>
              <a:rPr lang="zh-CN" altLang="en-US" sz="2400" dirty="0" smtClean="0">
                <a:latin typeface="楷体" panose="02010609060101010101" pitchFamily="49" charset="-122"/>
                <a:ea typeface="楷体" panose="02010609060101010101" pitchFamily="49" charset="-122"/>
              </a:rPr>
              <a:t>按</a:t>
            </a:r>
            <a:r>
              <a:rPr lang="zh-CN" altLang="en-US" sz="2400" b="1" dirty="0" smtClean="0">
                <a:solidFill>
                  <a:srgbClr val="0070C0"/>
                </a:solidFill>
                <a:latin typeface="楷体" panose="02010609060101010101" pitchFamily="49" charset="-122"/>
                <a:ea typeface="楷体" panose="02010609060101010101" pitchFamily="49" charset="-122"/>
              </a:rPr>
              <a:t>实施的形式</a:t>
            </a:r>
            <a:r>
              <a:rPr lang="zh-CN" altLang="en-US" sz="2400" dirty="0" smtClean="0">
                <a:latin typeface="楷体" panose="02010609060101010101" pitchFamily="49" charset="-122"/>
                <a:ea typeface="楷体" panose="02010609060101010101" pitchFamily="49" charset="-122"/>
              </a:rPr>
              <a:t>划分为：</a:t>
            </a:r>
            <a:endParaRPr lang="en-US" altLang="zh-CN" sz="2400" dirty="0" smtClean="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ü"/>
            </a:pPr>
            <a:r>
              <a:rPr lang="zh-CN" altLang="en-US" sz="2400" dirty="0" smtClean="0">
                <a:latin typeface="楷体" panose="02010609060101010101" pitchFamily="49" charset="-122"/>
                <a:ea typeface="楷体" panose="02010609060101010101" pitchFamily="49" charset="-122"/>
              </a:rPr>
              <a:t>行动学习</a:t>
            </a:r>
            <a:endParaRPr lang="en-US" altLang="zh-CN" sz="2400" dirty="0" smtClean="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ü"/>
            </a:pPr>
            <a:r>
              <a:rPr lang="zh-CN" altLang="en-US" sz="2400" dirty="0" smtClean="0">
                <a:latin typeface="楷体" panose="02010609060101010101" pitchFamily="49" charset="-122"/>
                <a:ea typeface="楷体" panose="02010609060101010101" pitchFamily="49" charset="-122"/>
              </a:rPr>
              <a:t>伙伴互助</a:t>
            </a:r>
            <a:endParaRPr lang="en-US" altLang="zh-CN" sz="2400" dirty="0" smtClean="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ü"/>
            </a:pPr>
            <a:r>
              <a:rPr lang="zh-CN" altLang="en-US" sz="2400" dirty="0" smtClean="0">
                <a:latin typeface="楷体" panose="02010609060101010101" pitchFamily="49" charset="-122"/>
                <a:ea typeface="楷体" panose="02010609060101010101" pitchFamily="49" charset="-122"/>
              </a:rPr>
              <a:t>实践指导</a:t>
            </a:r>
            <a:endParaRPr lang="en-US" altLang="zh-CN" sz="2400" dirty="0" smtClean="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ü"/>
            </a:pPr>
            <a:r>
              <a:rPr lang="zh-CN" altLang="en-US" sz="2400" dirty="0" smtClean="0">
                <a:latin typeface="楷体" panose="02010609060101010101" pitchFamily="49" charset="-122"/>
                <a:ea typeface="楷体" panose="02010609060101010101" pitchFamily="49" charset="-122"/>
              </a:rPr>
              <a:t>协同工作、协同学习</a:t>
            </a:r>
            <a:endParaRPr lang="en-US" altLang="zh-CN" sz="2400" dirty="0" smtClean="0">
              <a:latin typeface="楷体" panose="02010609060101010101" pitchFamily="49" charset="-122"/>
              <a:ea typeface="楷体" panose="02010609060101010101" pitchFamily="49" charset="-122"/>
            </a:endParaRPr>
          </a:p>
          <a:p>
            <a:pPr marL="342900" indent="-342900">
              <a:lnSpc>
                <a:spcPct val="150000"/>
              </a:lnSpc>
              <a:buFont typeface="Wingdings" panose="05000000000000000000" pitchFamily="2" charset="2"/>
              <a:buChar char="ü"/>
            </a:pPr>
            <a:r>
              <a:rPr lang="zh-CN" altLang="en-US" sz="2400" dirty="0" smtClean="0">
                <a:latin typeface="楷体" panose="02010609060101010101" pitchFamily="49" charset="-122"/>
                <a:ea typeface="楷体" panose="02010609060101010101" pitchFamily="49" charset="-122"/>
              </a:rPr>
              <a:t>网络学习</a:t>
            </a:r>
            <a:endParaRPr lang="en-US" altLang="zh-CN" sz="2400" dirty="0" smtClean="0">
              <a:latin typeface="楷体" panose="02010609060101010101" pitchFamily="49" charset="-122"/>
              <a:ea typeface="楷体" panose="02010609060101010101" pitchFamily="49" charset="-122"/>
            </a:endParaRPr>
          </a:p>
        </p:txBody>
      </p:sp>
      <p:cxnSp>
        <p:nvCxnSpPr>
          <p:cNvPr id="5" name="直接连接符 4"/>
          <p:cNvCxnSpPr/>
          <p:nvPr/>
        </p:nvCxnSpPr>
        <p:spPr>
          <a:xfrm>
            <a:off x="4427984" y="2265714"/>
            <a:ext cx="0" cy="3004054"/>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xmlns="" val="4051512104"/>
              </p:ext>
            </p:extLst>
          </p:nvPr>
        </p:nvGraphicFramePr>
        <p:xfrm>
          <a:off x="251520" y="1291932"/>
          <a:ext cx="8568952" cy="4373880"/>
        </p:xfrm>
        <a:graphic>
          <a:graphicData uri="http://schemas.openxmlformats.org/drawingml/2006/table">
            <a:tbl>
              <a:tblPr firstRow="1" bandRow="1">
                <a:tableStyleId>{2D5ABB26-0587-4C30-8999-92F81FD0307C}</a:tableStyleId>
              </a:tblPr>
              <a:tblGrid>
                <a:gridCol w="1260140"/>
                <a:gridCol w="1584176"/>
                <a:gridCol w="792088"/>
                <a:gridCol w="756084"/>
                <a:gridCol w="1008112"/>
                <a:gridCol w="1152128"/>
                <a:gridCol w="2016224"/>
              </a:tblGrid>
              <a:tr h="370840">
                <a:tc>
                  <a:txBody>
                    <a:bodyPr/>
                    <a:lstStyle/>
                    <a:p>
                      <a:r>
                        <a:rPr lang="zh-CN" altLang="en-US" sz="1400" b="1" spc="-150" baseline="0" dirty="0" smtClean="0">
                          <a:latin typeface="楷体" panose="02010609060101010101" pitchFamily="49" charset="-122"/>
                          <a:ea typeface="楷体" panose="02010609060101010101" pitchFamily="49" charset="-122"/>
                        </a:rPr>
                        <a:t>主持研究者</a:t>
                      </a:r>
                      <a:endParaRPr lang="en-US" altLang="zh-CN" sz="1400" b="1" spc="-150" baseline="0" dirty="0" smtClean="0">
                        <a:latin typeface="楷体" panose="02010609060101010101" pitchFamily="49" charset="-122"/>
                        <a:ea typeface="楷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1" spc="-150" baseline="0" dirty="0" smtClean="0">
                          <a:latin typeface="楷体" panose="02010609060101010101" pitchFamily="49" charset="-122"/>
                          <a:ea typeface="楷体" panose="02010609060101010101" pitchFamily="49" charset="-122"/>
                        </a:rPr>
                        <a:t>国家</a:t>
                      </a:r>
                      <a:r>
                        <a:rPr lang="en-US" altLang="zh-CN" sz="1400" b="1" spc="-150" baseline="0" dirty="0" smtClean="0">
                          <a:latin typeface="楷体" panose="02010609060101010101" pitchFamily="49" charset="-122"/>
                          <a:ea typeface="楷体" panose="02010609060101010101" pitchFamily="49" charset="-122"/>
                        </a:rPr>
                        <a:t>/</a:t>
                      </a:r>
                      <a:r>
                        <a:rPr lang="zh-CN" altLang="en-US" sz="1400" b="1" spc="-150" baseline="0" dirty="0" smtClean="0">
                          <a:latin typeface="楷体" panose="02010609060101010101" pitchFamily="49" charset="-122"/>
                          <a:ea typeface="楷体" panose="02010609060101010101" pitchFamily="49" charset="-122"/>
                        </a:rPr>
                        <a:t>地区</a:t>
                      </a:r>
                      <a:endParaRPr lang="zh-CN" altLang="en-US" sz="1400" b="1" spc="-150" baseline="0" dirty="0">
                        <a:latin typeface="楷体" panose="02010609060101010101" pitchFamily="49" charset="-122"/>
                        <a:ea typeface="楷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1" spc="-150" baseline="0" dirty="0" smtClean="0">
                          <a:latin typeface="楷体" panose="02010609060101010101" pitchFamily="49" charset="-122"/>
                          <a:ea typeface="楷体" panose="02010609060101010101" pitchFamily="49" charset="-122"/>
                        </a:rPr>
                        <a:t>调查开始时间</a:t>
                      </a:r>
                      <a:endParaRPr lang="zh-CN" altLang="en-US" sz="1400" b="1" spc="-150" baseline="0" dirty="0">
                        <a:latin typeface="楷体" panose="02010609060101010101" pitchFamily="49" charset="-122"/>
                        <a:ea typeface="楷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1" spc="-150" baseline="0" dirty="0" smtClean="0">
                          <a:latin typeface="楷体" panose="02010609060101010101" pitchFamily="49" charset="-122"/>
                          <a:ea typeface="楷体" panose="02010609060101010101" pitchFamily="49" charset="-122"/>
                        </a:rPr>
                        <a:t>调查总人数</a:t>
                      </a:r>
                      <a:endParaRPr lang="zh-CN" altLang="en-US" sz="1400" b="1" spc="-150" baseline="0" dirty="0">
                        <a:latin typeface="楷体" panose="02010609060101010101" pitchFamily="49" charset="-122"/>
                        <a:ea typeface="楷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1" spc="-150" baseline="0" dirty="0" smtClean="0">
                          <a:latin typeface="楷体" panose="02010609060101010101" pitchFamily="49" charset="-122"/>
                          <a:ea typeface="楷体" panose="02010609060101010101" pitchFamily="49" charset="-122"/>
                        </a:rPr>
                        <a:t>调查人群</a:t>
                      </a:r>
                      <a:endParaRPr lang="zh-CN" altLang="en-US" sz="1400" b="1" spc="-150" baseline="0" dirty="0">
                        <a:latin typeface="楷体" panose="02010609060101010101" pitchFamily="49" charset="-122"/>
                        <a:ea typeface="楷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1" spc="-150" baseline="0" dirty="0" smtClean="0">
                          <a:latin typeface="楷体" panose="02010609060101010101" pitchFamily="49" charset="-122"/>
                          <a:ea typeface="楷体" panose="02010609060101010101" pitchFamily="49" charset="-122"/>
                        </a:rPr>
                        <a:t>每人年均非正式学习小时数</a:t>
                      </a:r>
                      <a:endParaRPr lang="zh-CN" altLang="en-US" sz="1400" b="1" spc="-150" baseline="0" dirty="0">
                        <a:latin typeface="楷体" panose="02010609060101010101" pitchFamily="49" charset="-122"/>
                        <a:ea typeface="楷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1" spc="-150" baseline="0" dirty="0" smtClean="0">
                          <a:latin typeface="楷体" panose="02010609060101010101" pitchFamily="49" charset="-122"/>
                          <a:ea typeface="楷体" panose="02010609060101010101" pitchFamily="49" charset="-122"/>
                        </a:rPr>
                        <a:t>进行非正式学习的成人占成人总人口数百分比</a:t>
                      </a:r>
                      <a:endParaRPr lang="en-US" altLang="zh-CN" sz="1400" b="1" spc="-150" baseline="0" dirty="0" smtClean="0">
                        <a:latin typeface="楷体" panose="02010609060101010101" pitchFamily="49" charset="-122"/>
                        <a:ea typeface="楷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1400" spc="-150" baseline="0" dirty="0" smtClean="0">
                          <a:latin typeface="楷体" panose="02010609060101010101" pitchFamily="49" charset="-122"/>
                          <a:ea typeface="楷体" panose="02010609060101010101" pitchFamily="49" charset="-122"/>
                        </a:rPr>
                        <a:t>海姆斯特拉</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spc="-150" baseline="0" dirty="0" smtClean="0">
                          <a:latin typeface="楷体" panose="02010609060101010101" pitchFamily="49" charset="-122"/>
                          <a:ea typeface="楷体" panose="02010609060101010101" pitchFamily="49" charset="-122"/>
                        </a:rPr>
                        <a:t>（美）内布拉斯加</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1975</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256</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55</a:t>
                      </a:r>
                      <a:r>
                        <a:rPr lang="zh-CN" altLang="en-US" sz="1400" spc="-150" baseline="0" dirty="0" smtClean="0">
                          <a:latin typeface="楷体" panose="02010609060101010101" pitchFamily="49" charset="-122"/>
                          <a:ea typeface="楷体" panose="02010609060101010101" pitchFamily="49" charset="-122"/>
                        </a:rPr>
                        <a:t>岁以上</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325</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84</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1400" spc="-150" baseline="0" dirty="0" smtClean="0">
                          <a:latin typeface="楷体" panose="02010609060101010101" pitchFamily="49" charset="-122"/>
                          <a:ea typeface="楷体" panose="02010609060101010101" pitchFamily="49" charset="-122"/>
                        </a:rPr>
                        <a:t>彭兰德</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spc="-150" baseline="0" dirty="0" smtClean="0">
                          <a:latin typeface="楷体" panose="02010609060101010101" pitchFamily="49" charset="-122"/>
                          <a:ea typeface="楷体" panose="02010609060101010101" pitchFamily="49" charset="-122"/>
                        </a:rPr>
                        <a:t>美国</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1976</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1501</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spc="-150" baseline="0" dirty="0" smtClean="0">
                          <a:latin typeface="楷体" panose="02010609060101010101" pitchFamily="49" charset="-122"/>
                          <a:ea typeface="楷体" panose="02010609060101010101" pitchFamily="49" charset="-122"/>
                        </a:rPr>
                        <a:t>全国成人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514</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76</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1400" spc="-150" baseline="0" dirty="0" smtClean="0">
                          <a:latin typeface="楷体" panose="02010609060101010101" pitchFamily="49" charset="-122"/>
                          <a:ea typeface="楷体" panose="02010609060101010101" pitchFamily="49" charset="-122"/>
                        </a:rPr>
                        <a:t>塔夫</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spc="-150" baseline="0" dirty="0" smtClean="0">
                          <a:latin typeface="楷体" panose="02010609060101010101" pitchFamily="49" charset="-122"/>
                          <a:ea typeface="楷体" panose="02010609060101010101" pitchFamily="49" charset="-122"/>
                        </a:rPr>
                        <a:t>加拿大</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1971-78</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spc="-150" baseline="0" dirty="0" smtClean="0">
                          <a:latin typeface="楷体" panose="02010609060101010101" pitchFamily="49" charset="-122"/>
                          <a:ea typeface="楷体" panose="02010609060101010101" pitchFamily="49" charset="-122"/>
                        </a:rPr>
                        <a:t>估计</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spc="-150" baseline="0" dirty="0" smtClean="0">
                          <a:latin typeface="楷体" panose="02010609060101010101" pitchFamily="49" charset="-122"/>
                          <a:ea typeface="楷体" panose="02010609060101010101" pitchFamily="49" charset="-122"/>
                        </a:rPr>
                        <a:t>估计</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500</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98</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1400" spc="-150" baseline="0" dirty="0" smtClean="0">
                          <a:latin typeface="楷体" panose="02010609060101010101" pitchFamily="49" charset="-122"/>
                          <a:ea typeface="楷体" panose="02010609060101010101" pitchFamily="49" charset="-122"/>
                        </a:rPr>
                        <a:t>布隆基</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spc="-150" baseline="0" dirty="0" smtClean="0">
                          <a:latin typeface="楷体" panose="02010609060101010101" pitchFamily="49" charset="-122"/>
                          <a:ea typeface="楷体" panose="02010609060101010101" pitchFamily="49" charset="-122"/>
                        </a:rPr>
                        <a:t>芬兰</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1995</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spc="-150" baseline="0" dirty="0" smtClean="0">
                          <a:latin typeface="楷体" panose="02010609060101010101" pitchFamily="49" charset="-122"/>
                          <a:ea typeface="楷体" panose="02010609060101010101" pitchFamily="49" charset="-122"/>
                        </a:rPr>
                        <a:t>4107</a:t>
                      </a:r>
                      <a:endParaRPr lang="zh-CN" altLang="en-US" sz="1400" spc="-150" baseline="0" dirty="0" smtClean="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spc="-150" baseline="0" dirty="0" smtClean="0">
                          <a:latin typeface="楷体" panose="02010609060101010101" pitchFamily="49" charset="-122"/>
                          <a:ea typeface="楷体" panose="02010609060101010101" pitchFamily="49" charset="-122"/>
                        </a:rPr>
                        <a:t>全国成人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20+</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22</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1400" spc="-150" baseline="0" dirty="0" smtClean="0">
                          <a:latin typeface="楷体" panose="02010609060101010101" pitchFamily="49" charset="-122"/>
                          <a:ea typeface="楷体" panose="02010609060101010101" pitchFamily="49" charset="-122"/>
                        </a:rPr>
                        <a:t>利文斯通</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spc="-150" baseline="0" dirty="0" smtClean="0">
                          <a:latin typeface="楷体" panose="02010609060101010101" pitchFamily="49" charset="-122"/>
                          <a:ea typeface="楷体" panose="02010609060101010101" pitchFamily="49" charset="-122"/>
                        </a:rPr>
                        <a:t>（加）安大略</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1996</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1000</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spc="-150" baseline="0" dirty="0" smtClean="0">
                          <a:latin typeface="楷体" panose="02010609060101010101" pitchFamily="49" charset="-122"/>
                          <a:ea typeface="楷体" panose="02010609060101010101" pitchFamily="49" charset="-122"/>
                        </a:rPr>
                        <a:t>安大略成人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600</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86</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1400" spc="-150" baseline="0" dirty="0" smtClean="0">
                          <a:latin typeface="楷体" panose="02010609060101010101" pitchFamily="49" charset="-122"/>
                          <a:ea typeface="楷体" panose="02010609060101010101" pitchFamily="49" charset="-122"/>
                        </a:rPr>
                        <a:t>贝纳特</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spc="-150" baseline="0" dirty="0" smtClean="0">
                          <a:latin typeface="楷体" panose="02010609060101010101" pitchFamily="49" charset="-122"/>
                          <a:ea typeface="楷体" panose="02010609060101010101" pitchFamily="49" charset="-122"/>
                        </a:rPr>
                        <a:t>英国</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1994-97</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5653</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spc="-150" baseline="0" dirty="0" smtClean="0">
                          <a:latin typeface="楷体" panose="02010609060101010101" pitchFamily="49" charset="-122"/>
                          <a:ea typeface="楷体" panose="02010609060101010101" pitchFamily="49" charset="-122"/>
                        </a:rPr>
                        <a:t>全国成人</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57</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1400" spc="-150" baseline="0" dirty="0" smtClean="0">
                          <a:latin typeface="楷体" panose="02010609060101010101" pitchFamily="49" charset="-122"/>
                          <a:ea typeface="楷体" panose="02010609060101010101" pitchFamily="49" charset="-122"/>
                        </a:rPr>
                        <a:t>加拿大统计局</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spc="-150" baseline="0" dirty="0" smtClean="0">
                          <a:latin typeface="楷体" panose="02010609060101010101" pitchFamily="49" charset="-122"/>
                          <a:ea typeface="楷体" panose="02010609060101010101" pitchFamily="49" charset="-122"/>
                        </a:rPr>
                        <a:t>加拿大</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1998</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10749</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spc="-150" baseline="0" dirty="0" smtClean="0">
                          <a:latin typeface="楷体" panose="02010609060101010101" pitchFamily="49" charset="-122"/>
                          <a:ea typeface="楷体" panose="02010609060101010101" pitchFamily="49" charset="-122"/>
                        </a:rPr>
                        <a:t>全国成人</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230</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30</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1400" spc="-150" baseline="0" dirty="0" smtClean="0">
                          <a:latin typeface="楷体" panose="02010609060101010101" pitchFamily="49" charset="-122"/>
                          <a:ea typeface="楷体" panose="02010609060101010101" pitchFamily="49" charset="-122"/>
                        </a:rPr>
                        <a:t>终身学习新方法研究组织</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spc="-150" baseline="0" dirty="0" smtClean="0">
                          <a:latin typeface="楷体" panose="02010609060101010101" pitchFamily="49" charset="-122"/>
                          <a:ea typeface="楷体" panose="02010609060101010101" pitchFamily="49" charset="-122"/>
                        </a:rPr>
                        <a:t>加拿大</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1998</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1562</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spc="-150" baseline="0" dirty="0" smtClean="0">
                          <a:latin typeface="楷体" panose="02010609060101010101" pitchFamily="49" charset="-122"/>
                          <a:ea typeface="楷体" panose="02010609060101010101" pitchFamily="49" charset="-122"/>
                        </a:rPr>
                        <a:t>全国成人</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750</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95</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1400" spc="-150" baseline="0" dirty="0" smtClean="0">
                          <a:latin typeface="楷体" panose="02010609060101010101" pitchFamily="49" charset="-122"/>
                          <a:ea typeface="楷体" panose="02010609060101010101" pitchFamily="49" charset="-122"/>
                        </a:rPr>
                        <a:t>利文斯通</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spc="-150" baseline="0" dirty="0" smtClean="0">
                          <a:latin typeface="楷体" panose="02010609060101010101" pitchFamily="49" charset="-122"/>
                          <a:ea typeface="楷体" panose="02010609060101010101" pitchFamily="49" charset="-122"/>
                        </a:rPr>
                        <a:t>（加）安大略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1998</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1007</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spc="-150" baseline="0" dirty="0" smtClean="0">
                          <a:latin typeface="楷体" panose="02010609060101010101" pitchFamily="49" charset="-122"/>
                          <a:ea typeface="楷体" panose="02010609060101010101" pitchFamily="49" charset="-122"/>
                        </a:rPr>
                        <a:t>安大略成人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750</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88</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1400" spc="-150" baseline="0" dirty="0" smtClean="0">
                          <a:latin typeface="楷体" panose="02010609060101010101" pitchFamily="49" charset="-122"/>
                          <a:ea typeface="楷体" panose="02010609060101010101" pitchFamily="49" charset="-122"/>
                        </a:rPr>
                        <a:t>利文斯通</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spc="-150" baseline="0" dirty="0" smtClean="0">
                          <a:latin typeface="楷体" panose="02010609060101010101" pitchFamily="49" charset="-122"/>
                          <a:ea typeface="楷体" panose="02010609060101010101" pitchFamily="49" charset="-122"/>
                        </a:rPr>
                        <a:t>（加）安大略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2000</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1002</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spc="-150" baseline="0" dirty="0" smtClean="0">
                          <a:latin typeface="楷体" panose="02010609060101010101" pitchFamily="49" charset="-122"/>
                          <a:ea typeface="楷体" panose="02010609060101010101" pitchFamily="49" charset="-122"/>
                        </a:rPr>
                        <a:t>安大略成人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650</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400" spc="-150" baseline="0" dirty="0" smtClean="0">
                          <a:latin typeface="楷体" panose="02010609060101010101" pitchFamily="49" charset="-122"/>
                          <a:ea typeface="楷体" panose="02010609060101010101" pitchFamily="49" charset="-122"/>
                        </a:rPr>
                        <a:t>86</a:t>
                      </a:r>
                      <a:endParaRPr lang="zh-CN" altLang="en-US" sz="1400" spc="-150" baseline="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1589463" y="857236"/>
            <a:ext cx="4196983" cy="369332"/>
          </a:xfrm>
          <a:prstGeom prst="rect">
            <a:avLst/>
          </a:prstGeom>
          <a:noFill/>
        </p:spPr>
        <p:txBody>
          <a:bodyPr wrap="none" rtlCol="0">
            <a:spAutoFit/>
          </a:bodyPr>
          <a:lstStyle/>
          <a:p>
            <a:r>
              <a:rPr lang="en-US" altLang="zh-CN" b="1" smtClean="0">
                <a:latin typeface="微软雅黑" pitchFamily="34" charset="-122"/>
                <a:ea typeface="微软雅黑" pitchFamily="34" charset="-122"/>
              </a:rPr>
              <a:t>1975-2000</a:t>
            </a:r>
            <a:r>
              <a:rPr lang="zh-CN" altLang="en-US" b="1" dirty="0" smtClean="0">
                <a:latin typeface="微软雅黑" pitchFamily="34" charset="-122"/>
                <a:ea typeface="微软雅黑" pitchFamily="34" charset="-122"/>
              </a:rPr>
              <a:t>年对非正式学习的调查研究</a:t>
            </a:r>
            <a:endParaRPr lang="zh-CN" altLang="en-US" b="1" dirty="0">
              <a:latin typeface="微软雅黑" pitchFamily="34" charset="-122"/>
              <a:ea typeface="微软雅黑" pitchFamily="34" charset="-122"/>
            </a:endParaRPr>
          </a:p>
        </p:txBody>
      </p:sp>
    </p:spTree>
    <p:extLst>
      <p:ext uri="{BB962C8B-B14F-4D97-AF65-F5344CB8AC3E}">
        <p14:creationId xmlns:p14="http://schemas.microsoft.com/office/powerpoint/2010/main" xmlns="" val="419997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989283"/>
            <a:ext cx="7596844" cy="523220"/>
          </a:xfrm>
          <a:prstGeom prst="rect">
            <a:avLst/>
          </a:prstGeom>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rPr>
              <a:t>终身学习新方法研究组织</a:t>
            </a:r>
            <a:r>
              <a:rPr lang="zh-CN" altLang="en-US" dirty="0" smtClean="0"/>
              <a:t>　</a:t>
            </a:r>
            <a:r>
              <a:rPr lang="zh-CN" altLang="en-US" sz="2400" dirty="0" smtClean="0">
                <a:latin typeface="楷体" panose="02010609060101010101" pitchFamily="49" charset="-122"/>
                <a:ea typeface="楷体" panose="02010609060101010101" pitchFamily="49" charset="-122"/>
              </a:rPr>
              <a:t>加拿大　利文斯通</a:t>
            </a:r>
            <a:endParaRPr lang="zh-CN" altLang="en-US" sz="2400" dirty="0">
              <a:latin typeface="楷体" panose="02010609060101010101" pitchFamily="49" charset="-122"/>
              <a:ea typeface="楷体" panose="02010609060101010101" pitchFamily="49" charset="-122"/>
            </a:endParaRPr>
          </a:p>
        </p:txBody>
      </p:sp>
      <p:pic>
        <p:nvPicPr>
          <p:cNvPr id="50178"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6269"/>
          <a:stretch/>
        </p:blipFill>
        <p:spPr bwMode="auto">
          <a:xfrm>
            <a:off x="1397821" y="2605472"/>
            <a:ext cx="5910483" cy="24117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mpd="sng">
                <a:solidFill>
                  <a:schemeClr val="tx1"/>
                </a:solidFill>
                <a:miter lim="800000"/>
                <a:headEnd/>
                <a:tailEnd/>
              </a14:hiddenLine>
            </a:ext>
          </a:extLst>
        </p:spPr>
      </p:pic>
      <p:sp>
        <p:nvSpPr>
          <p:cNvPr id="3" name="TextBox 2"/>
          <p:cNvSpPr txBox="1"/>
          <p:nvPr/>
        </p:nvSpPr>
        <p:spPr>
          <a:xfrm>
            <a:off x="2278191" y="1999791"/>
            <a:ext cx="3877985" cy="461665"/>
          </a:xfrm>
          <a:prstGeom prst="rect">
            <a:avLst/>
          </a:prstGeom>
          <a:noFill/>
        </p:spPr>
        <p:txBody>
          <a:bodyPr wrap="none" rtlCol="0">
            <a:spAutoFit/>
          </a:bodyPr>
          <a:lstStyle/>
          <a:p>
            <a:r>
              <a:rPr lang="zh-CN" altLang="en-US" sz="2400" smtClean="0">
                <a:latin typeface="楷体" panose="02010609060101010101" pitchFamily="49" charset="-122"/>
                <a:ea typeface="楷体" panose="02010609060101010101" pitchFamily="49" charset="-122"/>
              </a:rPr>
              <a:t>成人非正式学习周时长分布</a:t>
            </a:r>
            <a:endParaRPr lang="zh-CN" altLang="en-US" sz="240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419997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87" y="1648770"/>
            <a:ext cx="6491707" cy="34836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mpd="sng">
                <a:solidFill>
                  <a:schemeClr val="tx1"/>
                </a:solidFill>
                <a:miter lim="800000"/>
                <a:headEnd/>
                <a:tailEnd/>
              </a14:hiddenLine>
            </a:ext>
          </a:extLst>
        </p:spPr>
      </p:pic>
      <p:pic>
        <p:nvPicPr>
          <p:cNvPr id="5120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1902" y="2317440"/>
            <a:ext cx="6196928" cy="24879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mpd="sng">
                <a:solidFill>
                  <a:schemeClr val="tx1"/>
                </a:solidFill>
                <a:miter lim="800000"/>
                <a:headEnd/>
                <a:tailEnd/>
              </a14:hiddenLine>
            </a:ext>
          </a:extLst>
        </p:spPr>
      </p:pic>
      <p:pic>
        <p:nvPicPr>
          <p:cNvPr id="51203"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619672" y="2821496"/>
            <a:ext cx="6877957" cy="25776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mpd="sng">
                <a:solidFill>
                  <a:schemeClr val="tx1"/>
                </a:solidFill>
                <a:miter lim="800000"/>
                <a:headEnd/>
                <a:tailEnd/>
              </a14:hiddenLine>
            </a:ext>
          </a:extLst>
        </p:spPr>
      </p:pic>
      <p:pic>
        <p:nvPicPr>
          <p:cNvPr id="51204"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580367" y="1876967"/>
            <a:ext cx="5566726" cy="37742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mpd="sng">
                <a:solidFill>
                  <a:schemeClr val="tx1"/>
                </a:solidFill>
                <a:miter lim="800000"/>
                <a:headEnd/>
                <a:tailEnd/>
              </a14:hiddenLine>
            </a:ext>
          </a:extLst>
        </p:spPr>
      </p:pic>
      <p:sp>
        <p:nvSpPr>
          <p:cNvPr id="7" name="矩形 6"/>
          <p:cNvSpPr/>
          <p:nvPr/>
        </p:nvSpPr>
        <p:spPr>
          <a:xfrm>
            <a:off x="323528" y="989283"/>
            <a:ext cx="7596844" cy="523220"/>
          </a:xfrm>
          <a:prstGeom prst="rect">
            <a:avLst/>
          </a:prstGeom>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rPr>
              <a:t>终身学习新方法研究组织</a:t>
            </a:r>
            <a:r>
              <a:rPr lang="zh-CN" altLang="en-US" dirty="0" smtClean="0"/>
              <a:t>　</a:t>
            </a:r>
            <a:r>
              <a:rPr lang="zh-CN" altLang="en-US" sz="2400" dirty="0" smtClean="0">
                <a:latin typeface="楷体" panose="02010609060101010101" pitchFamily="49" charset="-122"/>
                <a:ea typeface="楷体" panose="02010609060101010101" pitchFamily="49" charset="-122"/>
              </a:rPr>
              <a:t>加拿大　利文斯通</a:t>
            </a:r>
            <a:endParaRPr lang="zh-CN" altLang="en-US" sz="2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229871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2"/>
                                        </p:tgtEl>
                                        <p:attrNameLst>
                                          <p:attrName>style.visibility</p:attrName>
                                        </p:attrNameLst>
                                      </p:cBhvr>
                                      <p:to>
                                        <p:strVal val="visible"/>
                                      </p:to>
                                    </p:set>
                                    <p:animEffect transition="in" filter="fade">
                                      <p:cBhvr>
                                        <p:cTn id="12" dur="500"/>
                                        <p:tgtEl>
                                          <p:spTgt spid="512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03"/>
                                        </p:tgtEl>
                                        <p:attrNameLst>
                                          <p:attrName>style.visibility</p:attrName>
                                        </p:attrNameLst>
                                      </p:cBhvr>
                                      <p:to>
                                        <p:strVal val="visible"/>
                                      </p:to>
                                    </p:set>
                                    <p:animEffect transition="in" filter="fade">
                                      <p:cBhvr>
                                        <p:cTn id="17" dur="500"/>
                                        <p:tgtEl>
                                          <p:spTgt spid="512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04"/>
                                        </p:tgtEl>
                                        <p:attrNameLst>
                                          <p:attrName>style.visibility</p:attrName>
                                        </p:attrNameLst>
                                      </p:cBhvr>
                                      <p:to>
                                        <p:strVal val="visible"/>
                                      </p:to>
                                    </p:set>
                                    <p:animEffect transition="in" filter="fade">
                                      <p:cBhvr>
                                        <p:cTn id="22"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7544" y="1165312"/>
            <a:ext cx="4572000" cy="523220"/>
          </a:xfrm>
          <a:prstGeom prst="rect">
            <a:avLst/>
          </a:prstGeom>
        </p:spPr>
        <p:txBody>
          <a:bodyPr>
            <a:spAutoFit/>
          </a:bodyPr>
          <a:lstStyle/>
          <a:p>
            <a:r>
              <a:rPr lang="zh-CN" altLang="en-US" sz="2800" b="1" dirty="0" smtClean="0">
                <a:latin typeface="微软雅黑" panose="020B0503020204020204" pitchFamily="34" charset="-122"/>
                <a:ea typeface="微软雅黑" panose="020B0503020204020204" pitchFamily="34" charset="-122"/>
              </a:rPr>
              <a:t>塔夫的研究  </a:t>
            </a:r>
            <a:r>
              <a:rPr lang="zh-CN" altLang="en-US" sz="2400" dirty="0" smtClean="0">
                <a:latin typeface="楷体" panose="02010609060101010101" pitchFamily="49" charset="-122"/>
                <a:ea typeface="楷体" panose="02010609060101010101" pitchFamily="49" charset="-122"/>
              </a:rPr>
              <a:t>加拿大</a:t>
            </a:r>
            <a:endParaRPr lang="zh-CN" altLang="en-US" sz="2400" dirty="0">
              <a:latin typeface="楷体" panose="02010609060101010101" pitchFamily="49" charset="-122"/>
              <a:ea typeface="楷体" panose="02010609060101010101" pitchFamily="49" charset="-122"/>
            </a:endParaRPr>
          </a:p>
        </p:txBody>
      </p:sp>
      <p:sp>
        <p:nvSpPr>
          <p:cNvPr id="2" name="矩形 1"/>
          <p:cNvSpPr/>
          <p:nvPr/>
        </p:nvSpPr>
        <p:spPr>
          <a:xfrm>
            <a:off x="647564" y="2170519"/>
            <a:ext cx="8100900" cy="830997"/>
          </a:xfrm>
          <a:prstGeom prst="rect">
            <a:avLst/>
          </a:prstGeom>
        </p:spPr>
        <p:txBody>
          <a:bodyPr wrap="square">
            <a:spAutoFit/>
          </a:bodyPr>
          <a:lstStyle/>
          <a:p>
            <a:r>
              <a:rPr lang="zh-CN" altLang="en-US" sz="2400" dirty="0" smtClean="0">
                <a:latin typeface="楷体" panose="02010609060101010101" pitchFamily="49" charset="-122"/>
                <a:ea typeface="楷体" panose="02010609060101010101" pitchFamily="49" charset="-122"/>
              </a:rPr>
              <a:t>成人的非正式学习</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在很多情况下并不仅仅为了要完成任务</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而是要完成得更好。</a:t>
            </a:r>
            <a:endParaRPr lang="zh-CN" altLang="en-US" sz="2400" dirty="0">
              <a:latin typeface="楷体" panose="02010609060101010101" pitchFamily="49" charset="-122"/>
              <a:ea typeface="楷体" panose="02010609060101010101" pitchFamily="49" charset="-122"/>
            </a:endParaRPr>
          </a:p>
        </p:txBody>
      </p:sp>
      <p:sp>
        <p:nvSpPr>
          <p:cNvPr id="3" name="矩形 2"/>
          <p:cNvSpPr/>
          <p:nvPr/>
        </p:nvSpPr>
        <p:spPr>
          <a:xfrm>
            <a:off x="647564" y="3289548"/>
            <a:ext cx="7956883" cy="1569660"/>
          </a:xfrm>
          <a:prstGeom prst="rect">
            <a:avLst/>
          </a:prstGeom>
        </p:spPr>
        <p:txBody>
          <a:bodyPr wrap="square">
            <a:spAutoFit/>
          </a:bodyPr>
          <a:lstStyle/>
          <a:p>
            <a:r>
              <a:rPr lang="zh-CN" altLang="en-US" sz="2400" dirty="0" smtClean="0">
                <a:latin typeface="楷体" panose="02010609060101010101" pitchFamily="49" charset="-122"/>
                <a:ea typeface="楷体" panose="02010609060101010101" pitchFamily="49" charset="-122"/>
              </a:rPr>
              <a:t>启发成人去审视自己的生活</a:t>
            </a:r>
            <a:r>
              <a:rPr lang="zh-CN" altLang="en-US"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发现自己的学习是一件令学习者和教育者双方兴奋的事情</a:t>
            </a:r>
            <a:r>
              <a:rPr lang="zh-CN" altLang="en-US"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塔夫在做访谈的时候</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很多受访者都很惊讶</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因为没有经过研究者的提示</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他们可能一直都不会意识到自己其实已经进行了那么多的学习活动。</a:t>
            </a:r>
            <a:endParaRPr lang="zh-CN" altLang="en-US" sz="2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419997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7544" y="2511976"/>
            <a:ext cx="3060340" cy="1569660"/>
          </a:xfrm>
          <a:prstGeom prst="rect">
            <a:avLst/>
          </a:prstGeom>
        </p:spPr>
        <p:txBody>
          <a:bodyPr wrap="square">
            <a:spAutoFit/>
          </a:bodyPr>
          <a:lstStyle/>
          <a:p>
            <a:r>
              <a:rPr lang="zh-CN" altLang="en-US" sz="2400" dirty="0" smtClean="0">
                <a:latin typeface="楷体" panose="02010609060101010101" pitchFamily="49" charset="-122"/>
                <a:ea typeface="楷体" panose="02010609060101010101" pitchFamily="49" charset="-122"/>
              </a:rPr>
              <a:t>引用彭兰德的调查中的不利于成人学习的障碍因素，被调查者做</a:t>
            </a:r>
            <a:r>
              <a:rPr lang="zh-CN" altLang="en-US" sz="2400" b="1" dirty="0" smtClean="0">
                <a:latin typeface="楷体" panose="02010609060101010101" pitchFamily="49" charset="-122"/>
                <a:ea typeface="楷体" panose="02010609060101010101" pitchFamily="49" charset="-122"/>
              </a:rPr>
              <a:t>重要性排序</a:t>
            </a:r>
            <a:r>
              <a:rPr lang="en-US" altLang="zh-CN" sz="2400" dirty="0" smtClean="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p:txBody>
      </p:sp>
      <p:sp>
        <p:nvSpPr>
          <p:cNvPr id="5" name="矩形 4"/>
          <p:cNvSpPr/>
          <p:nvPr/>
        </p:nvSpPr>
        <p:spPr>
          <a:xfrm>
            <a:off x="3743908" y="1426922"/>
            <a:ext cx="5400092" cy="4143378"/>
          </a:xfrm>
          <a:prstGeom prst="rect">
            <a:avLst/>
          </a:prstGeom>
        </p:spPr>
        <p:txBody>
          <a:bodyPr wrap="square">
            <a:spAutoFit/>
          </a:bodyPr>
          <a:lstStyle/>
          <a:p>
            <a:pPr>
              <a:lnSpc>
                <a:spcPct val="110000"/>
              </a:lnSpc>
            </a:pPr>
            <a:r>
              <a:rPr lang="en-US" altLang="zh-CN" sz="2200" dirty="0" smtClean="0">
                <a:latin typeface="楷体" panose="02010609060101010101" pitchFamily="49" charset="-122"/>
                <a:ea typeface="楷体" panose="02010609060101010101" pitchFamily="49" charset="-122"/>
              </a:rPr>
              <a:t>1.</a:t>
            </a:r>
            <a:r>
              <a:rPr lang="zh-CN" altLang="en-US" sz="2200" dirty="0" smtClean="0">
                <a:latin typeface="楷体" panose="02010609060101010101" pitchFamily="49" charset="-122"/>
                <a:ea typeface="楷体" panose="02010609060101010101" pitchFamily="49" charset="-122"/>
              </a:rPr>
              <a:t>上课往返交通不便或费用较高</a:t>
            </a:r>
          </a:p>
          <a:p>
            <a:pPr>
              <a:lnSpc>
                <a:spcPct val="110000"/>
              </a:lnSpc>
            </a:pPr>
            <a:r>
              <a:rPr lang="en-US" altLang="zh-CN" sz="2200" dirty="0" smtClean="0">
                <a:latin typeface="楷体" panose="02010609060101010101" pitchFamily="49" charset="-122"/>
                <a:ea typeface="楷体" panose="02010609060101010101" pitchFamily="49" charset="-122"/>
              </a:rPr>
              <a:t>2.</a:t>
            </a:r>
            <a:r>
              <a:rPr lang="zh-CN" altLang="en-US" sz="2200" dirty="0" smtClean="0">
                <a:latin typeface="楷体" panose="02010609060101010101" pitchFamily="49" charset="-122"/>
                <a:ea typeface="楷体" panose="02010609060101010101" pitchFamily="49" charset="-122"/>
              </a:rPr>
              <a:t>缺少课程费用的支付能力</a:t>
            </a:r>
          </a:p>
          <a:p>
            <a:pPr>
              <a:lnSpc>
                <a:spcPct val="110000"/>
              </a:lnSpc>
            </a:pPr>
            <a:r>
              <a:rPr lang="en-US" altLang="zh-CN" sz="2200" dirty="0" smtClean="0">
                <a:latin typeface="楷体" panose="02010609060101010101" pitchFamily="49" charset="-122"/>
                <a:ea typeface="楷体" panose="02010609060101010101" pitchFamily="49" charset="-122"/>
              </a:rPr>
              <a:t>3.</a:t>
            </a:r>
            <a:r>
              <a:rPr lang="zh-CN" altLang="en-US" sz="2200" dirty="0" smtClean="0">
                <a:latin typeface="楷体" panose="02010609060101010101" pitchFamily="49" charset="-122"/>
                <a:ea typeface="楷体" panose="02010609060101010101" pitchFamily="49" charset="-122"/>
              </a:rPr>
              <a:t>不喜欢跟随教师学习的正规课堂</a:t>
            </a:r>
          </a:p>
          <a:p>
            <a:pPr>
              <a:lnSpc>
                <a:spcPct val="110000"/>
              </a:lnSpc>
            </a:pPr>
            <a:r>
              <a:rPr lang="en-US" altLang="zh-CN" sz="2200" dirty="0" smtClean="0">
                <a:latin typeface="楷体" panose="02010609060101010101" pitchFamily="49" charset="-122"/>
                <a:ea typeface="楷体" panose="02010609060101010101" pitchFamily="49" charset="-122"/>
              </a:rPr>
              <a:t>4.</a:t>
            </a:r>
            <a:r>
              <a:rPr lang="zh-CN" altLang="en-US" sz="2200" dirty="0" smtClean="0">
                <a:latin typeface="楷体" panose="02010609060101010101" pitchFamily="49" charset="-122"/>
                <a:ea typeface="楷体" panose="02010609060101010101" pitchFamily="49" charset="-122"/>
              </a:rPr>
              <a:t>没有时间参与群体性的学习项目</a:t>
            </a:r>
          </a:p>
          <a:p>
            <a:pPr>
              <a:lnSpc>
                <a:spcPct val="110000"/>
              </a:lnSpc>
            </a:pPr>
            <a:r>
              <a:rPr lang="en-US" altLang="zh-CN" sz="2200" dirty="0" smtClean="0">
                <a:latin typeface="楷体" panose="02010609060101010101" pitchFamily="49" charset="-122"/>
                <a:ea typeface="楷体" panose="02010609060101010101" pitchFamily="49" charset="-122"/>
              </a:rPr>
              <a:t>5.</a:t>
            </a:r>
            <a:r>
              <a:rPr lang="zh-CN" altLang="en-US" sz="2200" dirty="0" smtClean="0">
                <a:latin typeface="楷体" panose="02010609060101010101" pitchFamily="49" charset="-122"/>
                <a:ea typeface="楷体" panose="02010609060101010101" pitchFamily="49" charset="-122"/>
              </a:rPr>
              <a:t>有时需要即刻学习</a:t>
            </a:r>
            <a:r>
              <a:rPr lang="en-US" altLang="zh-CN" sz="2200" dirty="0" smtClean="0">
                <a:latin typeface="楷体" panose="02010609060101010101" pitchFamily="49" charset="-122"/>
                <a:ea typeface="楷体" panose="02010609060101010101" pitchFamily="49" charset="-122"/>
              </a:rPr>
              <a:t>,</a:t>
            </a:r>
            <a:r>
              <a:rPr lang="zh-CN" altLang="en-US" sz="2200" dirty="0" smtClean="0">
                <a:latin typeface="楷体" panose="02010609060101010101" pitchFamily="49" charset="-122"/>
                <a:ea typeface="楷体" panose="02010609060101010101" pitchFamily="49" charset="-122"/>
              </a:rPr>
              <a:t>而不能等待一个课程的开始</a:t>
            </a:r>
          </a:p>
          <a:p>
            <a:pPr>
              <a:lnSpc>
                <a:spcPct val="110000"/>
              </a:lnSpc>
            </a:pPr>
            <a:r>
              <a:rPr lang="en-US" altLang="zh-CN" sz="2200" dirty="0" smtClean="0">
                <a:latin typeface="楷体" panose="02010609060101010101" pitchFamily="49" charset="-122"/>
                <a:ea typeface="楷体" panose="02010609060101010101" pitchFamily="49" charset="-122"/>
              </a:rPr>
              <a:t>6.</a:t>
            </a:r>
            <a:r>
              <a:rPr lang="zh-CN" altLang="en-US" sz="2200" dirty="0" smtClean="0">
                <a:latin typeface="楷体" panose="02010609060101010101" pitchFamily="49" charset="-122"/>
                <a:ea typeface="楷体" panose="02010609060101010101" pitchFamily="49" charset="-122"/>
              </a:rPr>
              <a:t>不知道什么课程教授自己想掌握的知识</a:t>
            </a:r>
          </a:p>
          <a:p>
            <a:pPr>
              <a:lnSpc>
                <a:spcPct val="110000"/>
              </a:lnSpc>
            </a:pPr>
            <a:r>
              <a:rPr lang="en-US" altLang="zh-CN" sz="2200" dirty="0" smtClean="0">
                <a:latin typeface="楷体" panose="02010609060101010101" pitchFamily="49" charset="-122"/>
                <a:ea typeface="楷体" panose="02010609060101010101" pitchFamily="49" charset="-122"/>
              </a:rPr>
              <a:t>7.</a:t>
            </a:r>
            <a:r>
              <a:rPr lang="zh-CN" altLang="en-US" sz="2200" dirty="0" smtClean="0">
                <a:latin typeface="楷体" panose="02010609060101010101" pitchFamily="49" charset="-122"/>
                <a:ea typeface="楷体" panose="02010609060101010101" pitchFamily="49" charset="-122"/>
              </a:rPr>
              <a:t>想把自己的理解构架实现于学习项目中</a:t>
            </a:r>
          </a:p>
          <a:p>
            <a:pPr>
              <a:lnSpc>
                <a:spcPct val="110000"/>
              </a:lnSpc>
            </a:pPr>
            <a:r>
              <a:rPr lang="en-US" altLang="zh-CN" sz="2200" dirty="0" smtClean="0">
                <a:latin typeface="楷体" panose="02010609060101010101" pitchFamily="49" charset="-122"/>
                <a:ea typeface="楷体" panose="02010609060101010101" pitchFamily="49" charset="-122"/>
              </a:rPr>
              <a:t>8.</a:t>
            </a:r>
            <a:r>
              <a:rPr lang="zh-CN" altLang="en-US" sz="2200" dirty="0" smtClean="0">
                <a:latin typeface="楷体" panose="02010609060101010101" pitchFamily="49" charset="-122"/>
                <a:ea typeface="楷体" panose="02010609060101010101" pitchFamily="49" charset="-122"/>
              </a:rPr>
              <a:t>想使学习策略更灵活</a:t>
            </a:r>
            <a:r>
              <a:rPr lang="en-US" altLang="zh-CN" sz="2200" dirty="0" smtClean="0">
                <a:latin typeface="楷体" panose="02010609060101010101" pitchFamily="49" charset="-122"/>
                <a:ea typeface="楷体" panose="02010609060101010101" pitchFamily="49" charset="-122"/>
              </a:rPr>
              <a:t>!</a:t>
            </a:r>
            <a:r>
              <a:rPr lang="zh-CN" altLang="en-US" sz="2200" dirty="0" smtClean="0">
                <a:latin typeface="楷体" panose="02010609060101010101" pitchFamily="49" charset="-122"/>
                <a:ea typeface="楷体" panose="02010609060101010101" pitchFamily="49" charset="-122"/>
              </a:rPr>
              <a:t>更易变通</a:t>
            </a:r>
          </a:p>
          <a:p>
            <a:pPr>
              <a:lnSpc>
                <a:spcPct val="110000"/>
              </a:lnSpc>
            </a:pPr>
            <a:r>
              <a:rPr lang="en-US" altLang="zh-CN" sz="2200" dirty="0" smtClean="0">
                <a:latin typeface="楷体" panose="02010609060101010101" pitchFamily="49" charset="-122"/>
                <a:ea typeface="楷体" panose="02010609060101010101" pitchFamily="49" charset="-122"/>
              </a:rPr>
              <a:t>9.</a:t>
            </a:r>
            <a:r>
              <a:rPr lang="zh-CN" altLang="en-US" sz="2200" dirty="0" smtClean="0">
                <a:latin typeface="楷体" panose="02010609060101010101" pitchFamily="49" charset="-122"/>
                <a:ea typeface="楷体" panose="02010609060101010101" pitchFamily="49" charset="-122"/>
              </a:rPr>
              <a:t>想体现自己的学习风格</a:t>
            </a:r>
          </a:p>
          <a:p>
            <a:pPr>
              <a:lnSpc>
                <a:spcPct val="110000"/>
              </a:lnSpc>
            </a:pPr>
            <a:r>
              <a:rPr lang="en-US" altLang="zh-CN" sz="2200" dirty="0" smtClean="0">
                <a:latin typeface="楷体" panose="02010609060101010101" pitchFamily="49" charset="-122"/>
                <a:ea typeface="楷体" panose="02010609060101010101" pitchFamily="49" charset="-122"/>
              </a:rPr>
              <a:t>10.</a:t>
            </a:r>
            <a:r>
              <a:rPr lang="zh-CN" altLang="en-US" sz="2200" dirty="0" smtClean="0">
                <a:latin typeface="楷体" panose="02010609060101010101" pitchFamily="49" charset="-122"/>
                <a:ea typeface="楷体" panose="02010609060101010101" pitchFamily="49" charset="-122"/>
              </a:rPr>
              <a:t>想按照自己的节奏进行学习</a:t>
            </a:r>
            <a:endParaRPr lang="zh-CN" altLang="en-US" sz="2200" dirty="0">
              <a:latin typeface="楷体" panose="02010609060101010101" pitchFamily="49" charset="-122"/>
              <a:ea typeface="楷体" panose="02010609060101010101" pitchFamily="49" charset="-122"/>
            </a:endParaRPr>
          </a:p>
        </p:txBody>
      </p:sp>
      <p:sp>
        <p:nvSpPr>
          <p:cNvPr id="6" name="矩形 5"/>
          <p:cNvSpPr/>
          <p:nvPr/>
        </p:nvSpPr>
        <p:spPr>
          <a:xfrm>
            <a:off x="467544" y="1165312"/>
            <a:ext cx="4572000" cy="523220"/>
          </a:xfrm>
          <a:prstGeom prst="rect">
            <a:avLst/>
          </a:prstGeom>
        </p:spPr>
        <p:txBody>
          <a:bodyPr>
            <a:spAutoFit/>
          </a:bodyPr>
          <a:lstStyle/>
          <a:p>
            <a:r>
              <a:rPr lang="zh-CN" altLang="en-US" sz="2800" b="1" dirty="0" smtClean="0">
                <a:latin typeface="微软雅黑" panose="020B0503020204020204" pitchFamily="34" charset="-122"/>
                <a:ea typeface="微软雅黑" panose="020B0503020204020204" pitchFamily="34" charset="-122"/>
              </a:rPr>
              <a:t>塔夫的研究  </a:t>
            </a:r>
            <a:r>
              <a:rPr lang="zh-CN" altLang="en-US" sz="2400" dirty="0" smtClean="0">
                <a:latin typeface="楷体" panose="02010609060101010101" pitchFamily="49" charset="-122"/>
                <a:ea typeface="楷体" panose="02010609060101010101" pitchFamily="49" charset="-122"/>
              </a:rPr>
              <a:t>加拿大</a:t>
            </a:r>
            <a:endParaRPr lang="zh-CN" altLang="en-US" sz="2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2146158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日期占位符 2"/>
          <p:cNvSpPr>
            <a:spLocks noGrp="1"/>
          </p:cNvSpPr>
          <p:nvPr>
            <p:ph type="dt" sz="half" idx="10"/>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4AC210BD-B11E-47E5-9B80-CBA76C67DEA9}" type="datetime1">
              <a:rPr lang="zh-CN" altLang="en-US">
                <a:solidFill>
                  <a:srgbClr val="898989"/>
                </a:solidFill>
              </a:rPr>
              <a:pPr eaLnBrk="1" hangingPunct="1"/>
              <a:t>2014/4/8</a:t>
            </a:fld>
            <a:endParaRPr lang="zh-CN" altLang="en-US" sz="1800"/>
          </a:p>
        </p:txBody>
      </p:sp>
      <p:pic>
        <p:nvPicPr>
          <p:cNvPr id="8194" name="Picture 2" descr="C:\Users\May\Desktop\图片\看视频学跳舞.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2075"/>
            <a:ext cx="5224463" cy="313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Picture 4" descr="C:\Users\May\Desktop\图片\学校教育.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30350" y="255588"/>
            <a:ext cx="6527800"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5" descr="C:\Users\May\Desktop\图片\成人玩电脑.jpg"/>
          <p:cNvPicPr>
            <a:picLocks noChangeAspect="1" noChangeArrowheads="1"/>
          </p:cNvPicPr>
          <p:nvPr/>
        </p:nvPicPr>
        <p:blipFill>
          <a:blip r:embed="rId4">
            <a:extLst>
              <a:ext uri="{28A0092B-C50C-407E-A947-70E740481C1C}">
                <a14:useLocalDpi xmlns:a14="http://schemas.microsoft.com/office/drawing/2010/main" xmlns="" val="0"/>
              </a:ext>
            </a:extLst>
          </a:blip>
          <a:srcRect t="7468"/>
          <a:stretch>
            <a:fillRect/>
          </a:stretch>
        </p:blipFill>
        <p:spPr bwMode="auto">
          <a:xfrm>
            <a:off x="0" y="2286000"/>
            <a:ext cx="5564188"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Picture 6" descr="C:\Users\May\Desktop\图片\成人小班学习.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48150" y="-46038"/>
            <a:ext cx="4876800" cy="3660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9" name="Picture 7" descr="C:\Users\May\Desktop\图片\成人学跳舞.jpg"/>
          <p:cNvPicPr>
            <a:picLocks noChangeAspect="1" noChangeArrowheads="1"/>
          </p:cNvPicPr>
          <p:nvPr/>
        </p:nvPicPr>
        <p:blipFill>
          <a:blip r:embed="rId6">
            <a:extLst>
              <a:ext uri="{28A0092B-C50C-407E-A947-70E740481C1C}">
                <a14:useLocalDpi xmlns:a14="http://schemas.microsoft.com/office/drawing/2010/main" xmlns="" val="0"/>
              </a:ext>
            </a:extLst>
          </a:blip>
          <a:srcRect t="10277"/>
          <a:stretch>
            <a:fillRect/>
          </a:stretch>
        </p:blipFill>
        <p:spPr bwMode="auto">
          <a:xfrm>
            <a:off x="3963988" y="2100263"/>
            <a:ext cx="5180012" cy="369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Picture 3" descr="C:\Users\May\Desktop\图片\小孩玩PAD.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3988" y="19050"/>
            <a:ext cx="3683000" cy="553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8194"/>
                                        </p:tgtEl>
                                      </p:cBhvr>
                                    </p:animEffect>
                                    <p:set>
                                      <p:cBhvr>
                                        <p:cTn id="12" dur="1" fill="hold">
                                          <p:stCondLst>
                                            <p:cond delay="499"/>
                                          </p:stCondLst>
                                        </p:cTn>
                                        <p:tgtEl>
                                          <p:spTgt spid="819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fade">
                                      <p:cBhvr>
                                        <p:cTn id="15" dur="500"/>
                                        <p:tgtEl>
                                          <p:spTgt spid="819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500"/>
                                        <p:tgtEl>
                                          <p:spTgt spid="8196"/>
                                        </p:tgtEl>
                                      </p:cBhvr>
                                    </p:animEffect>
                                    <p:set>
                                      <p:cBhvr>
                                        <p:cTn id="20" dur="1" fill="hold">
                                          <p:stCondLst>
                                            <p:cond delay="499"/>
                                          </p:stCondLst>
                                        </p:cTn>
                                        <p:tgtEl>
                                          <p:spTgt spid="819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8197"/>
                                        </p:tgtEl>
                                        <p:attrNameLst>
                                          <p:attrName>style.visibility</p:attrName>
                                        </p:attrNameLst>
                                      </p:cBhvr>
                                      <p:to>
                                        <p:strVal val="visible"/>
                                      </p:to>
                                    </p:set>
                                    <p:animEffect transition="in" filter="fade">
                                      <p:cBhvr>
                                        <p:cTn id="23" dur="500"/>
                                        <p:tgtEl>
                                          <p:spTgt spid="819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nodeType="clickEffect">
                                  <p:stCondLst>
                                    <p:cond delay="0"/>
                                  </p:stCondLst>
                                  <p:childTnLst>
                                    <p:animEffect transition="out" filter="fade">
                                      <p:cBhvr>
                                        <p:cTn id="27" dur="500"/>
                                        <p:tgtEl>
                                          <p:spTgt spid="8197"/>
                                        </p:tgtEl>
                                      </p:cBhvr>
                                    </p:animEffect>
                                    <p:set>
                                      <p:cBhvr>
                                        <p:cTn id="28" dur="1" fill="hold">
                                          <p:stCondLst>
                                            <p:cond delay="499"/>
                                          </p:stCondLst>
                                        </p:cTn>
                                        <p:tgtEl>
                                          <p:spTgt spid="8197"/>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8198"/>
                                        </p:tgtEl>
                                        <p:attrNameLst>
                                          <p:attrName>style.visibility</p:attrName>
                                        </p:attrNameLst>
                                      </p:cBhvr>
                                      <p:to>
                                        <p:strVal val="visible"/>
                                      </p:to>
                                    </p:set>
                                    <p:animEffect transition="in" filter="fade">
                                      <p:cBhvr>
                                        <p:cTn id="31" dur="500"/>
                                        <p:tgtEl>
                                          <p:spTgt spid="819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500"/>
                                        <p:tgtEl>
                                          <p:spTgt spid="8198"/>
                                        </p:tgtEl>
                                      </p:cBhvr>
                                    </p:animEffect>
                                    <p:set>
                                      <p:cBhvr>
                                        <p:cTn id="36" dur="1" fill="hold">
                                          <p:stCondLst>
                                            <p:cond delay="499"/>
                                          </p:stCondLst>
                                        </p:cTn>
                                        <p:tgtEl>
                                          <p:spTgt spid="8198"/>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8199"/>
                                        </p:tgtEl>
                                        <p:attrNameLst>
                                          <p:attrName>style.visibility</p:attrName>
                                        </p:attrNameLst>
                                      </p:cBhvr>
                                      <p:to>
                                        <p:strVal val="visible"/>
                                      </p:to>
                                    </p:set>
                                    <p:animEffect transition="in" filter="fade">
                                      <p:cBhvr>
                                        <p:cTn id="39" dur="500"/>
                                        <p:tgtEl>
                                          <p:spTgt spid="819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xit" presetSubtype="0" fill="hold" nodeType="clickEffect">
                                  <p:stCondLst>
                                    <p:cond delay="0"/>
                                  </p:stCondLst>
                                  <p:childTnLst>
                                    <p:animEffect transition="out" filter="fade">
                                      <p:cBhvr>
                                        <p:cTn id="43" dur="500"/>
                                        <p:tgtEl>
                                          <p:spTgt spid="8199"/>
                                        </p:tgtEl>
                                      </p:cBhvr>
                                    </p:animEffect>
                                    <p:set>
                                      <p:cBhvr>
                                        <p:cTn id="44" dur="1" fill="hold">
                                          <p:stCondLst>
                                            <p:cond delay="499"/>
                                          </p:stCondLst>
                                        </p:cTn>
                                        <p:tgtEl>
                                          <p:spTgt spid="8199"/>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8195"/>
                                        </p:tgtEl>
                                        <p:attrNameLst>
                                          <p:attrName>style.visibility</p:attrName>
                                        </p:attrNameLst>
                                      </p:cBhvr>
                                      <p:to>
                                        <p:strVal val="visible"/>
                                      </p:to>
                                    </p:set>
                                    <p:animEffect transition="in" filter="fade">
                                      <p:cBhvr>
                                        <p:cTn id="4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1572" y="1012004"/>
            <a:ext cx="6288901" cy="523220"/>
          </a:xfrm>
          <a:prstGeom prst="rect">
            <a:avLst/>
          </a:prstGeom>
        </p:spPr>
        <p:txBody>
          <a:bodyPr wrap="none">
            <a:spAutoFit/>
          </a:bodyPr>
          <a:lstStyle/>
          <a:p>
            <a:r>
              <a:rPr lang="zh-CN" altLang="en-US" sz="2800" b="1" dirty="0" smtClean="0">
                <a:latin typeface="微软雅黑" panose="020B0503020204020204" pitchFamily="34" charset="-122"/>
                <a:ea typeface="微软雅黑" panose="020B0503020204020204" pitchFamily="34" charset="-122"/>
              </a:rPr>
              <a:t>澳大利亚国家职业教育研究中心的研究</a:t>
            </a:r>
            <a:endParaRPr lang="zh-CN" altLang="en-US" sz="2800" b="1" dirty="0">
              <a:latin typeface="微软雅黑" panose="020B0503020204020204" pitchFamily="34" charset="-122"/>
              <a:ea typeface="微软雅黑" panose="020B0503020204020204" pitchFamily="34" charset="-122"/>
            </a:endParaRPr>
          </a:p>
        </p:txBody>
      </p:sp>
      <p:sp>
        <p:nvSpPr>
          <p:cNvPr id="3" name="矩形 2"/>
          <p:cNvSpPr/>
          <p:nvPr/>
        </p:nvSpPr>
        <p:spPr>
          <a:xfrm>
            <a:off x="605588" y="1809316"/>
            <a:ext cx="7782836" cy="1938992"/>
          </a:xfrm>
          <a:prstGeom prst="rect">
            <a:avLst/>
          </a:prstGeom>
        </p:spPr>
        <p:txBody>
          <a:bodyPr wrap="square">
            <a:spAutoFit/>
          </a:bodyPr>
          <a:lstStyle/>
          <a:p>
            <a:r>
              <a:rPr lang="zh-CN" altLang="en-US" sz="2400" dirty="0" smtClean="0">
                <a:latin typeface="楷体" panose="02010609060101010101" pitchFamily="49" charset="-122"/>
                <a:ea typeface="楷体" panose="02010609060101010101" pitchFamily="49" charset="-122"/>
              </a:rPr>
              <a:t>在澳大利亚</a:t>
            </a:r>
            <a:r>
              <a:rPr lang="en-US" altLang="zh-CN" sz="2400" dirty="0" smtClean="0">
                <a:latin typeface="楷体" panose="02010609060101010101" pitchFamily="49" charset="-122"/>
                <a:ea typeface="楷体" panose="02010609060101010101" pitchFamily="49" charset="-122"/>
              </a:rPr>
              <a:t>25</a:t>
            </a:r>
            <a:r>
              <a:rPr lang="zh-CN" altLang="en-US" sz="2400" dirty="0" smtClean="0">
                <a:latin typeface="楷体" panose="02010609060101010101" pitchFamily="49" charset="-122"/>
                <a:ea typeface="楷体" panose="02010609060101010101" pitchFamily="49" charset="-122"/>
              </a:rPr>
              <a:t>到</a:t>
            </a:r>
            <a:r>
              <a:rPr lang="en-US" altLang="zh-CN" sz="2400" dirty="0" smtClean="0">
                <a:latin typeface="楷体" panose="02010609060101010101" pitchFamily="49" charset="-122"/>
                <a:ea typeface="楷体" panose="02010609060101010101" pitchFamily="49" charset="-122"/>
              </a:rPr>
              <a:t>64</a:t>
            </a:r>
            <a:r>
              <a:rPr lang="zh-CN" altLang="en-US" sz="2400" dirty="0" smtClean="0">
                <a:latin typeface="楷体" panose="02010609060101010101" pitchFamily="49" charset="-122"/>
                <a:ea typeface="楷体" panose="02010609060101010101" pitchFamily="49" charset="-122"/>
              </a:rPr>
              <a:t>岁的人口当中</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有</a:t>
            </a:r>
            <a:r>
              <a:rPr lang="en-US" altLang="zh-CN" sz="2400" dirty="0" smtClean="0">
                <a:latin typeface="楷体" panose="02010609060101010101" pitchFamily="49" charset="-122"/>
                <a:ea typeface="楷体" panose="02010609060101010101" pitchFamily="49" charset="-122"/>
              </a:rPr>
              <a:t>74%</a:t>
            </a:r>
            <a:r>
              <a:rPr lang="zh-CN" altLang="en-US" sz="2400" dirty="0" smtClean="0">
                <a:latin typeface="楷体" panose="02010609060101010101" pitchFamily="49" charset="-122"/>
                <a:ea typeface="楷体" panose="02010609060101010101" pitchFamily="49" charset="-122"/>
              </a:rPr>
              <a:t>的人在过去的一年中进行了某种形式的非正式</a:t>
            </a:r>
            <a:r>
              <a:rPr lang="zh-CN" altLang="en-US" sz="2400" dirty="0" smtClean="0">
                <a:latin typeface="楷体" panose="02010609060101010101" pitchFamily="49" charset="-122"/>
                <a:ea typeface="楷体" panose="02010609060101010101" pitchFamily="49" charset="-122"/>
              </a:rPr>
              <a:t>学习</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上网</a:t>
            </a:r>
            <a:r>
              <a:rPr lang="zh-CN" altLang="en-US" sz="2400" dirty="0" smtClean="0">
                <a:latin typeface="楷体" panose="02010609060101010101" pitchFamily="49" charset="-122"/>
                <a:ea typeface="楷体" panose="02010609060101010101" pitchFamily="49" charset="-122"/>
              </a:rPr>
              <a:t>和阅读是其中最普遍的非正式性</a:t>
            </a:r>
            <a:r>
              <a:rPr lang="zh-CN" altLang="en-US" sz="2400" dirty="0" smtClean="0">
                <a:latin typeface="楷体" panose="02010609060101010101" pitchFamily="49" charset="-122"/>
                <a:ea typeface="楷体" panose="02010609060101010101" pitchFamily="49" charset="-122"/>
              </a:rPr>
              <a:t>学习方式</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而</a:t>
            </a:r>
            <a:r>
              <a:rPr lang="zh-CN" altLang="en-US" sz="2400" dirty="0" smtClean="0">
                <a:latin typeface="楷体" panose="02010609060101010101" pitchFamily="49" charset="-122"/>
                <a:ea typeface="楷体" panose="02010609060101010101" pitchFamily="49" charset="-122"/>
              </a:rPr>
              <a:t>很多人在这样做的同时并没有意识到他们在进行非正式学习</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比如他们在看电视节目单的时候</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并没有意识到自己是在解读一个数据表</a:t>
            </a:r>
            <a:r>
              <a:rPr lang="en-US" altLang="zh-CN" sz="2400" dirty="0" smtClean="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419997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1572" y="1012004"/>
            <a:ext cx="6288901" cy="523220"/>
          </a:xfrm>
          <a:prstGeom prst="rect">
            <a:avLst/>
          </a:prstGeom>
        </p:spPr>
        <p:txBody>
          <a:bodyPr wrap="none">
            <a:spAutoFit/>
          </a:bodyPr>
          <a:lstStyle/>
          <a:p>
            <a:r>
              <a:rPr lang="zh-CN" altLang="en-US" sz="2800" b="1" dirty="0" smtClean="0">
                <a:latin typeface="微软雅黑" panose="020B0503020204020204" pitchFamily="34" charset="-122"/>
                <a:ea typeface="微软雅黑" panose="020B0503020204020204" pitchFamily="34" charset="-122"/>
              </a:rPr>
              <a:t>澳大利亚国家职业教育研究中心的研究</a:t>
            </a:r>
            <a:endParaRPr lang="zh-CN" altLang="en-US" sz="2800" b="1" dirty="0">
              <a:latin typeface="微软雅黑" panose="020B0503020204020204" pitchFamily="34" charset="-122"/>
              <a:ea typeface="微软雅黑" panose="020B0503020204020204" pitchFamily="34" charset="-122"/>
            </a:endParaRPr>
          </a:p>
        </p:txBody>
      </p:sp>
      <p:sp>
        <p:nvSpPr>
          <p:cNvPr id="4" name="矩形 3"/>
          <p:cNvSpPr/>
          <p:nvPr/>
        </p:nvSpPr>
        <p:spPr>
          <a:xfrm>
            <a:off x="575556" y="1669368"/>
            <a:ext cx="7674824" cy="3625608"/>
          </a:xfrm>
          <a:prstGeom prst="rect">
            <a:avLst/>
          </a:prstGeom>
        </p:spPr>
        <p:txBody>
          <a:bodyPr wrap="square">
            <a:spAutoFit/>
          </a:bodyPr>
          <a:lstStyle/>
          <a:p>
            <a:pPr>
              <a:lnSpc>
                <a:spcPct val="150000"/>
              </a:lnSpc>
            </a:pPr>
            <a:r>
              <a:rPr lang="zh-CN" altLang="en-US" sz="2400" b="1" dirty="0" smtClean="0">
                <a:latin typeface="楷体" panose="02010609060101010101" pitchFamily="49" charset="-122"/>
                <a:ea typeface="楷体" panose="02010609060101010101" pitchFamily="49" charset="-122"/>
              </a:rPr>
              <a:t>非正式学习的主要受益者</a:t>
            </a:r>
            <a:endParaRPr lang="en-US" altLang="zh-CN" sz="2400" b="1" dirty="0" smtClean="0">
              <a:latin typeface="楷体" panose="02010609060101010101" pitchFamily="49" charset="-122"/>
              <a:ea typeface="楷体" panose="02010609060101010101" pitchFamily="49" charset="-122"/>
            </a:endParaRPr>
          </a:p>
          <a:p>
            <a:pPr>
              <a:lnSpc>
                <a:spcPct val="110000"/>
              </a:lnSpc>
            </a:pPr>
            <a:r>
              <a:rPr lang="zh-CN" altLang="en-US" sz="2200" b="1" dirty="0" smtClean="0">
                <a:solidFill>
                  <a:srgbClr val="0070C0"/>
                </a:solidFill>
                <a:latin typeface="楷体" panose="02010609060101010101" pitchFamily="49" charset="-122"/>
                <a:ea typeface="楷体" panose="02010609060101010101" pitchFamily="49" charset="-122"/>
              </a:rPr>
              <a:t>年纪大的人</a:t>
            </a:r>
            <a:r>
              <a:rPr lang="zh-CN" altLang="en-US" sz="2200" dirty="0" smtClean="0">
                <a:latin typeface="楷体" panose="02010609060101010101" pitchFamily="49" charset="-122"/>
                <a:ea typeface="楷体" panose="02010609060101010101" pitchFamily="49" charset="-122"/>
              </a:rPr>
              <a:t>：有工作和生活经验</a:t>
            </a:r>
            <a:endParaRPr lang="en-US" altLang="zh-CN" sz="2200" dirty="0">
              <a:latin typeface="楷体" panose="02010609060101010101" pitchFamily="49" charset="-122"/>
              <a:ea typeface="楷体" panose="02010609060101010101" pitchFamily="49" charset="-122"/>
            </a:endParaRPr>
          </a:p>
          <a:p>
            <a:pPr>
              <a:lnSpc>
                <a:spcPct val="110000"/>
              </a:lnSpc>
            </a:pPr>
            <a:r>
              <a:rPr lang="zh-CN" altLang="en-US" sz="2200" b="1" dirty="0" smtClean="0">
                <a:solidFill>
                  <a:srgbClr val="0070C0"/>
                </a:solidFill>
                <a:latin typeface="楷体" panose="02010609060101010101" pitchFamily="49" charset="-122"/>
                <a:ea typeface="楷体" panose="02010609060101010101" pitchFamily="49" charset="-122"/>
              </a:rPr>
              <a:t>小企业</a:t>
            </a:r>
            <a:r>
              <a:rPr lang="zh-CN" altLang="en-US" sz="2200" dirty="0" smtClean="0">
                <a:latin typeface="楷体" panose="02010609060101010101" pitchFamily="49" charset="-122"/>
                <a:ea typeface="楷体" panose="02010609060101010101" pitchFamily="49" charset="-122"/>
              </a:rPr>
              <a:t>：老板和管理者通过</a:t>
            </a:r>
            <a:r>
              <a:rPr lang="zh-CN" altLang="en-US" sz="2200" dirty="0">
                <a:latin typeface="楷体" panose="02010609060101010101" pitchFamily="49" charset="-122"/>
                <a:ea typeface="楷体" panose="02010609060101010101" pitchFamily="49" charset="-122"/>
              </a:rPr>
              <a:t>与</a:t>
            </a:r>
            <a:r>
              <a:rPr lang="zh-CN" altLang="en-US" sz="2200" dirty="0" smtClean="0">
                <a:latin typeface="楷体" panose="02010609060101010101" pitchFamily="49" charset="-122"/>
                <a:ea typeface="楷体" panose="02010609060101010101" pitchFamily="49" charset="-122"/>
              </a:rPr>
              <a:t>顾客讨论、参加展销会等方式；员工过解决问题</a:t>
            </a:r>
            <a:r>
              <a:rPr lang="zh-CN" altLang="en-US" sz="2200" dirty="0">
                <a:latin typeface="楷体" panose="02010609060101010101" pitchFamily="49" charset="-122"/>
                <a:ea typeface="楷体" panose="02010609060101010101" pitchFamily="49" charset="-122"/>
              </a:rPr>
              <a:t>、</a:t>
            </a:r>
            <a:r>
              <a:rPr lang="zh-CN" altLang="en-US" sz="2200" dirty="0" smtClean="0">
                <a:latin typeface="楷体" panose="02010609060101010101" pitchFamily="49" charset="-122"/>
                <a:ea typeface="楷体" panose="02010609060101010101" pitchFamily="49" charset="-122"/>
              </a:rPr>
              <a:t>观察同事</a:t>
            </a:r>
            <a:r>
              <a:rPr lang="zh-CN" altLang="en-US" sz="2200" dirty="0">
                <a:latin typeface="楷体" panose="02010609060101010101" pitchFamily="49" charset="-122"/>
                <a:ea typeface="楷体" panose="02010609060101010101" pitchFamily="49" charset="-122"/>
              </a:rPr>
              <a:t>、</a:t>
            </a:r>
            <a:r>
              <a:rPr lang="zh-CN" altLang="en-US" sz="2200" dirty="0" smtClean="0">
                <a:latin typeface="楷体" panose="02010609060101010101" pitchFamily="49" charset="-122"/>
                <a:ea typeface="楷体" panose="02010609060101010101" pitchFamily="49" charset="-122"/>
              </a:rPr>
              <a:t>与更有经验的同事合作、闲谈</a:t>
            </a:r>
            <a:r>
              <a:rPr lang="zh-CN" altLang="en-US" sz="2200" dirty="0">
                <a:latin typeface="楷体" panose="02010609060101010101" pitchFamily="49" charset="-122"/>
                <a:ea typeface="楷体" panose="02010609060101010101" pitchFamily="49" charset="-122"/>
              </a:rPr>
              <a:t>、</a:t>
            </a:r>
            <a:r>
              <a:rPr lang="zh-CN" altLang="en-US" sz="2200" dirty="0" smtClean="0">
                <a:latin typeface="楷体" panose="02010609060101010101" pitchFamily="49" charset="-122"/>
                <a:ea typeface="楷体" panose="02010609060101010101" pitchFamily="49" charset="-122"/>
              </a:rPr>
              <a:t>工作轮转等方式</a:t>
            </a:r>
          </a:p>
          <a:p>
            <a:pPr>
              <a:lnSpc>
                <a:spcPct val="110000"/>
              </a:lnSpc>
            </a:pPr>
            <a:r>
              <a:rPr lang="zh-CN" altLang="en-US" sz="2200" b="1" dirty="0" smtClean="0">
                <a:solidFill>
                  <a:srgbClr val="0070C0"/>
                </a:solidFill>
                <a:latin typeface="楷体" panose="02010609060101010101" pitchFamily="49" charset="-122"/>
                <a:ea typeface="楷体" panose="02010609060101010101" pitchFamily="49" charset="-122"/>
              </a:rPr>
              <a:t>游离的学习者</a:t>
            </a:r>
            <a:r>
              <a:rPr lang="zh-CN" altLang="en-US" sz="2200" dirty="0" smtClean="0">
                <a:latin typeface="楷体" panose="02010609060101010101" pitchFamily="49" charset="-122"/>
                <a:ea typeface="楷体" panose="02010609060101010101" pitchFamily="49" charset="-122"/>
              </a:rPr>
              <a:t>：非正式学习一般不牵涉测验和认证过程，是游离在成人学习机构之外的人学习的好方式</a:t>
            </a:r>
          </a:p>
          <a:p>
            <a:pPr>
              <a:lnSpc>
                <a:spcPct val="110000"/>
              </a:lnSpc>
            </a:pPr>
            <a:r>
              <a:rPr lang="zh-CN" altLang="en-US" sz="2200" b="1" dirty="0" smtClean="0">
                <a:solidFill>
                  <a:srgbClr val="0070C0"/>
                </a:solidFill>
                <a:latin typeface="楷体" panose="02010609060101010101" pitchFamily="49" charset="-122"/>
                <a:ea typeface="楷体" panose="02010609060101010101" pitchFamily="49" charset="-122"/>
              </a:rPr>
              <a:t>移民</a:t>
            </a:r>
            <a:r>
              <a:rPr lang="zh-CN" altLang="en-US" sz="2200" dirty="0" smtClean="0">
                <a:latin typeface="楷体" panose="02010609060101010101" pitchFamily="49" charset="-122"/>
                <a:ea typeface="楷体" panose="02010609060101010101" pitchFamily="49" charset="-122"/>
              </a:rPr>
              <a:t>：非正式学习能够促使新移民和难民掌握基本的融入其所在社区的技能</a:t>
            </a:r>
          </a:p>
        </p:txBody>
      </p:sp>
    </p:spTree>
    <p:extLst>
      <p:ext uri="{BB962C8B-B14F-4D97-AF65-F5344CB8AC3E}">
        <p14:creationId xmlns:p14="http://schemas.microsoft.com/office/powerpoint/2010/main" xmlns="" val="669102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6000" y="1201316"/>
            <a:ext cx="7734810" cy="523220"/>
          </a:xfrm>
          <a:prstGeom prst="rect">
            <a:avLst/>
          </a:prstGeom>
        </p:spPr>
        <p:txBody>
          <a:bodyPr wrap="none">
            <a:spAutoFit/>
          </a:bodyPr>
          <a:lstStyle/>
          <a:p>
            <a:r>
              <a:rPr lang="zh-CN" altLang="en-US" sz="2800" b="1" dirty="0" smtClean="0">
                <a:latin typeface="微软雅黑" panose="020B0503020204020204" pitchFamily="34" charset="-122"/>
                <a:ea typeface="微软雅黑" panose="020B0503020204020204" pitchFamily="34" charset="-122"/>
              </a:rPr>
              <a:t>非正式学习和偶发</a:t>
            </a:r>
            <a:r>
              <a:rPr lang="zh-CN" altLang="en-US" sz="2800" b="1" dirty="0">
                <a:latin typeface="微软雅黑" panose="020B0503020204020204" pitchFamily="34" charset="-122"/>
                <a:ea typeface="微软雅黑" panose="020B0503020204020204" pitchFamily="34" charset="-122"/>
              </a:rPr>
              <a:t>性</a:t>
            </a:r>
            <a:r>
              <a:rPr lang="zh-CN" altLang="en-US" sz="2800" b="1" dirty="0" smtClean="0">
                <a:latin typeface="微软雅黑" panose="020B0503020204020204" pitchFamily="34" charset="-122"/>
                <a:ea typeface="微软雅黑" panose="020B0503020204020204" pitchFamily="34" charset="-122"/>
              </a:rPr>
              <a:t>学习  </a:t>
            </a:r>
            <a:r>
              <a:rPr lang="zh-CN" altLang="en-US" sz="2400" dirty="0" smtClean="0">
                <a:latin typeface="楷体" panose="02010609060101010101" pitchFamily="49" charset="-122"/>
                <a:ea typeface="楷体" panose="02010609060101010101" pitchFamily="49" charset="-122"/>
              </a:rPr>
              <a:t>美国  马席克和瓦特金斯</a:t>
            </a:r>
            <a:endParaRPr lang="zh-CN" altLang="en-US" sz="2400" dirty="0">
              <a:latin typeface="楷体" panose="02010609060101010101" pitchFamily="49" charset="-122"/>
              <a:ea typeface="楷体" panose="02010609060101010101" pitchFamily="49" charset="-122"/>
            </a:endParaRPr>
          </a:p>
        </p:txBody>
      </p:sp>
      <p:sp>
        <p:nvSpPr>
          <p:cNvPr id="3" name="矩形 2"/>
          <p:cNvSpPr/>
          <p:nvPr/>
        </p:nvSpPr>
        <p:spPr>
          <a:xfrm>
            <a:off x="755576" y="2086198"/>
            <a:ext cx="7704856" cy="2751522"/>
          </a:xfrm>
          <a:prstGeom prst="rect">
            <a:avLst/>
          </a:prstGeom>
        </p:spPr>
        <p:txBody>
          <a:bodyPr wrap="square">
            <a:spAutoFit/>
          </a:bodyPr>
          <a:lstStyle/>
          <a:p>
            <a:pPr>
              <a:lnSpc>
                <a:spcPct val="120000"/>
              </a:lnSpc>
            </a:pPr>
            <a:r>
              <a:rPr lang="zh-CN" altLang="en-US" sz="2000" dirty="0" smtClean="0">
                <a:latin typeface="楷体" panose="02010609060101010101" pitchFamily="49" charset="-122"/>
                <a:ea typeface="楷体" panose="02010609060101010101" pitchFamily="49" charset="-122"/>
              </a:rPr>
              <a:t>非正式学习和偶发性学习</a:t>
            </a:r>
            <a:r>
              <a:rPr lang="zh-CN" altLang="en-US" sz="2400" b="1" dirty="0" smtClean="0">
                <a:latin typeface="楷体" panose="02010609060101010101" pitchFamily="49" charset="-122"/>
                <a:ea typeface="楷体" panose="02010609060101010101" pitchFamily="49" charset="-122"/>
              </a:rPr>
              <a:t>与人们的日常生活互融、互动</a:t>
            </a:r>
            <a:endParaRPr lang="en-US" altLang="zh-CN" sz="2400" b="1" dirty="0" smtClean="0">
              <a:latin typeface="楷体" panose="02010609060101010101" pitchFamily="49" charset="-122"/>
              <a:ea typeface="楷体" panose="02010609060101010101" pitchFamily="49" charset="-122"/>
            </a:endParaRPr>
          </a:p>
          <a:p>
            <a:pPr>
              <a:lnSpc>
                <a:spcPct val="120000"/>
              </a:lnSpc>
            </a:pPr>
            <a:r>
              <a:rPr lang="zh-CN" altLang="en-US" sz="2000" dirty="0" smtClean="0">
                <a:latin typeface="楷体" panose="02010609060101010101" pitchFamily="49" charset="-122"/>
                <a:ea typeface="楷体" panose="02010609060101010101" pitchFamily="49" charset="-122"/>
              </a:rPr>
              <a:t>非正式学习和偶发性学习</a:t>
            </a:r>
            <a:r>
              <a:rPr lang="zh-CN" altLang="en-US" sz="2400" b="1" dirty="0" smtClean="0">
                <a:latin typeface="楷体" panose="02010609060101010101" pitchFamily="49" charset="-122"/>
                <a:ea typeface="楷体" panose="02010609060101010101" pitchFamily="49" charset="-122"/>
              </a:rPr>
              <a:t>受内在心理或外在情境触动而引发</a:t>
            </a:r>
            <a:endParaRPr lang="en-US" altLang="zh-CN" sz="2400" b="1" dirty="0" smtClean="0">
              <a:latin typeface="楷体" panose="02010609060101010101" pitchFamily="49" charset="-122"/>
              <a:ea typeface="楷体" panose="02010609060101010101" pitchFamily="49" charset="-122"/>
            </a:endParaRPr>
          </a:p>
          <a:p>
            <a:pPr>
              <a:lnSpc>
                <a:spcPct val="120000"/>
              </a:lnSpc>
            </a:pPr>
            <a:r>
              <a:rPr lang="zh-CN" altLang="en-US" sz="2000" dirty="0" smtClean="0">
                <a:latin typeface="楷体" panose="02010609060101010101" pitchFamily="49" charset="-122"/>
                <a:ea typeface="楷体" panose="02010609060101010101" pitchFamily="49" charset="-122"/>
              </a:rPr>
              <a:t>非正式学习和偶发性学习</a:t>
            </a:r>
            <a:r>
              <a:rPr lang="zh-CN" altLang="en-US" sz="2400" b="1" dirty="0" smtClean="0">
                <a:latin typeface="楷体" panose="02010609060101010101" pitchFamily="49" charset="-122"/>
                <a:ea typeface="楷体" panose="02010609060101010101" pitchFamily="49" charset="-122"/>
              </a:rPr>
              <a:t>不存在强烈的意识化痕迹</a:t>
            </a:r>
            <a:endParaRPr lang="en-US" altLang="zh-CN" sz="2400" b="1" dirty="0" smtClean="0">
              <a:latin typeface="楷体" panose="02010609060101010101" pitchFamily="49" charset="-122"/>
              <a:ea typeface="楷体" panose="02010609060101010101" pitchFamily="49" charset="-122"/>
            </a:endParaRPr>
          </a:p>
          <a:p>
            <a:pPr>
              <a:lnSpc>
                <a:spcPct val="120000"/>
              </a:lnSpc>
            </a:pPr>
            <a:r>
              <a:rPr lang="zh-CN" altLang="en-US" sz="2000" dirty="0" smtClean="0">
                <a:latin typeface="楷体" panose="02010609060101010101" pitchFamily="49" charset="-122"/>
                <a:ea typeface="楷体" panose="02010609060101010101" pitchFamily="49" charset="-122"/>
              </a:rPr>
              <a:t>非正式学习和偶发性学习</a:t>
            </a:r>
            <a:r>
              <a:rPr lang="zh-CN" altLang="en-US" sz="2400" b="1" dirty="0" smtClean="0">
                <a:latin typeface="楷体" panose="02010609060101010101" pitchFamily="49" charset="-122"/>
                <a:ea typeface="楷体" panose="02010609060101010101" pitchFamily="49" charset="-122"/>
              </a:rPr>
              <a:t>随机而生</a:t>
            </a:r>
            <a:r>
              <a:rPr lang="zh-CN" altLang="en-US" sz="2400" b="1" dirty="0">
                <a:latin typeface="楷体" panose="02010609060101010101" pitchFamily="49" charset="-122"/>
                <a:ea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rPr>
              <a:t>随遇而成</a:t>
            </a:r>
            <a:endParaRPr lang="en-US" altLang="zh-CN" sz="2000" b="1" dirty="0" smtClean="0">
              <a:latin typeface="楷体" panose="02010609060101010101" pitchFamily="49" charset="-122"/>
              <a:ea typeface="楷体" panose="02010609060101010101" pitchFamily="49" charset="-122"/>
            </a:endParaRPr>
          </a:p>
          <a:p>
            <a:pPr>
              <a:lnSpc>
                <a:spcPct val="120000"/>
              </a:lnSpc>
            </a:pPr>
            <a:r>
              <a:rPr lang="zh-CN" altLang="en-US" sz="2000" dirty="0" smtClean="0">
                <a:latin typeface="楷体" panose="02010609060101010101" pitchFamily="49" charset="-122"/>
                <a:ea typeface="楷体" panose="02010609060101010101" pitchFamily="49" charset="-122"/>
              </a:rPr>
              <a:t>非正式学习和偶发性学习</a:t>
            </a:r>
            <a:r>
              <a:rPr lang="zh-CN" altLang="en-US" sz="2400" b="1" dirty="0" smtClean="0">
                <a:latin typeface="楷体" panose="02010609060101010101" pitchFamily="49" charset="-122"/>
                <a:ea typeface="楷体" panose="02010609060101010101" pitchFamily="49" charset="-122"/>
              </a:rPr>
              <a:t>是对行动与反思的逻辑感应过程</a:t>
            </a:r>
            <a:endParaRPr lang="en-US" altLang="zh-CN" sz="2400" b="1" dirty="0" smtClean="0">
              <a:latin typeface="楷体" panose="02010609060101010101" pitchFamily="49" charset="-122"/>
              <a:ea typeface="楷体" panose="02010609060101010101" pitchFamily="49" charset="-122"/>
            </a:endParaRPr>
          </a:p>
          <a:p>
            <a:pPr>
              <a:lnSpc>
                <a:spcPct val="120000"/>
              </a:lnSpc>
            </a:pPr>
            <a:r>
              <a:rPr lang="zh-CN" altLang="en-US" sz="2000" dirty="0" smtClean="0">
                <a:latin typeface="楷体" panose="02010609060101010101" pitchFamily="49" charset="-122"/>
                <a:ea typeface="楷体" panose="02010609060101010101" pitchFamily="49" charset="-122"/>
              </a:rPr>
              <a:t>非正式学习和偶发性学习</a:t>
            </a:r>
            <a:r>
              <a:rPr lang="zh-CN" altLang="en-US" sz="2400" b="1" dirty="0" smtClean="0">
                <a:latin typeface="楷体" panose="02010609060101010101" pitchFamily="49" charset="-122"/>
                <a:ea typeface="楷体" panose="02010609060101010101" pitchFamily="49" charset="-122"/>
              </a:rPr>
              <a:t>与他人的学习相互关联</a:t>
            </a:r>
            <a:endParaRPr lang="zh-CN" altLang="en-US" sz="20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4078038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9632" y="1647474"/>
            <a:ext cx="6498493" cy="36995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340" name="TextBox 1"/>
          <p:cNvSpPr txBox="1">
            <a:spLocks noChangeArrowheads="1"/>
          </p:cNvSpPr>
          <p:nvPr/>
        </p:nvSpPr>
        <p:spPr bwMode="auto">
          <a:xfrm>
            <a:off x="2879812" y="5347060"/>
            <a:ext cx="31854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dirty="0">
                <a:latin typeface="楷体" panose="02010609060101010101" pitchFamily="49" charset="-122"/>
                <a:ea typeface="楷体" panose="02010609060101010101" pitchFamily="49" charset="-122"/>
              </a:rPr>
              <a:t>非正式</a:t>
            </a:r>
            <a:r>
              <a:rPr lang="zh-CN" altLang="en-US" dirty="0" smtClean="0">
                <a:latin typeface="楷体" panose="02010609060101010101" pitchFamily="49" charset="-122"/>
                <a:ea typeface="楷体" panose="02010609060101010101" pitchFamily="49" charset="-122"/>
              </a:rPr>
              <a:t>学习与偶发性学习模型</a:t>
            </a:r>
            <a:endParaRPr lang="zh-CN" altLang="en-US" dirty="0">
              <a:latin typeface="楷体" panose="02010609060101010101" pitchFamily="49" charset="-122"/>
              <a:ea typeface="楷体" panose="02010609060101010101" pitchFamily="49" charset="-122"/>
            </a:endParaRPr>
          </a:p>
        </p:txBody>
      </p:sp>
      <p:sp>
        <p:nvSpPr>
          <p:cNvPr id="5" name="矩形 4"/>
          <p:cNvSpPr/>
          <p:nvPr/>
        </p:nvSpPr>
        <p:spPr>
          <a:xfrm>
            <a:off x="686000" y="1201316"/>
            <a:ext cx="7734810" cy="523220"/>
          </a:xfrm>
          <a:prstGeom prst="rect">
            <a:avLst/>
          </a:prstGeom>
        </p:spPr>
        <p:txBody>
          <a:bodyPr wrap="none">
            <a:spAutoFit/>
          </a:bodyPr>
          <a:lstStyle/>
          <a:p>
            <a:r>
              <a:rPr lang="zh-CN" altLang="en-US" sz="2800" b="1" dirty="0" smtClean="0">
                <a:latin typeface="微软雅黑" panose="020B0503020204020204" pitchFamily="34" charset="-122"/>
                <a:ea typeface="微软雅黑" panose="020B0503020204020204" pitchFamily="34" charset="-122"/>
              </a:rPr>
              <a:t>非正式学习和偶发</a:t>
            </a:r>
            <a:r>
              <a:rPr lang="zh-CN" altLang="en-US" sz="2800" b="1" dirty="0">
                <a:latin typeface="微软雅黑" panose="020B0503020204020204" pitchFamily="34" charset="-122"/>
                <a:ea typeface="微软雅黑" panose="020B0503020204020204" pitchFamily="34" charset="-122"/>
              </a:rPr>
              <a:t>性</a:t>
            </a:r>
            <a:r>
              <a:rPr lang="zh-CN" altLang="en-US" sz="2800" b="1" dirty="0" smtClean="0">
                <a:latin typeface="微软雅黑" panose="020B0503020204020204" pitchFamily="34" charset="-122"/>
                <a:ea typeface="微软雅黑" panose="020B0503020204020204" pitchFamily="34" charset="-122"/>
              </a:rPr>
              <a:t>学习  </a:t>
            </a:r>
            <a:r>
              <a:rPr lang="zh-CN" altLang="en-US" sz="2400" dirty="0" smtClean="0">
                <a:latin typeface="楷体" panose="02010609060101010101" pitchFamily="49" charset="-122"/>
                <a:ea typeface="楷体" panose="02010609060101010101" pitchFamily="49" charset="-122"/>
              </a:rPr>
              <a:t>美国  马席克和瓦特金斯</a:t>
            </a:r>
            <a:endParaRPr lang="zh-CN" altLang="en-US" sz="2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3938930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196068"/>
            <a:ext cx="4968552" cy="2677656"/>
          </a:xfrm>
          <a:prstGeom prst="rect">
            <a:avLst/>
          </a:prstGeom>
          <a:noFill/>
        </p:spPr>
        <p:txBody>
          <a:bodyPr wrap="square" rtlCol="0">
            <a:spAutoFit/>
          </a:bodyPr>
          <a:lstStyle/>
          <a:p>
            <a:r>
              <a:rPr lang="zh-CN" altLang="en-US" sz="2400" b="1" dirty="0" smtClean="0">
                <a:latin typeface="楷体" panose="02010609060101010101" pitchFamily="49" charset="-122"/>
                <a:ea typeface="楷体" panose="02010609060101010101" pitchFamily="49" charset="-122"/>
              </a:rPr>
              <a:t>微型内容 </a:t>
            </a:r>
            <a:endParaRPr lang="en-US" altLang="zh-CN" sz="2400" b="1" dirty="0" smtClean="0">
              <a:latin typeface="楷体" panose="02010609060101010101" pitchFamily="49" charset="-122"/>
              <a:ea typeface="楷体" panose="02010609060101010101" pitchFamily="49" charset="-122"/>
            </a:endParaRPr>
          </a:p>
          <a:p>
            <a:endParaRPr lang="en-US" altLang="zh-CN" sz="2400" dirty="0">
              <a:latin typeface="楷体" panose="02010609060101010101" pitchFamily="49" charset="-122"/>
              <a:ea typeface="楷体" panose="02010609060101010101" pitchFamily="49" charset="-122"/>
            </a:endParaRPr>
          </a:p>
          <a:p>
            <a:r>
              <a:rPr lang="zh-CN" altLang="en-US" sz="2400" dirty="0" smtClean="0">
                <a:latin typeface="楷体" panose="02010609060101010101" pitchFamily="49" charset="-122"/>
                <a:ea typeface="楷体" panose="02010609060101010101" pitchFamily="49" charset="-122"/>
              </a:rPr>
              <a:t>可以是一个小文本、图片图像、一段音频或视频小片段、一个小</a:t>
            </a:r>
            <a:r>
              <a:rPr lang="en-US" altLang="zh-CN" sz="2400" dirty="0" smtClean="0">
                <a:latin typeface="楷体" panose="02010609060101010101" pitchFamily="49" charset="-122"/>
                <a:ea typeface="楷体" panose="02010609060101010101" pitchFamily="49" charset="-122"/>
              </a:rPr>
              <a:t>Flash</a:t>
            </a:r>
            <a:r>
              <a:rPr lang="zh-CN" altLang="en-US" sz="2400" dirty="0" smtClean="0">
                <a:latin typeface="楷体" panose="02010609060101010101" pitchFamily="49" charset="-122"/>
                <a:ea typeface="楷体" panose="02010609060101010101" pitchFamily="49" charset="-122"/>
              </a:rPr>
              <a:t>动画片、一个链接，可能来自于一封邮件、一则新闻、短信、博客、</a:t>
            </a:r>
            <a:r>
              <a:rPr lang="en-US" altLang="zh-CN" sz="2400" dirty="0" smtClean="0">
                <a:latin typeface="楷体" panose="02010609060101010101" pitchFamily="49" charset="-122"/>
                <a:ea typeface="楷体" panose="02010609060101010101" pitchFamily="49" charset="-122"/>
              </a:rPr>
              <a:t>WIKI</a:t>
            </a:r>
            <a:r>
              <a:rPr lang="zh-CN" altLang="en-US" sz="2400" dirty="0" smtClean="0">
                <a:latin typeface="楷体" panose="02010609060101010101" pitchFamily="49" charset="-122"/>
                <a:ea typeface="楷体" panose="02010609060101010101" pitchFamily="49" charset="-122"/>
              </a:rPr>
              <a:t>词条、游戏</a:t>
            </a:r>
            <a:r>
              <a:rPr lang="en-US" altLang="zh-CN" sz="2400" dirty="0" smtClean="0">
                <a:latin typeface="楷体" panose="02010609060101010101" pitchFamily="49" charset="-122"/>
                <a:ea typeface="楷体" panose="02010609060101010101" pitchFamily="49" charset="-122"/>
              </a:rPr>
              <a:t>……</a:t>
            </a:r>
          </a:p>
        </p:txBody>
      </p:sp>
      <p:sp>
        <p:nvSpPr>
          <p:cNvPr id="3" name="矩形 2"/>
          <p:cNvSpPr/>
          <p:nvPr/>
        </p:nvSpPr>
        <p:spPr>
          <a:xfrm>
            <a:off x="629970" y="1141218"/>
            <a:ext cx="1620957"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微型学习</a:t>
            </a:r>
          </a:p>
        </p:txBody>
      </p:sp>
      <p:sp>
        <p:nvSpPr>
          <p:cNvPr id="4" name="TextBox 3"/>
          <p:cNvSpPr txBox="1"/>
          <p:nvPr/>
        </p:nvSpPr>
        <p:spPr>
          <a:xfrm>
            <a:off x="5688124" y="2701287"/>
            <a:ext cx="3168352" cy="1200329"/>
          </a:xfrm>
          <a:prstGeom prst="rect">
            <a:avLst/>
          </a:prstGeom>
          <a:noFill/>
        </p:spPr>
        <p:txBody>
          <a:bodyPr wrap="square" rtlCol="0">
            <a:spAutoFit/>
          </a:bodyPr>
          <a:lstStyle/>
          <a:p>
            <a:r>
              <a:rPr lang="zh-CN" altLang="en-US" sz="2400" b="1" dirty="0" smtClean="0">
                <a:latin typeface="楷体" panose="02010609060101010101" pitchFamily="49" charset="-122"/>
                <a:ea typeface="楷体" panose="02010609060101010101" pitchFamily="49" charset="-122"/>
              </a:rPr>
              <a:t>微型媒体</a:t>
            </a:r>
            <a:endParaRPr lang="en-US" altLang="zh-CN" sz="2400" b="1" dirty="0" smtClean="0">
              <a:latin typeface="楷体" panose="02010609060101010101" pitchFamily="49" charset="-122"/>
              <a:ea typeface="楷体" panose="02010609060101010101" pitchFamily="49" charset="-122"/>
            </a:endParaRPr>
          </a:p>
          <a:p>
            <a:endParaRPr lang="en-US" altLang="zh-CN" sz="2400" dirty="0" smtClean="0">
              <a:latin typeface="楷体" panose="02010609060101010101" pitchFamily="49" charset="-122"/>
              <a:ea typeface="楷体" panose="02010609060101010101" pitchFamily="49" charset="-122"/>
            </a:endParaRPr>
          </a:p>
          <a:p>
            <a:r>
              <a:rPr lang="zh-CN" altLang="en-US" sz="2400" dirty="0" smtClean="0">
                <a:latin typeface="楷体" panose="02010609060101010101" pitchFamily="49" charset="-122"/>
                <a:ea typeface="楷体" panose="02010609060101010101" pitchFamily="49" charset="-122"/>
              </a:rPr>
              <a:t>媒介终端设备微型化</a:t>
            </a:r>
            <a:endParaRPr lang="en-US" altLang="zh-CN" sz="2400" dirty="0" smtClean="0">
              <a:latin typeface="楷体" panose="02010609060101010101" pitchFamily="49" charset="-122"/>
              <a:ea typeface="楷体" panose="02010609060101010101" pitchFamily="49" charset="-122"/>
            </a:endParaRPr>
          </a:p>
        </p:txBody>
      </p:sp>
      <p:cxnSp>
        <p:nvCxnSpPr>
          <p:cNvPr id="5" name="直接连接符 4"/>
          <p:cNvCxnSpPr/>
          <p:nvPr/>
        </p:nvCxnSpPr>
        <p:spPr>
          <a:xfrm>
            <a:off x="5483613" y="2399589"/>
            <a:ext cx="24491" cy="2330119"/>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78038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55676" y="1230669"/>
            <a:ext cx="5537026" cy="32830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4580" name="矩形 11"/>
          <p:cNvSpPr>
            <a:spLocks noChangeArrowheads="1"/>
          </p:cNvSpPr>
          <p:nvPr/>
        </p:nvSpPr>
        <p:spPr bwMode="auto">
          <a:xfrm>
            <a:off x="2781920" y="4904828"/>
            <a:ext cx="418576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dirty="0">
                <a:latin typeface="楷体" panose="02010609060101010101" pitchFamily="49" charset="-122"/>
                <a:ea typeface="楷体" panose="02010609060101010101" pitchFamily="49" charset="-122"/>
              </a:rPr>
              <a:t>基于</a:t>
            </a:r>
            <a:r>
              <a:rPr lang="en-US" altLang="zh-CN" sz="2400" dirty="0">
                <a:latin typeface="楷体" panose="02010609060101010101" pitchFamily="49" charset="-122"/>
                <a:ea typeface="楷体" panose="02010609060101010101" pitchFamily="49" charset="-122"/>
              </a:rPr>
              <a:t>Web2.0</a:t>
            </a:r>
            <a:r>
              <a:rPr lang="zh-CN" altLang="en-US" sz="2400" dirty="0">
                <a:latin typeface="楷体" panose="02010609060101010101" pitchFamily="49" charset="-122"/>
                <a:ea typeface="楷体" panose="02010609060101010101" pitchFamily="49" charset="-122"/>
              </a:rPr>
              <a:t>的非正式学习平台</a:t>
            </a:r>
          </a:p>
        </p:txBody>
      </p:sp>
      <p:sp>
        <p:nvSpPr>
          <p:cNvPr id="4" name="矩形 3"/>
          <p:cNvSpPr/>
          <p:nvPr/>
        </p:nvSpPr>
        <p:spPr>
          <a:xfrm>
            <a:off x="503548" y="1141218"/>
            <a:ext cx="1980029" cy="523220"/>
          </a:xfrm>
          <a:prstGeom prst="rect">
            <a:avLst/>
          </a:prstGeom>
        </p:spPr>
        <p:txBody>
          <a:bodyPr wrap="none">
            <a:spAutoFit/>
          </a:bodyPr>
          <a:lstStyle/>
          <a:p>
            <a:r>
              <a:rPr lang="zh-CN" altLang="en-US" sz="2800" b="1" smtClean="0">
                <a:latin typeface="微软雅黑" panose="020B0503020204020204" pitchFamily="34" charset="-122"/>
                <a:ea typeface="微软雅黑" panose="020B0503020204020204" pitchFamily="34" charset="-122"/>
              </a:rPr>
              <a:t>社会性软件</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12"/>
          <p:cNvSpPr txBox="1">
            <a:spLocks noChangeArrowheads="1"/>
          </p:cNvSpPr>
          <p:nvPr/>
        </p:nvSpPr>
        <p:spPr bwMode="auto">
          <a:xfrm>
            <a:off x="520254" y="1057300"/>
            <a:ext cx="5724644"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dirty="0">
                <a:latin typeface="楷体" panose="02010609060101010101" pitchFamily="49" charset="-122"/>
                <a:ea typeface="楷体" panose="02010609060101010101" pitchFamily="49" charset="-122"/>
              </a:rPr>
              <a:t>社会性软件可组织如下形式的非正式</a:t>
            </a:r>
            <a:r>
              <a:rPr lang="zh-CN" altLang="en-US" sz="2400" dirty="0" smtClean="0">
                <a:latin typeface="楷体" panose="02010609060101010101" pitchFamily="49" charset="-122"/>
                <a:ea typeface="楷体" panose="02010609060101010101" pitchFamily="49" charset="-122"/>
              </a:rPr>
              <a:t>学习</a:t>
            </a:r>
            <a:endParaRPr lang="en-US" altLang="zh-CN" sz="2400" dirty="0">
              <a:latin typeface="楷体" panose="02010609060101010101" pitchFamily="49" charset="-122"/>
              <a:ea typeface="楷体" panose="02010609060101010101" pitchFamily="49" charset="-122"/>
            </a:endParaRPr>
          </a:p>
          <a:p>
            <a:pPr marL="342900" indent="-342900" eaLnBrk="1" hangingPunct="1">
              <a:buFont typeface="Wingdings" panose="05000000000000000000" pitchFamily="2" charset="2"/>
              <a:buChar char="ü"/>
            </a:pPr>
            <a:r>
              <a:rPr lang="zh-CN" altLang="en-US" sz="2400" dirty="0">
                <a:latin typeface="楷体" panose="02010609060101010101" pitchFamily="49" charset="-122"/>
                <a:ea typeface="楷体" panose="02010609060101010101" pitchFamily="49" charset="-122"/>
              </a:rPr>
              <a:t>在线交流</a:t>
            </a:r>
            <a:endParaRPr lang="en-US" altLang="zh-CN" sz="2400" dirty="0">
              <a:latin typeface="楷体" panose="02010609060101010101" pitchFamily="49" charset="-122"/>
              <a:ea typeface="楷体" panose="02010609060101010101" pitchFamily="49" charset="-122"/>
            </a:endParaRPr>
          </a:p>
          <a:p>
            <a:pPr marL="342900" indent="-342900" eaLnBrk="1" hangingPunct="1">
              <a:buFont typeface="Wingdings" panose="05000000000000000000" pitchFamily="2" charset="2"/>
              <a:buChar char="ü"/>
            </a:pPr>
            <a:r>
              <a:rPr lang="zh-CN" altLang="en-US" sz="2400" dirty="0">
                <a:latin typeface="楷体" panose="02010609060101010101" pitchFamily="49" charset="-122"/>
                <a:ea typeface="楷体" panose="02010609060101010101" pitchFamily="49" charset="-122"/>
              </a:rPr>
              <a:t>个人信息检索</a:t>
            </a:r>
            <a:endParaRPr lang="en-US" altLang="zh-CN" sz="2400" dirty="0">
              <a:latin typeface="楷体" panose="02010609060101010101" pitchFamily="49" charset="-122"/>
              <a:ea typeface="楷体" panose="02010609060101010101" pitchFamily="49" charset="-122"/>
            </a:endParaRPr>
          </a:p>
          <a:p>
            <a:pPr marL="342900" indent="-342900" eaLnBrk="1" hangingPunct="1">
              <a:buFont typeface="Wingdings" panose="05000000000000000000" pitchFamily="2" charset="2"/>
              <a:buChar char="ü"/>
            </a:pPr>
            <a:r>
              <a:rPr lang="zh-CN" altLang="en-US" sz="2400" dirty="0">
                <a:latin typeface="楷体" panose="02010609060101010101" pitchFamily="49" charset="-122"/>
                <a:ea typeface="楷体" panose="02010609060101010101" pitchFamily="49" charset="-122"/>
              </a:rPr>
              <a:t>个人知识管理</a:t>
            </a:r>
            <a:endParaRPr lang="en-US" altLang="zh-CN" sz="2400" dirty="0">
              <a:latin typeface="楷体" panose="02010609060101010101" pitchFamily="49" charset="-122"/>
              <a:ea typeface="楷体" panose="02010609060101010101" pitchFamily="49" charset="-122"/>
            </a:endParaRPr>
          </a:p>
          <a:p>
            <a:pPr marL="342900" indent="-342900" eaLnBrk="1" hangingPunct="1">
              <a:buFont typeface="Wingdings" panose="05000000000000000000" pitchFamily="2" charset="2"/>
              <a:buChar char="ü"/>
            </a:pPr>
            <a:r>
              <a:rPr lang="zh-CN" altLang="en-US" sz="2400" dirty="0">
                <a:latin typeface="楷体" panose="02010609060101010101" pitchFamily="49" charset="-122"/>
                <a:ea typeface="楷体" panose="02010609060101010101" pitchFamily="49" charset="-122"/>
              </a:rPr>
              <a:t>协作学习</a:t>
            </a:r>
          </a:p>
        </p:txBody>
      </p:sp>
      <p:sp>
        <p:nvSpPr>
          <p:cNvPr id="25604" name="TextBox 13"/>
          <p:cNvSpPr txBox="1">
            <a:spLocks noChangeArrowheads="1"/>
          </p:cNvSpPr>
          <p:nvPr/>
        </p:nvSpPr>
        <p:spPr bwMode="auto">
          <a:xfrm>
            <a:off x="513903" y="3137173"/>
            <a:ext cx="8198557"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dirty="0">
                <a:latin typeface="楷体" panose="02010609060101010101" pitchFamily="49" charset="-122"/>
                <a:ea typeface="楷体" panose="02010609060101010101" pitchFamily="49" charset="-122"/>
              </a:rPr>
              <a:t>社会性软件对非正式学习的促进</a:t>
            </a:r>
            <a:r>
              <a:rPr lang="zh-CN" altLang="en-US" sz="2400" dirty="0" smtClean="0">
                <a:latin typeface="楷体" panose="02010609060101010101" pitchFamily="49" charset="-122"/>
                <a:ea typeface="楷体" panose="02010609060101010101" pitchFamily="49" charset="-122"/>
              </a:rPr>
              <a:t>作用</a:t>
            </a:r>
            <a:endParaRPr lang="en-US" altLang="zh-CN" sz="2400" dirty="0">
              <a:latin typeface="楷体" panose="02010609060101010101" pitchFamily="49" charset="-122"/>
              <a:ea typeface="楷体" panose="02010609060101010101" pitchFamily="49" charset="-122"/>
            </a:endParaRPr>
          </a:p>
          <a:p>
            <a:pPr marL="342900" indent="-342900" eaLnBrk="1" hangingPunct="1">
              <a:buFont typeface="Wingdings" panose="05000000000000000000" pitchFamily="2" charset="2"/>
              <a:buChar char="ü"/>
            </a:pPr>
            <a:r>
              <a:rPr lang="zh-CN" altLang="en-US" sz="2400" dirty="0">
                <a:latin typeface="楷体" panose="02010609060101010101" pitchFamily="49" charset="-122"/>
                <a:ea typeface="楷体" panose="02010609060101010101" pitchFamily="49" charset="-122"/>
              </a:rPr>
              <a:t>有利于学习者快速从网络获取信息、收藏信息、创造信息</a:t>
            </a:r>
            <a:endParaRPr lang="en-US" altLang="zh-CN" sz="2400" dirty="0">
              <a:latin typeface="楷体" panose="02010609060101010101" pitchFamily="49" charset="-122"/>
              <a:ea typeface="楷体" panose="02010609060101010101" pitchFamily="49" charset="-122"/>
            </a:endParaRPr>
          </a:p>
          <a:p>
            <a:pPr marL="342900" indent="-342900" eaLnBrk="1" hangingPunct="1">
              <a:buFont typeface="Wingdings" panose="05000000000000000000" pitchFamily="2" charset="2"/>
              <a:buChar char="ü"/>
            </a:pPr>
            <a:r>
              <a:rPr lang="zh-CN" altLang="en-US" sz="2400" dirty="0">
                <a:latin typeface="楷体" panose="02010609060101010101" pitchFamily="49" charset="-122"/>
                <a:ea typeface="楷体" panose="02010609060101010101" pitchFamily="49" charset="-122"/>
              </a:rPr>
              <a:t>有利于学习者对信息进行分类存储和处理，如</a:t>
            </a:r>
            <a:r>
              <a:rPr lang="en-US" altLang="zh-CN" sz="2400" dirty="0">
                <a:latin typeface="楷体" panose="02010609060101010101" pitchFamily="49" charset="-122"/>
                <a:ea typeface="楷体" panose="02010609060101010101" pitchFamily="49" charset="-122"/>
              </a:rPr>
              <a:t>Tag</a:t>
            </a:r>
          </a:p>
          <a:p>
            <a:pPr marL="342900" indent="-342900" eaLnBrk="1" hangingPunct="1">
              <a:buFont typeface="Wingdings" panose="05000000000000000000" pitchFamily="2" charset="2"/>
              <a:buChar char="ü"/>
            </a:pPr>
            <a:r>
              <a:rPr lang="zh-CN" altLang="en-US" sz="2400" dirty="0">
                <a:latin typeface="楷体" panose="02010609060101010101" pitchFamily="49" charset="-122"/>
                <a:ea typeface="楷体" panose="02010609060101010101" pitchFamily="49" charset="-122"/>
              </a:rPr>
              <a:t>有利于实现与其他学习者的交流和信息分享，促进信息向知识的转化，如</a:t>
            </a:r>
            <a:r>
              <a:rPr lang="en-US" altLang="zh-CN" sz="2400" dirty="0" err="1">
                <a:latin typeface="楷体" panose="02010609060101010101" pitchFamily="49" charset="-122"/>
                <a:ea typeface="楷体" panose="02010609060101010101" pitchFamily="49" charset="-122"/>
              </a:rPr>
              <a:t>Blog、Wiki</a:t>
            </a:r>
            <a:endParaRPr lang="en-US" altLang="zh-CN" sz="2400" dirty="0">
              <a:latin typeface="楷体" panose="02010609060101010101" pitchFamily="49" charset="-122"/>
              <a:ea typeface="楷体" panose="02010609060101010101" pitchFamily="49" charset="-122"/>
            </a:endParaRPr>
          </a:p>
          <a:p>
            <a:pPr marL="342900" indent="-342900" eaLnBrk="1" hangingPunct="1">
              <a:buFont typeface="Wingdings" panose="05000000000000000000" pitchFamily="2" charset="2"/>
              <a:buChar char="ü"/>
            </a:pPr>
            <a:r>
              <a:rPr lang="zh-CN" altLang="en-US" sz="2400" dirty="0">
                <a:latin typeface="楷体" panose="02010609060101010101" pitchFamily="49" charset="-122"/>
                <a:ea typeface="楷体" panose="02010609060101010101" pitchFamily="49" charset="-122"/>
              </a:rPr>
              <a:t>有利于形成虚拟</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实践共同体</a:t>
            </a:r>
            <a:r>
              <a:rPr lang="en-US" altLang="zh-CN"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9632" y="3119398"/>
            <a:ext cx="2339102" cy="1754326"/>
          </a:xfrm>
          <a:prstGeom prst="rect">
            <a:avLst/>
          </a:prstGeom>
        </p:spPr>
        <p:txBody>
          <a:bodyPr wrap="none">
            <a:spAutoFit/>
          </a:bodyPr>
          <a:lstStyle/>
          <a:p>
            <a:pPr>
              <a:lnSpc>
                <a:spcPct val="150000"/>
              </a:lnSpc>
            </a:pPr>
            <a:r>
              <a:rPr lang="zh-CN" altLang="en-US" sz="2400" dirty="0" smtClean="0">
                <a:latin typeface="楷体" panose="02010609060101010101" pitchFamily="49" charset="-122"/>
                <a:ea typeface="楷体" panose="02010609060101010101" pitchFamily="49" charset="-122"/>
              </a:rPr>
              <a:t>成人</a:t>
            </a:r>
            <a:r>
              <a:rPr lang="zh-CN" altLang="en-US" sz="2400" dirty="0">
                <a:latin typeface="楷体" panose="02010609060101010101" pitchFamily="49" charset="-122"/>
                <a:ea typeface="楷体" panose="02010609060101010101" pitchFamily="49" charset="-122"/>
              </a:rPr>
              <a:t>发展的需要</a:t>
            </a:r>
            <a:endParaRPr lang="en-US" altLang="zh-CN" sz="2400" dirty="0">
              <a:latin typeface="楷体" panose="02010609060101010101" pitchFamily="49" charset="-122"/>
              <a:ea typeface="楷体" panose="02010609060101010101" pitchFamily="49" charset="-122"/>
            </a:endParaRPr>
          </a:p>
          <a:p>
            <a:pPr>
              <a:lnSpc>
                <a:spcPct val="150000"/>
              </a:lnSpc>
            </a:pPr>
            <a:r>
              <a:rPr lang="zh-CN" altLang="en-US" sz="2400" dirty="0">
                <a:latin typeface="楷体" panose="02010609060101010101" pitchFamily="49" charset="-122"/>
                <a:ea typeface="楷体" panose="02010609060101010101" pitchFamily="49" charset="-122"/>
              </a:rPr>
              <a:t>终身学习的回应</a:t>
            </a:r>
            <a:endParaRPr lang="en-US" altLang="zh-CN" sz="2400" dirty="0">
              <a:latin typeface="楷体" panose="02010609060101010101" pitchFamily="49" charset="-122"/>
              <a:ea typeface="楷体" panose="02010609060101010101" pitchFamily="49" charset="-122"/>
            </a:endParaRPr>
          </a:p>
          <a:p>
            <a:pPr>
              <a:lnSpc>
                <a:spcPct val="150000"/>
              </a:lnSpc>
            </a:pPr>
            <a:r>
              <a:rPr lang="zh-CN" altLang="en-US" sz="2400" dirty="0">
                <a:latin typeface="楷体" panose="02010609060101010101" pitchFamily="49" charset="-122"/>
                <a:ea typeface="楷体" panose="02010609060101010101" pitchFamily="49" charset="-122"/>
              </a:rPr>
              <a:t>休闲文化的守望</a:t>
            </a:r>
          </a:p>
        </p:txBody>
      </p:sp>
      <p:sp>
        <p:nvSpPr>
          <p:cNvPr id="4" name="矩形 3"/>
          <p:cNvSpPr/>
          <p:nvPr/>
        </p:nvSpPr>
        <p:spPr>
          <a:xfrm>
            <a:off x="740105" y="1345332"/>
            <a:ext cx="3416320" cy="523220"/>
          </a:xfrm>
          <a:prstGeom prst="rect">
            <a:avLst/>
          </a:prstGeom>
        </p:spPr>
        <p:txBody>
          <a:bodyPr wrap="none">
            <a:spAutoFit/>
          </a:bodyPr>
          <a:lstStyle/>
          <a:p>
            <a:r>
              <a:rPr lang="zh-CN" altLang="en-US" sz="2800" b="1" dirty="0" smtClean="0">
                <a:latin typeface="微软雅黑" panose="020B0503020204020204" pitchFamily="34" charset="-122"/>
                <a:ea typeface="微软雅黑" panose="020B0503020204020204" pitchFamily="34" charset="-122"/>
              </a:rPr>
              <a:t>对非正式学习的</a:t>
            </a:r>
            <a:r>
              <a:rPr lang="zh-CN" altLang="en-US" sz="2800" b="1" dirty="0">
                <a:latin typeface="微软雅黑" panose="020B0503020204020204" pitchFamily="34" charset="-122"/>
                <a:ea typeface="微软雅黑" panose="020B0503020204020204" pitchFamily="34" charset="-122"/>
              </a:rPr>
              <a:t>需求</a:t>
            </a:r>
          </a:p>
        </p:txBody>
      </p:sp>
      <p:sp>
        <p:nvSpPr>
          <p:cNvPr id="5" name="矩形 4"/>
          <p:cNvSpPr/>
          <p:nvPr/>
        </p:nvSpPr>
        <p:spPr>
          <a:xfrm>
            <a:off x="4788024" y="3083394"/>
            <a:ext cx="3262432" cy="1754326"/>
          </a:xfrm>
          <a:prstGeom prst="rect">
            <a:avLst/>
          </a:prstGeom>
        </p:spPr>
        <p:txBody>
          <a:bodyPr wrap="none">
            <a:spAutoFit/>
          </a:bodyPr>
          <a:lstStyle/>
          <a:p>
            <a:pPr>
              <a:lnSpc>
                <a:spcPct val="150000"/>
              </a:lnSpc>
            </a:pPr>
            <a:r>
              <a:rPr lang="zh-CN" altLang="en-US" sz="2400" dirty="0" smtClean="0">
                <a:latin typeface="楷体" panose="02010609060101010101" pitchFamily="49" charset="-122"/>
                <a:ea typeface="楷体" panose="02010609060101010101" pitchFamily="49" charset="-122"/>
              </a:rPr>
              <a:t>教师专业化发展的要求</a:t>
            </a:r>
            <a:endParaRPr lang="en-US" altLang="zh-CN" sz="2400" dirty="0" smtClean="0">
              <a:latin typeface="楷体" panose="02010609060101010101" pitchFamily="49" charset="-122"/>
              <a:ea typeface="楷体" panose="02010609060101010101" pitchFamily="49" charset="-122"/>
            </a:endParaRPr>
          </a:p>
          <a:p>
            <a:pPr>
              <a:lnSpc>
                <a:spcPct val="150000"/>
              </a:lnSpc>
            </a:pPr>
            <a:r>
              <a:rPr lang="zh-CN" altLang="en-US" sz="2400" dirty="0" smtClean="0">
                <a:latin typeface="楷体" panose="02010609060101010101" pitchFamily="49" charset="-122"/>
                <a:ea typeface="楷体" panose="02010609060101010101" pitchFamily="49" charset="-122"/>
              </a:rPr>
              <a:t>教师职业之美的关怀</a:t>
            </a:r>
            <a:endParaRPr lang="en-US" altLang="zh-CN" sz="2400" dirty="0" smtClean="0">
              <a:latin typeface="楷体" panose="02010609060101010101" pitchFamily="49" charset="-122"/>
              <a:ea typeface="楷体" panose="02010609060101010101" pitchFamily="49" charset="-122"/>
            </a:endParaRPr>
          </a:p>
          <a:p>
            <a:pPr>
              <a:lnSpc>
                <a:spcPct val="150000"/>
              </a:lnSpc>
            </a:pPr>
            <a:r>
              <a:rPr lang="zh-CN" altLang="en-US" sz="2400" dirty="0" smtClean="0">
                <a:latin typeface="楷体" panose="02010609060101010101" pitchFamily="49" charset="-122"/>
                <a:ea typeface="楷体" panose="02010609060101010101" pitchFamily="49" charset="-122"/>
              </a:rPr>
              <a:t>教师幸福生活的渴望</a:t>
            </a:r>
            <a:endParaRPr lang="en-US" altLang="zh-CN" sz="2400" dirty="0" smtClean="0">
              <a:latin typeface="楷体" panose="02010609060101010101" pitchFamily="49" charset="-122"/>
              <a:ea typeface="楷体" panose="02010609060101010101" pitchFamily="49" charset="-122"/>
            </a:endParaRPr>
          </a:p>
        </p:txBody>
      </p:sp>
      <p:cxnSp>
        <p:nvCxnSpPr>
          <p:cNvPr id="6" name="直接连接符 5"/>
          <p:cNvCxnSpPr/>
          <p:nvPr/>
        </p:nvCxnSpPr>
        <p:spPr>
          <a:xfrm>
            <a:off x="4247964" y="2265714"/>
            <a:ext cx="0" cy="3004054"/>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1619672" y="2265714"/>
            <a:ext cx="1463447" cy="510778"/>
          </a:xfrm>
          <a:prstGeom prst="roundRect">
            <a:avLst/>
          </a:prstGeom>
          <a:ln w="3175">
            <a:solidFill>
              <a:srgbClr val="00B0F0"/>
            </a:solidFill>
            <a:prstDash val="lgDash"/>
          </a:ln>
        </p:spPr>
        <p:style>
          <a:lnRef idx="2">
            <a:schemeClr val="accent1"/>
          </a:lnRef>
          <a:fillRef idx="1">
            <a:schemeClr val="lt1"/>
          </a:fillRef>
          <a:effectRef idx="0">
            <a:schemeClr val="accent1"/>
          </a:effectRef>
          <a:fontRef idx="minor">
            <a:schemeClr val="dk1"/>
          </a:fontRef>
        </p:style>
        <p:txBody>
          <a:bodyPr wrap="none">
            <a:spAutoFit/>
          </a:bodyPr>
          <a:lstStyle/>
          <a:p>
            <a:r>
              <a:rPr lang="zh-CN" altLang="en-US" sz="2400" b="1" dirty="0">
                <a:solidFill>
                  <a:schemeClr val="dk1"/>
                </a:solidFill>
                <a:latin typeface="楷体" panose="02010609060101010101" pitchFamily="49" charset="-122"/>
                <a:ea typeface="楷体" panose="02010609060101010101" pitchFamily="49" charset="-122"/>
              </a:rPr>
              <a:t>外在需要</a:t>
            </a:r>
            <a:endParaRPr lang="en-US" altLang="zh-CN" sz="2400" b="1" dirty="0">
              <a:solidFill>
                <a:schemeClr val="dk1"/>
              </a:solidFill>
              <a:latin typeface="楷体" panose="02010609060101010101" pitchFamily="49" charset="-122"/>
              <a:ea typeface="楷体" panose="02010609060101010101" pitchFamily="49" charset="-122"/>
            </a:endParaRPr>
          </a:p>
        </p:txBody>
      </p:sp>
      <p:sp>
        <p:nvSpPr>
          <p:cNvPr id="7" name="圆角矩形 6"/>
          <p:cNvSpPr/>
          <p:nvPr/>
        </p:nvSpPr>
        <p:spPr>
          <a:xfrm>
            <a:off x="5519747" y="2265714"/>
            <a:ext cx="1463447" cy="510778"/>
          </a:xfrm>
          <a:prstGeom prst="roundRect">
            <a:avLst/>
          </a:prstGeom>
          <a:ln w="3175">
            <a:solidFill>
              <a:srgbClr val="00B0F0"/>
            </a:solidFill>
            <a:prstDash val="lgDash"/>
          </a:ln>
        </p:spPr>
        <p:style>
          <a:lnRef idx="2">
            <a:schemeClr val="accent1"/>
          </a:lnRef>
          <a:fillRef idx="1">
            <a:schemeClr val="lt1"/>
          </a:fillRef>
          <a:effectRef idx="0">
            <a:schemeClr val="accent1"/>
          </a:effectRef>
          <a:fontRef idx="minor">
            <a:schemeClr val="dk1"/>
          </a:fontRef>
        </p:style>
        <p:txBody>
          <a:bodyPr wrap="none">
            <a:spAutoFit/>
          </a:bodyPr>
          <a:lstStyle/>
          <a:p>
            <a:r>
              <a:rPr lang="zh-CN" altLang="en-US" sz="2400" b="1" dirty="0">
                <a:solidFill>
                  <a:schemeClr val="dk1"/>
                </a:solidFill>
                <a:latin typeface="楷体" panose="02010609060101010101" pitchFamily="49" charset="-122"/>
                <a:ea typeface="楷体" panose="02010609060101010101" pitchFamily="49" charset="-122"/>
              </a:rPr>
              <a:t>内在需要</a:t>
            </a:r>
            <a:endParaRPr lang="en-US" altLang="zh-CN" sz="2400" b="1" dirty="0">
              <a:solidFill>
                <a:schemeClr val="dk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7544" y="1182152"/>
            <a:ext cx="4493538" cy="523220"/>
          </a:xfrm>
          <a:prstGeom prst="rect">
            <a:avLst/>
          </a:prstGeom>
        </p:spPr>
        <p:txBody>
          <a:bodyPr wrap="none">
            <a:spAutoFit/>
          </a:bodyPr>
          <a:lstStyle/>
          <a:p>
            <a:r>
              <a:rPr lang="zh-CN" altLang="en-US" sz="2800" b="1" dirty="0" smtClean="0">
                <a:latin typeface="微软雅黑" panose="020B0503020204020204" pitchFamily="34" charset="-122"/>
                <a:ea typeface="微软雅黑" panose="020B0503020204020204" pitchFamily="34" charset="-122"/>
              </a:rPr>
              <a:t>阻碍</a:t>
            </a:r>
            <a:r>
              <a:rPr lang="zh-CN" altLang="en-US" sz="2800" b="1" dirty="0">
                <a:latin typeface="微软雅黑" panose="020B0503020204020204" pitchFamily="34" charset="-122"/>
                <a:ea typeface="微软雅黑" panose="020B0503020204020204" pitchFamily="34" charset="-122"/>
              </a:rPr>
              <a:t>教师</a:t>
            </a:r>
            <a:r>
              <a:rPr lang="zh-CN" altLang="en-US" sz="2800" b="1" dirty="0" smtClean="0">
                <a:latin typeface="微软雅黑" panose="020B0503020204020204" pitchFamily="34" charset="-122"/>
                <a:ea typeface="微软雅黑" panose="020B0503020204020204" pitchFamily="34" charset="-122"/>
              </a:rPr>
              <a:t>非正式学习的因素</a:t>
            </a:r>
            <a:endParaRPr lang="zh-CN" altLang="en-US" sz="2800" b="1" dirty="0">
              <a:latin typeface="微软雅黑" panose="020B0503020204020204" pitchFamily="34" charset="-122"/>
              <a:ea typeface="微软雅黑" panose="020B0503020204020204" pitchFamily="34" charset="-122"/>
            </a:endParaRPr>
          </a:p>
        </p:txBody>
      </p:sp>
      <p:sp>
        <p:nvSpPr>
          <p:cNvPr id="2" name="矩形 1"/>
          <p:cNvSpPr/>
          <p:nvPr/>
        </p:nvSpPr>
        <p:spPr>
          <a:xfrm>
            <a:off x="1907704" y="3367943"/>
            <a:ext cx="2339102" cy="461665"/>
          </a:xfrm>
          <a:prstGeom prst="rect">
            <a:avLst/>
          </a:prstGeom>
        </p:spPr>
        <p:txBody>
          <a:bodyPr wrap="none">
            <a:spAutoFit/>
          </a:bodyPr>
          <a:lstStyle/>
          <a:p>
            <a:r>
              <a:rPr lang="zh-CN" altLang="en-US" sz="2400" dirty="0" smtClean="0">
                <a:latin typeface="楷体" panose="02010609060101010101" pitchFamily="49" charset="-122"/>
                <a:ea typeface="楷体" panose="02010609060101010101" pitchFamily="49" charset="-122"/>
              </a:rPr>
              <a:t>学习观念的错位</a:t>
            </a:r>
            <a:endParaRPr lang="zh-CN" altLang="en-US" sz="2400" dirty="0">
              <a:latin typeface="楷体" panose="02010609060101010101" pitchFamily="49" charset="-122"/>
              <a:ea typeface="楷体" panose="02010609060101010101" pitchFamily="49" charset="-122"/>
            </a:endParaRPr>
          </a:p>
        </p:txBody>
      </p:sp>
      <p:sp>
        <p:nvSpPr>
          <p:cNvPr id="3" name="矩形 2"/>
          <p:cNvSpPr/>
          <p:nvPr/>
        </p:nvSpPr>
        <p:spPr>
          <a:xfrm>
            <a:off x="1907704" y="4304047"/>
            <a:ext cx="2339102" cy="461665"/>
          </a:xfrm>
          <a:prstGeom prst="rect">
            <a:avLst/>
          </a:prstGeom>
        </p:spPr>
        <p:txBody>
          <a:bodyPr wrap="none">
            <a:spAutoFit/>
          </a:bodyPr>
          <a:lstStyle/>
          <a:p>
            <a:r>
              <a:rPr lang="zh-CN" altLang="en-US" sz="2400" dirty="0" smtClean="0">
                <a:latin typeface="楷体" panose="02010609060101010101" pitchFamily="49" charset="-122"/>
                <a:ea typeface="楷体" panose="02010609060101010101" pitchFamily="49" charset="-122"/>
              </a:rPr>
              <a:t>学习策略的僵化</a:t>
            </a:r>
            <a:endParaRPr lang="zh-CN" altLang="en-US" sz="2400" dirty="0">
              <a:latin typeface="楷体" panose="02010609060101010101" pitchFamily="49" charset="-122"/>
              <a:ea typeface="楷体" panose="02010609060101010101" pitchFamily="49" charset="-122"/>
            </a:endParaRPr>
          </a:p>
        </p:txBody>
      </p:sp>
      <p:sp>
        <p:nvSpPr>
          <p:cNvPr id="14" name="圆角矩形 13"/>
          <p:cNvSpPr/>
          <p:nvPr/>
        </p:nvSpPr>
        <p:spPr>
          <a:xfrm>
            <a:off x="2303748" y="2284587"/>
            <a:ext cx="1463447" cy="510778"/>
          </a:xfrm>
          <a:prstGeom prst="roundRect">
            <a:avLst/>
          </a:prstGeom>
          <a:ln w="3175">
            <a:solidFill>
              <a:srgbClr val="00B0F0"/>
            </a:solidFill>
            <a:prstDash val="lgDash"/>
          </a:ln>
        </p:spPr>
        <p:style>
          <a:lnRef idx="2">
            <a:schemeClr val="accent1"/>
          </a:lnRef>
          <a:fillRef idx="1">
            <a:schemeClr val="lt1"/>
          </a:fillRef>
          <a:effectRef idx="0">
            <a:schemeClr val="accent1"/>
          </a:effectRef>
          <a:fontRef idx="minor">
            <a:schemeClr val="dk1"/>
          </a:fontRef>
        </p:style>
        <p:txBody>
          <a:bodyPr wrap="none">
            <a:spAutoFit/>
          </a:bodyPr>
          <a:lstStyle/>
          <a:p>
            <a:r>
              <a:rPr lang="zh-CN" altLang="en-US" sz="2400" b="1" dirty="0" smtClean="0">
                <a:latin typeface="楷体" panose="02010609060101010101" pitchFamily="49" charset="-122"/>
                <a:ea typeface="楷体" panose="02010609060101010101" pitchFamily="49" charset="-122"/>
              </a:rPr>
              <a:t>主观</a:t>
            </a:r>
            <a:r>
              <a:rPr lang="zh-CN" altLang="en-US" sz="2400" b="1" dirty="0">
                <a:latin typeface="楷体" panose="02010609060101010101" pitchFamily="49" charset="-122"/>
                <a:ea typeface="楷体" panose="02010609060101010101" pitchFamily="49" charset="-122"/>
              </a:rPr>
              <a:t>原因</a:t>
            </a:r>
          </a:p>
        </p:txBody>
      </p:sp>
      <p:sp>
        <p:nvSpPr>
          <p:cNvPr id="15" name="圆角矩形 14"/>
          <p:cNvSpPr/>
          <p:nvPr/>
        </p:nvSpPr>
        <p:spPr>
          <a:xfrm>
            <a:off x="5790655" y="2284587"/>
            <a:ext cx="1463447" cy="510778"/>
          </a:xfrm>
          <a:prstGeom prst="roundRect">
            <a:avLst/>
          </a:prstGeom>
          <a:ln w="3175">
            <a:solidFill>
              <a:srgbClr val="00B0F0"/>
            </a:solidFill>
            <a:prstDash val="lgDash"/>
          </a:ln>
        </p:spPr>
        <p:style>
          <a:lnRef idx="2">
            <a:schemeClr val="accent1"/>
          </a:lnRef>
          <a:fillRef idx="1">
            <a:schemeClr val="lt1"/>
          </a:fillRef>
          <a:effectRef idx="0">
            <a:schemeClr val="accent1"/>
          </a:effectRef>
          <a:fontRef idx="minor">
            <a:schemeClr val="dk1"/>
          </a:fontRef>
        </p:style>
        <p:txBody>
          <a:bodyPr wrap="none">
            <a:spAutoFit/>
          </a:bodyPr>
          <a:lstStyle/>
          <a:p>
            <a:r>
              <a:rPr lang="zh-CN" altLang="en-US" sz="2400" b="1" dirty="0">
                <a:latin typeface="楷体" panose="02010609060101010101" pitchFamily="49" charset="-122"/>
                <a:ea typeface="楷体" panose="02010609060101010101" pitchFamily="49" charset="-122"/>
              </a:rPr>
              <a:t>客</a:t>
            </a:r>
            <a:r>
              <a:rPr lang="zh-CN" altLang="en-US" sz="2400" b="1" dirty="0" smtClean="0">
                <a:latin typeface="楷体" panose="02010609060101010101" pitchFamily="49" charset="-122"/>
                <a:ea typeface="楷体" panose="02010609060101010101" pitchFamily="49" charset="-122"/>
              </a:rPr>
              <a:t>观</a:t>
            </a:r>
            <a:r>
              <a:rPr lang="zh-CN" altLang="en-US" sz="2400" b="1" dirty="0">
                <a:latin typeface="楷体" panose="02010609060101010101" pitchFamily="49" charset="-122"/>
                <a:ea typeface="楷体" panose="02010609060101010101" pitchFamily="49" charset="-122"/>
              </a:rPr>
              <a:t>原因</a:t>
            </a:r>
          </a:p>
        </p:txBody>
      </p:sp>
      <p:sp>
        <p:nvSpPr>
          <p:cNvPr id="4" name="矩形 3"/>
          <p:cNvSpPr/>
          <p:nvPr/>
        </p:nvSpPr>
        <p:spPr>
          <a:xfrm>
            <a:off x="5328990" y="3046868"/>
            <a:ext cx="2339102" cy="461665"/>
          </a:xfrm>
          <a:prstGeom prst="rect">
            <a:avLst/>
          </a:prstGeom>
        </p:spPr>
        <p:txBody>
          <a:bodyPr wrap="none">
            <a:spAutoFit/>
          </a:bodyPr>
          <a:lstStyle/>
          <a:p>
            <a:r>
              <a:rPr lang="zh-CN" altLang="en-US" sz="2400" dirty="0" smtClean="0">
                <a:latin typeface="楷体" panose="02010609060101010101" pitchFamily="49" charset="-122"/>
                <a:ea typeface="楷体" panose="02010609060101010101" pitchFamily="49" charset="-122"/>
              </a:rPr>
              <a:t>学习资源的匮乏</a:t>
            </a:r>
            <a:endParaRPr lang="zh-CN" altLang="en-US" sz="2400" dirty="0">
              <a:latin typeface="楷体" panose="02010609060101010101" pitchFamily="49" charset="-122"/>
              <a:ea typeface="楷体" panose="02010609060101010101" pitchFamily="49" charset="-122"/>
            </a:endParaRPr>
          </a:p>
        </p:txBody>
      </p:sp>
      <p:sp>
        <p:nvSpPr>
          <p:cNvPr id="5" name="矩形 4"/>
          <p:cNvSpPr/>
          <p:nvPr/>
        </p:nvSpPr>
        <p:spPr>
          <a:xfrm>
            <a:off x="5328990" y="3809149"/>
            <a:ext cx="2339102" cy="461665"/>
          </a:xfrm>
          <a:prstGeom prst="rect">
            <a:avLst/>
          </a:prstGeom>
        </p:spPr>
        <p:txBody>
          <a:bodyPr wrap="none">
            <a:spAutoFit/>
          </a:bodyPr>
          <a:lstStyle/>
          <a:p>
            <a:r>
              <a:rPr lang="zh-CN" altLang="en-US" sz="2400" dirty="0" smtClean="0">
                <a:latin typeface="楷体" panose="02010609060101010101" pitchFamily="49" charset="-122"/>
                <a:ea typeface="楷体" panose="02010609060101010101" pitchFamily="49" charset="-122"/>
              </a:rPr>
              <a:t>组织文化的背离</a:t>
            </a:r>
            <a:endParaRPr lang="zh-CN" altLang="en-US" sz="2400" dirty="0">
              <a:latin typeface="楷体" panose="02010609060101010101" pitchFamily="49" charset="-122"/>
              <a:ea typeface="楷体" panose="02010609060101010101" pitchFamily="49" charset="-122"/>
            </a:endParaRPr>
          </a:p>
        </p:txBody>
      </p:sp>
      <p:sp>
        <p:nvSpPr>
          <p:cNvPr id="6" name="矩形 5"/>
          <p:cNvSpPr/>
          <p:nvPr/>
        </p:nvSpPr>
        <p:spPr>
          <a:xfrm>
            <a:off x="5328990" y="4571431"/>
            <a:ext cx="2339102" cy="461665"/>
          </a:xfrm>
          <a:prstGeom prst="rect">
            <a:avLst/>
          </a:prstGeom>
        </p:spPr>
        <p:txBody>
          <a:bodyPr wrap="none">
            <a:spAutoFit/>
          </a:bodyPr>
          <a:lstStyle/>
          <a:p>
            <a:r>
              <a:rPr lang="zh-CN" altLang="en-US" sz="2400" dirty="0" smtClean="0">
                <a:latin typeface="楷体" panose="02010609060101010101" pitchFamily="49" charset="-122"/>
                <a:ea typeface="楷体" panose="02010609060101010101" pitchFamily="49" charset="-122"/>
              </a:rPr>
              <a:t>评价机制的羁绊</a:t>
            </a:r>
            <a:endParaRPr lang="zh-CN" altLang="en-US" sz="2400" dirty="0">
              <a:latin typeface="楷体" panose="02010609060101010101" pitchFamily="49" charset="-122"/>
              <a:ea typeface="楷体" panose="02010609060101010101" pitchFamily="49" charset="-122"/>
            </a:endParaRPr>
          </a:p>
        </p:txBody>
      </p:sp>
      <p:cxnSp>
        <p:nvCxnSpPr>
          <p:cNvPr id="10" name="直接连接符 9"/>
          <p:cNvCxnSpPr/>
          <p:nvPr/>
        </p:nvCxnSpPr>
        <p:spPr>
          <a:xfrm>
            <a:off x="4680012" y="2265714"/>
            <a:ext cx="0" cy="3004054"/>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33986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5843"/>
          <a:stretch/>
        </p:blipFill>
        <p:spPr bwMode="auto">
          <a:xfrm>
            <a:off x="1689584" y="841276"/>
            <a:ext cx="6554824" cy="48261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mpd="sng">
                <a:solidFill>
                  <a:schemeClr val="tx1"/>
                </a:solidFill>
                <a:miter lim="800000"/>
                <a:headEnd/>
                <a:tailEnd/>
              </a14:hiddenLine>
            </a:ext>
          </a:extLst>
        </p:spPr>
      </p:pic>
      <p:sp>
        <p:nvSpPr>
          <p:cNvPr id="2" name="TextBox 1"/>
          <p:cNvSpPr txBox="1"/>
          <p:nvPr/>
        </p:nvSpPr>
        <p:spPr>
          <a:xfrm>
            <a:off x="899592" y="1345332"/>
            <a:ext cx="432048" cy="3970318"/>
          </a:xfrm>
          <a:prstGeom prst="rect">
            <a:avLst/>
          </a:prstGeom>
          <a:noFill/>
        </p:spPr>
        <p:txBody>
          <a:bodyPr wrap="square" rtlCol="0">
            <a:spAutoFit/>
          </a:bodyPr>
          <a:lstStyle/>
          <a:p>
            <a:r>
              <a:rPr lang="zh-CN" altLang="en-US" sz="2800" b="1" smtClean="0">
                <a:latin typeface="微软雅黑" panose="020B0503020204020204" pitchFamily="34" charset="-122"/>
                <a:ea typeface="微软雅黑" panose="020B0503020204020204" pitchFamily="34" charset="-122"/>
              </a:rPr>
              <a:t>教师非正式学习情况</a:t>
            </a:r>
            <a:endParaRPr lang="zh-CN" altLang="en-US" sz="2800" b="1">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933986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p:cNvSpPr>
            <a:spLocks noChangeArrowheads="1"/>
          </p:cNvSpPr>
          <p:nvPr/>
        </p:nvSpPr>
        <p:spPr bwMode="auto">
          <a:xfrm>
            <a:off x="3203575" y="336550"/>
            <a:ext cx="3141663"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4400" b="1">
                <a:latin typeface="Impact" pitchFamily="34" charset="0"/>
                <a:ea typeface="微软雅黑" pitchFamily="34" charset="-122"/>
                <a:sym typeface="Impact" pitchFamily="34" charset="0"/>
              </a:rPr>
              <a:t>汇 报 内 容</a:t>
            </a:r>
            <a:endParaRPr lang="zh-CN" altLang="en-US"/>
          </a:p>
        </p:txBody>
      </p:sp>
      <p:grpSp>
        <p:nvGrpSpPr>
          <p:cNvPr id="4099" name="Group 3"/>
          <p:cNvGrpSpPr>
            <a:grpSpLocks/>
          </p:cNvGrpSpPr>
          <p:nvPr/>
        </p:nvGrpSpPr>
        <p:grpSpPr bwMode="auto">
          <a:xfrm>
            <a:off x="1720850" y="1489075"/>
            <a:ext cx="5329238" cy="3395663"/>
            <a:chOff x="-1121648" y="0"/>
            <a:chExt cx="5328953" cy="3396165"/>
          </a:xfrm>
        </p:grpSpPr>
        <p:grpSp>
          <p:nvGrpSpPr>
            <p:cNvPr id="4101" name="Group 4"/>
            <p:cNvGrpSpPr>
              <a:grpSpLocks/>
            </p:cNvGrpSpPr>
            <p:nvPr/>
          </p:nvGrpSpPr>
          <p:grpSpPr bwMode="auto">
            <a:xfrm>
              <a:off x="0" y="0"/>
              <a:ext cx="3913383" cy="3396165"/>
              <a:chOff x="0" y="0"/>
              <a:chExt cx="3913383" cy="3396165"/>
            </a:xfrm>
          </p:grpSpPr>
          <p:grpSp>
            <p:nvGrpSpPr>
              <p:cNvPr id="4109" name="Group 5"/>
              <p:cNvGrpSpPr>
                <a:grpSpLocks/>
              </p:cNvGrpSpPr>
              <p:nvPr/>
            </p:nvGrpSpPr>
            <p:grpSpPr bwMode="auto">
              <a:xfrm>
                <a:off x="0" y="0"/>
                <a:ext cx="3913383" cy="3396165"/>
                <a:chOff x="0" y="0"/>
                <a:chExt cx="3913383" cy="3396165"/>
              </a:xfrm>
            </p:grpSpPr>
            <p:sp>
              <p:nvSpPr>
                <p:cNvPr id="4111" name="泪滴形 109"/>
                <p:cNvSpPr>
                  <a:spLocks/>
                </p:cNvSpPr>
                <p:nvPr/>
              </p:nvSpPr>
              <p:spPr bwMode="auto">
                <a:xfrm>
                  <a:off x="177809" y="1660770"/>
                  <a:ext cx="1519313" cy="1519463"/>
                </a:xfrm>
                <a:custGeom>
                  <a:avLst/>
                  <a:gdLst/>
                  <a:ahLst/>
                  <a:cxnLst/>
                  <a:rect l="0" t="0" r="0" b="0"/>
                  <a:pathLst/>
                </a:custGeom>
                <a:solidFill>
                  <a:srgbClr val="00B0F0"/>
                </a:solidFill>
                <a:ln>
                  <a:noFill/>
                </a:ln>
                <a:extLst>
                  <a:ext uri="{91240B29-F687-4F45-9708-019B960494DF}">
                    <a14:hiddenLine xmlns:a14="http://schemas.microsoft.com/office/drawing/2010/main" xmlns="" w="25400" cap="flat" cmpd="sng">
                      <a:solidFill>
                        <a:srgbClr val="395E8A"/>
                      </a:solidFill>
                      <a:round/>
                      <a:headEnd/>
                      <a:tailEnd/>
                    </a14:hiddenLine>
                  </a:ext>
                </a:extLst>
              </p:spPr>
              <p:txBody>
                <a:bodyPr anchor="ctr"/>
                <a:lstStyle/>
                <a:p>
                  <a:endParaRPr lang="zh-CN" altLang="en-US"/>
                </a:p>
              </p:txBody>
            </p:sp>
            <p:sp>
              <p:nvSpPr>
                <p:cNvPr id="4112" name="泪滴形 107"/>
                <p:cNvSpPr>
                  <a:spLocks/>
                </p:cNvSpPr>
                <p:nvPr/>
              </p:nvSpPr>
              <p:spPr bwMode="auto">
                <a:xfrm flipH="1">
                  <a:off x="1792377" y="1660770"/>
                  <a:ext cx="1735225" cy="1735395"/>
                </a:xfrm>
                <a:custGeom>
                  <a:avLst/>
                  <a:gdLst/>
                  <a:ahLst/>
                  <a:cxnLst/>
                  <a:rect l="0" t="0" r="0" b="0"/>
                  <a:pathLst/>
                </a:custGeom>
                <a:solidFill>
                  <a:srgbClr val="00B0F0"/>
                </a:solidFill>
                <a:ln>
                  <a:noFill/>
                </a:ln>
                <a:extLst>
                  <a:ext uri="{91240B29-F687-4F45-9708-019B960494DF}">
                    <a14:hiddenLine xmlns:a14="http://schemas.microsoft.com/office/drawing/2010/main" xmlns="" w="25400" cap="flat" cmpd="sng">
                      <a:solidFill>
                        <a:srgbClr val="395E8A"/>
                      </a:solidFill>
                      <a:round/>
                      <a:headEnd/>
                      <a:tailEnd/>
                    </a14:hiddenLine>
                  </a:ext>
                </a:extLst>
              </p:spPr>
              <p:txBody>
                <a:bodyPr anchor="ctr"/>
                <a:lstStyle/>
                <a:p>
                  <a:endParaRPr lang="zh-CN" altLang="en-US"/>
                </a:p>
              </p:txBody>
            </p:sp>
            <p:sp>
              <p:nvSpPr>
                <p:cNvPr id="4113" name="泪滴形 95"/>
                <p:cNvSpPr>
                  <a:spLocks/>
                </p:cNvSpPr>
                <p:nvPr/>
              </p:nvSpPr>
              <p:spPr bwMode="auto">
                <a:xfrm rot="10800000" flipH="1">
                  <a:off x="314341" y="246099"/>
                  <a:ext cx="1358968" cy="1357513"/>
                </a:xfrm>
                <a:custGeom>
                  <a:avLst/>
                  <a:gdLst/>
                  <a:ahLst/>
                  <a:cxnLst/>
                  <a:rect l="0" t="0" r="0" b="0"/>
                  <a:pathLst/>
                </a:custGeom>
                <a:solidFill>
                  <a:srgbClr val="FFC000"/>
                </a:solidFill>
                <a:ln>
                  <a:noFill/>
                </a:ln>
                <a:extLst>
                  <a:ext uri="{91240B29-F687-4F45-9708-019B960494DF}">
                    <a14:hiddenLine xmlns:a14="http://schemas.microsoft.com/office/drawing/2010/main" xmlns="" w="25400" cap="flat" cmpd="sng">
                      <a:solidFill>
                        <a:srgbClr val="395E8A"/>
                      </a:solidFill>
                      <a:round/>
                      <a:headEnd/>
                      <a:tailEnd/>
                    </a14:hiddenLine>
                  </a:ext>
                </a:extLst>
              </p:spPr>
              <p:txBody>
                <a:bodyPr anchor="ctr"/>
                <a:lstStyle/>
                <a:p>
                  <a:endParaRPr lang="zh-CN" altLang="en-US"/>
                </a:p>
              </p:txBody>
            </p:sp>
            <p:sp>
              <p:nvSpPr>
                <p:cNvPr id="4114" name="泪滴形 105"/>
                <p:cNvSpPr>
                  <a:spLocks/>
                </p:cNvSpPr>
                <p:nvPr/>
              </p:nvSpPr>
              <p:spPr bwMode="auto">
                <a:xfrm rot="16200000" flipH="1">
                  <a:off x="1782773" y="77"/>
                  <a:ext cx="1575033" cy="1574879"/>
                </a:xfrm>
                <a:custGeom>
                  <a:avLst/>
                  <a:gdLst/>
                  <a:ahLst/>
                  <a:cxnLst/>
                  <a:rect l="0" t="0" r="0" b="0"/>
                  <a:pathLst/>
                </a:custGeom>
                <a:solidFill>
                  <a:srgbClr val="00B0F0"/>
                </a:solidFill>
                <a:ln>
                  <a:noFill/>
                </a:ln>
                <a:extLst>
                  <a:ext uri="{91240B29-F687-4F45-9708-019B960494DF}">
                    <a14:hiddenLine xmlns:a14="http://schemas.microsoft.com/office/drawing/2010/main" xmlns="" w="25400" cap="flat" cmpd="sng">
                      <a:solidFill>
                        <a:srgbClr val="395E8A"/>
                      </a:solidFill>
                      <a:round/>
                      <a:headEnd/>
                      <a:tailEnd/>
                    </a14:hiddenLine>
                  </a:ext>
                </a:extLst>
              </p:spPr>
              <p:txBody>
                <a:bodyPr anchor="ctr"/>
                <a:lstStyle/>
                <a:p>
                  <a:endParaRPr lang="zh-CN" altLang="en-US"/>
                </a:p>
              </p:txBody>
            </p:sp>
            <p:sp>
              <p:nvSpPr>
                <p:cNvPr id="4115" name="新月形 100"/>
                <p:cNvSpPr>
                  <a:spLocks noChangeArrowheads="1"/>
                </p:cNvSpPr>
                <p:nvPr/>
              </p:nvSpPr>
              <p:spPr bwMode="auto">
                <a:xfrm rot="3501444">
                  <a:off x="498666" y="-201366"/>
                  <a:ext cx="716410" cy="1713742"/>
                </a:xfrm>
                <a:prstGeom prst="moon">
                  <a:avLst>
                    <a:gd name="adj" fmla="val 27472"/>
                  </a:avLst>
                </a:prstGeom>
                <a:solidFill>
                  <a:srgbClr val="FFFFFF"/>
                </a:solidFill>
                <a:ln>
                  <a:noFill/>
                </a:ln>
                <a:extLst>
                  <a:ext uri="{91240B29-F687-4F45-9708-019B960494DF}">
                    <a14:hiddenLine xmlns:a14="http://schemas.microsoft.com/office/drawing/2010/main" xmlns="" w="25400">
                      <a:solidFill>
                        <a:srgbClr val="395E8A"/>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4116" name="新月形 103"/>
                <p:cNvSpPr>
                  <a:spLocks noChangeArrowheads="1"/>
                </p:cNvSpPr>
                <p:nvPr/>
              </p:nvSpPr>
              <p:spPr bwMode="auto">
                <a:xfrm rot="3501444">
                  <a:off x="1917672" y="-445363"/>
                  <a:ext cx="716410" cy="1693296"/>
                </a:xfrm>
                <a:prstGeom prst="moon">
                  <a:avLst>
                    <a:gd name="adj" fmla="val 27472"/>
                  </a:avLst>
                </a:prstGeom>
                <a:solidFill>
                  <a:srgbClr val="FFFFFF"/>
                </a:solidFill>
                <a:ln>
                  <a:noFill/>
                </a:ln>
                <a:extLst>
                  <a:ext uri="{91240B29-F687-4F45-9708-019B960494DF}">
                    <a14:hiddenLine xmlns:a14="http://schemas.microsoft.com/office/drawing/2010/main" xmlns="" w="25400">
                      <a:solidFill>
                        <a:srgbClr val="395E8A"/>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sp>
              <p:nvSpPr>
                <p:cNvPr id="4117" name="新月形 104"/>
                <p:cNvSpPr>
                  <a:spLocks noChangeArrowheads="1"/>
                </p:cNvSpPr>
                <p:nvPr/>
              </p:nvSpPr>
              <p:spPr bwMode="auto">
                <a:xfrm rot="8052733">
                  <a:off x="2708530" y="1338988"/>
                  <a:ext cx="716410" cy="1693296"/>
                </a:xfrm>
                <a:prstGeom prst="moon">
                  <a:avLst>
                    <a:gd name="adj" fmla="val 27472"/>
                  </a:avLst>
                </a:prstGeom>
                <a:solidFill>
                  <a:srgbClr val="FFFFFF"/>
                </a:solidFill>
                <a:ln>
                  <a:noFill/>
                </a:ln>
                <a:extLst>
                  <a:ext uri="{91240B29-F687-4F45-9708-019B960494DF}">
                    <a14:hiddenLine xmlns:a14="http://schemas.microsoft.com/office/drawing/2010/main" xmlns="" w="25400">
                      <a:solidFill>
                        <a:srgbClr val="395E8A"/>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grpSp>
          <p:sp>
            <p:nvSpPr>
              <p:cNvPr id="4110" name="新月形 92"/>
              <p:cNvSpPr>
                <a:spLocks noChangeArrowheads="1"/>
              </p:cNvSpPr>
              <p:nvPr/>
            </p:nvSpPr>
            <p:spPr bwMode="auto">
              <a:xfrm rot="2512459">
                <a:off x="282032" y="1384335"/>
                <a:ext cx="716410" cy="1513543"/>
              </a:xfrm>
              <a:prstGeom prst="moon">
                <a:avLst>
                  <a:gd name="adj" fmla="val 27472"/>
                </a:avLst>
              </a:prstGeom>
              <a:solidFill>
                <a:srgbClr val="FFFFFF"/>
              </a:solidFill>
              <a:ln>
                <a:noFill/>
              </a:ln>
              <a:extLst>
                <a:ext uri="{91240B29-F687-4F45-9708-019B960494DF}">
                  <a14:hiddenLine xmlns:a14="http://schemas.microsoft.com/office/drawing/2010/main" xmlns="" w="25400">
                    <a:solidFill>
                      <a:srgbClr val="395E8A"/>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endParaRPr lang="zh-CN" altLang="zh-CN">
                  <a:solidFill>
                    <a:srgbClr val="FFFFFF"/>
                  </a:solidFill>
                  <a:latin typeface="宋体" pitchFamily="2" charset="-122"/>
                  <a:sym typeface="宋体" pitchFamily="2" charset="-122"/>
                </a:endParaRPr>
              </a:p>
            </p:txBody>
          </p:sp>
        </p:grpSp>
        <p:sp>
          <p:nvSpPr>
            <p:cNvPr id="4102" name="矩形 1"/>
            <p:cNvSpPr>
              <a:spLocks noChangeArrowheads="1"/>
            </p:cNvSpPr>
            <p:nvPr/>
          </p:nvSpPr>
          <p:spPr bwMode="auto">
            <a:xfrm>
              <a:off x="1304990" y="1125704"/>
              <a:ext cx="392132" cy="584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3200" b="1">
                  <a:solidFill>
                    <a:schemeClr val="bg1"/>
                  </a:solidFill>
                  <a:latin typeface="Calibri" pitchFamily="34" charset="0"/>
                  <a:sym typeface="Calibri" pitchFamily="34" charset="0"/>
                </a:rPr>
                <a:t>1</a:t>
              </a:r>
              <a:endParaRPr lang="zh-CN" altLang="en-US"/>
            </a:p>
          </p:txBody>
        </p:sp>
        <p:sp>
          <p:nvSpPr>
            <p:cNvPr id="4103" name="矩形​​ 43"/>
            <p:cNvSpPr>
              <a:spLocks noChangeArrowheads="1"/>
            </p:cNvSpPr>
            <p:nvPr/>
          </p:nvSpPr>
          <p:spPr bwMode="auto">
            <a:xfrm>
              <a:off x="-1121648" y="663207"/>
              <a:ext cx="1980128" cy="523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2800" b="1">
                  <a:latin typeface="微软雅黑" pitchFamily="34" charset="-122"/>
                  <a:ea typeface="微软雅黑" pitchFamily="34" charset="-122"/>
                  <a:sym typeface="Arial Unicode MS" pitchFamily="34" charset="-122"/>
                </a:rPr>
                <a:t>非正式学习</a:t>
              </a:r>
              <a:endParaRPr lang="zh-CN" altLang="en-US"/>
            </a:p>
          </p:txBody>
        </p:sp>
        <p:sp>
          <p:nvSpPr>
            <p:cNvPr id="4104" name="矩形​​ 44"/>
            <p:cNvSpPr>
              <a:spLocks noChangeArrowheads="1"/>
            </p:cNvSpPr>
            <p:nvPr/>
          </p:nvSpPr>
          <p:spPr bwMode="auto">
            <a:xfrm>
              <a:off x="2547293" y="663207"/>
              <a:ext cx="1620870" cy="523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2800" b="1" dirty="0" smtClean="0">
                  <a:latin typeface="微软雅黑" pitchFamily="34" charset="-122"/>
                  <a:ea typeface="微软雅黑" pitchFamily="34" charset="-122"/>
                  <a:sym typeface="Arial Unicode MS" pitchFamily="34" charset="-122"/>
                </a:rPr>
                <a:t>相</a:t>
              </a:r>
              <a:r>
                <a:rPr lang="zh-CN" altLang="en-US" sz="2800" b="1" dirty="0">
                  <a:latin typeface="微软雅黑" pitchFamily="34" charset="-122"/>
                  <a:ea typeface="微软雅黑" pitchFamily="34" charset="-122"/>
                  <a:sym typeface="Arial Unicode MS" pitchFamily="34" charset="-122"/>
                </a:rPr>
                <a:t>关</a:t>
              </a:r>
              <a:r>
                <a:rPr lang="zh-CN" altLang="en-US" sz="2800" b="1" dirty="0" smtClean="0">
                  <a:latin typeface="微软雅黑" pitchFamily="34" charset="-122"/>
                  <a:ea typeface="微软雅黑" pitchFamily="34" charset="-122"/>
                  <a:sym typeface="Arial Unicode MS" pitchFamily="34" charset="-122"/>
                </a:rPr>
                <a:t>研究</a:t>
              </a:r>
              <a:endParaRPr lang="zh-CN" altLang="en-US" dirty="0"/>
            </a:p>
          </p:txBody>
        </p:sp>
        <p:sp>
          <p:nvSpPr>
            <p:cNvPr id="4105" name="矩形​​ 46"/>
            <p:cNvSpPr>
              <a:spLocks noChangeArrowheads="1"/>
            </p:cNvSpPr>
            <p:nvPr/>
          </p:nvSpPr>
          <p:spPr bwMode="auto">
            <a:xfrm>
              <a:off x="1508995" y="2158853"/>
              <a:ext cx="2698310" cy="523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2800" b="1" dirty="0">
                  <a:latin typeface="微软雅黑" pitchFamily="34" charset="-122"/>
                  <a:ea typeface="微软雅黑" pitchFamily="34" charset="-122"/>
                  <a:sym typeface="Arial Unicode MS" pitchFamily="34" charset="-122"/>
                </a:rPr>
                <a:t>教师非正式学习</a:t>
              </a:r>
              <a:endParaRPr lang="zh-CN" altLang="en-US" dirty="0"/>
            </a:p>
          </p:txBody>
        </p:sp>
        <p:sp>
          <p:nvSpPr>
            <p:cNvPr id="4106" name="矩形 115"/>
            <p:cNvSpPr>
              <a:spLocks noChangeArrowheads="1"/>
            </p:cNvSpPr>
            <p:nvPr/>
          </p:nvSpPr>
          <p:spPr bwMode="auto">
            <a:xfrm>
              <a:off x="1304990" y="1609963"/>
              <a:ext cx="392132" cy="5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3200" b="1">
                  <a:solidFill>
                    <a:schemeClr val="bg1"/>
                  </a:solidFill>
                  <a:latin typeface="Calibri" pitchFamily="34" charset="0"/>
                  <a:sym typeface="Calibri" pitchFamily="34" charset="0"/>
                </a:rPr>
                <a:t>2</a:t>
              </a:r>
              <a:endParaRPr lang="zh-CN" altLang="en-US"/>
            </a:p>
          </p:txBody>
        </p:sp>
        <p:sp>
          <p:nvSpPr>
            <p:cNvPr id="4107" name="矩形 116"/>
            <p:cNvSpPr>
              <a:spLocks noChangeArrowheads="1"/>
            </p:cNvSpPr>
            <p:nvPr/>
          </p:nvSpPr>
          <p:spPr bwMode="auto">
            <a:xfrm>
              <a:off x="1736812" y="1106652"/>
              <a:ext cx="393720" cy="584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3200" b="1">
                  <a:solidFill>
                    <a:schemeClr val="bg1"/>
                  </a:solidFill>
                  <a:latin typeface="Calibri" pitchFamily="34" charset="0"/>
                  <a:sym typeface="Calibri" pitchFamily="34" charset="0"/>
                </a:rPr>
                <a:t>3</a:t>
              </a:r>
              <a:endParaRPr lang="zh-CN" altLang="en-US"/>
            </a:p>
          </p:txBody>
        </p:sp>
        <p:sp>
          <p:nvSpPr>
            <p:cNvPr id="4108" name="矩形 117"/>
            <p:cNvSpPr>
              <a:spLocks noChangeArrowheads="1"/>
            </p:cNvSpPr>
            <p:nvPr/>
          </p:nvSpPr>
          <p:spPr bwMode="auto">
            <a:xfrm>
              <a:off x="1736812" y="1609963"/>
              <a:ext cx="393720" cy="5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en-US" altLang="zh-CN" sz="3200" b="1">
                  <a:solidFill>
                    <a:schemeClr val="bg1"/>
                  </a:solidFill>
                  <a:latin typeface="Calibri" pitchFamily="34" charset="0"/>
                  <a:sym typeface="Calibri" pitchFamily="34" charset="0"/>
                </a:rPr>
                <a:t>4</a:t>
              </a:r>
              <a:endParaRPr lang="zh-CN" altLang="en-US"/>
            </a:p>
          </p:txBody>
        </p:sp>
      </p:grpSp>
      <p:sp>
        <p:nvSpPr>
          <p:cNvPr id="4100" name="直接连接符 22"/>
          <p:cNvSpPr>
            <a:spLocks noChangeShapeType="1"/>
          </p:cNvSpPr>
          <p:nvPr/>
        </p:nvSpPr>
        <p:spPr bwMode="auto">
          <a:xfrm>
            <a:off x="3000375" y="1071563"/>
            <a:ext cx="3357563" cy="1587"/>
          </a:xfrm>
          <a:prstGeom prst="line">
            <a:avLst/>
          </a:prstGeom>
          <a:noFill/>
          <a:ln w="9525">
            <a:solidFill>
              <a:schemeClr val="accent1"/>
            </a:solidFill>
            <a:prstDash val="sysDot"/>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22" name="矩形​​ 44"/>
          <p:cNvSpPr>
            <a:spLocks noChangeArrowheads="1"/>
          </p:cNvSpPr>
          <p:nvPr/>
        </p:nvSpPr>
        <p:spPr bwMode="auto">
          <a:xfrm>
            <a:off x="1934674" y="3755559"/>
            <a:ext cx="126188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2800" b="1" dirty="0" smtClean="0">
                <a:latin typeface="微软雅黑" pitchFamily="34" charset="-122"/>
                <a:ea typeface="微软雅黑" pitchFamily="34" charset="-122"/>
                <a:sym typeface="Arial Unicode MS" pitchFamily="34" charset="-122"/>
              </a:rPr>
              <a:t>新应用</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99692" y="934245"/>
            <a:ext cx="5830144" cy="4695563"/>
            <a:chOff x="1222784" y="1394404"/>
            <a:chExt cx="5830144" cy="4695563"/>
          </a:xfrm>
        </p:grpSpPr>
        <p:pic>
          <p:nvPicPr>
            <p:cNvPr id="5325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6135"/>
            <a:stretch/>
          </p:blipFill>
          <p:spPr bwMode="auto">
            <a:xfrm>
              <a:off x="1223628" y="1394404"/>
              <a:ext cx="5829300" cy="35047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mpd="sng">
                  <a:solidFill>
                    <a:schemeClr val="tx1"/>
                  </a:solidFill>
                  <a:miter lim="800000"/>
                  <a:headEnd/>
                  <a:tailEnd/>
                </a14:hiddenLine>
              </a:ext>
            </a:extLst>
          </p:spPr>
        </p:pic>
        <p:pic>
          <p:nvPicPr>
            <p:cNvPr id="532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22784" y="4858114"/>
              <a:ext cx="5830144" cy="12318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mpd="sng">
                  <a:solidFill>
                    <a:schemeClr val="tx1"/>
                  </a:solidFill>
                  <a:miter lim="800000"/>
                  <a:headEnd/>
                  <a:tailEnd/>
                </a14:hiddenLine>
              </a:ext>
            </a:extLst>
          </p:spPr>
        </p:pic>
      </p:grpSp>
      <p:sp>
        <p:nvSpPr>
          <p:cNvPr id="3" name="TextBox 2"/>
          <p:cNvSpPr txBox="1"/>
          <p:nvPr/>
        </p:nvSpPr>
        <p:spPr>
          <a:xfrm>
            <a:off x="971600" y="908638"/>
            <a:ext cx="360040" cy="4801314"/>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教师非正式学习对专业发展的作用分析</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9339866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835696" y="2123482"/>
            <a:ext cx="4339650" cy="461665"/>
          </a:xfrm>
          <a:prstGeom prst="rect">
            <a:avLst/>
          </a:prstGeom>
          <a:noFill/>
        </p:spPr>
        <p:txBody>
          <a:bodyPr wrap="none" rtlCol="0">
            <a:spAutoFit/>
          </a:bodyPr>
          <a:lstStyle/>
          <a:p>
            <a:r>
              <a:rPr lang="en-US" altLang="zh-CN" sz="2400" dirty="0">
                <a:latin typeface="楷体" panose="02010609060101010101" pitchFamily="49" charset="-122"/>
                <a:ea typeface="楷体" panose="02010609060101010101" pitchFamily="49" charset="-122"/>
              </a:rPr>
              <a:t>1</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完善教师非正式学习的环境</a:t>
            </a:r>
          </a:p>
        </p:txBody>
      </p:sp>
      <p:sp>
        <p:nvSpPr>
          <p:cNvPr id="7" name="矩形 6"/>
          <p:cNvSpPr/>
          <p:nvPr/>
        </p:nvSpPr>
        <p:spPr>
          <a:xfrm>
            <a:off x="2297738" y="2823319"/>
            <a:ext cx="3877985" cy="461665"/>
          </a:xfrm>
          <a:prstGeom prst="rect">
            <a:avLst/>
          </a:prstGeom>
        </p:spPr>
        <p:txBody>
          <a:bodyPr wrap="none">
            <a:spAutoFit/>
          </a:bodyPr>
          <a:lstStyle/>
          <a:p>
            <a:r>
              <a:rPr lang="zh-CN" altLang="en-US" sz="2400" dirty="0" smtClean="0">
                <a:latin typeface="楷体" panose="02010609060101010101" pitchFamily="49" charset="-122"/>
                <a:ea typeface="楷体" panose="02010609060101010101" pitchFamily="49" charset="-122"/>
              </a:rPr>
              <a:t>提供教师交流与分享的平台</a:t>
            </a:r>
            <a:endParaRPr lang="zh-CN" altLang="en-US" sz="2400" dirty="0">
              <a:latin typeface="楷体" panose="02010609060101010101" pitchFamily="49" charset="-122"/>
              <a:ea typeface="楷体" panose="02010609060101010101" pitchFamily="49" charset="-122"/>
            </a:endParaRPr>
          </a:p>
        </p:txBody>
      </p:sp>
      <p:sp>
        <p:nvSpPr>
          <p:cNvPr id="8" name="矩形 7"/>
          <p:cNvSpPr/>
          <p:nvPr/>
        </p:nvSpPr>
        <p:spPr>
          <a:xfrm>
            <a:off x="2297738" y="3523156"/>
            <a:ext cx="3877985" cy="461665"/>
          </a:xfrm>
          <a:prstGeom prst="rect">
            <a:avLst/>
          </a:prstGeom>
        </p:spPr>
        <p:txBody>
          <a:bodyPr wrap="none">
            <a:spAutoFit/>
          </a:bodyPr>
          <a:lstStyle/>
          <a:p>
            <a:r>
              <a:rPr lang="zh-CN" altLang="en-US" sz="2400" dirty="0" smtClean="0">
                <a:latin typeface="楷体" panose="02010609060101010101" pitchFamily="49" charset="-122"/>
                <a:ea typeface="楷体" panose="02010609060101010101" pitchFamily="49" charset="-122"/>
              </a:rPr>
              <a:t>建设学习与共享的物质文化</a:t>
            </a:r>
            <a:endParaRPr lang="zh-CN" altLang="en-US" sz="2400" dirty="0">
              <a:latin typeface="楷体" panose="02010609060101010101" pitchFamily="49" charset="-122"/>
              <a:ea typeface="楷体" panose="02010609060101010101" pitchFamily="49" charset="-122"/>
            </a:endParaRPr>
          </a:p>
        </p:txBody>
      </p:sp>
      <p:sp>
        <p:nvSpPr>
          <p:cNvPr id="9" name="矩形 8"/>
          <p:cNvSpPr/>
          <p:nvPr/>
        </p:nvSpPr>
        <p:spPr>
          <a:xfrm>
            <a:off x="2297738" y="4222994"/>
            <a:ext cx="2954655" cy="461665"/>
          </a:xfrm>
          <a:prstGeom prst="rect">
            <a:avLst/>
          </a:prstGeom>
        </p:spPr>
        <p:txBody>
          <a:bodyPr wrap="none">
            <a:spAutoFit/>
          </a:bodyPr>
          <a:lstStyle/>
          <a:p>
            <a:r>
              <a:rPr lang="zh-CN" altLang="en-US" sz="2400" dirty="0" smtClean="0">
                <a:latin typeface="楷体" panose="02010609060101010101" pitchFamily="49" charset="-122"/>
                <a:ea typeface="楷体" panose="02010609060101010101" pitchFamily="49" charset="-122"/>
              </a:rPr>
              <a:t>创建丰富的学习资源</a:t>
            </a:r>
            <a:endParaRPr lang="zh-CN" altLang="en-US" sz="2400" dirty="0">
              <a:latin typeface="楷体" panose="02010609060101010101" pitchFamily="49" charset="-122"/>
              <a:ea typeface="楷体" panose="02010609060101010101" pitchFamily="49" charset="-122"/>
            </a:endParaRPr>
          </a:p>
        </p:txBody>
      </p:sp>
      <p:sp>
        <p:nvSpPr>
          <p:cNvPr id="10" name="TextBox 9"/>
          <p:cNvSpPr txBox="1"/>
          <p:nvPr/>
        </p:nvSpPr>
        <p:spPr>
          <a:xfrm>
            <a:off x="642531" y="1110724"/>
            <a:ext cx="902811" cy="523220"/>
          </a:xfrm>
          <a:prstGeom prst="rect">
            <a:avLst/>
          </a:prstGeom>
          <a:noFill/>
        </p:spPr>
        <p:txBody>
          <a:bodyPr wrap="none" rtlCol="0">
            <a:spAutoFit/>
          </a:bodyPr>
          <a:lstStyle/>
          <a:p>
            <a:r>
              <a:rPr lang="zh-CN" altLang="en-US" sz="2800" b="1" dirty="0" smtClean="0">
                <a:latin typeface="微软雅黑" panose="020B0503020204020204" pitchFamily="34" charset="-122"/>
                <a:ea typeface="微软雅黑" panose="020B0503020204020204" pitchFamily="34" charset="-122"/>
              </a:rPr>
              <a:t>建议</a:t>
            </a:r>
            <a:endParaRPr lang="zh-CN" altLang="en-US"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922625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824874" y="1834317"/>
            <a:ext cx="2818400" cy="461665"/>
          </a:xfrm>
          <a:prstGeom prst="rect">
            <a:avLst/>
          </a:prstGeom>
        </p:spPr>
        <p:txBody>
          <a:bodyPr wrap="none">
            <a:spAutoFit/>
          </a:bodyPr>
          <a:lstStyle/>
          <a:p>
            <a:r>
              <a:rPr lang="en-US" altLang="zh-CN" sz="2400" dirty="0" smtClean="0">
                <a:latin typeface="楷体" panose="02010609060101010101" pitchFamily="49" charset="-122"/>
                <a:ea typeface="楷体" panose="02010609060101010101" pitchFamily="49" charset="-122"/>
              </a:rPr>
              <a:t>3、</a:t>
            </a:r>
            <a:r>
              <a:rPr lang="zh-CN" altLang="en-US" sz="2400" dirty="0" smtClean="0">
                <a:latin typeface="楷体" panose="02010609060101010101" pitchFamily="49" charset="-122"/>
                <a:ea typeface="楷体" panose="02010609060101010101" pitchFamily="49" charset="-122"/>
              </a:rPr>
              <a:t>塑学校制度文化</a:t>
            </a:r>
            <a:endParaRPr lang="zh-CN" altLang="en-US" sz="2400" dirty="0">
              <a:latin typeface="楷体" panose="02010609060101010101" pitchFamily="49" charset="-122"/>
              <a:ea typeface="楷体" panose="02010609060101010101" pitchFamily="49" charset="-122"/>
            </a:endParaRPr>
          </a:p>
        </p:txBody>
      </p:sp>
      <p:sp>
        <p:nvSpPr>
          <p:cNvPr id="11" name="矩形 10"/>
          <p:cNvSpPr/>
          <p:nvPr/>
        </p:nvSpPr>
        <p:spPr>
          <a:xfrm>
            <a:off x="5300677" y="2523819"/>
            <a:ext cx="2646878" cy="461665"/>
          </a:xfrm>
          <a:prstGeom prst="rect">
            <a:avLst/>
          </a:prstGeom>
        </p:spPr>
        <p:txBody>
          <a:bodyPr wrap="none">
            <a:spAutoFit/>
          </a:bodyPr>
          <a:lstStyle/>
          <a:p>
            <a:r>
              <a:rPr lang="zh-CN" altLang="en-US" sz="2400" dirty="0" smtClean="0">
                <a:latin typeface="楷体" panose="02010609060101010101" pitchFamily="49" charset="-122"/>
                <a:ea typeface="楷体" panose="02010609060101010101" pitchFamily="49" charset="-122"/>
              </a:rPr>
              <a:t>构学校的组织结构</a:t>
            </a:r>
            <a:endParaRPr lang="zh-CN" altLang="en-US" sz="2400" dirty="0">
              <a:latin typeface="楷体" panose="02010609060101010101" pitchFamily="49" charset="-122"/>
              <a:ea typeface="楷体" panose="02010609060101010101" pitchFamily="49" charset="-122"/>
            </a:endParaRPr>
          </a:p>
        </p:txBody>
      </p:sp>
      <p:sp>
        <p:nvSpPr>
          <p:cNvPr id="12" name="矩形 11"/>
          <p:cNvSpPr/>
          <p:nvPr/>
        </p:nvSpPr>
        <p:spPr>
          <a:xfrm>
            <a:off x="5300677" y="3213321"/>
            <a:ext cx="2339102" cy="461665"/>
          </a:xfrm>
          <a:prstGeom prst="rect">
            <a:avLst/>
          </a:prstGeom>
        </p:spPr>
        <p:txBody>
          <a:bodyPr wrap="none">
            <a:spAutoFit/>
          </a:bodyPr>
          <a:lstStyle/>
          <a:p>
            <a:r>
              <a:rPr lang="zh-CN" altLang="en-US" sz="2400" dirty="0" smtClean="0">
                <a:latin typeface="楷体" panose="02010609060101010101" pitchFamily="49" charset="-122"/>
                <a:ea typeface="楷体" panose="02010609060101010101" pitchFamily="49" charset="-122"/>
              </a:rPr>
              <a:t>实行民主化管理</a:t>
            </a:r>
            <a:endParaRPr lang="zh-CN" altLang="en-US" sz="2400" dirty="0">
              <a:latin typeface="楷体" panose="02010609060101010101" pitchFamily="49" charset="-122"/>
              <a:ea typeface="楷体" panose="02010609060101010101" pitchFamily="49" charset="-122"/>
            </a:endParaRPr>
          </a:p>
        </p:txBody>
      </p:sp>
      <p:sp>
        <p:nvSpPr>
          <p:cNvPr id="13" name="矩形 12"/>
          <p:cNvSpPr/>
          <p:nvPr/>
        </p:nvSpPr>
        <p:spPr>
          <a:xfrm>
            <a:off x="5300677" y="3902823"/>
            <a:ext cx="3570208" cy="461665"/>
          </a:xfrm>
          <a:prstGeom prst="rect">
            <a:avLst/>
          </a:prstGeom>
        </p:spPr>
        <p:txBody>
          <a:bodyPr wrap="none">
            <a:spAutoFit/>
          </a:bodyPr>
          <a:lstStyle/>
          <a:p>
            <a:r>
              <a:rPr lang="zh-CN" altLang="en-US" sz="2400" dirty="0" smtClean="0">
                <a:latin typeface="楷体" panose="02010609060101010101" pitchFamily="49" charset="-122"/>
                <a:ea typeface="楷体" panose="02010609060101010101" pitchFamily="49" charset="-122"/>
              </a:rPr>
              <a:t>完善知识共享的激励机制</a:t>
            </a:r>
            <a:endParaRPr lang="zh-CN" altLang="en-US" sz="2400" dirty="0">
              <a:latin typeface="楷体" panose="02010609060101010101" pitchFamily="49" charset="-122"/>
              <a:ea typeface="楷体" panose="02010609060101010101" pitchFamily="49" charset="-122"/>
            </a:endParaRPr>
          </a:p>
        </p:txBody>
      </p:sp>
      <p:sp>
        <p:nvSpPr>
          <p:cNvPr id="14" name="矩形 13"/>
          <p:cNvSpPr/>
          <p:nvPr/>
        </p:nvSpPr>
        <p:spPr>
          <a:xfrm>
            <a:off x="5300677" y="4592326"/>
            <a:ext cx="2646878" cy="461665"/>
          </a:xfrm>
          <a:prstGeom prst="rect">
            <a:avLst/>
          </a:prstGeom>
        </p:spPr>
        <p:txBody>
          <a:bodyPr wrap="none">
            <a:spAutoFit/>
          </a:bodyPr>
          <a:lstStyle/>
          <a:p>
            <a:r>
              <a:rPr lang="zh-CN" altLang="en-US" sz="2400" dirty="0" smtClean="0">
                <a:latin typeface="楷体" panose="02010609060101010101" pitchFamily="49" charset="-122"/>
                <a:ea typeface="楷体" panose="02010609060101010101" pitchFamily="49" charset="-122"/>
              </a:rPr>
              <a:t>改革教师评价制度</a:t>
            </a:r>
            <a:endParaRPr lang="zh-CN" altLang="en-US" sz="2400" dirty="0">
              <a:latin typeface="楷体" panose="02010609060101010101" pitchFamily="49" charset="-122"/>
              <a:ea typeface="楷体" panose="02010609060101010101" pitchFamily="49" charset="-122"/>
            </a:endParaRPr>
          </a:p>
        </p:txBody>
      </p:sp>
      <p:sp>
        <p:nvSpPr>
          <p:cNvPr id="17" name="TextBox 16"/>
          <p:cNvSpPr txBox="1"/>
          <p:nvPr/>
        </p:nvSpPr>
        <p:spPr>
          <a:xfrm>
            <a:off x="417967" y="1846483"/>
            <a:ext cx="3433953" cy="461665"/>
          </a:xfrm>
          <a:prstGeom prst="rect">
            <a:avLst/>
          </a:prstGeom>
          <a:noFill/>
        </p:spPr>
        <p:txBody>
          <a:bodyPr wrap="none" rtlCol="0">
            <a:spAutoFit/>
          </a:bodyPr>
          <a:lstStyle/>
          <a:p>
            <a:r>
              <a:rPr lang="en-US" altLang="zh-CN" sz="2400" dirty="0">
                <a:latin typeface="楷体" panose="02010609060101010101" pitchFamily="49" charset="-122"/>
                <a:ea typeface="楷体" panose="02010609060101010101" pitchFamily="49" charset="-122"/>
              </a:rPr>
              <a:t>2</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构筑合作的教师文化</a:t>
            </a:r>
          </a:p>
        </p:txBody>
      </p:sp>
      <p:sp>
        <p:nvSpPr>
          <p:cNvPr id="18" name="矩形 17"/>
          <p:cNvSpPr/>
          <p:nvPr/>
        </p:nvSpPr>
        <p:spPr>
          <a:xfrm>
            <a:off x="886423" y="2516429"/>
            <a:ext cx="3570208" cy="461665"/>
          </a:xfrm>
          <a:prstGeom prst="rect">
            <a:avLst/>
          </a:prstGeom>
        </p:spPr>
        <p:txBody>
          <a:bodyPr wrap="none">
            <a:spAutoFit/>
          </a:bodyPr>
          <a:lstStyle/>
          <a:p>
            <a:r>
              <a:rPr lang="zh-CN" altLang="en-US" sz="2400" dirty="0" smtClean="0">
                <a:latin typeface="楷体" panose="02010609060101010101" pitchFamily="49" charset="-122"/>
                <a:ea typeface="楷体" panose="02010609060101010101" pitchFamily="49" charset="-122"/>
              </a:rPr>
              <a:t>激起教师合作的共同愿景</a:t>
            </a:r>
            <a:endParaRPr lang="zh-CN" altLang="en-US" sz="2400" dirty="0">
              <a:latin typeface="楷体" panose="02010609060101010101" pitchFamily="49" charset="-122"/>
              <a:ea typeface="楷体" panose="02010609060101010101" pitchFamily="49" charset="-122"/>
            </a:endParaRPr>
          </a:p>
        </p:txBody>
      </p:sp>
      <p:sp>
        <p:nvSpPr>
          <p:cNvPr id="19" name="矩形 18"/>
          <p:cNvSpPr/>
          <p:nvPr/>
        </p:nvSpPr>
        <p:spPr>
          <a:xfrm>
            <a:off x="914345" y="3186375"/>
            <a:ext cx="2954655" cy="461665"/>
          </a:xfrm>
          <a:prstGeom prst="rect">
            <a:avLst/>
          </a:prstGeom>
        </p:spPr>
        <p:txBody>
          <a:bodyPr wrap="none">
            <a:spAutoFit/>
          </a:bodyPr>
          <a:lstStyle/>
          <a:p>
            <a:r>
              <a:rPr lang="zh-CN" altLang="en-US" sz="2400" dirty="0" smtClean="0">
                <a:latin typeface="楷体" panose="02010609060101010101" pitchFamily="49" charset="-122"/>
                <a:ea typeface="楷体" panose="02010609060101010101" pitchFamily="49" charset="-122"/>
              </a:rPr>
              <a:t>建立长效的组织机构</a:t>
            </a:r>
            <a:endParaRPr lang="zh-CN" altLang="en-US" sz="2400" dirty="0">
              <a:latin typeface="楷体" panose="02010609060101010101" pitchFamily="49" charset="-122"/>
              <a:ea typeface="楷体" panose="02010609060101010101" pitchFamily="49" charset="-122"/>
            </a:endParaRPr>
          </a:p>
        </p:txBody>
      </p:sp>
      <p:sp>
        <p:nvSpPr>
          <p:cNvPr id="20" name="矩形 19"/>
          <p:cNvSpPr/>
          <p:nvPr/>
        </p:nvSpPr>
        <p:spPr>
          <a:xfrm>
            <a:off x="929784" y="3856320"/>
            <a:ext cx="3570208" cy="461665"/>
          </a:xfrm>
          <a:prstGeom prst="rect">
            <a:avLst/>
          </a:prstGeom>
        </p:spPr>
        <p:txBody>
          <a:bodyPr wrap="none">
            <a:spAutoFit/>
          </a:bodyPr>
          <a:lstStyle/>
          <a:p>
            <a:r>
              <a:rPr lang="zh-CN" altLang="en-US" sz="2400" dirty="0" smtClean="0">
                <a:latin typeface="楷体" panose="02010609060101010101" pitchFamily="49" charset="-122"/>
                <a:ea typeface="楷体" panose="02010609060101010101" pitchFamily="49" charset="-122"/>
              </a:rPr>
              <a:t>创设开放合作的学校氛围</a:t>
            </a:r>
            <a:endParaRPr lang="zh-CN" altLang="en-US" sz="2400" dirty="0">
              <a:latin typeface="楷体" panose="02010609060101010101" pitchFamily="49" charset="-122"/>
              <a:ea typeface="楷体" panose="02010609060101010101" pitchFamily="49" charset="-122"/>
            </a:endParaRPr>
          </a:p>
        </p:txBody>
      </p:sp>
      <p:cxnSp>
        <p:nvCxnSpPr>
          <p:cNvPr id="15" name="直接连接符 14"/>
          <p:cNvCxnSpPr/>
          <p:nvPr/>
        </p:nvCxnSpPr>
        <p:spPr>
          <a:xfrm>
            <a:off x="4680012" y="2009363"/>
            <a:ext cx="0" cy="3004054"/>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2531" y="1110724"/>
            <a:ext cx="902811" cy="523220"/>
          </a:xfrm>
          <a:prstGeom prst="rect">
            <a:avLst/>
          </a:prstGeom>
          <a:noFill/>
        </p:spPr>
        <p:txBody>
          <a:bodyPr wrap="none" rtlCol="0">
            <a:spAutoFit/>
          </a:bodyPr>
          <a:lstStyle/>
          <a:p>
            <a:r>
              <a:rPr lang="zh-CN" altLang="en-US" sz="2800" b="1" dirty="0" smtClean="0">
                <a:latin typeface="微软雅黑" panose="020B0503020204020204" pitchFamily="34" charset="-122"/>
                <a:ea typeface="微软雅黑" panose="020B0503020204020204" pitchFamily="34" charset="-122"/>
              </a:rPr>
              <a:t>建议</a:t>
            </a:r>
            <a:endParaRPr lang="zh-CN" altLang="en-US"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266360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531" y="1110724"/>
            <a:ext cx="902811" cy="523220"/>
          </a:xfrm>
          <a:prstGeom prst="rect">
            <a:avLst/>
          </a:prstGeom>
          <a:noFill/>
        </p:spPr>
        <p:txBody>
          <a:bodyPr wrap="none" rtlCol="0">
            <a:spAutoFit/>
          </a:bodyPr>
          <a:lstStyle/>
          <a:p>
            <a:r>
              <a:rPr lang="zh-CN" altLang="en-US" sz="2800" b="1" dirty="0" smtClean="0">
                <a:latin typeface="微软雅黑" panose="020B0503020204020204" pitchFamily="34" charset="-122"/>
                <a:ea typeface="微软雅黑" panose="020B0503020204020204" pitchFamily="34" charset="-122"/>
              </a:rPr>
              <a:t>建议</a:t>
            </a:r>
            <a:endParaRPr lang="zh-CN" altLang="en-US" sz="2800" b="1" dirty="0">
              <a:latin typeface="微软雅黑" panose="020B0503020204020204" pitchFamily="34" charset="-122"/>
              <a:ea typeface="微软雅黑" panose="020B0503020204020204" pitchFamily="34" charset="-122"/>
            </a:endParaRPr>
          </a:p>
        </p:txBody>
      </p:sp>
      <p:sp>
        <p:nvSpPr>
          <p:cNvPr id="2" name="矩形 1"/>
          <p:cNvSpPr/>
          <p:nvPr/>
        </p:nvSpPr>
        <p:spPr>
          <a:xfrm>
            <a:off x="5164469" y="1778530"/>
            <a:ext cx="4031873" cy="461665"/>
          </a:xfrm>
          <a:prstGeom prst="rect">
            <a:avLst/>
          </a:prstGeom>
        </p:spPr>
        <p:txBody>
          <a:bodyPr wrap="none">
            <a:spAutoFit/>
          </a:bodyPr>
          <a:lstStyle/>
          <a:p>
            <a:r>
              <a:rPr lang="en-US" altLang="zh-CN" sz="2400" dirty="0" smtClean="0">
                <a:latin typeface="楷体" panose="02010609060101010101" pitchFamily="49" charset="-122"/>
                <a:ea typeface="楷体" panose="02010609060101010101" pitchFamily="49" charset="-122"/>
              </a:rPr>
              <a:t>5、</a:t>
            </a:r>
            <a:r>
              <a:rPr lang="zh-CN" altLang="en-US" sz="2400" dirty="0" smtClean="0">
                <a:latin typeface="楷体" panose="02010609060101010101" pitchFamily="49" charset="-122"/>
                <a:ea typeface="楷体" panose="02010609060101010101" pitchFamily="49" charset="-122"/>
              </a:rPr>
              <a:t>提升教师的职业人格魅力</a:t>
            </a:r>
            <a:endParaRPr lang="zh-CN" altLang="en-US" sz="2400" dirty="0">
              <a:latin typeface="楷体" panose="02010609060101010101" pitchFamily="49" charset="-122"/>
              <a:ea typeface="楷体" panose="02010609060101010101" pitchFamily="49" charset="-122"/>
            </a:endParaRPr>
          </a:p>
        </p:txBody>
      </p:sp>
      <p:sp>
        <p:nvSpPr>
          <p:cNvPr id="4" name="矩形 3"/>
          <p:cNvSpPr/>
          <p:nvPr/>
        </p:nvSpPr>
        <p:spPr>
          <a:xfrm>
            <a:off x="5616116" y="2533464"/>
            <a:ext cx="2954655" cy="461665"/>
          </a:xfrm>
          <a:prstGeom prst="rect">
            <a:avLst/>
          </a:prstGeom>
        </p:spPr>
        <p:txBody>
          <a:bodyPr wrap="none">
            <a:spAutoFit/>
          </a:bodyPr>
          <a:lstStyle/>
          <a:p>
            <a:r>
              <a:rPr lang="zh-CN" altLang="en-US" sz="2400" dirty="0" smtClean="0">
                <a:latin typeface="楷体" panose="02010609060101010101" pitchFamily="49" charset="-122"/>
                <a:ea typeface="楷体" panose="02010609060101010101" pitchFamily="49" charset="-122"/>
              </a:rPr>
              <a:t>形成正确的自我意识</a:t>
            </a:r>
            <a:endParaRPr lang="zh-CN" altLang="en-US" sz="2400" dirty="0">
              <a:latin typeface="楷体" panose="02010609060101010101" pitchFamily="49" charset="-122"/>
              <a:ea typeface="楷体" panose="02010609060101010101" pitchFamily="49" charset="-122"/>
            </a:endParaRPr>
          </a:p>
        </p:txBody>
      </p:sp>
      <p:sp>
        <p:nvSpPr>
          <p:cNvPr id="5" name="矩形 4"/>
          <p:cNvSpPr/>
          <p:nvPr/>
        </p:nvSpPr>
        <p:spPr>
          <a:xfrm>
            <a:off x="5616116" y="3325552"/>
            <a:ext cx="2646878" cy="461665"/>
          </a:xfrm>
          <a:prstGeom prst="rect">
            <a:avLst/>
          </a:prstGeom>
        </p:spPr>
        <p:txBody>
          <a:bodyPr wrap="none">
            <a:spAutoFit/>
          </a:bodyPr>
          <a:lstStyle/>
          <a:p>
            <a:r>
              <a:rPr lang="zh-CN" altLang="en-US" sz="2400" dirty="0" smtClean="0">
                <a:latin typeface="楷体" panose="02010609060101010101" pitchFamily="49" charset="-122"/>
                <a:ea typeface="楷体" panose="02010609060101010101" pitchFamily="49" charset="-122"/>
              </a:rPr>
              <a:t>不断践行终身学习</a:t>
            </a:r>
            <a:endParaRPr lang="zh-CN" altLang="en-US" sz="2400" dirty="0">
              <a:latin typeface="楷体" panose="02010609060101010101" pitchFamily="49" charset="-122"/>
              <a:ea typeface="楷体" panose="02010609060101010101" pitchFamily="49" charset="-122"/>
            </a:endParaRPr>
          </a:p>
        </p:txBody>
      </p:sp>
      <p:sp>
        <p:nvSpPr>
          <p:cNvPr id="6" name="矩形 5"/>
          <p:cNvSpPr/>
          <p:nvPr/>
        </p:nvSpPr>
        <p:spPr>
          <a:xfrm>
            <a:off x="5616116" y="4052019"/>
            <a:ext cx="2954655" cy="461665"/>
          </a:xfrm>
          <a:prstGeom prst="rect">
            <a:avLst/>
          </a:prstGeom>
        </p:spPr>
        <p:txBody>
          <a:bodyPr wrap="none">
            <a:spAutoFit/>
          </a:bodyPr>
          <a:lstStyle/>
          <a:p>
            <a:r>
              <a:rPr lang="zh-CN" altLang="en-US" sz="2400" dirty="0" smtClean="0">
                <a:latin typeface="楷体" panose="02010609060101010101" pitchFamily="49" charset="-122"/>
                <a:ea typeface="楷体" panose="02010609060101010101" pitchFamily="49" charset="-122"/>
              </a:rPr>
              <a:t>建立健康的人际关系</a:t>
            </a:r>
            <a:endParaRPr lang="zh-CN" altLang="en-US" sz="2400" dirty="0">
              <a:latin typeface="楷体" panose="02010609060101010101" pitchFamily="49" charset="-122"/>
              <a:ea typeface="楷体" panose="02010609060101010101" pitchFamily="49" charset="-122"/>
            </a:endParaRPr>
          </a:p>
        </p:txBody>
      </p:sp>
      <p:sp>
        <p:nvSpPr>
          <p:cNvPr id="26" name="矩形 25"/>
          <p:cNvSpPr/>
          <p:nvPr/>
        </p:nvSpPr>
        <p:spPr>
          <a:xfrm>
            <a:off x="359532" y="1798686"/>
            <a:ext cx="3416320" cy="461665"/>
          </a:xfrm>
          <a:prstGeom prst="rect">
            <a:avLst/>
          </a:prstGeom>
        </p:spPr>
        <p:txBody>
          <a:bodyPr wrap="none">
            <a:spAutoFit/>
          </a:bodyPr>
          <a:lstStyle/>
          <a:p>
            <a:r>
              <a:rPr lang="en-US" altLang="zh-CN" sz="2400" dirty="0" smtClean="0">
                <a:latin typeface="楷体" panose="02010609060101010101" pitchFamily="49" charset="-122"/>
                <a:ea typeface="楷体" panose="02010609060101010101" pitchFamily="49" charset="-122"/>
              </a:rPr>
              <a:t>4、</a:t>
            </a:r>
            <a:r>
              <a:rPr lang="zh-CN" altLang="en-US" sz="2400" dirty="0" smtClean="0">
                <a:latin typeface="楷体" panose="02010609060101010101" pitchFamily="49" charset="-122"/>
                <a:ea typeface="楷体" panose="02010609060101010101" pitchFamily="49" charset="-122"/>
              </a:rPr>
              <a:t>提高教师的学习能力</a:t>
            </a:r>
            <a:endParaRPr lang="zh-CN" altLang="en-US" sz="2400" dirty="0">
              <a:latin typeface="楷体" panose="02010609060101010101" pitchFamily="49" charset="-122"/>
              <a:ea typeface="楷体" panose="02010609060101010101" pitchFamily="49" charset="-122"/>
            </a:endParaRPr>
          </a:p>
        </p:txBody>
      </p:sp>
      <p:sp>
        <p:nvSpPr>
          <p:cNvPr id="27" name="矩形 26"/>
          <p:cNvSpPr/>
          <p:nvPr/>
        </p:nvSpPr>
        <p:spPr>
          <a:xfrm>
            <a:off x="359532" y="2544661"/>
            <a:ext cx="4801314" cy="461665"/>
          </a:xfrm>
          <a:prstGeom prst="rect">
            <a:avLst/>
          </a:prstGeom>
        </p:spPr>
        <p:txBody>
          <a:bodyPr wrap="none">
            <a:spAutoFit/>
          </a:bodyPr>
          <a:lstStyle/>
          <a:p>
            <a:r>
              <a:rPr lang="zh-CN" altLang="en-US" sz="2400" dirty="0" smtClean="0">
                <a:latin typeface="楷体" panose="02010609060101010101" pitchFamily="49" charset="-122"/>
                <a:ea typeface="楷体" panose="02010609060101010101" pitchFamily="49" charset="-122"/>
              </a:rPr>
              <a:t>学习行为应该成为教师的生活习惯</a:t>
            </a:r>
            <a:endParaRPr lang="zh-CN" altLang="en-US" sz="2400" dirty="0">
              <a:latin typeface="楷体" panose="02010609060101010101" pitchFamily="49" charset="-122"/>
              <a:ea typeface="楷体" panose="02010609060101010101" pitchFamily="49" charset="-122"/>
            </a:endParaRPr>
          </a:p>
        </p:txBody>
      </p:sp>
      <p:sp>
        <p:nvSpPr>
          <p:cNvPr id="28" name="矩形 27"/>
          <p:cNvSpPr/>
          <p:nvPr/>
        </p:nvSpPr>
        <p:spPr>
          <a:xfrm>
            <a:off x="359532" y="3290636"/>
            <a:ext cx="4185761" cy="461665"/>
          </a:xfrm>
          <a:prstGeom prst="rect">
            <a:avLst/>
          </a:prstGeom>
        </p:spPr>
        <p:txBody>
          <a:bodyPr wrap="none">
            <a:spAutoFit/>
          </a:bodyPr>
          <a:lstStyle/>
          <a:p>
            <a:r>
              <a:rPr lang="zh-CN" altLang="en-US" sz="2400" dirty="0" smtClean="0">
                <a:latin typeface="楷体" panose="02010609060101010101" pitchFamily="49" charset="-122"/>
                <a:ea typeface="楷体" panose="02010609060101010101" pitchFamily="49" charset="-122"/>
              </a:rPr>
              <a:t>运用知识管理来提升学习品质</a:t>
            </a:r>
            <a:endParaRPr lang="zh-CN" altLang="en-US" sz="2400" dirty="0">
              <a:latin typeface="楷体" panose="02010609060101010101" pitchFamily="49" charset="-122"/>
              <a:ea typeface="楷体" panose="02010609060101010101" pitchFamily="49" charset="-122"/>
            </a:endParaRPr>
          </a:p>
        </p:txBody>
      </p:sp>
      <p:sp>
        <p:nvSpPr>
          <p:cNvPr id="29" name="矩形 28"/>
          <p:cNvSpPr/>
          <p:nvPr/>
        </p:nvSpPr>
        <p:spPr>
          <a:xfrm>
            <a:off x="359532" y="4036611"/>
            <a:ext cx="3877985" cy="461665"/>
          </a:xfrm>
          <a:prstGeom prst="rect">
            <a:avLst/>
          </a:prstGeom>
        </p:spPr>
        <p:txBody>
          <a:bodyPr wrap="none">
            <a:spAutoFit/>
          </a:bodyPr>
          <a:lstStyle/>
          <a:p>
            <a:r>
              <a:rPr lang="zh-CN" altLang="en-US" sz="2400" dirty="0" smtClean="0">
                <a:latin typeface="楷体" panose="02010609060101010101" pitchFamily="49" charset="-122"/>
                <a:ea typeface="楷体" panose="02010609060101010101" pitchFamily="49" charset="-122"/>
              </a:rPr>
              <a:t>参加实践社团实现社群学习</a:t>
            </a:r>
            <a:endParaRPr lang="zh-CN" altLang="en-US" sz="2400" dirty="0">
              <a:latin typeface="楷体" panose="02010609060101010101" pitchFamily="49" charset="-122"/>
              <a:ea typeface="楷体" panose="02010609060101010101" pitchFamily="49" charset="-122"/>
            </a:endParaRPr>
          </a:p>
        </p:txBody>
      </p:sp>
      <p:sp>
        <p:nvSpPr>
          <p:cNvPr id="30" name="矩形 29"/>
          <p:cNvSpPr/>
          <p:nvPr/>
        </p:nvSpPr>
        <p:spPr>
          <a:xfrm>
            <a:off x="359532" y="4782585"/>
            <a:ext cx="4185761" cy="461665"/>
          </a:xfrm>
          <a:prstGeom prst="rect">
            <a:avLst/>
          </a:prstGeom>
        </p:spPr>
        <p:txBody>
          <a:bodyPr wrap="none">
            <a:spAutoFit/>
          </a:bodyPr>
          <a:lstStyle/>
          <a:p>
            <a:r>
              <a:rPr lang="zh-CN" altLang="en-US" sz="2400" dirty="0" smtClean="0">
                <a:latin typeface="楷体" panose="02010609060101010101" pitchFamily="49" charset="-122"/>
                <a:ea typeface="楷体" panose="02010609060101010101" pitchFamily="49" charset="-122"/>
              </a:rPr>
              <a:t>加强元学习方法和策略的学习</a:t>
            </a:r>
            <a:endParaRPr lang="zh-CN" altLang="en-US" sz="2400" dirty="0">
              <a:latin typeface="楷体" panose="02010609060101010101" pitchFamily="49" charset="-122"/>
              <a:ea typeface="楷体" panose="02010609060101010101" pitchFamily="49" charset="-122"/>
            </a:endParaRPr>
          </a:p>
        </p:txBody>
      </p:sp>
      <p:cxnSp>
        <p:nvCxnSpPr>
          <p:cNvPr id="8" name="直接连接符 7"/>
          <p:cNvCxnSpPr/>
          <p:nvPr/>
        </p:nvCxnSpPr>
        <p:spPr>
          <a:xfrm>
            <a:off x="5112060" y="2009363"/>
            <a:ext cx="0" cy="3004054"/>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582884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Box 3"/>
          <p:cNvSpPr txBox="1">
            <a:spLocks noChangeArrowheads="1"/>
          </p:cNvSpPr>
          <p:nvPr/>
        </p:nvSpPr>
        <p:spPr bwMode="auto">
          <a:xfrm>
            <a:off x="757238" y="1970088"/>
            <a:ext cx="5416868" cy="222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50000"/>
              </a:lnSpc>
            </a:pPr>
            <a:r>
              <a:rPr lang="zh-CN" altLang="en-US" sz="2400" dirty="0">
                <a:latin typeface="楷体" panose="02010609060101010101" pitchFamily="49" charset="-122"/>
                <a:ea typeface="楷体" panose="02010609060101010101" pitchFamily="49" charset="-122"/>
              </a:rPr>
              <a:t>教师自身的求知欲、与他人合作的观念</a:t>
            </a:r>
            <a:endParaRPr lang="en-US" altLang="zh-CN" sz="2400" dirty="0">
              <a:latin typeface="楷体" panose="02010609060101010101" pitchFamily="49" charset="-122"/>
              <a:ea typeface="楷体" panose="02010609060101010101" pitchFamily="49" charset="-122"/>
            </a:endParaRPr>
          </a:p>
          <a:p>
            <a:pPr eaLnBrk="1" hangingPunct="1">
              <a:lnSpc>
                <a:spcPct val="150000"/>
              </a:lnSpc>
            </a:pPr>
            <a:r>
              <a:rPr lang="zh-CN" altLang="en-US" sz="2400" dirty="0">
                <a:latin typeface="楷体" panose="02010609060101010101" pitchFamily="49" charset="-122"/>
                <a:ea typeface="楷体" panose="02010609060101010101" pitchFamily="49" charset="-122"/>
              </a:rPr>
              <a:t>学校教师学习氛围</a:t>
            </a:r>
            <a:endParaRPr lang="en-US" altLang="zh-CN" sz="2400" dirty="0">
              <a:latin typeface="楷体" panose="02010609060101010101" pitchFamily="49" charset="-122"/>
              <a:ea typeface="楷体" panose="02010609060101010101" pitchFamily="49" charset="-122"/>
            </a:endParaRPr>
          </a:p>
          <a:p>
            <a:pPr eaLnBrk="1" hangingPunct="1">
              <a:lnSpc>
                <a:spcPct val="150000"/>
              </a:lnSpc>
            </a:pPr>
            <a:r>
              <a:rPr lang="zh-CN" altLang="en-US" sz="2400" dirty="0">
                <a:latin typeface="楷体" panose="02010609060101010101" pitchFamily="49" charset="-122"/>
                <a:ea typeface="楷体" panose="02010609060101010101" pitchFamily="49" charset="-122"/>
              </a:rPr>
              <a:t>物质资源：硬件与</a:t>
            </a:r>
            <a:r>
              <a:rPr lang="zh-CN" altLang="en-US" sz="2400" dirty="0" smtClean="0">
                <a:latin typeface="楷体" panose="02010609060101010101" pitchFamily="49" charset="-122"/>
                <a:ea typeface="楷体" panose="02010609060101010101" pitchFamily="49" charset="-122"/>
              </a:rPr>
              <a:t>软件</a:t>
            </a:r>
            <a:endParaRPr lang="en-US" altLang="zh-CN" sz="2400" dirty="0" smtClean="0">
              <a:latin typeface="楷体" panose="02010609060101010101" pitchFamily="49" charset="-122"/>
              <a:ea typeface="楷体" panose="02010609060101010101" pitchFamily="49" charset="-122"/>
            </a:endParaRPr>
          </a:p>
          <a:p>
            <a:pPr eaLnBrk="1" hangingPunct="1">
              <a:lnSpc>
                <a:spcPct val="150000"/>
              </a:lnSpc>
            </a:pPr>
            <a:r>
              <a:rPr lang="zh-CN" altLang="en-US" sz="2400" dirty="0" smtClean="0">
                <a:latin typeface="楷体" panose="02010609060101010101" pitchFamily="49" charset="-122"/>
                <a:ea typeface="楷体" panose="02010609060101010101" pitchFamily="49" charset="-122"/>
              </a:rPr>
              <a:t>培训者：教教师如何学习</a:t>
            </a:r>
            <a:endParaRPr lang="zh-CN" altLang="en-US" sz="2400" dirty="0">
              <a:latin typeface="楷体" panose="02010609060101010101" pitchFamily="49" charset="-122"/>
              <a:ea typeface="楷体" panose="02010609060101010101" pitchFamily="49" charset="-122"/>
            </a:endParaRPr>
          </a:p>
        </p:txBody>
      </p:sp>
      <p:sp>
        <p:nvSpPr>
          <p:cNvPr id="2" name="TextBox 1"/>
          <p:cNvSpPr txBox="1"/>
          <p:nvPr/>
        </p:nvSpPr>
        <p:spPr>
          <a:xfrm>
            <a:off x="757238" y="1237320"/>
            <a:ext cx="1620957" cy="523220"/>
          </a:xfrm>
          <a:prstGeom prst="rect">
            <a:avLst/>
          </a:prstGeom>
          <a:noFill/>
        </p:spPr>
        <p:txBody>
          <a:bodyPr wrap="none" rtlCol="0">
            <a:spAutoFit/>
          </a:bodyPr>
          <a:lstStyle/>
          <a:p>
            <a:r>
              <a:rPr lang="zh-CN" altLang="en-US" sz="2800" b="1" dirty="0" smtClean="0">
                <a:latin typeface="微软雅黑" panose="020B0503020204020204" pitchFamily="34" charset="-122"/>
                <a:ea typeface="微软雅黑" panose="020B0503020204020204" pitchFamily="34" charset="-122"/>
              </a:rPr>
              <a:t>我的建议</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a:xfrm>
            <a:off x="457200" y="445232"/>
            <a:ext cx="2170584" cy="735868"/>
          </a:xfrm>
        </p:spPr>
        <p:txBody>
          <a:bodyPr/>
          <a:lstStyle/>
          <a:p>
            <a:pPr eaLnBrk="1" hangingPunct="1"/>
            <a:r>
              <a:rPr lang="zh-CN" altLang="en-US" sz="2800" b="1" smtClean="0">
                <a:latin typeface="微软雅黑" panose="020B0503020204020204" pitchFamily="34" charset="-122"/>
                <a:ea typeface="微软雅黑" panose="020B0503020204020204" pitchFamily="34" charset="-122"/>
              </a:rPr>
              <a:t>其他建议</a:t>
            </a:r>
          </a:p>
        </p:txBody>
      </p:sp>
      <p:sp>
        <p:nvSpPr>
          <p:cNvPr id="4" name="矩形 3"/>
          <p:cNvSpPr/>
          <p:nvPr/>
        </p:nvSpPr>
        <p:spPr>
          <a:xfrm>
            <a:off x="631825" y="1627188"/>
            <a:ext cx="7881938" cy="2862262"/>
          </a:xfrm>
          <a:prstGeom prst="rect">
            <a:avLst/>
          </a:prstGeom>
        </p:spPr>
        <p:txBody>
          <a:bodyPr>
            <a:spAutoFit/>
          </a:bodyPr>
          <a:lstStyle/>
          <a:p>
            <a:pPr>
              <a:defRPr/>
            </a:pPr>
            <a:r>
              <a:rPr lang="en-US" altLang="zh-CN" dirty="0">
                <a:latin typeface="Times New Roman" panose="02020603050405020304" pitchFamily="18" charset="0"/>
                <a:cs typeface="Times New Roman" panose="02020603050405020304" pitchFamily="18" charset="0"/>
              </a:rPr>
              <a:t>Streamline the informal learning process</a:t>
            </a:r>
          </a:p>
          <a:p>
            <a:pPr marL="285750" indent="-285750">
              <a:buFont typeface="Wingdings" panose="05000000000000000000" pitchFamily="2" charset="2"/>
              <a:buChar char="ü"/>
              <a:defRPr/>
            </a:pPr>
            <a:r>
              <a:rPr lang="en-US" altLang="zh-CN" dirty="0">
                <a:latin typeface="Times New Roman" panose="02020603050405020304" pitchFamily="18" charset="0"/>
                <a:cs typeface="Times New Roman" panose="02020603050405020304" pitchFamily="18" charset="0"/>
              </a:rPr>
              <a:t>Supplement self-directed learning with mentors and experts</a:t>
            </a:r>
          </a:p>
          <a:p>
            <a:pPr marL="285750" indent="-285750">
              <a:buFont typeface="Wingdings" panose="05000000000000000000" pitchFamily="2" charset="2"/>
              <a:buChar char="ü"/>
              <a:defRPr/>
            </a:pPr>
            <a:r>
              <a:rPr lang="en-US" altLang="zh-CN" dirty="0">
                <a:latin typeface="Times New Roman" panose="02020603050405020304" pitchFamily="18" charset="0"/>
                <a:cs typeface="Times New Roman" panose="02020603050405020304" pitchFamily="18" charset="0"/>
              </a:rPr>
              <a:t>Make them available online 24x7</a:t>
            </a:r>
          </a:p>
          <a:p>
            <a:pPr marL="285750" indent="-285750">
              <a:buFont typeface="Wingdings" panose="05000000000000000000" pitchFamily="2" charset="2"/>
              <a:buChar char="ü"/>
              <a:defRPr/>
            </a:pPr>
            <a:r>
              <a:rPr lang="en-US" altLang="zh-CN" dirty="0">
                <a:latin typeface="Times New Roman" panose="02020603050405020304" pitchFamily="18" charset="0"/>
                <a:cs typeface="Times New Roman" panose="02020603050405020304" pitchFamily="18" charset="0"/>
              </a:rPr>
              <a:t>Treat learners as customers</a:t>
            </a:r>
          </a:p>
          <a:p>
            <a:pPr marL="285750" indent="-285750">
              <a:buFont typeface="Wingdings" panose="05000000000000000000" pitchFamily="2" charset="2"/>
              <a:buChar char="ü"/>
              <a:defRPr/>
            </a:pPr>
            <a:r>
              <a:rPr lang="en-US" altLang="zh-CN" dirty="0">
                <a:latin typeface="Times New Roman" panose="02020603050405020304" pitchFamily="18" charset="0"/>
                <a:cs typeface="Times New Roman" panose="02020603050405020304" pitchFamily="18" charset="0"/>
              </a:rPr>
              <a:t>Provide time for learning on the job </a:t>
            </a:r>
          </a:p>
          <a:p>
            <a:pPr marL="285750" indent="-285750">
              <a:buFont typeface="Wingdings" panose="05000000000000000000" pitchFamily="2" charset="2"/>
              <a:buChar char="ü"/>
              <a:defRPr/>
            </a:pPr>
            <a:r>
              <a:rPr lang="en-US" altLang="zh-CN" dirty="0">
                <a:latin typeface="Times New Roman" panose="02020603050405020304" pitchFamily="18" charset="0"/>
                <a:cs typeface="Times New Roman" panose="02020603050405020304" pitchFamily="18" charset="0"/>
              </a:rPr>
              <a:t>Create useful, peer-ranked FAQs and </a:t>
            </a:r>
            <a:r>
              <a:rPr lang="en-US" altLang="zh-CN" dirty="0" err="1">
                <a:latin typeface="Times New Roman" panose="02020603050405020304" pitchFamily="18" charset="0"/>
                <a:cs typeface="Times New Roman" panose="02020603050405020304" pitchFamily="18" charset="0"/>
              </a:rPr>
              <a:t>knowledgebases</a:t>
            </a:r>
            <a:endParaRPr lang="en-US" altLang="zh-C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defRPr/>
            </a:pPr>
            <a:r>
              <a:rPr lang="en-US" altLang="zh-CN" dirty="0">
                <a:latin typeface="Times New Roman" panose="02020603050405020304" pitchFamily="18" charset="0"/>
                <a:cs typeface="Times New Roman" panose="02020603050405020304" pitchFamily="18" charset="0"/>
              </a:rPr>
              <a:t>Provide places for workers to congregate and learn</a:t>
            </a:r>
          </a:p>
          <a:p>
            <a:pPr marL="285750" indent="-285750">
              <a:buFont typeface="Wingdings" panose="05000000000000000000" pitchFamily="2" charset="2"/>
              <a:buChar char="ü"/>
              <a:defRPr/>
            </a:pPr>
            <a:r>
              <a:rPr lang="en-US" altLang="zh-CN" dirty="0">
                <a:latin typeface="Times New Roman" panose="02020603050405020304" pitchFamily="18" charset="0"/>
                <a:cs typeface="Times New Roman" panose="02020603050405020304" pitchFamily="18" charset="0"/>
              </a:rPr>
              <a:t>Build networks, blogs, wikis, and </a:t>
            </a:r>
            <a:r>
              <a:rPr lang="en-US" altLang="zh-CN" dirty="0" err="1">
                <a:latin typeface="Times New Roman" panose="02020603050405020304" pitchFamily="18" charset="0"/>
                <a:cs typeface="Times New Roman" panose="02020603050405020304" pitchFamily="18" charset="0"/>
              </a:rPr>
              <a:t>knowledgebases</a:t>
            </a:r>
            <a:r>
              <a:rPr lang="en-US" altLang="zh-CN" dirty="0">
                <a:latin typeface="Times New Roman" panose="02020603050405020304" pitchFamily="18" charset="0"/>
                <a:cs typeface="Times New Roman" panose="02020603050405020304" pitchFamily="18" charset="0"/>
              </a:rPr>
              <a:t> to facilitate discovery</a:t>
            </a:r>
          </a:p>
          <a:p>
            <a:pPr marL="285750" indent="-285750">
              <a:buFont typeface="Wingdings" panose="05000000000000000000" pitchFamily="2" charset="2"/>
              <a:buChar char="ü"/>
              <a:defRPr/>
            </a:pPr>
            <a:r>
              <a:rPr lang="en-US" altLang="zh-CN" dirty="0">
                <a:latin typeface="Times New Roman" panose="02020603050405020304" pitchFamily="18" charset="0"/>
                <a:cs typeface="Times New Roman" panose="02020603050405020304" pitchFamily="18" charset="0"/>
              </a:rPr>
              <a:t>Keep the </a:t>
            </a:r>
            <a:r>
              <a:rPr lang="en-US" altLang="zh-CN" dirty="0" err="1">
                <a:latin typeface="Times New Roman" panose="02020603050405020304" pitchFamily="18" charset="0"/>
                <a:cs typeface="Times New Roman" panose="02020603050405020304" pitchFamily="18" charset="0"/>
              </a:rPr>
              <a:t>knowledgebases</a:t>
            </a:r>
            <a:r>
              <a:rPr lang="en-US" altLang="zh-CN" dirty="0">
                <a:latin typeface="Times New Roman" panose="02020603050405020304" pitchFamily="18" charset="0"/>
                <a:cs typeface="Times New Roman" panose="02020603050405020304" pitchFamily="18" charset="0"/>
              </a:rPr>
              <a:t> current</a:t>
            </a:r>
          </a:p>
          <a:p>
            <a:pPr marL="285750" indent="-285750">
              <a:buFont typeface="Wingdings" panose="05000000000000000000" pitchFamily="2" charset="2"/>
              <a:buChar char="ü"/>
              <a:defRPr/>
            </a:pPr>
            <a:r>
              <a:rPr lang="en-US" altLang="zh-CN" dirty="0">
                <a:latin typeface="Times New Roman" panose="02020603050405020304" pitchFamily="18" charset="0"/>
                <a:cs typeface="Times New Roman" panose="02020603050405020304" pitchFamily="18" charset="0"/>
              </a:rPr>
              <a:t>Use smart tech to make it easier to collaborate and network</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62025" y="1181100"/>
            <a:ext cx="6557963" cy="2032000"/>
          </a:xfrm>
          <a:prstGeom prst="rect">
            <a:avLst/>
          </a:prstGeom>
        </p:spPr>
        <p:txBody>
          <a:bodyPr>
            <a:spAutoFit/>
          </a:bodyPr>
          <a:lstStyle/>
          <a:p>
            <a:pPr>
              <a:defRPr/>
            </a:pPr>
            <a:r>
              <a:rPr lang="en-US" altLang="zh-CN" dirty="0">
                <a:latin typeface="Times New Roman" panose="02020603050405020304" pitchFamily="18" charset="0"/>
                <a:cs typeface="Times New Roman" panose="02020603050405020304" pitchFamily="18" charset="0"/>
              </a:rPr>
              <a:t>Help workers learn how to improve their learning skills</a:t>
            </a:r>
          </a:p>
          <a:p>
            <a:pPr marL="285750" indent="-285750">
              <a:buFont typeface="Wingdings" panose="05000000000000000000" pitchFamily="2" charset="2"/>
              <a:buChar char="ü"/>
              <a:defRPr/>
            </a:pPr>
            <a:r>
              <a:rPr lang="en-US" altLang="zh-CN" dirty="0">
                <a:latin typeface="Times New Roman" panose="02020603050405020304" pitchFamily="18" charset="0"/>
                <a:cs typeface="Times New Roman" panose="02020603050405020304" pitchFamily="18" charset="0"/>
              </a:rPr>
              <a:t>Explicitly teach workers how to learn</a:t>
            </a:r>
          </a:p>
          <a:p>
            <a:pPr marL="285750" indent="-285750">
              <a:buFont typeface="Wingdings" panose="05000000000000000000" pitchFamily="2" charset="2"/>
              <a:buChar char="ü"/>
              <a:defRPr/>
            </a:pPr>
            <a:r>
              <a:rPr lang="en-US" altLang="zh-CN" dirty="0">
                <a:latin typeface="Times New Roman" panose="02020603050405020304" pitchFamily="18" charset="0"/>
                <a:cs typeface="Times New Roman" panose="02020603050405020304" pitchFamily="18" charset="0"/>
              </a:rPr>
              <a:t>Support opportunities for meta-learning</a:t>
            </a:r>
          </a:p>
          <a:p>
            <a:pPr marL="285750" indent="-285750">
              <a:buFont typeface="Wingdings" panose="05000000000000000000" pitchFamily="2" charset="2"/>
              <a:buChar char="ü"/>
              <a:defRPr/>
            </a:pPr>
            <a:r>
              <a:rPr lang="en-US" altLang="zh-CN" dirty="0">
                <a:latin typeface="Times New Roman" panose="02020603050405020304" pitchFamily="18" charset="0"/>
                <a:cs typeface="Times New Roman" panose="02020603050405020304" pitchFamily="18" charset="0"/>
              </a:rPr>
              <a:t>Inventory ways others have learned subjects</a:t>
            </a:r>
          </a:p>
          <a:p>
            <a:pPr marL="285750" indent="-285750">
              <a:buFont typeface="Wingdings" panose="05000000000000000000" pitchFamily="2" charset="2"/>
              <a:buChar char="ü"/>
              <a:defRPr/>
            </a:pPr>
            <a:r>
              <a:rPr lang="en-US" altLang="zh-CN" dirty="0">
                <a:latin typeface="Times New Roman" panose="02020603050405020304" pitchFamily="18" charset="0"/>
                <a:cs typeface="Times New Roman" panose="02020603050405020304" pitchFamily="18" charset="0"/>
              </a:rPr>
              <a:t>Enlist learning coaches to encourage reflection</a:t>
            </a:r>
          </a:p>
          <a:p>
            <a:pPr marL="285750" indent="-285750">
              <a:buFont typeface="Wingdings" panose="05000000000000000000" pitchFamily="2" charset="2"/>
              <a:buChar char="ü"/>
              <a:defRPr/>
            </a:pPr>
            <a:r>
              <a:rPr lang="en-US" altLang="zh-CN" dirty="0">
                <a:latin typeface="Times New Roman" panose="02020603050405020304" pitchFamily="18" charset="0"/>
                <a:cs typeface="Times New Roman" panose="02020603050405020304" pitchFamily="18" charset="0"/>
              </a:rPr>
              <a:t>Calculate life-time value of a learning “customer</a:t>
            </a:r>
          </a:p>
          <a:p>
            <a:pPr marL="285750" indent="-285750">
              <a:buFont typeface="Wingdings" panose="05000000000000000000" pitchFamily="2" charset="2"/>
              <a:buChar char="ü"/>
              <a:defRPr/>
            </a:pPr>
            <a:r>
              <a:rPr lang="en-US" altLang="zh-CN" dirty="0">
                <a:latin typeface="Times New Roman" panose="02020603050405020304" pitchFamily="18" charset="0"/>
                <a:cs typeface="Times New Roman" panose="02020603050405020304" pitchFamily="18" charset="0"/>
              </a:rPr>
              <a:t>Explain the know-who, know-how framework</a:t>
            </a:r>
            <a:endParaRPr lang="zh-CN" altLang="en-US" dirty="0">
              <a:latin typeface="Times New Roman" panose="02020603050405020304" pitchFamily="18" charset="0"/>
              <a:cs typeface="Times New Roman" panose="02020603050405020304" pitchFamily="18" charset="0"/>
            </a:endParaRPr>
          </a:p>
        </p:txBody>
      </p:sp>
      <p:sp>
        <p:nvSpPr>
          <p:cNvPr id="5" name="矩形 4"/>
          <p:cNvSpPr/>
          <p:nvPr/>
        </p:nvSpPr>
        <p:spPr>
          <a:xfrm>
            <a:off x="962025" y="3213100"/>
            <a:ext cx="6905625" cy="2308225"/>
          </a:xfrm>
          <a:prstGeom prst="rect">
            <a:avLst/>
          </a:prstGeom>
        </p:spPr>
        <p:txBody>
          <a:bodyPr>
            <a:spAutoFit/>
          </a:bodyPr>
          <a:lstStyle/>
          <a:p>
            <a:pPr>
              <a:defRPr/>
            </a:pPr>
            <a:r>
              <a:rPr lang="en-US" altLang="zh-CN" dirty="0">
                <a:latin typeface="Times New Roman" panose="02020603050405020304" pitchFamily="18" charset="0"/>
                <a:cs typeface="Times New Roman" panose="02020603050405020304" pitchFamily="18" charset="0"/>
              </a:rPr>
              <a:t>Create a supportive organizational culture</a:t>
            </a:r>
          </a:p>
          <a:p>
            <a:pPr marL="285750" indent="-285750">
              <a:buFont typeface="Wingdings" panose="05000000000000000000" pitchFamily="2" charset="2"/>
              <a:buChar char="ü"/>
              <a:defRPr/>
            </a:pPr>
            <a:r>
              <a:rPr lang="en-US" altLang="zh-CN" dirty="0">
                <a:latin typeface="Times New Roman" panose="02020603050405020304" pitchFamily="18" charset="0"/>
                <a:cs typeface="Times New Roman" panose="02020603050405020304" pitchFamily="18" charset="0"/>
              </a:rPr>
              <a:t>Conduct a Learning Culture Audit</a:t>
            </a:r>
          </a:p>
          <a:p>
            <a:pPr marL="285750" indent="-285750">
              <a:buFont typeface="Wingdings" panose="05000000000000000000" pitchFamily="2" charset="2"/>
              <a:buChar char="ü"/>
              <a:defRPr/>
            </a:pPr>
            <a:r>
              <a:rPr lang="en-US" altLang="zh-CN" dirty="0">
                <a:latin typeface="Times New Roman" panose="02020603050405020304" pitchFamily="18" charset="0"/>
                <a:cs typeface="Times New Roman" panose="02020603050405020304" pitchFamily="18" charset="0"/>
              </a:rPr>
              <a:t>Add learning and teaching goals to job descriptions</a:t>
            </a:r>
          </a:p>
          <a:p>
            <a:pPr marL="285750" indent="-285750">
              <a:buFont typeface="Wingdings" panose="05000000000000000000" pitchFamily="2" charset="2"/>
              <a:buChar char="ü"/>
              <a:defRPr/>
            </a:pPr>
            <a:r>
              <a:rPr lang="en-US" altLang="zh-CN" dirty="0">
                <a:latin typeface="Times New Roman" panose="02020603050405020304" pitchFamily="18" charset="0"/>
                <a:cs typeface="Times New Roman" panose="02020603050405020304" pitchFamily="18" charset="0"/>
              </a:rPr>
              <a:t>Monitor goal/performance – maybe via mentor system</a:t>
            </a:r>
          </a:p>
          <a:p>
            <a:pPr marL="285750" indent="-285750">
              <a:buFont typeface="Wingdings" panose="05000000000000000000" pitchFamily="2" charset="2"/>
              <a:buChar char="ü"/>
              <a:defRPr/>
            </a:pPr>
            <a:r>
              <a:rPr lang="en-US" altLang="zh-CN" dirty="0">
                <a:latin typeface="Times New Roman" panose="02020603050405020304" pitchFamily="18" charset="0"/>
                <a:cs typeface="Times New Roman" panose="02020603050405020304" pitchFamily="18" charset="0"/>
              </a:rPr>
              <a:t>Consider all-in cost of turnover and of not growing your own</a:t>
            </a:r>
          </a:p>
          <a:p>
            <a:pPr marL="285750" indent="-285750">
              <a:buFont typeface="Wingdings" panose="05000000000000000000" pitchFamily="2" charset="2"/>
              <a:buChar char="ü"/>
              <a:defRPr/>
            </a:pPr>
            <a:r>
              <a:rPr lang="en-US" altLang="zh-CN" dirty="0">
                <a:latin typeface="Times New Roman" panose="02020603050405020304" pitchFamily="18" charset="0"/>
                <a:cs typeface="Times New Roman" panose="02020603050405020304" pitchFamily="18" charset="0"/>
              </a:rPr>
              <a:t>Support innovation (which requires making failure “okay”)</a:t>
            </a:r>
          </a:p>
          <a:p>
            <a:pPr marL="285750" indent="-285750">
              <a:buFont typeface="Wingdings" panose="05000000000000000000" pitchFamily="2" charset="2"/>
              <a:buChar char="ü"/>
              <a:defRPr/>
            </a:pPr>
            <a:r>
              <a:rPr lang="en-US" altLang="zh-CN" dirty="0">
                <a:latin typeface="Times New Roman" panose="02020603050405020304" pitchFamily="18" charset="0"/>
                <a:cs typeface="Times New Roman" panose="02020603050405020304" pitchFamily="18" charset="0"/>
              </a:rPr>
              <a:t>Encourage learning relationships</a:t>
            </a:r>
          </a:p>
          <a:p>
            <a:pPr marL="285750" indent="-285750">
              <a:buFont typeface="Wingdings" panose="05000000000000000000" pitchFamily="2" charset="2"/>
              <a:buChar char="ü"/>
              <a:defRPr/>
            </a:pPr>
            <a:r>
              <a:rPr lang="en-US" altLang="zh-CN" dirty="0">
                <a:latin typeface="Times New Roman" panose="02020603050405020304" pitchFamily="18" charset="0"/>
                <a:cs typeface="Times New Roman" panose="02020603050405020304" pitchFamily="18" charset="0"/>
              </a:rPr>
              <a:t>Support participation in professional Communities of Practice</a:t>
            </a:r>
            <a:endParaRPr lang="zh-CN" altLang="en-US" dirty="0">
              <a:latin typeface="Times New Roman" panose="02020603050405020304" pitchFamily="18" charset="0"/>
              <a:cs typeface="Times New Roman" panose="02020603050405020304" pitchFamily="18" charset="0"/>
            </a:endParaRPr>
          </a:p>
        </p:txBody>
      </p:sp>
      <p:sp>
        <p:nvSpPr>
          <p:cNvPr id="6" name="标题 1"/>
          <p:cNvSpPr>
            <a:spLocks noGrp="1"/>
          </p:cNvSpPr>
          <p:nvPr>
            <p:ph type="title"/>
          </p:nvPr>
        </p:nvSpPr>
        <p:spPr>
          <a:xfrm>
            <a:off x="457200" y="445232"/>
            <a:ext cx="2170584" cy="735868"/>
          </a:xfrm>
        </p:spPr>
        <p:txBody>
          <a:bodyPr/>
          <a:lstStyle/>
          <a:p>
            <a:pPr eaLnBrk="1" hangingPunct="1"/>
            <a:r>
              <a:rPr lang="zh-CN" altLang="en-US" sz="2800" b="1" smtClean="0">
                <a:latin typeface="微软雅黑" panose="020B0503020204020204" pitchFamily="34" charset="-122"/>
                <a:ea typeface="微软雅黑" panose="020B0503020204020204" pitchFamily="34" charset="-122"/>
              </a:rPr>
              <a:t>其他建议</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073150" y="-488950"/>
            <a:ext cx="4597400" cy="3530600"/>
            <a:chOff x="0" y="0"/>
            <a:chExt cx="4599006" cy="3532021"/>
          </a:xfrm>
        </p:grpSpPr>
        <p:sp>
          <p:nvSpPr>
            <p:cNvPr id="32784" name="矩形 1"/>
            <p:cNvSpPr>
              <a:spLocks/>
            </p:cNvSpPr>
            <p:nvPr/>
          </p:nvSpPr>
          <p:spPr bwMode="auto">
            <a:xfrm rot="-2551046">
              <a:off x="0" y="1515991"/>
              <a:ext cx="4599006" cy="1314388"/>
            </a:xfrm>
            <a:custGeom>
              <a:avLst/>
              <a:gdLst/>
              <a:ahLst/>
              <a:cxnLst/>
              <a:rect l="0" t="0" r="0" b="0"/>
              <a:pathLst/>
            </a:custGeom>
            <a:solidFill>
              <a:srgbClr val="D8D8D8"/>
            </a:solidFill>
            <a:ln>
              <a:noFill/>
            </a:ln>
            <a:extLst>
              <a:ext uri="{91240B29-F687-4F45-9708-019B960494DF}">
                <a14:hiddenLine xmlns:a14="http://schemas.microsoft.com/office/drawing/2010/main" xmlns="" w="25400" cap="flat" cmpd="sng">
                  <a:solidFill>
                    <a:srgbClr val="395E8A"/>
                  </a:solidFill>
                  <a:round/>
                  <a:headEnd/>
                  <a:tailEnd/>
                </a14:hiddenLine>
              </a:ext>
            </a:extLst>
          </p:spPr>
          <p:txBody>
            <a:bodyPr anchor="ctr"/>
            <a:lstStyle/>
            <a:p>
              <a:endParaRPr lang="zh-CN" altLang="en-US"/>
            </a:p>
          </p:txBody>
        </p:sp>
        <p:sp>
          <p:nvSpPr>
            <p:cNvPr id="32785" name="矩形 21"/>
            <p:cNvSpPr>
              <a:spLocks noChangeArrowheads="1"/>
            </p:cNvSpPr>
            <p:nvPr/>
          </p:nvSpPr>
          <p:spPr bwMode="auto">
            <a:xfrm rot="-2940000">
              <a:off x="490588" y="1589821"/>
              <a:ext cx="3402208" cy="222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800" b="1">
                  <a:solidFill>
                    <a:schemeClr val="bg1"/>
                  </a:solidFill>
                  <a:latin typeface="Times New Roman" pitchFamily="18" charset="0"/>
                  <a:sym typeface="Times New Roman" pitchFamily="18" charset="0"/>
                </a:rPr>
                <a:t>Export Department Export Management Export Department Export Man</a:t>
              </a:r>
              <a:endParaRPr lang="zh-CN" altLang="en-US"/>
            </a:p>
          </p:txBody>
        </p:sp>
        <p:sp>
          <p:nvSpPr>
            <p:cNvPr id="32786" name="矩形 22"/>
            <p:cNvSpPr>
              <a:spLocks noChangeArrowheads="1"/>
            </p:cNvSpPr>
            <p:nvPr/>
          </p:nvSpPr>
          <p:spPr bwMode="auto">
            <a:xfrm rot="-3120000">
              <a:off x="1074833" y="1692152"/>
              <a:ext cx="3473423" cy="206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700" b="1">
                  <a:solidFill>
                    <a:schemeClr val="bg1"/>
                  </a:solidFill>
                  <a:latin typeface="Times New Roman" pitchFamily="18" charset="0"/>
                  <a:sym typeface="Times New Roman" pitchFamily="18" charset="0"/>
                </a:rPr>
                <a:t>Export Department Export Management Export Department Export Management</a:t>
              </a:r>
              <a:r>
                <a:rPr lang="zh-CN" altLang="en-US" sz="700" b="1">
                  <a:solidFill>
                    <a:schemeClr val="bg1"/>
                  </a:solidFill>
                  <a:latin typeface="Times New Roman" pitchFamily="18" charset="0"/>
                  <a:sym typeface="Times New Roman" pitchFamily="18" charset="0"/>
                </a:rPr>
                <a:t> </a:t>
              </a:r>
              <a:r>
                <a:rPr lang="en-US" altLang="zh-CN" sz="700" b="1">
                  <a:solidFill>
                    <a:schemeClr val="bg1"/>
                  </a:solidFill>
                  <a:latin typeface="Times New Roman" pitchFamily="18" charset="0"/>
                  <a:sym typeface="Times New Roman" pitchFamily="18" charset="0"/>
                </a:rPr>
                <a:t>E</a:t>
              </a:r>
              <a:endParaRPr lang="zh-CN" altLang="en-US"/>
            </a:p>
          </p:txBody>
        </p:sp>
      </p:grpSp>
      <p:sp>
        <p:nvSpPr>
          <p:cNvPr id="7174" name="矩形 1"/>
          <p:cNvSpPr>
            <a:spLocks/>
          </p:cNvSpPr>
          <p:nvPr/>
        </p:nvSpPr>
        <p:spPr bwMode="auto">
          <a:xfrm rot="-2551046">
            <a:off x="-952500" y="1090613"/>
            <a:ext cx="4349750" cy="1016000"/>
          </a:xfrm>
          <a:custGeom>
            <a:avLst/>
            <a:gdLst/>
            <a:ahLst/>
            <a:cxnLst/>
            <a:rect l="0" t="0" r="0" b="0"/>
            <a:pathLst/>
          </a:custGeom>
          <a:solidFill>
            <a:srgbClr val="00B0F0"/>
          </a:solidFill>
          <a:ln>
            <a:noFill/>
          </a:ln>
          <a:extLst>
            <a:ext uri="{91240B29-F687-4F45-9708-019B960494DF}">
              <a14:hiddenLine xmlns:a14="http://schemas.microsoft.com/office/drawing/2010/main" xmlns="" w="25400" cap="flat" cmpd="sng">
                <a:solidFill>
                  <a:srgbClr val="395E8A"/>
                </a:solidFill>
                <a:round/>
                <a:headEnd/>
                <a:tailEnd/>
              </a14:hiddenLine>
            </a:ext>
          </a:extLst>
        </p:spPr>
        <p:txBody>
          <a:bodyPr anchor="ctr"/>
          <a:lstStyle/>
          <a:p>
            <a:endParaRPr lang="zh-CN" altLang="en-US"/>
          </a:p>
        </p:txBody>
      </p:sp>
      <p:grpSp>
        <p:nvGrpSpPr>
          <p:cNvPr id="7175" name="Group 7"/>
          <p:cNvGrpSpPr>
            <a:grpSpLocks/>
          </p:cNvGrpSpPr>
          <p:nvPr/>
        </p:nvGrpSpPr>
        <p:grpSpPr bwMode="auto">
          <a:xfrm>
            <a:off x="-274638" y="2413000"/>
            <a:ext cx="9583738" cy="3302000"/>
            <a:chOff x="0" y="0"/>
            <a:chExt cx="9584347" cy="3302003"/>
          </a:xfrm>
        </p:grpSpPr>
        <p:sp>
          <p:nvSpPr>
            <p:cNvPr id="32781" name="梯形 2"/>
            <p:cNvSpPr>
              <a:spLocks/>
            </p:cNvSpPr>
            <p:nvPr/>
          </p:nvSpPr>
          <p:spPr bwMode="auto">
            <a:xfrm>
              <a:off x="239727" y="0"/>
              <a:ext cx="9181096" cy="3302003"/>
            </a:xfrm>
            <a:custGeom>
              <a:avLst/>
              <a:gdLst/>
              <a:ahLst/>
              <a:cxnLst/>
              <a:rect l="0" t="0" r="0" b="0"/>
              <a:pathLst/>
            </a:custGeom>
            <a:solidFill>
              <a:srgbClr val="BFBFBF"/>
            </a:solidFill>
            <a:ln>
              <a:noFill/>
            </a:ln>
            <a:extLst>
              <a:ext uri="{91240B29-F687-4F45-9708-019B960494DF}">
                <a14:hiddenLine xmlns:a14="http://schemas.microsoft.com/office/drawing/2010/main" xmlns="" w="25400" cap="flat" cmpd="sng">
                  <a:solidFill>
                    <a:srgbClr val="395E8A"/>
                  </a:solidFill>
                  <a:round/>
                  <a:headEnd/>
                  <a:tailEnd/>
                </a14:hiddenLine>
              </a:ext>
            </a:extLst>
          </p:spPr>
          <p:txBody>
            <a:bodyPr anchor="ctr"/>
            <a:lstStyle/>
            <a:p>
              <a:endParaRPr lang="zh-CN" altLang="en-US"/>
            </a:p>
          </p:txBody>
        </p:sp>
        <p:sp>
          <p:nvSpPr>
            <p:cNvPr id="32782" name="矩形 30"/>
            <p:cNvSpPr>
              <a:spLocks noChangeArrowheads="1"/>
            </p:cNvSpPr>
            <p:nvPr/>
          </p:nvSpPr>
          <p:spPr bwMode="auto">
            <a:xfrm rot="780000">
              <a:off x="212113" y="1076097"/>
              <a:ext cx="937223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000" b="1">
                  <a:solidFill>
                    <a:schemeClr val="bg1"/>
                  </a:solidFill>
                  <a:latin typeface="Times New Roman" pitchFamily="18" charset="0"/>
                  <a:sym typeface="Times New Roman" pitchFamily="18" charset="0"/>
                </a:rPr>
                <a:t>Export Department Export Management Export Department Export Management</a:t>
              </a:r>
              <a:r>
                <a:rPr lang="zh-CN" altLang="en-US" sz="1000" b="1">
                  <a:solidFill>
                    <a:schemeClr val="bg1"/>
                  </a:solidFill>
                  <a:latin typeface="Times New Roman" pitchFamily="18" charset="0"/>
                  <a:sym typeface="Times New Roman" pitchFamily="18" charset="0"/>
                </a:rPr>
                <a:t> </a:t>
              </a:r>
              <a:r>
                <a:rPr lang="en-US" altLang="zh-CN" sz="1000" b="1">
                  <a:solidFill>
                    <a:schemeClr val="bg1"/>
                  </a:solidFill>
                  <a:latin typeface="Times New Roman" pitchFamily="18" charset="0"/>
                  <a:sym typeface="Times New Roman" pitchFamily="18" charset="0"/>
                </a:rPr>
                <a:t>Export Department Export Management</a:t>
              </a:r>
              <a:r>
                <a:rPr lang="zh-CN" altLang="en-US" sz="1000" b="1">
                  <a:solidFill>
                    <a:schemeClr val="bg1"/>
                  </a:solidFill>
                  <a:latin typeface="Times New Roman" pitchFamily="18" charset="0"/>
                  <a:sym typeface="Times New Roman" pitchFamily="18" charset="0"/>
                </a:rPr>
                <a:t> </a:t>
              </a:r>
              <a:r>
                <a:rPr lang="en-US" altLang="zh-CN" sz="1000" b="1">
                  <a:solidFill>
                    <a:schemeClr val="bg1"/>
                  </a:solidFill>
                  <a:latin typeface="Times New Roman" pitchFamily="18" charset="0"/>
                  <a:sym typeface="Times New Roman" pitchFamily="18" charset="0"/>
                </a:rPr>
                <a:t>Export Department Export Management </a:t>
              </a:r>
              <a:endParaRPr lang="zh-CN" altLang="en-US"/>
            </a:p>
          </p:txBody>
        </p:sp>
        <p:sp>
          <p:nvSpPr>
            <p:cNvPr id="32783" name="矩形 35"/>
            <p:cNvSpPr>
              <a:spLocks noChangeArrowheads="1"/>
            </p:cNvSpPr>
            <p:nvPr/>
          </p:nvSpPr>
          <p:spPr bwMode="auto">
            <a:xfrm rot="1500000">
              <a:off x="0" y="2185064"/>
              <a:ext cx="518667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000" b="1">
                  <a:solidFill>
                    <a:schemeClr val="bg1"/>
                  </a:solidFill>
                  <a:latin typeface="Times New Roman" pitchFamily="18" charset="0"/>
                  <a:sym typeface="Times New Roman" pitchFamily="18" charset="0"/>
                </a:rPr>
                <a:t>Export Department Export Management Export Department Export Management</a:t>
              </a:r>
              <a:r>
                <a:rPr lang="zh-CN" altLang="en-US" sz="1000" b="1">
                  <a:solidFill>
                    <a:schemeClr val="bg1"/>
                  </a:solidFill>
                  <a:latin typeface="Times New Roman" pitchFamily="18" charset="0"/>
                  <a:sym typeface="Times New Roman" pitchFamily="18" charset="0"/>
                </a:rPr>
                <a:t> </a:t>
              </a:r>
              <a:r>
                <a:rPr lang="en-US" altLang="zh-CN" sz="1000" b="1">
                  <a:solidFill>
                    <a:schemeClr val="bg1"/>
                  </a:solidFill>
                  <a:latin typeface="Times New Roman" pitchFamily="18" charset="0"/>
                  <a:sym typeface="Times New Roman" pitchFamily="18" charset="0"/>
                </a:rPr>
                <a:t>Exp</a:t>
              </a:r>
              <a:endParaRPr lang="zh-CN" altLang="en-US"/>
            </a:p>
          </p:txBody>
        </p:sp>
      </p:grpSp>
      <p:sp>
        <p:nvSpPr>
          <p:cNvPr id="7179" name="梯形 2"/>
          <p:cNvSpPr>
            <a:spLocks/>
          </p:cNvSpPr>
          <p:nvPr/>
        </p:nvSpPr>
        <p:spPr bwMode="auto">
          <a:xfrm>
            <a:off x="-23813" y="2633663"/>
            <a:ext cx="9167813" cy="3092450"/>
          </a:xfrm>
          <a:custGeom>
            <a:avLst/>
            <a:gdLst/>
            <a:ahLst/>
            <a:cxnLst/>
            <a:rect l="0" t="0" r="0" b="0"/>
            <a:pathLst/>
          </a:custGeom>
          <a:solidFill>
            <a:srgbClr val="00B0F0"/>
          </a:solidFill>
          <a:ln>
            <a:noFill/>
          </a:ln>
          <a:extLst>
            <a:ext uri="{91240B29-F687-4F45-9708-019B960494DF}">
              <a14:hiddenLine xmlns:a14="http://schemas.microsoft.com/office/drawing/2010/main" xmlns="" w="25400" cap="flat" cmpd="sng">
                <a:solidFill>
                  <a:srgbClr val="395E8A"/>
                </a:solidFill>
                <a:round/>
                <a:headEnd/>
                <a:tailEnd/>
              </a14:hiddenLine>
            </a:ext>
          </a:extLst>
        </p:spPr>
        <p:txBody>
          <a:bodyPr anchor="ctr"/>
          <a:lstStyle/>
          <a:p>
            <a:endParaRPr lang="zh-CN" altLang="en-US"/>
          </a:p>
        </p:txBody>
      </p:sp>
      <p:grpSp>
        <p:nvGrpSpPr>
          <p:cNvPr id="32775" name="Group 13"/>
          <p:cNvGrpSpPr>
            <a:grpSpLocks/>
          </p:cNvGrpSpPr>
          <p:nvPr/>
        </p:nvGrpSpPr>
        <p:grpSpPr bwMode="auto">
          <a:xfrm>
            <a:off x="1643063" y="2857500"/>
            <a:ext cx="3941762" cy="3382963"/>
            <a:chOff x="0" y="0"/>
            <a:chExt cx="3941352" cy="3382927"/>
          </a:xfrm>
        </p:grpSpPr>
        <p:sp>
          <p:nvSpPr>
            <p:cNvPr id="32777" name="矩形 41"/>
            <p:cNvSpPr>
              <a:spLocks noChangeArrowheads="1"/>
            </p:cNvSpPr>
            <p:nvPr/>
          </p:nvSpPr>
          <p:spPr bwMode="auto">
            <a:xfrm rot="1469281">
              <a:off x="0" y="0"/>
              <a:ext cx="925253" cy="1862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1500">
                  <a:solidFill>
                    <a:schemeClr val="bg1"/>
                  </a:solidFill>
                  <a:latin typeface="Impact" pitchFamily="34" charset="0"/>
                  <a:ea typeface="SimSun-ExtB" pitchFamily="49" charset="-122"/>
                  <a:sym typeface="Consolas" pitchFamily="49" charset="0"/>
                </a:rPr>
                <a:t>2</a:t>
              </a:r>
              <a:endParaRPr lang="zh-CN" altLang="en-US"/>
            </a:p>
          </p:txBody>
        </p:sp>
        <p:sp>
          <p:nvSpPr>
            <p:cNvPr id="32778" name="矩形 42"/>
            <p:cNvSpPr>
              <a:spLocks noChangeArrowheads="1"/>
            </p:cNvSpPr>
            <p:nvPr/>
          </p:nvSpPr>
          <p:spPr bwMode="auto">
            <a:xfrm rot="1469281">
              <a:off x="969614" y="242198"/>
              <a:ext cx="1079142" cy="2092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3000">
                  <a:solidFill>
                    <a:schemeClr val="bg1"/>
                  </a:solidFill>
                  <a:latin typeface="Impact" pitchFamily="34" charset="0"/>
                  <a:ea typeface="SimSun-ExtB" pitchFamily="49" charset="-122"/>
                  <a:sym typeface="Consolas" pitchFamily="49" charset="0"/>
                </a:rPr>
                <a:t>0</a:t>
              </a:r>
              <a:endParaRPr lang="zh-CN" altLang="en-US"/>
            </a:p>
          </p:txBody>
        </p:sp>
        <p:sp>
          <p:nvSpPr>
            <p:cNvPr id="32779" name="矩形 43"/>
            <p:cNvSpPr>
              <a:spLocks noChangeArrowheads="1"/>
            </p:cNvSpPr>
            <p:nvPr/>
          </p:nvSpPr>
          <p:spPr bwMode="auto">
            <a:xfrm rot="1469281">
              <a:off x="2025949" y="479030"/>
              <a:ext cx="893193" cy="232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4500">
                  <a:solidFill>
                    <a:schemeClr val="bg1"/>
                  </a:solidFill>
                  <a:latin typeface="Impact" pitchFamily="34" charset="0"/>
                  <a:ea typeface="SimSun-ExtB" pitchFamily="49" charset="-122"/>
                  <a:sym typeface="Consolas" pitchFamily="49" charset="0"/>
                </a:rPr>
                <a:t>1</a:t>
              </a:r>
              <a:endParaRPr lang="zh-CN" altLang="en-US"/>
            </a:p>
          </p:txBody>
        </p:sp>
        <p:sp>
          <p:nvSpPr>
            <p:cNvPr id="32780" name="矩形 44"/>
            <p:cNvSpPr>
              <a:spLocks noChangeArrowheads="1"/>
            </p:cNvSpPr>
            <p:nvPr/>
          </p:nvSpPr>
          <p:spPr bwMode="auto">
            <a:xfrm rot="1469281">
              <a:off x="2945567" y="736049"/>
              <a:ext cx="995785" cy="2646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6000">
                  <a:solidFill>
                    <a:schemeClr val="bg1"/>
                  </a:solidFill>
                  <a:latin typeface="Impact" pitchFamily="34" charset="0"/>
                  <a:ea typeface="SimSun-ExtB" pitchFamily="49" charset="-122"/>
                  <a:sym typeface="Consolas" pitchFamily="49" charset="0"/>
                </a:rPr>
                <a:t>1</a:t>
              </a:r>
              <a:endParaRPr lang="zh-CN" altLang="en-US"/>
            </a:p>
          </p:txBody>
        </p:sp>
      </p:grpSp>
      <p:sp>
        <p:nvSpPr>
          <p:cNvPr id="7186" name="标题 1"/>
          <p:cNvSpPr>
            <a:spLocks noChangeArrowheads="1"/>
          </p:cNvSpPr>
          <p:nvPr/>
        </p:nvSpPr>
        <p:spPr bwMode="auto">
          <a:xfrm>
            <a:off x="1835150" y="2435151"/>
            <a:ext cx="6880225" cy="1214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8000" b="1" dirty="0">
                <a:solidFill>
                  <a:srgbClr val="404040"/>
                </a:solidFill>
                <a:latin typeface="微软雅黑" pitchFamily="34" charset="-122"/>
                <a:ea typeface="微软雅黑" pitchFamily="34" charset="-122"/>
                <a:sym typeface="微软雅黑" pitchFamily="34" charset="-122"/>
              </a:rPr>
              <a:t>谢 谢 大 家！</a:t>
            </a:r>
            <a:endParaRPr lang="zh-CN" altLang="en-US" dirty="0"/>
          </a:p>
        </p:txBody>
      </p:sp>
      <p:sp>
        <p:nvSpPr>
          <p:cNvPr id="19" name="矩形 38"/>
          <p:cNvSpPr>
            <a:spLocks noChangeArrowheads="1"/>
          </p:cNvSpPr>
          <p:nvPr/>
        </p:nvSpPr>
        <p:spPr bwMode="auto">
          <a:xfrm rot="19980613">
            <a:off x="-123825" y="688975"/>
            <a:ext cx="3175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3200">
                <a:solidFill>
                  <a:srgbClr val="00B0F0"/>
                </a:solidFill>
                <a:latin typeface="Impact" pitchFamily="34" charset="0"/>
                <a:ea typeface="SimSun-ExtB" pitchFamily="49" charset="-122"/>
                <a:sym typeface="Consolas" pitchFamily="49" charset="0"/>
              </a:rPr>
              <a:t>Informal Learning</a:t>
            </a:r>
            <a:endParaRPr lang="zh-CN" altLang="en-US" sz="11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p:cBhvr>
                                        <p:cTn id="7" dur="500"/>
                                        <p:tgtEl>
                                          <p:spTgt spid="717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175"/>
                                        </p:tgtEl>
                                        <p:attrNameLst>
                                          <p:attrName>style.visibility</p:attrName>
                                        </p:attrNameLst>
                                      </p:cBhvr>
                                      <p:to>
                                        <p:strVal val="visible"/>
                                      </p:to>
                                    </p:set>
                                    <p:animEffect>
                                      <p:cBhvr>
                                        <p:cTn id="11" dur="1000"/>
                                        <p:tgtEl>
                                          <p:spTgt spid="7175"/>
                                        </p:tgtEl>
                                      </p:cBhvr>
                                    </p:animEffect>
                                  </p:childTnLst>
                                </p:cTn>
                              </p:par>
                              <p:par>
                                <p:cTn id="12" presetID="22" presetClass="entr" presetSubtype="1" fill="hold" grpId="0" nodeType="withEffect">
                                  <p:stCondLst>
                                    <p:cond delay="250"/>
                                  </p:stCondLst>
                                  <p:childTnLst>
                                    <p:set>
                                      <p:cBhvr>
                                        <p:cTn id="13" dur="1" fill="hold">
                                          <p:stCondLst>
                                            <p:cond delay="0"/>
                                          </p:stCondLst>
                                        </p:cTn>
                                        <p:tgtEl>
                                          <p:spTgt spid="7174"/>
                                        </p:tgtEl>
                                        <p:attrNameLst>
                                          <p:attrName>style.visibility</p:attrName>
                                        </p:attrNameLst>
                                      </p:cBhvr>
                                      <p:to>
                                        <p:strVal val="visible"/>
                                      </p:to>
                                    </p:set>
                                    <p:animEffect>
                                      <p:cBhvr>
                                        <p:cTn id="14" dur="500"/>
                                        <p:tgtEl>
                                          <p:spTgt spid="7174"/>
                                        </p:tgtEl>
                                      </p:cBhvr>
                                    </p:animEffect>
                                  </p:childTnLst>
                                </p:cTn>
                              </p:par>
                              <p:par>
                                <p:cTn id="15" presetID="22" presetClass="entr" presetSubtype="1" fill="hold" grpId="0" nodeType="withEffect">
                                  <p:stCondLst>
                                    <p:cond delay="750"/>
                                  </p:stCondLst>
                                  <p:childTnLst>
                                    <p:set>
                                      <p:cBhvr>
                                        <p:cTn id="16" dur="1" fill="hold">
                                          <p:stCondLst>
                                            <p:cond delay="0"/>
                                          </p:stCondLst>
                                        </p:cTn>
                                        <p:tgtEl>
                                          <p:spTgt spid="7179"/>
                                        </p:tgtEl>
                                        <p:attrNameLst>
                                          <p:attrName>style.visibility</p:attrName>
                                        </p:attrNameLst>
                                      </p:cBhvr>
                                      <p:to>
                                        <p:strVal val="visible"/>
                                      </p:to>
                                    </p:set>
                                    <p:animEffect>
                                      <p:cBhvr>
                                        <p:cTn id="17" dur="500"/>
                                        <p:tgtEl>
                                          <p:spTgt spid="7179"/>
                                        </p:tgtEl>
                                      </p:cBhvr>
                                    </p:animEffect>
                                  </p:childTnLst>
                                </p:cTn>
                              </p:par>
                            </p:childTnLst>
                          </p:cTn>
                        </p:par>
                        <p:par>
                          <p:cTn id="18" fill="hold" nodeType="afterGroup">
                            <p:stCondLst>
                              <p:cond delay="1750"/>
                            </p:stCondLst>
                            <p:childTnLst>
                              <p:par>
                                <p:cTn id="19" presetID="2" presetClass="entr" presetSubtype="2" fill="hold" grpId="0" nodeType="afterEffect">
                                  <p:stCondLst>
                                    <p:cond delay="0"/>
                                  </p:stCondLst>
                                  <p:childTnLst>
                                    <p:set>
                                      <p:cBhvr>
                                        <p:cTn id="20" dur="1" fill="hold">
                                          <p:stCondLst>
                                            <p:cond delay="0"/>
                                          </p:stCondLst>
                                        </p:cTn>
                                        <p:tgtEl>
                                          <p:spTgt spid="7186"/>
                                        </p:tgtEl>
                                        <p:attrNameLst>
                                          <p:attrName>style.visibility</p:attrName>
                                        </p:attrNameLst>
                                      </p:cBhvr>
                                      <p:to>
                                        <p:strVal val="visible"/>
                                      </p:to>
                                    </p:set>
                                    <p:anim calcmode="lin" valueType="num">
                                      <p:cBhvr>
                                        <p:cTn id="21" dur="500" fill="hold"/>
                                        <p:tgtEl>
                                          <p:spTgt spid="7186"/>
                                        </p:tgtEl>
                                        <p:attrNameLst>
                                          <p:attrName>ppt_x</p:attrName>
                                        </p:attrNameLst>
                                      </p:cBhvr>
                                      <p:tavLst>
                                        <p:tav tm="0">
                                          <p:val>
                                            <p:strVal val="1+#ppt_w/2"/>
                                          </p:val>
                                        </p:tav>
                                        <p:tav tm="100000">
                                          <p:val>
                                            <p:strVal val="#ppt_x"/>
                                          </p:val>
                                        </p:tav>
                                      </p:tavLst>
                                    </p:anim>
                                    <p:anim calcmode="lin" valueType="num">
                                      <p:cBhvr>
                                        <p:cTn id="22" dur="500" fill="hold"/>
                                        <p:tgtEl>
                                          <p:spTgt spid="71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7179" grpId="0" animBg="1"/>
      <p:bldP spid="7186"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1"/>
          <p:cNvSpPr txBox="1">
            <a:spLocks noChangeArrowheads="1"/>
          </p:cNvSpPr>
          <p:nvPr/>
        </p:nvSpPr>
        <p:spPr bwMode="auto">
          <a:xfrm>
            <a:off x="575556" y="1254157"/>
            <a:ext cx="8172908" cy="2431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3200" b="1" dirty="0">
                <a:latin typeface="Times New Roman" panose="02020603050405020304" pitchFamily="18" charset="0"/>
                <a:cs typeface="Times New Roman" panose="02020603050405020304" pitchFamily="18" charset="0"/>
              </a:rPr>
              <a:t>Learning is </a:t>
            </a:r>
            <a:r>
              <a:rPr lang="en-US" altLang="zh-CN" sz="3200" b="1" dirty="0" smtClean="0">
                <a:latin typeface="Times New Roman" panose="02020603050405020304" pitchFamily="18" charset="0"/>
                <a:cs typeface="Times New Roman" panose="02020603050405020304" pitchFamily="18" charset="0"/>
              </a:rPr>
              <a:t>social </a:t>
            </a:r>
            <a:r>
              <a:rPr lang="en-US" altLang="zh-CN" sz="2400" dirty="0" smtClean="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Jay  Cross, 2003)</a:t>
            </a:r>
          </a:p>
          <a:p>
            <a:pPr eaLnBrk="1" hangingPunct="1"/>
            <a:endParaRPr lang="en-US" altLang="zh-CN" sz="2400" dirty="0">
              <a:latin typeface="Times New Roman" panose="02020603050405020304" pitchFamily="18" charset="0"/>
              <a:cs typeface="Times New Roman" panose="02020603050405020304" pitchFamily="18" charset="0"/>
            </a:endParaRPr>
          </a:p>
          <a:p>
            <a:pPr eaLnBrk="1" hangingPunct="1"/>
            <a:r>
              <a:rPr lang="en-US" altLang="zh-CN" sz="2400" dirty="0">
                <a:latin typeface="Times New Roman" panose="02020603050405020304" pitchFamily="18" charset="0"/>
                <a:cs typeface="Times New Roman" panose="02020603050405020304" pitchFamily="18" charset="0"/>
              </a:rPr>
              <a:t>Most of what we learn, we learn from other people – parents, playmates, roommates, gossips …</a:t>
            </a:r>
          </a:p>
          <a:p>
            <a:pPr eaLnBrk="1" hangingPunct="1"/>
            <a:endParaRPr lang="en-US" altLang="zh-CN" sz="2400" dirty="0">
              <a:latin typeface="Times New Roman" panose="02020603050405020304" pitchFamily="18" charset="0"/>
              <a:cs typeface="Times New Roman" panose="02020603050405020304" pitchFamily="18" charset="0"/>
            </a:endParaRPr>
          </a:p>
          <a:p>
            <a:pPr eaLnBrk="1" hangingPunct="1"/>
            <a:r>
              <a:rPr lang="en-US" altLang="zh-CN" sz="2400" dirty="0">
                <a:latin typeface="Times New Roman" panose="02020603050405020304" pitchFamily="18" charset="0"/>
                <a:cs typeface="Times New Roman" panose="02020603050405020304" pitchFamily="18" charset="0"/>
              </a:rPr>
              <a:t>At work we learn more in the break room than in the classroom.</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1"/>
          <p:cNvSpPr txBox="1">
            <a:spLocks noChangeArrowheads="1"/>
          </p:cNvSpPr>
          <p:nvPr/>
        </p:nvSpPr>
        <p:spPr bwMode="auto">
          <a:xfrm>
            <a:off x="432728" y="1129308"/>
            <a:ext cx="428328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latin typeface="微软雅黑" panose="020B0503020204020204" pitchFamily="34" charset="-122"/>
                <a:ea typeface="微软雅黑" panose="020B0503020204020204" pitchFamily="34" charset="-122"/>
              </a:rPr>
              <a:t>非正式学习  </a:t>
            </a:r>
            <a:r>
              <a:rPr lang="en-US" altLang="zh-CN" sz="2800" b="1" dirty="0">
                <a:latin typeface="微软雅黑" panose="020B0503020204020204" pitchFamily="34" charset="-122"/>
                <a:ea typeface="微软雅黑" panose="020B0503020204020204" pitchFamily="34" charset="-122"/>
              </a:rPr>
              <a:t>VS  </a:t>
            </a:r>
            <a:r>
              <a:rPr lang="zh-CN" altLang="en-US" sz="2800" b="1" dirty="0">
                <a:latin typeface="微软雅黑" panose="020B0503020204020204" pitchFamily="34" charset="-122"/>
                <a:ea typeface="微软雅黑" panose="020B0503020204020204" pitchFamily="34" charset="-122"/>
              </a:rPr>
              <a:t>正式学习</a:t>
            </a:r>
          </a:p>
        </p:txBody>
      </p:sp>
      <p:sp>
        <p:nvSpPr>
          <p:cNvPr id="6148" name="TextBox 2"/>
          <p:cNvSpPr txBox="1">
            <a:spLocks noChangeArrowheads="1"/>
          </p:cNvSpPr>
          <p:nvPr/>
        </p:nvSpPr>
        <p:spPr bwMode="auto">
          <a:xfrm>
            <a:off x="359532" y="2629279"/>
            <a:ext cx="386569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dirty="0">
                <a:latin typeface="楷体" panose="02010609060101010101" pitchFamily="49" charset="-122"/>
                <a:ea typeface="楷体" panose="02010609060101010101" pitchFamily="49" charset="-122"/>
              </a:rPr>
              <a:t>是否有系统的</a:t>
            </a:r>
            <a:r>
              <a:rPr lang="zh-CN" altLang="en-US" sz="2400" dirty="0" smtClean="0">
                <a:latin typeface="楷体" panose="02010609060101010101" pitchFamily="49" charset="-122"/>
                <a:ea typeface="楷体" panose="02010609060101010101" pitchFamily="49" charset="-122"/>
              </a:rPr>
              <a:t>课程</a:t>
            </a:r>
            <a:r>
              <a:rPr lang="en-US" altLang="zh-CN" sz="2400" dirty="0" smtClean="0">
                <a:latin typeface="楷体" panose="02010609060101010101" pitchFamily="49" charset="-122"/>
                <a:ea typeface="楷体" panose="02010609060101010101" pitchFamily="49" charset="-122"/>
              </a:rPr>
              <a:t>?</a:t>
            </a:r>
          </a:p>
          <a:p>
            <a:pPr eaLnBrk="1" hangingPunct="1"/>
            <a:endParaRPr lang="en-US" altLang="zh-CN" sz="2400" dirty="0">
              <a:latin typeface="楷体" panose="02010609060101010101" pitchFamily="49" charset="-122"/>
              <a:ea typeface="楷体" panose="02010609060101010101" pitchFamily="49" charset="-122"/>
            </a:endParaRPr>
          </a:p>
          <a:p>
            <a:pPr eaLnBrk="1" hangingPunct="1"/>
            <a:r>
              <a:rPr lang="zh-CN" altLang="en-US" sz="2400" dirty="0">
                <a:latin typeface="楷体" panose="02010609060101010101" pitchFamily="49" charset="-122"/>
                <a:ea typeface="楷体" panose="02010609060101010101" pitchFamily="49" charset="-122"/>
              </a:rPr>
              <a:t>学习活动是否有计划地组织？</a:t>
            </a:r>
          </a:p>
        </p:txBody>
      </p:sp>
      <p:pic>
        <p:nvPicPr>
          <p:cNvPr id="614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l="5840"/>
          <a:stretch>
            <a:fillRect/>
          </a:stretch>
        </p:blipFill>
        <p:spPr bwMode="auto">
          <a:xfrm>
            <a:off x="4405250" y="1595660"/>
            <a:ext cx="4667250" cy="34940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fade">
                                      <p:cBhvr>
                                        <p:cTn id="12"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6438" y="2439988"/>
            <a:ext cx="7648575" cy="2628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1"/>
          <p:cNvSpPr txBox="1">
            <a:spLocks noChangeArrowheads="1"/>
          </p:cNvSpPr>
          <p:nvPr/>
        </p:nvSpPr>
        <p:spPr bwMode="auto">
          <a:xfrm>
            <a:off x="432728" y="1129308"/>
            <a:ext cx="428328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latin typeface="微软雅黑" panose="020B0503020204020204" pitchFamily="34" charset="-122"/>
                <a:ea typeface="微软雅黑" panose="020B0503020204020204" pitchFamily="34" charset="-122"/>
              </a:rPr>
              <a:t>非正式学习  </a:t>
            </a:r>
            <a:r>
              <a:rPr lang="en-US" altLang="zh-CN" sz="2800" b="1" dirty="0">
                <a:latin typeface="微软雅黑" panose="020B0503020204020204" pitchFamily="34" charset="-122"/>
                <a:ea typeface="微软雅黑" panose="020B0503020204020204" pitchFamily="34" charset="-122"/>
              </a:rPr>
              <a:t>VS  </a:t>
            </a:r>
            <a:r>
              <a:rPr lang="zh-CN" altLang="en-US" sz="2800" b="1" dirty="0">
                <a:latin typeface="微软雅黑" panose="020B0503020204020204" pitchFamily="34" charset="-122"/>
                <a:ea typeface="微软雅黑" panose="020B0503020204020204" pitchFamily="34" charset="-122"/>
              </a:rPr>
              <a:t>正式学习</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矩形 2"/>
          <p:cNvSpPr>
            <a:spLocks noChangeArrowheads="1"/>
          </p:cNvSpPr>
          <p:nvPr/>
        </p:nvSpPr>
        <p:spPr bwMode="auto">
          <a:xfrm>
            <a:off x="793253" y="1801187"/>
            <a:ext cx="7523163"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b="1" dirty="0">
                <a:solidFill>
                  <a:srgbClr val="FF0000"/>
                </a:solidFill>
                <a:latin typeface="楷体" panose="02010609060101010101" pitchFamily="49" charset="-122"/>
                <a:ea typeface="楷体" panose="02010609060101010101" pitchFamily="49" charset="-122"/>
              </a:rPr>
              <a:t>非正式学习</a:t>
            </a:r>
            <a:r>
              <a:rPr lang="zh-CN" altLang="en-US" sz="2400" dirty="0">
                <a:latin typeface="楷体" panose="02010609060101010101" pitchFamily="49" charset="-122"/>
                <a:ea typeface="楷体" panose="02010609060101010101" pitchFamily="49" charset="-122"/>
              </a:rPr>
              <a:t>主要是从学习活动的计划与组织化程度不同的角度，对没有预定系统化课程、没有预定系统化的教学活动的、却可能随时发生的一类学习行为活动的总称。</a:t>
            </a:r>
          </a:p>
        </p:txBody>
      </p:sp>
      <p:sp>
        <p:nvSpPr>
          <p:cNvPr id="8197" name="矩形 3"/>
          <p:cNvSpPr>
            <a:spLocks noChangeArrowheads="1"/>
          </p:cNvSpPr>
          <p:nvPr/>
        </p:nvSpPr>
        <p:spPr bwMode="auto">
          <a:xfrm>
            <a:off x="1555750" y="3253544"/>
            <a:ext cx="4572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b="1" dirty="0">
                <a:solidFill>
                  <a:srgbClr val="0070C0"/>
                </a:solidFill>
                <a:latin typeface="楷体" panose="02010609060101010101" pitchFamily="49" charset="-122"/>
                <a:ea typeface="楷体" panose="02010609060101010101" pitchFamily="49" charset="-122"/>
              </a:rPr>
              <a:t>无固定形式    </a:t>
            </a:r>
            <a:endParaRPr lang="en-US" altLang="zh-CN" sz="2400" b="1" dirty="0">
              <a:solidFill>
                <a:srgbClr val="0070C0"/>
              </a:solidFill>
              <a:latin typeface="楷体" panose="02010609060101010101" pitchFamily="49" charset="-122"/>
              <a:ea typeface="楷体" panose="02010609060101010101" pitchFamily="49" charset="-122"/>
            </a:endParaRPr>
          </a:p>
          <a:p>
            <a:pPr eaLnBrk="1" hangingPunct="1"/>
            <a:r>
              <a:rPr lang="zh-CN" altLang="en-US" sz="2400" b="1" dirty="0">
                <a:solidFill>
                  <a:srgbClr val="0070C0"/>
                </a:solidFill>
                <a:latin typeface="楷体" panose="02010609060101010101" pitchFamily="49" charset="-122"/>
                <a:ea typeface="楷体" panose="02010609060101010101" pitchFamily="49" charset="-122"/>
              </a:rPr>
              <a:t>无固定课程规划内容</a:t>
            </a:r>
          </a:p>
        </p:txBody>
      </p:sp>
      <p:sp>
        <p:nvSpPr>
          <p:cNvPr id="8198" name="矩形 4"/>
          <p:cNvSpPr>
            <a:spLocks noChangeArrowheads="1"/>
          </p:cNvSpPr>
          <p:nvPr/>
        </p:nvSpPr>
        <p:spPr bwMode="auto">
          <a:xfrm>
            <a:off x="899592" y="4611688"/>
            <a:ext cx="54168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dirty="0">
                <a:latin typeface="楷体" panose="02010609060101010101" pitchFamily="49" charset="-122"/>
                <a:ea typeface="楷体" panose="02010609060101010101" pitchFamily="49" charset="-122"/>
              </a:rPr>
              <a:t>在学校或机构中，非正式学习同样存在</a:t>
            </a:r>
          </a:p>
        </p:txBody>
      </p:sp>
      <p:sp>
        <p:nvSpPr>
          <p:cNvPr id="6" name="TextBox 1"/>
          <p:cNvSpPr txBox="1">
            <a:spLocks noChangeArrowheads="1"/>
          </p:cNvSpPr>
          <p:nvPr/>
        </p:nvSpPr>
        <p:spPr bwMode="auto">
          <a:xfrm>
            <a:off x="432728" y="1129308"/>
            <a:ext cx="428328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latin typeface="微软雅黑" panose="020B0503020204020204" pitchFamily="34" charset="-122"/>
                <a:ea typeface="微软雅黑" panose="020B0503020204020204" pitchFamily="34" charset="-122"/>
              </a:rPr>
              <a:t>非正式学习  </a:t>
            </a:r>
            <a:r>
              <a:rPr lang="en-US" altLang="zh-CN" sz="2800" b="1" dirty="0">
                <a:latin typeface="微软雅黑" panose="020B0503020204020204" pitchFamily="34" charset="-122"/>
                <a:ea typeface="微软雅黑" panose="020B0503020204020204" pitchFamily="34" charset="-122"/>
              </a:rPr>
              <a:t>VS  </a:t>
            </a:r>
            <a:r>
              <a:rPr lang="zh-CN" altLang="en-US" sz="2800" b="1" dirty="0">
                <a:latin typeface="微软雅黑" panose="020B0503020204020204" pitchFamily="34" charset="-122"/>
                <a:ea typeface="微软雅黑" panose="020B0503020204020204" pitchFamily="34" charset="-122"/>
              </a:rPr>
              <a:t>正式学习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500"/>
                                        <p:tgtEl>
                                          <p:spTgt spid="81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fade">
                                      <p:cBhvr>
                                        <p:cTn id="12"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432728" y="1129308"/>
            <a:ext cx="428328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latin typeface="微软雅黑" panose="020B0503020204020204" pitchFamily="34" charset="-122"/>
                <a:ea typeface="微软雅黑" panose="020B0503020204020204" pitchFamily="34" charset="-122"/>
              </a:rPr>
              <a:t>非正式学习  </a:t>
            </a:r>
            <a:r>
              <a:rPr lang="en-US" altLang="zh-CN" sz="2800" b="1" dirty="0">
                <a:latin typeface="微软雅黑" panose="020B0503020204020204" pitchFamily="34" charset="-122"/>
                <a:ea typeface="微软雅黑" panose="020B0503020204020204" pitchFamily="34" charset="-122"/>
              </a:rPr>
              <a:t>VS  </a:t>
            </a:r>
            <a:r>
              <a:rPr lang="zh-CN" altLang="en-US" sz="2800" b="1" dirty="0">
                <a:latin typeface="微软雅黑" panose="020B0503020204020204" pitchFamily="34" charset="-122"/>
                <a:ea typeface="微软雅黑" panose="020B0503020204020204" pitchFamily="34" charset="-122"/>
              </a:rPr>
              <a:t>正式学习</a:t>
            </a:r>
          </a:p>
        </p:txBody>
      </p:sp>
      <p:graphicFrame>
        <p:nvGraphicFramePr>
          <p:cNvPr id="2" name="表格 1"/>
          <p:cNvGraphicFramePr>
            <a:graphicFrameLocks noGrp="1"/>
          </p:cNvGraphicFramePr>
          <p:nvPr>
            <p:extLst>
              <p:ext uri="{D42A27DB-BD31-4B8C-83A1-F6EECF244321}">
                <p14:modId xmlns:p14="http://schemas.microsoft.com/office/powerpoint/2010/main" xmlns="" val="3375622479"/>
              </p:ext>
            </p:extLst>
          </p:nvPr>
        </p:nvGraphicFramePr>
        <p:xfrm>
          <a:off x="575556" y="2029408"/>
          <a:ext cx="8028892" cy="2743200"/>
        </p:xfrm>
        <a:graphic>
          <a:graphicData uri="http://schemas.openxmlformats.org/drawingml/2006/table">
            <a:tbl>
              <a:tblPr firstRow="1" bandRow="1">
                <a:tableStyleId>{2D5ABB26-0587-4C30-8999-92F81FD0307C}</a:tableStyleId>
              </a:tblPr>
              <a:tblGrid>
                <a:gridCol w="828092"/>
                <a:gridCol w="2664296"/>
                <a:gridCol w="4536504"/>
              </a:tblGrid>
              <a:tr h="370840">
                <a:tc>
                  <a:txBody>
                    <a:bodyPr/>
                    <a:lstStyle/>
                    <a:p>
                      <a:endParaRPr lang="zh-CN"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1" dirty="0" smtClean="0">
                          <a:latin typeface="楷体" panose="02010609060101010101" pitchFamily="49" charset="-122"/>
                          <a:ea typeface="楷体" panose="02010609060101010101" pitchFamily="49" charset="-122"/>
                        </a:rPr>
                        <a:t>正式学习</a:t>
                      </a:r>
                      <a:endParaRPr lang="zh-CN" altLang="en-US" sz="2400" b="1"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b="1" dirty="0" smtClean="0">
                          <a:latin typeface="楷体" panose="02010609060101010101" pitchFamily="49" charset="-122"/>
                          <a:ea typeface="楷体" panose="02010609060101010101" pitchFamily="49" charset="-122"/>
                        </a:rPr>
                        <a:t>非正式学习</a:t>
                      </a:r>
                      <a:endParaRPr lang="zh-CN" altLang="en-US" sz="2400" b="1"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2400" dirty="0" smtClean="0">
                          <a:latin typeface="楷体" panose="02010609060101010101" pitchFamily="49" charset="-122"/>
                          <a:ea typeface="楷体" panose="02010609060101010101" pitchFamily="49" charset="-122"/>
                        </a:rPr>
                        <a:t>时间</a:t>
                      </a:r>
                      <a:endParaRPr lang="zh-CN" altLang="en-US" sz="240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dirty="0" smtClean="0">
                          <a:latin typeface="楷体" panose="02010609060101010101" pitchFamily="49" charset="-122"/>
                          <a:ea typeface="楷体" panose="02010609060101010101" pitchFamily="49" charset="-122"/>
                        </a:rPr>
                        <a:t>时间局限</a:t>
                      </a:r>
                      <a:endParaRPr lang="zh-CN" altLang="en-US" sz="240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dirty="0" smtClean="0">
                          <a:latin typeface="楷体" panose="02010609060101010101" pitchFamily="49" charset="-122"/>
                          <a:ea typeface="楷体" panose="02010609060101010101" pitchFamily="49" charset="-122"/>
                        </a:rPr>
                        <a:t>时间弹性</a:t>
                      </a:r>
                      <a:endParaRPr lang="zh-CN" altLang="en-US" sz="240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2400" dirty="0" smtClean="0">
                          <a:latin typeface="楷体" panose="02010609060101010101" pitchFamily="49" charset="-122"/>
                          <a:ea typeface="楷体" panose="02010609060101010101" pitchFamily="49" charset="-122"/>
                        </a:rPr>
                        <a:t>场所</a:t>
                      </a:r>
                      <a:endParaRPr lang="zh-CN" altLang="en-US" sz="240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dirty="0" smtClean="0">
                          <a:latin typeface="楷体" panose="02010609060101010101" pitchFamily="49" charset="-122"/>
                          <a:ea typeface="楷体" panose="02010609060101010101" pitchFamily="49" charset="-122"/>
                        </a:rPr>
                        <a:t>教室、讲堂</a:t>
                      </a:r>
                      <a:endParaRPr lang="zh-CN" altLang="en-US" sz="240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楷体" panose="02010609060101010101" pitchFamily="49" charset="-122"/>
                          <a:ea typeface="楷体" panose="02010609060101010101" pitchFamily="49" charset="-122"/>
                        </a:rPr>
                        <a:t>餐桌上、休息室里、办公室里等</a:t>
                      </a:r>
                      <a:endParaRPr lang="zh-CN" altLang="en-US" sz="240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2400" dirty="0" smtClean="0">
                          <a:latin typeface="楷体" panose="02010609060101010101" pitchFamily="49" charset="-122"/>
                          <a:ea typeface="楷体" panose="02010609060101010101" pitchFamily="49" charset="-122"/>
                        </a:rPr>
                        <a:t>主导</a:t>
                      </a:r>
                      <a:endParaRPr lang="zh-CN" altLang="en-US" sz="240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dirty="0" smtClean="0">
                          <a:latin typeface="楷体" panose="02010609060101010101" pitchFamily="49" charset="-122"/>
                          <a:ea typeface="楷体" panose="02010609060101010101" pitchFamily="49" charset="-122"/>
                        </a:rPr>
                        <a:t>教师、评价、赏罚</a:t>
                      </a:r>
                      <a:endParaRPr lang="zh-CN" altLang="en-US" sz="240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楷体" panose="02010609060101010101" pitchFamily="49" charset="-122"/>
                          <a:ea typeface="楷体" panose="02010609060101010101" pitchFamily="49" charset="-122"/>
                        </a:rPr>
                        <a:t>学习者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2400" dirty="0" smtClean="0">
                          <a:latin typeface="楷体" panose="02010609060101010101" pitchFamily="49" charset="-122"/>
                          <a:ea typeface="楷体" panose="02010609060101010101" pitchFamily="49" charset="-122"/>
                        </a:rPr>
                        <a:t>过程</a:t>
                      </a:r>
                      <a:endParaRPr lang="zh-CN" altLang="en-US" sz="240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dirty="0" smtClean="0">
                          <a:latin typeface="楷体" panose="02010609060101010101" pitchFamily="49" charset="-122"/>
                          <a:ea typeface="楷体" panose="02010609060101010101" pitchFamily="49" charset="-122"/>
                        </a:rPr>
                        <a:t>系统的，有组织的</a:t>
                      </a:r>
                      <a:endParaRPr lang="zh-CN" altLang="en-US" sz="240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楷体" panose="02010609060101010101" pitchFamily="49" charset="-122"/>
                          <a:ea typeface="楷体" panose="02010609060101010101" pitchFamily="49" charset="-122"/>
                        </a:rPr>
                        <a:t>自然发生的，融于工作、生活的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2400" dirty="0" smtClean="0">
                          <a:latin typeface="楷体" panose="02010609060101010101" pitchFamily="49" charset="-122"/>
                          <a:ea typeface="楷体" panose="02010609060101010101" pitchFamily="49" charset="-122"/>
                        </a:rPr>
                        <a:t>主体</a:t>
                      </a:r>
                      <a:endParaRPr lang="zh-CN" altLang="en-US" sz="240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dirty="0" smtClean="0">
                          <a:latin typeface="楷体" panose="02010609060101010101" pitchFamily="49" charset="-122"/>
                          <a:ea typeface="楷体" panose="02010609060101010101" pitchFamily="49" charset="-122"/>
                        </a:rPr>
                        <a:t>个人为主</a:t>
                      </a:r>
                      <a:endParaRPr lang="zh-CN" altLang="en-US" sz="240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latin typeface="楷体" panose="02010609060101010101" pitchFamily="49" charset="-122"/>
                          <a:ea typeface="楷体" panose="02010609060101010101" pitchFamily="49" charset="-122"/>
                        </a:rPr>
                        <a:t>社会性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1"/>
          <p:cNvSpPr txBox="1">
            <a:spLocks noChangeArrowheads="1"/>
          </p:cNvSpPr>
          <p:nvPr/>
        </p:nvSpPr>
        <p:spPr bwMode="auto">
          <a:xfrm>
            <a:off x="581025" y="1165312"/>
            <a:ext cx="162095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800" b="1" dirty="0">
                <a:latin typeface="微软雅黑" panose="020B0503020204020204" pitchFamily="34" charset="-122"/>
                <a:ea typeface="微软雅黑" panose="020B0503020204020204" pitchFamily="34" charset="-122"/>
              </a:rPr>
              <a:t>理论基础</a:t>
            </a:r>
          </a:p>
        </p:txBody>
      </p:sp>
      <p:sp>
        <p:nvSpPr>
          <p:cNvPr id="10244" name="矩形 2"/>
          <p:cNvSpPr>
            <a:spLocks noChangeArrowheads="1"/>
          </p:cNvSpPr>
          <p:nvPr/>
        </p:nvSpPr>
        <p:spPr bwMode="auto">
          <a:xfrm>
            <a:off x="370209" y="2137420"/>
            <a:ext cx="8450263"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sz="2400" b="1" dirty="0">
                <a:solidFill>
                  <a:srgbClr val="0070C0"/>
                </a:solidFill>
                <a:latin typeface="楷体" panose="02010609060101010101" pitchFamily="49" charset="-122"/>
                <a:ea typeface="楷体" panose="02010609060101010101" pitchFamily="49" charset="-122"/>
              </a:rPr>
              <a:t>情境学习理论</a:t>
            </a:r>
            <a:r>
              <a:rPr lang="zh-CN" altLang="en-US" sz="2400" dirty="0">
                <a:latin typeface="楷体" panose="02010609060101010101" pitchFamily="49" charset="-122"/>
                <a:ea typeface="楷体" panose="02010609060101010101" pitchFamily="49" charset="-122"/>
              </a:rPr>
              <a:t>：非正式学习与人们生活、工作的真实情境直接相关。</a:t>
            </a:r>
            <a:endParaRPr lang="en-US" altLang="zh-CN" sz="2400" dirty="0">
              <a:latin typeface="楷体" panose="02010609060101010101" pitchFamily="49" charset="-122"/>
              <a:ea typeface="楷体" panose="02010609060101010101" pitchFamily="49" charset="-122"/>
            </a:endParaRPr>
          </a:p>
          <a:p>
            <a:pPr eaLnBrk="1" hangingPunct="1"/>
            <a:r>
              <a:rPr lang="zh-CN" altLang="en-US" sz="2400" b="1" dirty="0">
                <a:solidFill>
                  <a:srgbClr val="0070C0"/>
                </a:solidFill>
                <a:latin typeface="楷体" panose="02010609060101010101" pitchFamily="49" charset="-122"/>
                <a:ea typeface="楷体" panose="02010609060101010101" pitchFamily="49" charset="-122"/>
              </a:rPr>
              <a:t>内隐学习理论</a:t>
            </a:r>
            <a:r>
              <a:rPr lang="zh-CN" altLang="en-US" sz="2400" dirty="0">
                <a:latin typeface="楷体" panose="02010609060101010101" pitchFamily="49" charset="-122"/>
                <a:ea typeface="楷体" panose="02010609060101010101" pitchFamily="49" charset="-122"/>
              </a:rPr>
              <a:t>：在日常生活和工作中，人们经常通过观察、感觉、实践等内隐学习方式自动地获得一些相关的知识。</a:t>
            </a:r>
            <a:endParaRPr lang="en-US" altLang="zh-CN" sz="2400" dirty="0">
              <a:latin typeface="楷体" panose="02010609060101010101" pitchFamily="49" charset="-122"/>
              <a:ea typeface="楷体" panose="02010609060101010101" pitchFamily="49" charset="-122"/>
            </a:endParaRPr>
          </a:p>
          <a:p>
            <a:pPr eaLnBrk="1" hangingPunct="1"/>
            <a:r>
              <a:rPr lang="zh-CN" altLang="en-US" sz="2400" b="1" dirty="0">
                <a:solidFill>
                  <a:srgbClr val="0070C0"/>
                </a:solidFill>
                <a:latin typeface="楷体" panose="02010609060101010101" pitchFamily="49" charset="-122"/>
                <a:ea typeface="楷体" panose="02010609060101010101" pitchFamily="49" charset="-122"/>
              </a:rPr>
              <a:t>成人学习理论</a:t>
            </a:r>
            <a:endParaRPr lang="en-US" altLang="zh-CN" sz="2400" b="1" dirty="0">
              <a:solidFill>
                <a:srgbClr val="0070C0"/>
              </a:solidFill>
              <a:latin typeface="楷体" panose="02010609060101010101" pitchFamily="49" charset="-122"/>
              <a:ea typeface="楷体" panose="02010609060101010101" pitchFamily="49" charset="-122"/>
            </a:endParaRPr>
          </a:p>
          <a:p>
            <a:pPr eaLnBrk="1" hangingPunct="1"/>
            <a:r>
              <a:rPr lang="zh-CN" altLang="en-US" sz="2400" b="1" dirty="0">
                <a:solidFill>
                  <a:srgbClr val="0070C0"/>
                </a:solidFill>
                <a:latin typeface="楷体" panose="02010609060101010101" pitchFamily="49" charset="-122"/>
                <a:ea typeface="楷体" panose="02010609060101010101" pitchFamily="49" charset="-122"/>
              </a:rPr>
              <a:t>社会建构主义理论</a:t>
            </a:r>
            <a:r>
              <a:rPr lang="zh-CN" altLang="en-US" sz="2400" dirty="0">
                <a:latin typeface="楷体" panose="02010609060101010101" pitchFamily="49" charset="-122"/>
                <a:ea typeface="楷体" panose="02010609060101010101" pitchFamily="49" charset="-122"/>
              </a:rPr>
              <a:t>：以社会为取向，强调社会因素对个体发展的影响，人在与社会的相互作用中发展。非正式学习常在非教学的社会交往中发生的。</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157255768</TotalTime>
  <Pages>0</Pages>
  <Words>3551</Words>
  <Characters>0</Characters>
  <Application>Microsoft Office PowerPoint</Application>
  <DocSecurity>0</DocSecurity>
  <PresentationFormat>全屏显示(16:10)</PresentationFormat>
  <Lines>0</Lines>
  <Paragraphs>399</Paragraphs>
  <Slides>37</Slides>
  <Notes>29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37</vt:i4>
      </vt:variant>
    </vt:vector>
  </HeadingPairs>
  <TitlesOfParts>
    <vt:vector size="49" baseType="lpstr">
      <vt:lpstr>Arial</vt:lpstr>
      <vt:lpstr>宋体</vt:lpstr>
      <vt:lpstr>Times New Roman</vt:lpstr>
      <vt:lpstr>微软雅黑</vt:lpstr>
      <vt:lpstr>Impact</vt:lpstr>
      <vt:lpstr>SimSun-ExtB</vt:lpstr>
      <vt:lpstr>Consolas</vt:lpstr>
      <vt:lpstr>Calibri</vt:lpstr>
      <vt:lpstr>Arial Unicode MS</vt:lpstr>
      <vt:lpstr>楷体</vt:lpstr>
      <vt:lpstr>Wingdings</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其他建议</vt:lpstr>
      <vt:lpstr>其他建议</vt:lpstr>
      <vt:lpstr>幻灯片 37</vt:lpstr>
    </vt:vector>
  </TitlesOfParts>
  <Company>Microsoft</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Liukunfa</dc:creator>
  <cp:lastModifiedBy>32-4</cp:lastModifiedBy>
  <cp:revision>71</cp:revision>
  <cp:lastPrinted>1899-12-30T00:00:00Z</cp:lastPrinted>
  <dcterms:created xsi:type="dcterms:W3CDTF">2012-01-05T06:40:00Z</dcterms:created>
  <dcterms:modified xsi:type="dcterms:W3CDTF">2014-04-08T07:56:11Z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2052-8.1.0.2998</vt:lpwstr>
  </property>
</Properties>
</file>