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9"/>
  </p:notesMasterIdLst>
  <p:sldIdLst>
    <p:sldId id="256" r:id="rId2"/>
    <p:sldId id="313" r:id="rId3"/>
    <p:sldId id="325" r:id="rId4"/>
    <p:sldId id="304" r:id="rId5"/>
    <p:sldId id="305" r:id="rId6"/>
    <p:sldId id="307" r:id="rId7"/>
    <p:sldId id="308" r:id="rId8"/>
    <p:sldId id="316" r:id="rId9"/>
    <p:sldId id="315" r:id="rId10"/>
    <p:sldId id="317" r:id="rId11"/>
    <p:sldId id="318" r:id="rId12"/>
    <p:sldId id="310" r:id="rId13"/>
    <p:sldId id="326" r:id="rId14"/>
    <p:sldId id="311" r:id="rId15"/>
    <p:sldId id="327" r:id="rId16"/>
    <p:sldId id="312" r:id="rId17"/>
    <p:sldId id="296" r:id="rId18"/>
    <p:sldId id="264" r:id="rId19"/>
    <p:sldId id="265" r:id="rId20"/>
    <p:sldId id="372" r:id="rId21"/>
    <p:sldId id="373" r:id="rId22"/>
    <p:sldId id="374" r:id="rId23"/>
    <p:sldId id="405" r:id="rId24"/>
    <p:sldId id="375" r:id="rId25"/>
    <p:sldId id="376" r:id="rId26"/>
    <p:sldId id="377" r:id="rId27"/>
    <p:sldId id="347" r:id="rId28"/>
    <p:sldId id="266" r:id="rId29"/>
    <p:sldId id="267" r:id="rId30"/>
    <p:sldId id="404" r:id="rId31"/>
    <p:sldId id="342" r:id="rId32"/>
    <p:sldId id="288" r:id="rId33"/>
    <p:sldId id="329" r:id="rId34"/>
    <p:sldId id="366" r:id="rId35"/>
    <p:sldId id="344" r:id="rId36"/>
    <p:sldId id="385" r:id="rId37"/>
    <p:sldId id="345" r:id="rId38"/>
    <p:sldId id="368" r:id="rId39"/>
    <p:sldId id="369" r:id="rId40"/>
    <p:sldId id="370" r:id="rId41"/>
    <p:sldId id="269" r:id="rId42"/>
    <p:sldId id="272" r:id="rId43"/>
    <p:sldId id="300" r:id="rId44"/>
    <p:sldId id="299" r:id="rId45"/>
    <p:sldId id="391" r:id="rId46"/>
    <p:sldId id="403" r:id="rId47"/>
    <p:sldId id="392"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14" autoAdjust="0"/>
  </p:normalViewPr>
  <p:slideViewPr>
    <p:cSldViewPr>
      <p:cViewPr varScale="1">
        <p:scale>
          <a:sx n="60" d="100"/>
          <a:sy n="60" d="100"/>
        </p:scale>
        <p:origin x="-984" y="30"/>
      </p:cViewPr>
      <p:guideLst>
        <p:guide orient="horz" pos="2160"/>
        <p:guide pos="2880"/>
      </p:guideLst>
    </p:cSldViewPr>
  </p:slideViewPr>
  <p:notesTextViewPr>
    <p:cViewPr>
      <p:scale>
        <a:sx n="1" d="1"/>
        <a:sy n="1" d="1"/>
      </p:scale>
      <p:origin x="0" y="0"/>
    </p:cViewPr>
  </p:notesTextViewPr>
  <p:sorterViewPr>
    <p:cViewPr>
      <p:scale>
        <a:sx n="66" d="100"/>
        <a:sy n="66" d="100"/>
      </p:scale>
      <p:origin x="0" y="4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8EEE9-4197-4567-A162-D5FCC9FE9BAC}" type="datetimeFigureOut">
              <a:rPr lang="zh-CN" altLang="en-US" smtClean="0"/>
              <a:pPr/>
              <a:t>2014/3/4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A9BA4-41F3-4708-B9D8-CAB1427ABA9B}" type="slidenum">
              <a:rPr lang="zh-CN" altLang="en-US" smtClean="0"/>
              <a:pPr/>
              <a:t>‹#›</a:t>
            </a:fld>
            <a:endParaRPr lang="zh-CN" altLang="en-US"/>
          </a:p>
        </p:txBody>
      </p:sp>
    </p:spTree>
    <p:extLst>
      <p:ext uri="{BB962C8B-B14F-4D97-AF65-F5344CB8AC3E}">
        <p14:creationId xmlns:p14="http://schemas.microsoft.com/office/powerpoint/2010/main" val="132296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学者</a:t>
            </a:r>
            <a:r>
              <a:rPr lang="en-US" altLang="zh-CN" sz="1200" kern="1200" dirty="0" err="1" smtClean="0">
                <a:solidFill>
                  <a:schemeClr val="tx1"/>
                </a:solidFill>
                <a:effectLst/>
                <a:latin typeface="+mn-lt"/>
                <a:ea typeface="+mn-ea"/>
                <a:cs typeface="+mn-cs"/>
              </a:rPr>
              <a:t>Tamir</a:t>
            </a:r>
            <a:endParaRPr lang="zh-CN" altLang="en-US" dirty="0"/>
          </a:p>
        </p:txBody>
      </p:sp>
      <p:sp>
        <p:nvSpPr>
          <p:cNvPr id="4" name="灯片编号占位符 3"/>
          <p:cNvSpPr>
            <a:spLocks noGrp="1"/>
          </p:cNvSpPr>
          <p:nvPr>
            <p:ph type="sldNum" sz="quarter" idx="10"/>
          </p:nvPr>
        </p:nvSpPr>
        <p:spPr/>
        <p:txBody>
          <a:bodyPr/>
          <a:lstStyle/>
          <a:p>
            <a:fld id="{3556FFC8-2E9A-4EE3-B914-A3EF715F16E7}" type="slidenum">
              <a:rPr lang="zh-CN" altLang="en-US" smtClean="0"/>
              <a:pPr/>
              <a:t>7</a:t>
            </a:fld>
            <a:endParaRPr lang="zh-CN" altLang="en-US"/>
          </a:p>
        </p:txBody>
      </p:sp>
    </p:spTree>
    <p:extLst>
      <p:ext uri="{BB962C8B-B14F-4D97-AF65-F5344CB8AC3E}">
        <p14:creationId xmlns:p14="http://schemas.microsoft.com/office/powerpoint/2010/main" val="198732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8A9BA4-41F3-4708-B9D8-CAB1427ABA9B}" type="slidenum">
              <a:rPr lang="zh-CN" altLang="en-US" smtClean="0"/>
              <a:pPr/>
              <a:t>10</a:t>
            </a:fld>
            <a:endParaRPr lang="zh-CN" altLang="en-US"/>
          </a:p>
        </p:txBody>
      </p:sp>
    </p:spTree>
    <p:extLst>
      <p:ext uri="{BB962C8B-B14F-4D97-AF65-F5344CB8AC3E}">
        <p14:creationId xmlns:p14="http://schemas.microsoft.com/office/powerpoint/2010/main" val="50423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56FFC8-2E9A-4EE3-B914-A3EF715F16E7}" type="slidenum">
              <a:rPr lang="zh-CN" altLang="en-US" smtClean="0"/>
              <a:pPr/>
              <a:t>16</a:t>
            </a:fld>
            <a:endParaRPr lang="zh-CN" altLang="en-US"/>
          </a:p>
        </p:txBody>
      </p:sp>
    </p:spTree>
    <p:extLst>
      <p:ext uri="{BB962C8B-B14F-4D97-AF65-F5344CB8AC3E}">
        <p14:creationId xmlns:p14="http://schemas.microsoft.com/office/powerpoint/2010/main" val="2710019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412FF632-8401-48DF-86F3-A9439E021D03}" type="datetimeFigureOut">
              <a:rPr lang="zh-CN" altLang="en-US" smtClean="0"/>
              <a:pPr/>
              <a:t>2014/3/4</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7EEE90D0-E4AE-42B1-8051-85E7B4B90EE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412FF632-8401-48DF-86F3-A9439E021D03}" type="datetimeFigureOut">
              <a:rPr lang="zh-CN" altLang="en-US" smtClean="0"/>
              <a:pPr/>
              <a:t>2014/3/4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7EEE90D0-E4AE-42B1-8051-85E7B4B90EE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412FF632-8401-48DF-86F3-A9439E021D03}" type="datetimeFigureOut">
              <a:rPr lang="zh-CN" altLang="en-US" smtClean="0"/>
              <a:pPr/>
              <a:t>2014/3/4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7EEE90D0-E4AE-42B1-8051-85E7B4B90EE5}"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表格占位符 2"/>
          <p:cNvSpPr>
            <a:spLocks noGrp="1"/>
          </p:cNvSpPr>
          <p:nvPr>
            <p:ph type="tbl" idx="1"/>
          </p:nvPr>
        </p:nvSpPr>
        <p:spPr>
          <a:xfrm>
            <a:off x="1182688" y="2017713"/>
            <a:ext cx="7772400" cy="4114800"/>
          </a:xfrm>
          <a:prstGeom prst="rect">
            <a:avLst/>
          </a:prstGeom>
        </p:spPr>
        <p:txBody>
          <a:bodyPr/>
          <a:lstStyle/>
          <a:p>
            <a:endParaRPr lang="zh-CN" altLang="en-US"/>
          </a:p>
        </p:txBody>
      </p:sp>
      <p:sp>
        <p:nvSpPr>
          <p:cNvPr id="4" name="日期占位符 3"/>
          <p:cNvSpPr>
            <a:spLocks noGrp="1"/>
          </p:cNvSpPr>
          <p:nvPr>
            <p:ph type="dt" sz="half" idx="10"/>
          </p:nvPr>
        </p:nvSpPr>
        <p:spPr>
          <a:xfrm>
            <a:off x="1162050" y="6243638"/>
            <a:ext cx="1905000" cy="457200"/>
          </a:xfrm>
          <a:prstGeom prst="rect">
            <a:avLst/>
          </a:prstGeom>
        </p:spPr>
        <p:txBody>
          <a:bodyPr/>
          <a:lstStyle>
            <a:lvl1pPr>
              <a:defRPr/>
            </a:lvl1pPr>
          </a:lstStyle>
          <a:p>
            <a:endParaRPr lang="en-US" altLang="zh-CN" dirty="0"/>
          </a:p>
        </p:txBody>
      </p:sp>
      <p:sp>
        <p:nvSpPr>
          <p:cNvPr id="5" name="页脚占位符 4"/>
          <p:cNvSpPr>
            <a:spLocks noGrp="1"/>
          </p:cNvSpPr>
          <p:nvPr>
            <p:ph type="ftr" sz="quarter" idx="11"/>
          </p:nvPr>
        </p:nvSpPr>
        <p:spPr>
          <a:xfrm>
            <a:off x="3657600" y="6243638"/>
            <a:ext cx="2895600" cy="457200"/>
          </a:xfrm>
          <a:prstGeom prst="rect">
            <a:avLst/>
          </a:prstGeom>
        </p:spPr>
        <p:txBody>
          <a:bodyPr/>
          <a:lstStyle>
            <a:lvl1pPr>
              <a:defRPr/>
            </a:lvl1pPr>
          </a:lstStyle>
          <a:p>
            <a:endParaRPr lang="en-US" altLang="zh-CN" dirty="0"/>
          </a:p>
        </p:txBody>
      </p:sp>
      <p:sp>
        <p:nvSpPr>
          <p:cNvPr id="6" name="灯片编号占位符 5"/>
          <p:cNvSpPr>
            <a:spLocks noGrp="1"/>
          </p:cNvSpPr>
          <p:nvPr>
            <p:ph type="sldNum" sz="quarter" idx="12"/>
          </p:nvPr>
        </p:nvSpPr>
        <p:spPr>
          <a:xfrm>
            <a:off x="7042150" y="6243638"/>
            <a:ext cx="1905000" cy="457200"/>
          </a:xfrm>
          <a:prstGeom prst="rect">
            <a:avLst/>
          </a:prstGeom>
        </p:spPr>
        <p:txBody>
          <a:bodyPr/>
          <a:lstStyle>
            <a:lvl1pPr>
              <a:defRPr/>
            </a:lvl1pPr>
          </a:lstStyle>
          <a:p>
            <a:fld id="{E9D95935-BD0F-4C65-833F-FAF3FE29A1E0}" type="slidenum">
              <a:rPr lang="en-US" altLang="zh-CN"/>
              <a:pPr/>
              <a:t>‹#›</a:t>
            </a:fld>
            <a:endParaRPr lang="en-US" altLang="zh-CN" dirty="0"/>
          </a:p>
        </p:txBody>
      </p:sp>
    </p:spTree>
    <p:extLst>
      <p:ext uri="{BB962C8B-B14F-4D97-AF65-F5344CB8AC3E}">
        <p14:creationId xmlns:p14="http://schemas.microsoft.com/office/powerpoint/2010/main" val="26761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412FF632-8401-48DF-86F3-A9439E021D03}" type="datetimeFigureOut">
              <a:rPr lang="zh-CN" altLang="en-US" smtClean="0"/>
              <a:pPr/>
              <a:t>2014/3/4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7EEE90D0-E4AE-42B1-8051-85E7B4B90EE5}"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412FF632-8401-48DF-86F3-A9439E021D03}" type="datetimeFigureOut">
              <a:rPr lang="zh-CN" altLang="en-US" smtClean="0"/>
              <a:pPr/>
              <a:t>2014/3/4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7EEE90D0-E4AE-42B1-8051-85E7B4B90EE5}"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412FF632-8401-48DF-86F3-A9439E021D03}" type="datetimeFigureOut">
              <a:rPr lang="zh-CN" altLang="en-US" smtClean="0"/>
              <a:pPr/>
              <a:t>2014/3/4</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7EEE90D0-E4AE-42B1-8051-85E7B4B90EE5}"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412FF632-8401-48DF-86F3-A9439E021D03}" type="datetimeFigureOut">
              <a:rPr lang="zh-CN" altLang="en-US" smtClean="0"/>
              <a:pPr/>
              <a:t>2014/3/4</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7EEE90D0-E4AE-42B1-8051-85E7B4B90EE5}"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412FF632-8401-48DF-86F3-A9439E021D03}" type="datetimeFigureOut">
              <a:rPr lang="zh-CN" altLang="en-US" smtClean="0"/>
              <a:pPr/>
              <a:t>2014/3/4</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7EEE90D0-E4AE-42B1-8051-85E7B4B90EE5}"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412FF632-8401-48DF-86F3-A9439E021D03}" type="datetimeFigureOut">
              <a:rPr lang="zh-CN" altLang="en-US" smtClean="0"/>
              <a:pPr/>
              <a:t>2014/3/4</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7EEE90D0-E4AE-42B1-8051-85E7B4B90EE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412FF632-8401-48DF-86F3-A9439E021D03}" type="datetimeFigureOut">
              <a:rPr lang="zh-CN" altLang="en-US" smtClean="0"/>
              <a:pPr/>
              <a:t>2014/3/4</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7EEE90D0-E4AE-42B1-8051-85E7B4B90EE5}"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412FF632-8401-48DF-86F3-A9439E021D03}" type="datetimeFigureOut">
              <a:rPr lang="zh-CN" altLang="en-US" smtClean="0"/>
              <a:pPr/>
              <a:t>2014/3/4</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7EEE90D0-E4AE-42B1-8051-85E7B4B90EE5}"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12FF632-8401-48DF-86F3-A9439E021D03}" type="datetimeFigureOut">
              <a:rPr lang="zh-CN" altLang="en-US" smtClean="0"/>
              <a:pPr/>
              <a:t>2014/3/4</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EE90D0-E4AE-42B1-8051-85E7B4B90EE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22521;&#20859;&#24072;&#33539;&#29983;_&#25972;&#21512;&#25216;&#26415;&#30340;&#23398;&#31185;&#25945;&#23398;&#30693;&#35782;_TPACK_&#30340;&#30740;&#31350;.caj"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en-US" altLang="zh-CN" dirty="0" smtClean="0"/>
              <a:t>TPACK</a:t>
            </a:r>
            <a:r>
              <a:rPr lang="zh-CN" altLang="en-US" dirty="0" smtClean="0"/>
              <a:t>研究综述</a:t>
            </a:r>
            <a:endParaRPr lang="zh-CN" altLang="en-US" dirty="0"/>
          </a:p>
        </p:txBody>
      </p:sp>
      <p:sp>
        <p:nvSpPr>
          <p:cNvPr id="4" name="副标题 3"/>
          <p:cNvSpPr>
            <a:spLocks noGrp="1"/>
          </p:cNvSpPr>
          <p:nvPr>
            <p:ph type="subTitle" idx="1"/>
          </p:nvPr>
        </p:nvSpPr>
        <p:spPr>
          <a:xfrm>
            <a:off x="3635896" y="4149080"/>
            <a:ext cx="1800200" cy="648072"/>
          </a:xfrm>
        </p:spPr>
        <p:txBody>
          <a:bodyPr/>
          <a:lstStyle/>
          <a:p>
            <a:pPr algn="ctr"/>
            <a:r>
              <a:rPr lang="zh-CN" altLang="en-US" dirty="0" smtClean="0"/>
              <a:t>马宁</a:t>
            </a:r>
            <a:endParaRPr lang="zh-CN" altLang="en-US" dirty="0"/>
          </a:p>
        </p:txBody>
      </p:sp>
    </p:spTree>
    <p:extLst>
      <p:ext uri="{BB962C8B-B14F-4D97-AF65-F5344CB8AC3E}">
        <p14:creationId xmlns:p14="http://schemas.microsoft.com/office/powerpoint/2010/main" val="3839278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内容占位符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124744"/>
            <a:ext cx="7100641" cy="5174035"/>
          </a:xfrm>
          <a:prstGeom prst="rect">
            <a:avLst/>
          </a:prstGeom>
          <a:noFill/>
          <a:ln>
            <a:noFill/>
          </a:ln>
        </p:spPr>
      </p:pic>
      <p:sp>
        <p:nvSpPr>
          <p:cNvPr id="2" name="标题 1"/>
          <p:cNvSpPr>
            <a:spLocks noGrp="1"/>
          </p:cNvSpPr>
          <p:nvPr>
            <p:ph type="title"/>
          </p:nvPr>
        </p:nvSpPr>
        <p:spPr>
          <a:xfrm>
            <a:off x="457200" y="274638"/>
            <a:ext cx="8229600" cy="850106"/>
          </a:xfrm>
        </p:spPr>
        <p:txBody>
          <a:bodyPr>
            <a:normAutofit/>
          </a:bodyPr>
          <a:lstStyle/>
          <a:p>
            <a:r>
              <a:rPr lang="zh-CN" altLang="en-US" sz="3200" dirty="0" smtClean="0"/>
              <a:t>三、纽瑟姆和莱德曼</a:t>
            </a:r>
            <a:r>
              <a:rPr lang="en-US" altLang="zh-CN" sz="3200" dirty="0" smtClean="0"/>
              <a:t>PCK</a:t>
            </a:r>
            <a:r>
              <a:rPr lang="zh-CN" altLang="en-US" sz="3200" dirty="0" smtClean="0"/>
              <a:t>结构关系</a:t>
            </a:r>
            <a:endParaRPr lang="zh-CN" altLang="en-US" sz="3200" dirty="0"/>
          </a:p>
        </p:txBody>
      </p:sp>
    </p:spTree>
    <p:extLst>
      <p:ext uri="{BB962C8B-B14F-4D97-AF65-F5344CB8AC3E}">
        <p14:creationId xmlns:p14="http://schemas.microsoft.com/office/powerpoint/2010/main" val="565148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95" b="6063"/>
          <a:stretch/>
        </p:blipFill>
        <p:spPr bwMode="auto">
          <a:xfrm>
            <a:off x="2267744" y="836712"/>
            <a:ext cx="4104456" cy="536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0" y="188640"/>
            <a:ext cx="7884368" cy="648072"/>
          </a:xfrm>
        </p:spPr>
        <p:txBody>
          <a:bodyPr>
            <a:normAutofit fontScale="90000"/>
          </a:bodyPr>
          <a:lstStyle/>
          <a:p>
            <a:r>
              <a:rPr lang="zh-CN" altLang="en-US" sz="3200" dirty="0" smtClean="0"/>
              <a:t>四、</a:t>
            </a:r>
            <a:r>
              <a:rPr lang="en-US" altLang="zh-CN" sz="3200" dirty="0" smtClean="0"/>
              <a:t>Magnusson</a:t>
            </a:r>
            <a:r>
              <a:rPr lang="zh-CN" altLang="en-US" sz="3200" dirty="0"/>
              <a:t>的科学</a:t>
            </a:r>
            <a:r>
              <a:rPr lang="en-US" altLang="zh-CN" sz="3200" dirty="0"/>
              <a:t>PCK</a:t>
            </a:r>
            <a:r>
              <a:rPr lang="zh-CN" altLang="en-US" sz="3200" dirty="0" smtClean="0"/>
              <a:t>框架及其各成分</a:t>
            </a:r>
            <a:endParaRPr lang="zh-CN" altLang="en-US" sz="3200" dirty="0"/>
          </a:p>
        </p:txBody>
      </p:sp>
      <p:sp>
        <p:nvSpPr>
          <p:cNvPr id="5" name="矩形 4"/>
          <p:cNvSpPr/>
          <p:nvPr/>
        </p:nvSpPr>
        <p:spPr>
          <a:xfrm>
            <a:off x="179512" y="6211669"/>
            <a:ext cx="8964488" cy="646331"/>
          </a:xfrm>
          <a:prstGeom prst="rect">
            <a:avLst/>
          </a:prstGeom>
        </p:spPr>
        <p:txBody>
          <a:bodyPr wrap="square">
            <a:spAutoFit/>
          </a:bodyPr>
          <a:lstStyle/>
          <a:p>
            <a:r>
              <a:rPr lang="en-US" altLang="zh-CN" dirty="0"/>
              <a:t>Magnusson</a:t>
            </a:r>
            <a:r>
              <a:rPr lang="zh-CN" altLang="en-US" dirty="0"/>
              <a:t>的科学</a:t>
            </a:r>
            <a:r>
              <a:rPr lang="en-US" altLang="zh-CN" dirty="0"/>
              <a:t>PCK</a:t>
            </a:r>
            <a:r>
              <a:rPr lang="zh-CN" altLang="en-US" dirty="0"/>
              <a:t>框架就是</a:t>
            </a:r>
            <a:r>
              <a:rPr lang="en-US" altLang="zh-CN" dirty="0"/>
              <a:t>Grossman</a:t>
            </a:r>
            <a:r>
              <a:rPr lang="zh-CN" altLang="en-US" dirty="0"/>
              <a:t>研究基础上，加入了</a:t>
            </a:r>
            <a:r>
              <a:rPr lang="en-US" altLang="zh-CN" dirty="0" err="1"/>
              <a:t>Tarmir</a:t>
            </a:r>
            <a:r>
              <a:rPr lang="zh-CN" altLang="en-US" dirty="0"/>
              <a:t>关于评价的知识，构成了五个成分</a:t>
            </a:r>
          </a:p>
        </p:txBody>
      </p:sp>
    </p:spTree>
    <p:extLst>
      <p:ext uri="{BB962C8B-B14F-4D97-AF65-F5344CB8AC3E}">
        <p14:creationId xmlns:p14="http://schemas.microsoft.com/office/powerpoint/2010/main" val="3325187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rotWithShape="1">
          <a:blip r:embed="rId2" cstate="print">
            <a:extLst>
              <a:ext uri="{28A0092B-C50C-407E-A947-70E740481C1C}">
                <a14:useLocalDpi xmlns:a14="http://schemas.microsoft.com/office/drawing/2010/main" val="0"/>
              </a:ext>
            </a:extLst>
          </a:blip>
          <a:srcRect b="10030"/>
          <a:stretch/>
        </p:blipFill>
        <p:spPr bwMode="auto">
          <a:xfrm>
            <a:off x="-324544" y="1818489"/>
            <a:ext cx="5486400" cy="3076511"/>
          </a:xfrm>
          <a:prstGeom prst="rect">
            <a:avLst/>
          </a:prstGeom>
          <a:noFill/>
          <a:ln>
            <a:noFill/>
          </a:ln>
        </p:spPr>
      </p:pic>
      <p:pic>
        <p:nvPicPr>
          <p:cNvPr id="5122" name="图片 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250537"/>
            <a:ext cx="4931293" cy="24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0" y="4919008"/>
            <a:ext cx="8280920" cy="1938992"/>
          </a:xfrm>
          <a:prstGeom prst="rect">
            <a:avLst/>
          </a:prstGeom>
        </p:spPr>
        <p:txBody>
          <a:bodyPr wrap="square">
            <a:spAutoFit/>
          </a:bodyPr>
          <a:lstStyle/>
          <a:p>
            <a:r>
              <a:rPr lang="en-US" altLang="zh-CN" sz="2400" dirty="0"/>
              <a:t>( 1) </a:t>
            </a:r>
            <a:r>
              <a:rPr lang="zh-CN" altLang="zh-CN" sz="2400" dirty="0"/>
              <a:t>超越平面罗列各相关因素的常见思路</a:t>
            </a:r>
            <a:r>
              <a:rPr lang="en-US" altLang="zh-CN" sz="2400" dirty="0"/>
              <a:t>,</a:t>
            </a:r>
            <a:r>
              <a:rPr lang="zh-CN" altLang="zh-CN" sz="2400" dirty="0"/>
              <a:t>采用立体化的金字塔层级结构来反映</a:t>
            </a:r>
            <a:r>
              <a:rPr lang="en-US" altLang="zh-CN" sz="2400" dirty="0"/>
              <a:t>PCK</a:t>
            </a:r>
            <a:r>
              <a:rPr lang="zh-CN" altLang="zh-CN" sz="2400" dirty="0"/>
              <a:t>与相关因素的关系</a:t>
            </a:r>
            <a:r>
              <a:rPr lang="zh-CN" altLang="zh-CN" sz="2400" dirty="0" smtClean="0"/>
              <a:t>。</a:t>
            </a:r>
            <a:endParaRPr lang="en-US" altLang="zh-CN" sz="2400" dirty="0" smtClean="0"/>
          </a:p>
          <a:p>
            <a:endParaRPr lang="en-US" altLang="zh-CN" sz="2400" dirty="0" smtClean="0"/>
          </a:p>
          <a:p>
            <a:r>
              <a:rPr lang="en-US" altLang="zh-CN" sz="2400" dirty="0" smtClean="0"/>
              <a:t>( </a:t>
            </a:r>
            <a:r>
              <a:rPr lang="en-US" altLang="zh-CN" sz="2400" dirty="0"/>
              <a:t>2) </a:t>
            </a:r>
            <a:r>
              <a:rPr lang="zh-CN" altLang="zh-CN" sz="2400" dirty="0"/>
              <a:t>进一步超越对各因素间关系</a:t>
            </a:r>
            <a:r>
              <a:rPr lang="en-US" altLang="zh-CN" sz="2400" dirty="0"/>
              <a:t>/ </a:t>
            </a:r>
            <a:r>
              <a:rPr lang="zh-CN" altLang="zh-CN" sz="2400" dirty="0"/>
              <a:t>相互</a:t>
            </a:r>
            <a:r>
              <a:rPr lang="zh-CN" altLang="zh-CN" sz="2400" dirty="0" smtClean="0"/>
              <a:t>影响的</a:t>
            </a:r>
            <a:r>
              <a:rPr lang="zh-CN" altLang="zh-CN" sz="2400" dirty="0"/>
              <a:t>线性分析</a:t>
            </a:r>
            <a:r>
              <a:rPr lang="en-US" altLang="zh-CN" sz="2400" dirty="0"/>
              <a:t>, </a:t>
            </a:r>
            <a:r>
              <a:rPr lang="zh-CN" altLang="zh-CN" sz="2400" dirty="0"/>
              <a:t>关注到各因素间的复杂作用</a:t>
            </a:r>
            <a:endParaRPr lang="zh-CN" altLang="en-US" sz="2400" dirty="0"/>
          </a:p>
        </p:txBody>
      </p:sp>
      <p:sp>
        <p:nvSpPr>
          <p:cNvPr id="3" name="矩形 2"/>
          <p:cNvSpPr/>
          <p:nvPr/>
        </p:nvSpPr>
        <p:spPr>
          <a:xfrm>
            <a:off x="0" y="238118"/>
            <a:ext cx="9486892" cy="661720"/>
          </a:xfrm>
          <a:prstGeom prst="rect">
            <a:avLst/>
          </a:prstGeom>
        </p:spPr>
        <p:txBody>
          <a:bodyPr wrap="none">
            <a:spAutoFit/>
          </a:bodyPr>
          <a:lstStyle/>
          <a:p>
            <a:r>
              <a:rPr lang="zh-CN" altLang="en-US" sz="3600" b="1" dirty="0">
                <a:solidFill>
                  <a:schemeClr val="tx2"/>
                </a:solidFill>
                <a:effectLst>
                  <a:outerShdw blurRad="31750" dist="25400" dir="5400000" algn="tl" rotWithShape="0">
                    <a:srgbClr val="000000">
                      <a:alpha val="25000"/>
                    </a:srgbClr>
                  </a:outerShdw>
                </a:effectLst>
                <a:latin typeface="+mj-lt"/>
                <a:ea typeface="+mj-ea"/>
                <a:cs typeface="+mj-cs"/>
              </a:rPr>
              <a:t>五、</a:t>
            </a:r>
            <a:r>
              <a:rPr lang="en-US" altLang="zh-CN" sz="3600" b="1" dirty="0">
                <a:solidFill>
                  <a:schemeClr val="tx2"/>
                </a:solidFill>
                <a:effectLst>
                  <a:outerShdw blurRad="31750" dist="25400" dir="5400000" algn="tl" rotWithShape="0">
                    <a:srgbClr val="000000">
                      <a:alpha val="25000"/>
                    </a:srgbClr>
                  </a:outerShdw>
                </a:effectLst>
                <a:latin typeface="+mj-lt"/>
                <a:ea typeface="+mj-ea"/>
                <a:cs typeface="+mj-cs"/>
              </a:rPr>
              <a:t>Veal, R. W. , </a:t>
            </a:r>
            <a:r>
              <a:rPr lang="en-US" altLang="zh-CN" sz="3600" b="1" dirty="0" err="1">
                <a:solidFill>
                  <a:schemeClr val="tx2"/>
                </a:solidFill>
                <a:effectLst>
                  <a:outerShdw blurRad="31750" dist="25400" dir="5400000" algn="tl" rotWithShape="0">
                    <a:srgbClr val="000000">
                      <a:alpha val="25000"/>
                    </a:srgbClr>
                  </a:outerShdw>
                </a:effectLst>
                <a:latin typeface="+mj-lt"/>
                <a:ea typeface="+mj-ea"/>
                <a:cs typeface="+mj-cs"/>
              </a:rPr>
              <a:t>Makinster</a:t>
            </a:r>
            <a:r>
              <a:rPr lang="en-US" altLang="zh-CN" sz="3600" b="1" dirty="0">
                <a:solidFill>
                  <a:schemeClr val="tx2"/>
                </a:solidFill>
                <a:effectLst>
                  <a:outerShdw blurRad="31750" dist="25400" dir="5400000" algn="tl" rotWithShape="0">
                    <a:srgbClr val="000000">
                      <a:alpha val="25000"/>
                    </a:srgbClr>
                  </a:outerShdw>
                </a:effectLst>
                <a:latin typeface="+mj-lt"/>
                <a:ea typeface="+mj-ea"/>
                <a:cs typeface="+mj-cs"/>
              </a:rPr>
              <a:t>, J. G. ( 1999 )</a:t>
            </a:r>
            <a:endParaRPr lang="zh-CN" altLang="en-US" sz="36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2875530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uhuanqing\Pictures\11.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1027" b="12264"/>
          <a:stretch/>
        </p:blipFill>
        <p:spPr bwMode="auto">
          <a:xfrm>
            <a:off x="1043608" y="1052736"/>
            <a:ext cx="6913037" cy="357385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normAutofit fontScale="90000"/>
          </a:bodyPr>
          <a:lstStyle/>
          <a:p>
            <a:r>
              <a:rPr lang="zh-CN" altLang="en-US" dirty="0" smtClean="0"/>
              <a:t>六、</a:t>
            </a:r>
            <a:r>
              <a:rPr lang="en-US" altLang="zh-CN" dirty="0" smtClean="0"/>
              <a:t>Cochran</a:t>
            </a:r>
            <a:r>
              <a:rPr lang="zh-CN" altLang="en-US" dirty="0"/>
              <a:t>，</a:t>
            </a:r>
            <a:r>
              <a:rPr lang="en-US" altLang="zh-CN" dirty="0" err="1"/>
              <a:t>DeRtuter&amp;king</a:t>
            </a:r>
            <a:r>
              <a:rPr lang="en-US" altLang="zh-CN" dirty="0"/>
              <a:t>(1993)</a:t>
            </a:r>
            <a:endParaRPr lang="zh-CN" altLang="en-US" dirty="0"/>
          </a:p>
        </p:txBody>
      </p:sp>
      <p:sp>
        <p:nvSpPr>
          <p:cNvPr id="4" name="矩形 3"/>
          <p:cNvSpPr/>
          <p:nvPr/>
        </p:nvSpPr>
        <p:spPr>
          <a:xfrm>
            <a:off x="359024" y="4514479"/>
            <a:ext cx="8784976" cy="2031325"/>
          </a:xfrm>
          <a:prstGeom prst="rect">
            <a:avLst/>
          </a:prstGeom>
        </p:spPr>
        <p:txBody>
          <a:bodyPr wrap="square">
            <a:spAutoFit/>
          </a:bodyPr>
          <a:lstStyle/>
          <a:p>
            <a:r>
              <a:rPr lang="en-US" altLang="zh-CN" dirty="0"/>
              <a:t>Cochran</a:t>
            </a:r>
            <a:r>
              <a:rPr lang="zh-CN" altLang="en-US" dirty="0" smtClean="0"/>
              <a:t>，</a:t>
            </a:r>
            <a:r>
              <a:rPr lang="en-US" altLang="zh-CN" dirty="0" err="1" smtClean="0"/>
              <a:t>DeRtuter&amp;king</a:t>
            </a:r>
            <a:r>
              <a:rPr lang="en-US" altLang="zh-CN" dirty="0" smtClean="0"/>
              <a:t>(1993</a:t>
            </a:r>
            <a:r>
              <a:rPr lang="en-US" altLang="zh-CN" dirty="0"/>
              <a:t>)</a:t>
            </a:r>
            <a:r>
              <a:rPr lang="zh-CN" altLang="en-US" dirty="0"/>
              <a:t>从教与学过程的建构主义观点</a:t>
            </a:r>
            <a:r>
              <a:rPr lang="zh-CN" altLang="en-US" dirty="0" smtClean="0"/>
              <a:t>，提出了</a:t>
            </a:r>
            <a:r>
              <a:rPr lang="zh-CN" altLang="en-US" dirty="0" smtClean="0">
                <a:solidFill>
                  <a:srgbClr val="FF0000"/>
                </a:solidFill>
              </a:rPr>
              <a:t>学科</a:t>
            </a:r>
            <a:r>
              <a:rPr lang="zh-CN" altLang="en-US" dirty="0">
                <a:solidFill>
                  <a:srgbClr val="FF0000"/>
                </a:solidFill>
              </a:rPr>
              <a:t>教学</a:t>
            </a:r>
            <a:r>
              <a:rPr lang="zh-CN" altLang="en-US" dirty="0" smtClean="0">
                <a:solidFill>
                  <a:srgbClr val="FF0000"/>
                </a:solidFill>
              </a:rPr>
              <a:t>认识</a:t>
            </a:r>
            <a:r>
              <a:rPr lang="zh-CN" altLang="en-US" dirty="0" smtClean="0"/>
              <a:t>概念，即</a:t>
            </a:r>
            <a:r>
              <a:rPr lang="zh-CN" altLang="en-US" dirty="0"/>
              <a:t>“教师对一般教学法、学科内容、学生特征和学习情境等</a:t>
            </a:r>
            <a:r>
              <a:rPr lang="zh-CN" altLang="en-US" dirty="0" smtClean="0"/>
              <a:t>知识</a:t>
            </a:r>
            <a:r>
              <a:rPr lang="zh-CN" altLang="en-US" dirty="0"/>
              <a:t>的综合理解”，指出“综合与整合是</a:t>
            </a:r>
            <a:r>
              <a:rPr lang="en-US" altLang="zh-CN" dirty="0" err="1"/>
              <a:t>PCKg</a:t>
            </a:r>
            <a:r>
              <a:rPr lang="zh-CN" altLang="en-US" dirty="0"/>
              <a:t>发展的本质特征</a:t>
            </a:r>
            <a:r>
              <a:rPr lang="zh-CN" altLang="en-US" dirty="0" smtClean="0"/>
              <a:t>” ，</a:t>
            </a:r>
            <a:r>
              <a:rPr lang="zh-CN" altLang="en-US" dirty="0"/>
              <a:t>学科教学知识的内涵与</a:t>
            </a:r>
            <a:r>
              <a:rPr lang="zh-CN" altLang="en-US" dirty="0" smtClean="0"/>
              <a:t>本质</a:t>
            </a:r>
            <a:r>
              <a:rPr lang="zh-CN" altLang="en-US" dirty="0" smtClean="0">
                <a:solidFill>
                  <a:srgbClr val="FF0000"/>
                </a:solidFill>
              </a:rPr>
              <a:t>从</a:t>
            </a:r>
            <a:r>
              <a:rPr lang="zh-CN" altLang="en-US" dirty="0">
                <a:solidFill>
                  <a:srgbClr val="FF0000"/>
                </a:solidFill>
              </a:rPr>
              <a:t>静态的描述走向了动态的建构</a:t>
            </a:r>
            <a:r>
              <a:rPr lang="zh-CN" altLang="en-US" dirty="0"/>
              <a:t>。在该模型中，向外不断扩张的四</a:t>
            </a:r>
            <a:r>
              <a:rPr lang="zh-CN" altLang="en-US" dirty="0" smtClean="0"/>
              <a:t>个圆圈</a:t>
            </a:r>
            <a:r>
              <a:rPr lang="zh-CN" altLang="en-US" dirty="0"/>
              <a:t>分别表示教师四种知识成份的发展，而圆圈之间交会的地方则代表知识</a:t>
            </a:r>
            <a:r>
              <a:rPr lang="zh-CN" altLang="en-US" dirty="0" smtClean="0"/>
              <a:t>成份间</a:t>
            </a:r>
            <a:r>
              <a:rPr lang="zh-CN" altLang="en-US" dirty="0"/>
              <a:t>不可分离的部分。图中的中心部分及黑色加粗箭头则表示教师</a:t>
            </a:r>
            <a:r>
              <a:rPr lang="en-US" altLang="zh-CN" dirty="0" err="1"/>
              <a:t>PCKg</a:t>
            </a:r>
            <a:r>
              <a:rPr lang="zh-CN" altLang="en-US" dirty="0"/>
              <a:t>的发展，</a:t>
            </a:r>
            <a:r>
              <a:rPr lang="zh-CN" altLang="en-US" dirty="0" smtClean="0"/>
              <a:t>即教师</a:t>
            </a:r>
            <a:r>
              <a:rPr lang="zh-CN" altLang="en-US" dirty="0"/>
              <a:t>不断整合学科知识、教学知识、学生知识、情境知识四种知识而形成学科</a:t>
            </a:r>
            <a:r>
              <a:rPr lang="zh-CN" altLang="en-US" dirty="0" smtClean="0"/>
              <a:t>教学</a:t>
            </a:r>
            <a:r>
              <a:rPr lang="zh-CN" altLang="en-US" dirty="0"/>
              <a:t>认识的过程</a:t>
            </a:r>
            <a:r>
              <a:rPr lang="zh-CN" altLang="en-US" dirty="0" smtClean="0"/>
              <a:t>。</a:t>
            </a:r>
            <a:endParaRPr lang="zh-CN" altLang="en-US" dirty="0"/>
          </a:p>
        </p:txBody>
      </p:sp>
    </p:spTree>
    <p:extLst>
      <p:ext uri="{BB962C8B-B14F-4D97-AF65-F5344CB8AC3E}">
        <p14:creationId xmlns:p14="http://schemas.microsoft.com/office/powerpoint/2010/main" val="4258574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图片 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620688"/>
            <a:ext cx="6192688" cy="49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89910" y="5570836"/>
            <a:ext cx="8136904" cy="1200329"/>
          </a:xfrm>
          <a:prstGeom prst="rect">
            <a:avLst/>
          </a:prstGeom>
          <a:noFill/>
        </p:spPr>
        <p:txBody>
          <a:bodyPr wrap="square" rtlCol="0">
            <a:spAutoFit/>
          </a:bodyPr>
          <a:lstStyle/>
          <a:p>
            <a:r>
              <a:rPr lang="zh-CN" altLang="en-US" dirty="0" smtClean="0"/>
              <a:t>刘雍潜认为</a:t>
            </a:r>
            <a:r>
              <a:rPr lang="zh-CN" altLang="zh-CN" dirty="0" smtClean="0"/>
              <a:t>六</a:t>
            </a:r>
            <a:r>
              <a:rPr lang="zh-CN" altLang="zh-CN" dirty="0"/>
              <a:t>种知识简单相加在一起并不能构成教师的学科教学知识，而必须在“教学推理行动”中，也就是我们通常所说的教学实践和研究过程中，不断经过“理解、转化、教学（实践）、评量（评价）、省思（反思）”的反复循环，才能逐步形成和提升。</a:t>
            </a:r>
          </a:p>
        </p:txBody>
      </p:sp>
      <p:sp>
        <p:nvSpPr>
          <p:cNvPr id="2" name="TextBox 1"/>
          <p:cNvSpPr txBox="1"/>
          <p:nvPr/>
        </p:nvSpPr>
        <p:spPr>
          <a:xfrm>
            <a:off x="467544" y="188640"/>
            <a:ext cx="8136904" cy="523220"/>
          </a:xfrm>
          <a:prstGeom prst="rect">
            <a:avLst/>
          </a:prstGeom>
          <a:noFill/>
        </p:spPr>
        <p:txBody>
          <a:bodyPr wrap="square" rtlCol="0">
            <a:spAutoFit/>
          </a:bodyPr>
          <a:lstStyle/>
          <a:p>
            <a:r>
              <a:rPr lang="zh-CN" altLang="en-US" sz="2800" dirty="0" smtClean="0"/>
              <a:t>七、刘雍潜的结构模型</a:t>
            </a:r>
            <a:endParaRPr lang="zh-CN" altLang="en-US" sz="2800" dirty="0"/>
          </a:p>
        </p:txBody>
      </p:sp>
    </p:spTree>
    <p:extLst>
      <p:ext uri="{BB962C8B-B14F-4D97-AF65-F5344CB8AC3E}">
        <p14:creationId xmlns:p14="http://schemas.microsoft.com/office/powerpoint/2010/main" val="2385370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a:bodyPr>
          <a:lstStyle/>
          <a:p>
            <a:r>
              <a:rPr lang="en-US" altLang="zh-CN" dirty="0"/>
              <a:t>2005</a:t>
            </a:r>
            <a:r>
              <a:rPr lang="zh-CN" altLang="zh-CN" dirty="0"/>
              <a:t>年</a:t>
            </a:r>
            <a:r>
              <a:rPr lang="zh-CN" altLang="zh-CN" dirty="0" smtClean="0"/>
              <a:t>，哈斯韦赫</a:t>
            </a:r>
            <a:r>
              <a:rPr lang="en-US" altLang="zh-CN" dirty="0" smtClean="0"/>
              <a:t> (</a:t>
            </a:r>
            <a:r>
              <a:rPr lang="en-US" altLang="zh-CN" dirty="0" err="1"/>
              <a:t>Hashweh</a:t>
            </a:r>
            <a:r>
              <a:rPr lang="en-US" altLang="zh-CN" dirty="0" smtClean="0"/>
              <a:t>)</a:t>
            </a:r>
            <a:r>
              <a:rPr lang="zh-CN" altLang="en-US" dirty="0" smtClean="0"/>
              <a:t>提出</a:t>
            </a:r>
            <a:r>
              <a:rPr lang="zh-CN" altLang="zh-CN" dirty="0" smtClean="0"/>
              <a:t> 教师</a:t>
            </a:r>
            <a:r>
              <a:rPr lang="zh-CN" altLang="zh-CN" dirty="0"/>
              <a:t>教学</a:t>
            </a:r>
            <a:r>
              <a:rPr lang="zh-CN" altLang="zh-CN" dirty="0" smtClean="0"/>
              <a:t>建构的</a:t>
            </a:r>
            <a:r>
              <a:rPr lang="zh-CN" altLang="zh-CN" dirty="0"/>
              <a:t>概念来重新阐述了学科教学知识</a:t>
            </a:r>
            <a:r>
              <a:rPr lang="zh-CN" altLang="zh-CN" dirty="0" smtClean="0"/>
              <a:t>。</a:t>
            </a:r>
            <a:endParaRPr lang="en-US" altLang="zh-CN" dirty="0" smtClean="0"/>
          </a:p>
          <a:p>
            <a:pPr lvl="1"/>
            <a:r>
              <a:rPr lang="en-US" altLang="zh-CN" dirty="0" smtClean="0">
                <a:latin typeface="楷体" pitchFamily="49" charset="-122"/>
                <a:ea typeface="楷体" pitchFamily="49" charset="-122"/>
              </a:rPr>
              <a:t>PCK</a:t>
            </a:r>
            <a:r>
              <a:rPr lang="zh-CN" altLang="zh-CN" dirty="0">
                <a:latin typeface="楷体" pitchFamily="49" charset="-122"/>
                <a:ea typeface="楷体" pitchFamily="49" charset="-122"/>
              </a:rPr>
              <a:t>是一种个人知识，是教师教学建构</a:t>
            </a:r>
            <a:r>
              <a:rPr lang="en-US" altLang="zh-CN" dirty="0">
                <a:latin typeface="楷体" pitchFamily="49" charset="-122"/>
                <a:ea typeface="楷体" pitchFamily="49" charset="-122"/>
              </a:rPr>
              <a:t> (TPCs)</a:t>
            </a:r>
            <a:r>
              <a:rPr lang="zh-CN" altLang="zh-CN" dirty="0">
                <a:latin typeface="楷体" pitchFamily="49" charset="-122"/>
                <a:ea typeface="楷体" pitchFamily="49" charset="-122"/>
              </a:rPr>
              <a:t>的集合体</a:t>
            </a:r>
            <a:r>
              <a:rPr lang="en-US" altLang="zh-CN" dirty="0" smtClean="0">
                <a:latin typeface="楷体" pitchFamily="49" charset="-122"/>
                <a:ea typeface="楷体" pitchFamily="49" charset="-122"/>
              </a:rPr>
              <a:t>;</a:t>
            </a:r>
          </a:p>
          <a:p>
            <a:pPr lvl="1"/>
            <a:r>
              <a:rPr lang="zh-CN" altLang="zh-CN" dirty="0" smtClean="0">
                <a:latin typeface="楷体" pitchFamily="49" charset="-122"/>
                <a:ea typeface="楷体" pitchFamily="49" charset="-122"/>
              </a:rPr>
              <a:t>构成</a:t>
            </a:r>
            <a:r>
              <a:rPr lang="en-US" altLang="zh-CN" dirty="0">
                <a:latin typeface="楷体" pitchFamily="49" charset="-122"/>
                <a:ea typeface="楷体" pitchFamily="49" charset="-122"/>
              </a:rPr>
              <a:t>PCK</a:t>
            </a:r>
            <a:r>
              <a:rPr lang="zh-CN" altLang="zh-CN" dirty="0">
                <a:latin typeface="楷体" pitchFamily="49" charset="-122"/>
                <a:ea typeface="楷体" pitchFamily="49" charset="-122"/>
              </a:rPr>
              <a:t>的这些</a:t>
            </a:r>
            <a:r>
              <a:rPr lang="en-US" altLang="zh-CN" dirty="0">
                <a:latin typeface="楷体" pitchFamily="49" charset="-122"/>
                <a:ea typeface="楷体" pitchFamily="49" charset="-122"/>
              </a:rPr>
              <a:t>TPCs</a:t>
            </a:r>
            <a:r>
              <a:rPr lang="zh-CN" altLang="zh-CN" dirty="0">
                <a:latin typeface="楷体" pitchFamily="49" charset="-122"/>
                <a:ea typeface="楷体" pitchFamily="49" charset="-122"/>
              </a:rPr>
              <a:t>主要来源于计划，但同样也来源于教学中及教学后的阶段，并且</a:t>
            </a:r>
            <a:r>
              <a:rPr lang="en-US" altLang="zh-CN" dirty="0">
                <a:latin typeface="楷体" pitchFamily="49" charset="-122"/>
                <a:ea typeface="楷体" pitchFamily="49" charset="-122"/>
              </a:rPr>
              <a:t>TPCS</a:t>
            </a:r>
            <a:r>
              <a:rPr lang="zh-CN" altLang="zh-CN" dirty="0">
                <a:latin typeface="楷体" pitchFamily="49" charset="-122"/>
                <a:ea typeface="楷体" pitchFamily="49" charset="-122"/>
              </a:rPr>
              <a:t>本身也是一种创造性的建构过程，受到教师各种知识、信念的</a:t>
            </a:r>
            <a:r>
              <a:rPr lang="zh-CN" altLang="zh-CN" dirty="0" smtClean="0">
                <a:latin typeface="楷体" pitchFamily="49" charset="-122"/>
                <a:ea typeface="楷体" pitchFamily="49" charset="-122"/>
              </a:rPr>
              <a:t>影响</a:t>
            </a:r>
            <a:endParaRPr lang="en-US" altLang="zh-CN" dirty="0" smtClean="0">
              <a:latin typeface="楷体" pitchFamily="49" charset="-122"/>
              <a:ea typeface="楷体" pitchFamily="49" charset="-122"/>
            </a:endParaRPr>
          </a:p>
          <a:p>
            <a:pPr lvl="1"/>
            <a:r>
              <a:rPr lang="en-US" altLang="zh-CN" dirty="0" err="1" smtClean="0">
                <a:latin typeface="楷体" pitchFamily="49" charset="-122"/>
                <a:ea typeface="楷体" pitchFamily="49" charset="-122"/>
              </a:rPr>
              <a:t>Hashweh</a:t>
            </a:r>
            <a:r>
              <a:rPr lang="zh-CN" altLang="zh-CN" dirty="0">
                <a:latin typeface="楷体" pitchFamily="49" charset="-122"/>
                <a:ea typeface="楷体" pitchFamily="49" charset="-122"/>
              </a:rPr>
              <a:t>提出了</a:t>
            </a:r>
            <a:r>
              <a:rPr lang="en-US" altLang="zh-CN" dirty="0">
                <a:latin typeface="楷体" pitchFamily="49" charset="-122"/>
                <a:ea typeface="楷体" pitchFamily="49" charset="-122"/>
              </a:rPr>
              <a:t>PCK</a:t>
            </a:r>
            <a:r>
              <a:rPr lang="zh-CN" altLang="zh-CN" dirty="0">
                <a:latin typeface="楷体" pitchFamily="49" charset="-122"/>
                <a:ea typeface="楷体" pitchFamily="49" charset="-122"/>
              </a:rPr>
              <a:t>的动态发展机制，认为</a:t>
            </a:r>
            <a:r>
              <a:rPr lang="en-US" altLang="zh-CN" dirty="0">
                <a:latin typeface="楷体" pitchFamily="49" charset="-122"/>
                <a:ea typeface="楷体" pitchFamily="49" charset="-122"/>
              </a:rPr>
              <a:t>TPCS</a:t>
            </a:r>
            <a:r>
              <a:rPr lang="zh-CN" altLang="zh-CN" dirty="0">
                <a:latin typeface="楷体" pitchFamily="49" charset="-122"/>
                <a:ea typeface="楷体" pitchFamily="49" charset="-122"/>
              </a:rPr>
              <a:t>有两种建构方式—给予事件的教学建构</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类似于语义记忆</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和给予故事的教学建构</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类似于情景记忆</a:t>
            </a:r>
            <a:r>
              <a:rPr lang="en-US" altLang="zh-CN" dirty="0">
                <a:latin typeface="楷体" pitchFamily="49" charset="-122"/>
                <a:ea typeface="楷体" pitchFamily="49" charset="-122"/>
              </a:rPr>
              <a:t>)</a:t>
            </a:r>
            <a:r>
              <a:rPr lang="zh-CN" altLang="zh-CN" dirty="0">
                <a:latin typeface="楷体" pitchFamily="49" charset="-122"/>
                <a:ea typeface="楷体" pitchFamily="49" charset="-122"/>
              </a:rPr>
              <a:t>，而且每一个</a:t>
            </a:r>
            <a:r>
              <a:rPr lang="en-US" altLang="zh-CN" dirty="0">
                <a:latin typeface="楷体" pitchFamily="49" charset="-122"/>
                <a:ea typeface="楷体" pitchFamily="49" charset="-122"/>
              </a:rPr>
              <a:t>TPCS</a:t>
            </a:r>
            <a:r>
              <a:rPr lang="zh-CN" altLang="zh-CN" dirty="0">
                <a:latin typeface="楷体" pitchFamily="49" charset="-122"/>
                <a:ea typeface="楷体" pitchFamily="49" charset="-122"/>
              </a:rPr>
              <a:t>就像是储存在教师</a:t>
            </a:r>
            <a:r>
              <a:rPr lang="en-US" altLang="zh-CN" dirty="0">
                <a:latin typeface="楷体" pitchFamily="49" charset="-122"/>
                <a:ea typeface="楷体" pitchFamily="49" charset="-122"/>
              </a:rPr>
              <a:t>PCK</a:t>
            </a:r>
            <a:r>
              <a:rPr lang="zh-CN" altLang="zh-CN" dirty="0">
                <a:latin typeface="楷体" pitchFamily="49" charset="-122"/>
                <a:ea typeface="楷体" pitchFamily="49" charset="-122"/>
              </a:rPr>
              <a:t>指令系统中的范例一样，教师在教学中会不断提取相似的</a:t>
            </a:r>
            <a:r>
              <a:rPr lang="en-US" altLang="zh-CN" dirty="0">
                <a:latin typeface="楷体" pitchFamily="49" charset="-122"/>
                <a:ea typeface="楷体" pitchFamily="49" charset="-122"/>
              </a:rPr>
              <a:t>TPCS</a:t>
            </a:r>
            <a:r>
              <a:rPr lang="zh-CN" altLang="zh-CN" dirty="0">
                <a:latin typeface="楷体" pitchFamily="49" charset="-122"/>
                <a:ea typeface="楷体" pitchFamily="49" charset="-122"/>
              </a:rPr>
              <a:t>来解决学科教学中的问题，而解决的过程又产生新的</a:t>
            </a:r>
            <a:r>
              <a:rPr lang="en-US" altLang="zh-CN" dirty="0">
                <a:latin typeface="楷体" pitchFamily="49" charset="-122"/>
                <a:ea typeface="楷体" pitchFamily="49" charset="-122"/>
              </a:rPr>
              <a:t>TPCS</a:t>
            </a:r>
            <a:r>
              <a:rPr lang="zh-CN" altLang="zh-CN" dirty="0">
                <a:latin typeface="楷体" pitchFamily="49" charset="-122"/>
                <a:ea typeface="楷体" pitchFamily="49" charset="-122"/>
              </a:rPr>
              <a:t>。另外，不仅从特定学科主题中提取线索，与学科主题相关，而且它还与学生特征、教学情境等教师的其他知识高度相关。</a:t>
            </a:r>
          </a:p>
          <a:p>
            <a:endParaRPr lang="zh-CN" altLang="en-US" dirty="0"/>
          </a:p>
        </p:txBody>
      </p:sp>
      <p:sp>
        <p:nvSpPr>
          <p:cNvPr id="2" name="标题 1"/>
          <p:cNvSpPr>
            <a:spLocks noGrp="1"/>
          </p:cNvSpPr>
          <p:nvPr>
            <p:ph type="title"/>
          </p:nvPr>
        </p:nvSpPr>
        <p:spPr/>
        <p:txBody>
          <a:bodyPr/>
          <a:lstStyle/>
          <a:p>
            <a:r>
              <a:rPr lang="zh-CN" altLang="en-US" dirty="0" smtClean="0"/>
              <a:t>八、</a:t>
            </a:r>
            <a:r>
              <a:rPr lang="zh-CN" altLang="zh-CN" dirty="0" smtClean="0"/>
              <a:t>哈斯韦赫</a:t>
            </a:r>
            <a:endParaRPr lang="zh-CN" altLang="en-US" dirty="0"/>
          </a:p>
        </p:txBody>
      </p:sp>
    </p:spTree>
    <p:extLst>
      <p:ext uri="{BB962C8B-B14F-4D97-AF65-F5344CB8AC3E}">
        <p14:creationId xmlns:p14="http://schemas.microsoft.com/office/powerpoint/2010/main" val="2667962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435280" cy="5069160"/>
          </a:xfrm>
        </p:spPr>
        <p:txBody>
          <a:bodyPr>
            <a:normAutofit fontScale="85000" lnSpcReduction="10000"/>
          </a:bodyPr>
          <a:lstStyle/>
          <a:p>
            <a:r>
              <a:rPr lang="zh-CN" altLang="zh-CN" dirty="0" smtClean="0">
                <a:ea typeface="楷体" pitchFamily="49" charset="-122"/>
              </a:rPr>
              <a:t>出现</a:t>
            </a:r>
            <a:r>
              <a:rPr lang="zh-CN" altLang="zh-CN" dirty="0">
                <a:ea typeface="楷体" pitchFamily="49" charset="-122"/>
              </a:rPr>
              <a:t>了</a:t>
            </a:r>
            <a:r>
              <a:rPr lang="zh-CN" altLang="zh-CN" dirty="0">
                <a:solidFill>
                  <a:srgbClr val="FF0000"/>
                </a:solidFill>
                <a:ea typeface="楷体" pitchFamily="49" charset="-122"/>
              </a:rPr>
              <a:t>静态描述</a:t>
            </a:r>
            <a:r>
              <a:rPr lang="zh-CN" altLang="zh-CN" dirty="0">
                <a:ea typeface="楷体" pitchFamily="49" charset="-122"/>
              </a:rPr>
              <a:t>和</a:t>
            </a:r>
            <a:r>
              <a:rPr lang="zh-CN" altLang="zh-CN" dirty="0">
                <a:solidFill>
                  <a:srgbClr val="FF0000"/>
                </a:solidFill>
                <a:ea typeface="楷体" pitchFamily="49" charset="-122"/>
              </a:rPr>
              <a:t>动态建构</a:t>
            </a:r>
            <a:r>
              <a:rPr lang="zh-CN" altLang="zh-CN" dirty="0">
                <a:ea typeface="楷体" pitchFamily="49" charset="-122"/>
              </a:rPr>
              <a:t>的两种研究倾向，都认为学科教学知识是学科知识、学生的知识等多种知识的融合，同时都从成分和发展上拓展了学科教学知识的内容，与教师知识的界限也似乎变得越来越模糊。学科教学知识的界定未能清晰和具体化。现在看来</a:t>
            </a:r>
            <a:r>
              <a:rPr lang="en-US" altLang="zh-CN" dirty="0">
                <a:ea typeface="楷体" pitchFamily="49" charset="-122"/>
              </a:rPr>
              <a:t>,</a:t>
            </a:r>
            <a:r>
              <a:rPr lang="zh-CN" altLang="zh-CN" dirty="0">
                <a:ea typeface="楷体" pitchFamily="49" charset="-122"/>
              </a:rPr>
              <a:t>具有返璞归真意义的是</a:t>
            </a:r>
            <a:r>
              <a:rPr lang="en-US" altLang="zh-CN" dirty="0">
                <a:ea typeface="楷体" pitchFamily="49" charset="-122"/>
              </a:rPr>
              <a:t>:</a:t>
            </a:r>
            <a:r>
              <a:rPr lang="zh-CN" altLang="zh-CN" dirty="0">
                <a:ea typeface="楷体" pitchFamily="49" charset="-122"/>
              </a:rPr>
              <a:t>透过诸多学者的各种定义</a:t>
            </a:r>
            <a:r>
              <a:rPr lang="en-US" altLang="zh-CN" dirty="0">
                <a:ea typeface="楷体" pitchFamily="49" charset="-122"/>
              </a:rPr>
              <a:t>, PCK </a:t>
            </a:r>
            <a:r>
              <a:rPr lang="zh-CN" altLang="zh-CN" dirty="0">
                <a:ea typeface="楷体" pitchFamily="49" charset="-122"/>
              </a:rPr>
              <a:t>最初被提出时的内涵</a:t>
            </a:r>
            <a:r>
              <a:rPr lang="en-US" altLang="zh-CN" dirty="0">
                <a:ea typeface="楷体" pitchFamily="49" charset="-122"/>
              </a:rPr>
              <a:t>, </a:t>
            </a:r>
            <a:r>
              <a:rPr lang="zh-CN" altLang="zh-CN" dirty="0">
                <a:ea typeface="楷体" pitchFamily="49" charset="-122"/>
              </a:rPr>
              <a:t>似已成为许多人在审视更多复杂观点后认同的简单</a:t>
            </a:r>
            <a:r>
              <a:rPr lang="zh-CN" altLang="zh-CN" dirty="0" smtClean="0">
                <a:ea typeface="楷体" pitchFamily="49" charset="-122"/>
              </a:rPr>
              <a:t>情形</a:t>
            </a:r>
            <a:r>
              <a:rPr lang="zh-CN" altLang="en-US" dirty="0" smtClean="0">
                <a:ea typeface="楷体" pitchFamily="49" charset="-122"/>
              </a:rPr>
              <a:t>，</a:t>
            </a:r>
            <a:r>
              <a:rPr lang="zh-CN" altLang="zh-CN" dirty="0" smtClean="0">
                <a:ea typeface="楷体" pitchFamily="49" charset="-122"/>
              </a:rPr>
              <a:t>这</a:t>
            </a:r>
            <a:r>
              <a:rPr lang="zh-CN" altLang="zh-CN" dirty="0">
                <a:ea typeface="楷体" pitchFamily="49" charset="-122"/>
              </a:rPr>
              <a:t>就是</a:t>
            </a:r>
            <a:r>
              <a:rPr lang="en-US" altLang="zh-CN" dirty="0">
                <a:solidFill>
                  <a:srgbClr val="FF0000"/>
                </a:solidFill>
                <a:ea typeface="楷体" pitchFamily="49" charset="-122"/>
              </a:rPr>
              <a:t>: PCK </a:t>
            </a:r>
            <a:r>
              <a:rPr lang="zh-CN" altLang="zh-CN" dirty="0">
                <a:solidFill>
                  <a:srgbClr val="FF0000"/>
                </a:solidFill>
                <a:ea typeface="楷体" pitchFamily="49" charset="-122"/>
              </a:rPr>
              <a:t>的定位正在</a:t>
            </a:r>
            <a:r>
              <a:rPr lang="zh-CN" altLang="zh-CN" dirty="0" smtClean="0">
                <a:solidFill>
                  <a:srgbClr val="FF0000"/>
                </a:solidFill>
                <a:ea typeface="楷体" pitchFamily="49" charset="-122"/>
              </a:rPr>
              <a:t>于学科知识与一般</a:t>
            </a:r>
            <a:r>
              <a:rPr lang="zh-CN" altLang="zh-CN" dirty="0">
                <a:solidFill>
                  <a:srgbClr val="FF0000"/>
                </a:solidFill>
                <a:ea typeface="楷体" pitchFamily="49" charset="-122"/>
              </a:rPr>
              <a:t>教育</a:t>
            </a:r>
            <a:r>
              <a:rPr lang="zh-CN" altLang="zh-CN" dirty="0" smtClean="0">
                <a:solidFill>
                  <a:srgbClr val="FF0000"/>
                </a:solidFill>
                <a:ea typeface="楷体" pitchFamily="49" charset="-122"/>
              </a:rPr>
              <a:t>知识之间</a:t>
            </a:r>
            <a:r>
              <a:rPr lang="zh-CN" altLang="zh-CN" dirty="0">
                <a:solidFill>
                  <a:srgbClr val="FF0000"/>
                </a:solidFill>
                <a:ea typeface="楷体" pitchFamily="49" charset="-122"/>
              </a:rPr>
              <a:t>的交叉之处</a:t>
            </a:r>
            <a:r>
              <a:rPr lang="en-US" altLang="zh-CN" dirty="0">
                <a:solidFill>
                  <a:srgbClr val="FF0000"/>
                </a:solidFill>
                <a:ea typeface="楷体" pitchFamily="49" charset="-122"/>
              </a:rPr>
              <a:t>, </a:t>
            </a:r>
            <a:r>
              <a:rPr lang="zh-CN" altLang="zh-CN" dirty="0">
                <a:solidFill>
                  <a:srgbClr val="FF0000"/>
                </a:solidFill>
                <a:ea typeface="楷体" pitchFamily="49" charset="-122"/>
              </a:rPr>
              <a:t>而其核心内涵在于将学科知识转化为学生可学的</a:t>
            </a:r>
            <a:r>
              <a:rPr lang="zh-CN" altLang="zh-CN" dirty="0" smtClean="0">
                <a:solidFill>
                  <a:srgbClr val="FF0000"/>
                </a:solidFill>
                <a:ea typeface="楷体" pitchFamily="49" charset="-122"/>
              </a:rPr>
              <a:t>形式</a:t>
            </a:r>
            <a:r>
              <a:rPr lang="en-US" altLang="zh-CN" dirty="0" smtClean="0">
                <a:solidFill>
                  <a:srgbClr val="FF0000"/>
                </a:solidFill>
                <a:ea typeface="楷体" pitchFamily="49" charset="-122"/>
              </a:rPr>
              <a:t> </a:t>
            </a:r>
            <a:r>
              <a:rPr lang="zh-CN" altLang="zh-CN" dirty="0">
                <a:ea typeface="楷体" pitchFamily="49" charset="-122"/>
              </a:rPr>
              <a:t>这一看似简单、 却抓住核心的认识</a:t>
            </a:r>
            <a:r>
              <a:rPr lang="en-US" altLang="zh-CN" dirty="0">
                <a:ea typeface="楷体" pitchFamily="49" charset="-122"/>
              </a:rPr>
              <a:t>,</a:t>
            </a:r>
            <a:r>
              <a:rPr lang="zh-CN" altLang="zh-CN" dirty="0">
                <a:ea typeface="楷体" pitchFamily="49" charset="-122"/>
              </a:rPr>
              <a:t>可使我们更好地了解、 利用纷繁的研究成果而不失去方向</a:t>
            </a:r>
            <a:r>
              <a:rPr lang="zh-CN" altLang="zh-CN" dirty="0" smtClean="0">
                <a:ea typeface="楷体" pitchFamily="49" charset="-122"/>
              </a:rPr>
              <a:t>。</a:t>
            </a:r>
            <a:endParaRPr lang="en-US" altLang="zh-CN" dirty="0" smtClean="0">
              <a:ea typeface="楷体" pitchFamily="49" charset="-122"/>
            </a:endParaRPr>
          </a:p>
          <a:p>
            <a:endParaRPr lang="en-US" altLang="zh-CN" dirty="0" smtClean="0">
              <a:ea typeface="楷体" pitchFamily="49" charset="-122"/>
            </a:endParaRPr>
          </a:p>
          <a:p>
            <a:r>
              <a:rPr lang="zh-CN" altLang="en-US" dirty="0">
                <a:ea typeface="楷体" pitchFamily="49" charset="-122"/>
              </a:rPr>
              <a:t>这些研究大多建立</a:t>
            </a:r>
            <a:r>
              <a:rPr lang="zh-CN" altLang="en-US" dirty="0" smtClean="0">
                <a:ea typeface="楷体" pitchFamily="49" charset="-122"/>
              </a:rPr>
              <a:t>在</a:t>
            </a:r>
            <a:r>
              <a:rPr lang="en-US" altLang="zh-CN" dirty="0" smtClean="0">
                <a:ea typeface="楷体" pitchFamily="49" charset="-122"/>
              </a:rPr>
              <a:t>Grossman</a:t>
            </a:r>
            <a:r>
              <a:rPr lang="zh-CN" altLang="en-US" dirty="0">
                <a:ea typeface="楷体" pitchFamily="49" charset="-122"/>
              </a:rPr>
              <a:t>关于</a:t>
            </a:r>
            <a:r>
              <a:rPr lang="en-US" altLang="zh-CN" dirty="0">
                <a:ea typeface="楷体" pitchFamily="49" charset="-122"/>
              </a:rPr>
              <a:t>PCK</a:t>
            </a:r>
            <a:r>
              <a:rPr lang="zh-CN" altLang="en-US" dirty="0">
                <a:ea typeface="楷体" pitchFamily="49" charset="-122"/>
              </a:rPr>
              <a:t>四种组成部分的基础上。</a:t>
            </a:r>
            <a:r>
              <a:rPr lang="en-US" altLang="zh-CN" dirty="0">
                <a:ea typeface="楷体" pitchFamily="49" charset="-122"/>
              </a:rPr>
              <a:t>Magnusson</a:t>
            </a:r>
            <a:r>
              <a:rPr lang="zh-CN" altLang="en-US" dirty="0">
                <a:ea typeface="楷体" pitchFamily="49" charset="-122"/>
              </a:rPr>
              <a:t>的科学</a:t>
            </a:r>
            <a:r>
              <a:rPr lang="en-US" altLang="zh-CN" dirty="0">
                <a:ea typeface="楷体" pitchFamily="49" charset="-122"/>
              </a:rPr>
              <a:t>PCK</a:t>
            </a:r>
            <a:r>
              <a:rPr lang="zh-CN" altLang="en-US" dirty="0">
                <a:ea typeface="楷体" pitchFamily="49" charset="-122"/>
              </a:rPr>
              <a:t>框架</a:t>
            </a:r>
            <a:r>
              <a:rPr lang="zh-CN" altLang="en-US" dirty="0" smtClean="0">
                <a:ea typeface="楷体" pitchFamily="49" charset="-122"/>
              </a:rPr>
              <a:t>就是</a:t>
            </a:r>
            <a:r>
              <a:rPr lang="en-US" altLang="zh-CN" dirty="0" smtClean="0">
                <a:ea typeface="楷体" pitchFamily="49" charset="-122"/>
              </a:rPr>
              <a:t>Grossman</a:t>
            </a:r>
            <a:r>
              <a:rPr lang="zh-CN" altLang="en-US" dirty="0">
                <a:ea typeface="楷体" pitchFamily="49" charset="-122"/>
              </a:rPr>
              <a:t>研究基础上，加入了</a:t>
            </a:r>
            <a:r>
              <a:rPr lang="en-US" altLang="zh-CN" dirty="0" err="1" smtClean="0">
                <a:ea typeface="楷体" pitchFamily="49" charset="-122"/>
              </a:rPr>
              <a:t>Tarmir</a:t>
            </a:r>
            <a:r>
              <a:rPr lang="zh-CN" altLang="en-US" dirty="0">
                <a:ea typeface="楷体" pitchFamily="49" charset="-122"/>
              </a:rPr>
              <a:t>关于评价的知识，构成了五个成分</a:t>
            </a:r>
          </a:p>
          <a:p>
            <a:endParaRPr lang="zh-CN" altLang="en-US" dirty="0"/>
          </a:p>
        </p:txBody>
      </p:sp>
      <p:sp>
        <p:nvSpPr>
          <p:cNvPr id="2" name="标题 1"/>
          <p:cNvSpPr>
            <a:spLocks noGrp="1"/>
          </p:cNvSpPr>
          <p:nvPr>
            <p:ph type="title"/>
          </p:nvPr>
        </p:nvSpPr>
        <p:spPr/>
        <p:txBody>
          <a:bodyPr/>
          <a:lstStyle/>
          <a:p>
            <a:r>
              <a:rPr lang="en-US" altLang="zh-CN" dirty="0" smtClean="0"/>
              <a:t>1.2 PCK</a:t>
            </a:r>
            <a:r>
              <a:rPr lang="zh-CN" altLang="en-US" dirty="0" smtClean="0"/>
              <a:t>综述：</a:t>
            </a:r>
            <a:endParaRPr lang="zh-CN" altLang="en-US" dirty="0"/>
          </a:p>
        </p:txBody>
      </p:sp>
    </p:spTree>
    <p:extLst>
      <p:ext uri="{BB962C8B-B14F-4D97-AF65-F5344CB8AC3E}">
        <p14:creationId xmlns:p14="http://schemas.microsoft.com/office/powerpoint/2010/main" val="219760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dirty="0" smtClean="0">
                <a:latin typeface="楷体" pitchFamily="49" charset="-122"/>
                <a:ea typeface="楷体" pitchFamily="49" charset="-122"/>
              </a:rPr>
              <a:t>2.1 </a:t>
            </a:r>
            <a:r>
              <a:rPr lang="zh-CN" altLang="en-US" dirty="0" smtClean="0">
                <a:latin typeface="楷体" pitchFamily="49" charset="-122"/>
                <a:ea typeface="楷体" pitchFamily="49" charset="-122"/>
              </a:rPr>
              <a:t>国外研究现状</a:t>
            </a:r>
            <a:endParaRPr lang="en-US" altLang="zh-CN" dirty="0" smtClean="0">
              <a:latin typeface="楷体" pitchFamily="49" charset="-122"/>
              <a:ea typeface="楷体" pitchFamily="49" charset="-122"/>
            </a:endParaRPr>
          </a:p>
          <a:p>
            <a:pPr marL="457200" lvl="1" indent="0">
              <a:buNone/>
            </a:pPr>
            <a:r>
              <a:rPr lang="en-US" altLang="zh-CN" dirty="0" smtClean="0">
                <a:latin typeface="楷体" pitchFamily="49" charset="-122"/>
                <a:ea typeface="楷体" pitchFamily="49" charset="-122"/>
              </a:rPr>
              <a:t>1.TPACK</a:t>
            </a:r>
            <a:r>
              <a:rPr lang="zh-CN" altLang="en-US" dirty="0" smtClean="0">
                <a:latin typeface="楷体" pitchFamily="49" charset="-122"/>
                <a:ea typeface="楷体" pitchFamily="49" charset="-122"/>
              </a:rPr>
              <a:t>的内涵</a:t>
            </a:r>
            <a:endParaRPr lang="en-US" altLang="zh-CN" dirty="0" smtClean="0">
              <a:latin typeface="楷体" pitchFamily="49" charset="-122"/>
              <a:ea typeface="楷体" pitchFamily="49" charset="-122"/>
            </a:endParaRPr>
          </a:p>
          <a:p>
            <a:pPr marL="457200" lvl="1" indent="0">
              <a:buNone/>
            </a:pPr>
            <a:r>
              <a:rPr lang="en-US" altLang="zh-CN" dirty="0" smtClean="0">
                <a:latin typeface="楷体" pitchFamily="49" charset="-122"/>
                <a:ea typeface="楷体" pitchFamily="49" charset="-122"/>
              </a:rPr>
              <a:t>2.TPACK</a:t>
            </a:r>
            <a:r>
              <a:rPr lang="zh-CN" altLang="en-US" dirty="0" smtClean="0">
                <a:latin typeface="楷体" pitchFamily="49" charset="-122"/>
                <a:ea typeface="楷体" pitchFamily="49" charset="-122"/>
              </a:rPr>
              <a:t>的框架</a:t>
            </a:r>
            <a:endParaRPr lang="en-US" altLang="zh-CN" dirty="0" smtClean="0">
              <a:latin typeface="楷体" pitchFamily="49" charset="-122"/>
              <a:ea typeface="楷体" pitchFamily="49" charset="-122"/>
            </a:endParaRPr>
          </a:p>
          <a:p>
            <a:pPr marL="457200" lvl="1" indent="0">
              <a:buNone/>
            </a:pPr>
            <a:r>
              <a:rPr lang="en-US" altLang="zh-CN" dirty="0" smtClean="0">
                <a:latin typeface="楷体" pitchFamily="49" charset="-122"/>
                <a:ea typeface="楷体" pitchFamily="49" charset="-122"/>
              </a:rPr>
              <a:t>3.</a:t>
            </a:r>
            <a:r>
              <a:rPr lang="zh-CN" altLang="en-US" dirty="0" smtClean="0">
                <a:latin typeface="楷体" pitchFamily="49" charset="-122"/>
                <a:ea typeface="楷体" pitchFamily="49" charset="-122"/>
              </a:rPr>
              <a:t>教师</a:t>
            </a:r>
            <a:r>
              <a:rPr lang="zh-CN" altLang="en-US" dirty="0">
                <a:latin typeface="楷体" pitchFamily="49" charset="-122"/>
                <a:ea typeface="楷体" pitchFamily="49" charset="-122"/>
              </a:rPr>
              <a:t>实践中的</a:t>
            </a:r>
            <a:r>
              <a:rPr lang="en-US" altLang="zh-CN" dirty="0" smtClean="0">
                <a:latin typeface="楷体" pitchFamily="49" charset="-122"/>
                <a:ea typeface="楷体" pitchFamily="49" charset="-122"/>
              </a:rPr>
              <a:t>TPACK</a:t>
            </a:r>
          </a:p>
          <a:p>
            <a:r>
              <a:rPr lang="en-US" altLang="zh-CN" dirty="0" smtClean="0">
                <a:latin typeface="楷体" pitchFamily="49" charset="-122"/>
                <a:ea typeface="楷体" pitchFamily="49" charset="-122"/>
              </a:rPr>
              <a:t>2.2 </a:t>
            </a:r>
            <a:r>
              <a:rPr lang="zh-CN" altLang="en-US" dirty="0" smtClean="0">
                <a:latin typeface="楷体" pitchFamily="49" charset="-122"/>
                <a:ea typeface="楷体" pitchFamily="49" charset="-122"/>
              </a:rPr>
              <a:t>国内研究现状</a:t>
            </a:r>
            <a:endParaRPr lang="zh-CN" altLang="en-US" dirty="0">
              <a:latin typeface="楷体" pitchFamily="49" charset="-122"/>
              <a:ea typeface="楷体" pitchFamily="49" charset="-122"/>
            </a:endParaRPr>
          </a:p>
        </p:txBody>
      </p:sp>
      <p:sp>
        <p:nvSpPr>
          <p:cNvPr id="2" name="标题 1"/>
          <p:cNvSpPr>
            <a:spLocks noGrp="1"/>
          </p:cNvSpPr>
          <p:nvPr>
            <p:ph type="title"/>
          </p:nvPr>
        </p:nvSpPr>
        <p:spPr/>
        <p:txBody>
          <a:bodyPr/>
          <a:lstStyle/>
          <a:p>
            <a:r>
              <a:rPr lang="en-US" altLang="zh-CN" dirty="0" smtClean="0"/>
              <a:t>2.TPACK</a:t>
            </a:r>
            <a:r>
              <a:rPr lang="zh-CN" altLang="en-US" dirty="0"/>
              <a:t>研究综述</a:t>
            </a:r>
          </a:p>
        </p:txBody>
      </p:sp>
    </p:spTree>
    <p:extLst>
      <p:ext uri="{BB962C8B-B14F-4D97-AF65-F5344CB8AC3E}">
        <p14:creationId xmlns:p14="http://schemas.microsoft.com/office/powerpoint/2010/main" val="224455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340768"/>
            <a:ext cx="8229600" cy="5486454"/>
          </a:xfrm>
        </p:spPr>
        <p:txBody>
          <a:bodyPr/>
          <a:lstStyle/>
          <a:p>
            <a:r>
              <a:rPr lang="en-US" altLang="zh-CN" dirty="0" smtClean="0"/>
              <a:t>2.1.1TPACK</a:t>
            </a:r>
            <a:r>
              <a:rPr lang="zh-CN" altLang="en-US" dirty="0" smtClean="0"/>
              <a:t>概念的内涵</a:t>
            </a:r>
            <a:endParaRPr lang="en-US" altLang="zh-CN" dirty="0" smtClean="0"/>
          </a:p>
          <a:p>
            <a:r>
              <a:rPr lang="en-US" altLang="zh-CN" sz="2400" dirty="0" smtClean="0"/>
              <a:t>Mishra</a:t>
            </a:r>
            <a:r>
              <a:rPr lang="zh-CN" altLang="en-US" sz="2400" dirty="0"/>
              <a:t>和</a:t>
            </a:r>
            <a:r>
              <a:rPr lang="en-US" altLang="zh-CN" sz="2400" dirty="0" smtClean="0"/>
              <a:t>Koehler</a:t>
            </a:r>
            <a:r>
              <a:rPr lang="zh-CN" altLang="zh-CN" sz="2400" dirty="0"/>
              <a:t> 在一</a:t>
            </a:r>
            <a:r>
              <a:rPr lang="zh-CN" altLang="zh-CN" sz="2400" dirty="0" smtClean="0"/>
              <a:t>项</a:t>
            </a:r>
            <a:r>
              <a:rPr lang="zh-CN" altLang="zh-CN" sz="2400" dirty="0"/>
              <a:t>采用基于设计的研究</a:t>
            </a:r>
            <a:r>
              <a:rPr lang="zh-CN" altLang="zh-CN" sz="2400" dirty="0" smtClean="0"/>
              <a:t>为期</a:t>
            </a:r>
            <a:r>
              <a:rPr lang="zh-CN" altLang="zh-CN" sz="2400" dirty="0"/>
              <a:t>五年的高校教师专业发展</a:t>
            </a:r>
            <a:r>
              <a:rPr lang="zh-CN" altLang="zh-CN" sz="2400" dirty="0" smtClean="0"/>
              <a:t>项目</a:t>
            </a:r>
            <a:r>
              <a:rPr lang="zh-CN" altLang="en-US" sz="2400" dirty="0" smtClean="0"/>
              <a:t>的基础上</a:t>
            </a:r>
            <a:r>
              <a:rPr lang="zh-CN" altLang="zh-CN" sz="2400" dirty="0" smtClean="0"/>
              <a:t>，</a:t>
            </a:r>
            <a:r>
              <a:rPr lang="en-US" altLang="zh-CN" sz="2400" dirty="0" smtClean="0"/>
              <a:t>2005</a:t>
            </a:r>
            <a:r>
              <a:rPr lang="zh-CN" altLang="en-US" sz="2400" dirty="0" smtClean="0"/>
              <a:t>首次 </a:t>
            </a:r>
            <a:r>
              <a:rPr lang="en-US" altLang="zh-CN" sz="2400" dirty="0"/>
              <a:t>(</a:t>
            </a:r>
            <a:r>
              <a:rPr lang="zh-CN" altLang="en-US" sz="2400" dirty="0"/>
              <a:t>公开发表是在</a:t>
            </a:r>
            <a:r>
              <a:rPr lang="en-US" altLang="zh-CN" sz="2400" dirty="0"/>
              <a:t>2006</a:t>
            </a:r>
            <a:r>
              <a:rPr lang="zh-CN" altLang="en-US" sz="2400" dirty="0"/>
              <a:t>年</a:t>
            </a:r>
            <a:r>
              <a:rPr lang="en-US" altLang="zh-CN" sz="2400" dirty="0" smtClean="0"/>
              <a:t>)</a:t>
            </a:r>
            <a:r>
              <a:rPr lang="zh-CN" altLang="en-US" sz="2400" dirty="0" smtClean="0"/>
              <a:t> </a:t>
            </a:r>
            <a:r>
              <a:rPr lang="zh-CN" altLang="zh-CN" sz="2400" dirty="0" smtClean="0"/>
              <a:t>提出</a:t>
            </a:r>
            <a:r>
              <a:rPr lang="zh-CN" altLang="zh-CN" sz="2400" dirty="0"/>
              <a:t>了</a:t>
            </a:r>
            <a:r>
              <a:rPr lang="en-US" altLang="zh-CN" sz="2400" dirty="0"/>
              <a:t> TPACK </a:t>
            </a:r>
            <a:r>
              <a:rPr lang="zh-CN" altLang="zh-CN" sz="2400" dirty="0"/>
              <a:t>这</a:t>
            </a:r>
            <a:r>
              <a:rPr lang="zh-CN" altLang="zh-CN" sz="2400" dirty="0" smtClean="0"/>
              <a:t>一</a:t>
            </a:r>
            <a:r>
              <a:rPr lang="zh-CN" altLang="en-US" sz="2400" dirty="0" smtClean="0"/>
              <a:t>整合</a:t>
            </a:r>
            <a:r>
              <a:rPr lang="zh-CN" altLang="en-US" sz="2400" dirty="0"/>
              <a:t>技术</a:t>
            </a:r>
            <a:r>
              <a:rPr lang="zh-CN" altLang="en-US" sz="2400" dirty="0" smtClean="0"/>
              <a:t>的学科</a:t>
            </a:r>
            <a:r>
              <a:rPr lang="zh-CN" altLang="en-US" sz="2400" dirty="0"/>
              <a:t>教学知识   </a:t>
            </a:r>
            <a:r>
              <a:rPr lang="zh-CN" altLang="en-US" sz="2400" dirty="0" smtClean="0"/>
              <a:t>简称</a:t>
            </a:r>
            <a:r>
              <a:rPr lang="en-US" altLang="zh-CN" sz="2400" dirty="0" smtClean="0"/>
              <a:t>TPCK</a:t>
            </a:r>
            <a:r>
              <a:rPr lang="zh-CN" altLang="en-US" sz="2400" dirty="0" smtClean="0"/>
              <a:t>，后改为</a:t>
            </a:r>
            <a:r>
              <a:rPr lang="en-US" altLang="zh-CN" sz="2400" dirty="0" smtClean="0"/>
              <a:t>TPACK)</a:t>
            </a:r>
            <a:r>
              <a:rPr lang="zh-CN" altLang="zh-CN" sz="2400" dirty="0"/>
              <a:t>教师知识</a:t>
            </a:r>
            <a:r>
              <a:rPr lang="zh-CN" altLang="zh-CN" sz="2400" dirty="0" smtClean="0"/>
              <a:t>框架</a:t>
            </a:r>
            <a:endParaRPr lang="zh-CN" altLang="en-US" sz="2400" dirty="0"/>
          </a:p>
        </p:txBody>
      </p:sp>
      <p:sp>
        <p:nvSpPr>
          <p:cNvPr id="2" name="标题 1"/>
          <p:cNvSpPr>
            <a:spLocks noGrp="1"/>
          </p:cNvSpPr>
          <p:nvPr>
            <p:ph type="title"/>
          </p:nvPr>
        </p:nvSpPr>
        <p:spPr/>
        <p:txBody>
          <a:bodyPr>
            <a:normAutofit/>
          </a:bodyPr>
          <a:lstStyle/>
          <a:p>
            <a:r>
              <a:rPr lang="en-US" altLang="zh-CN" sz="4000" dirty="0" smtClean="0"/>
              <a:t>2.1</a:t>
            </a:r>
            <a:r>
              <a:rPr lang="zh-CN" altLang="en-US" sz="4000" dirty="0" smtClean="0"/>
              <a:t>国外的研究</a:t>
            </a:r>
            <a:endParaRPr lang="zh-CN" altLang="en-US" sz="4000" dirty="0"/>
          </a:p>
        </p:txBody>
      </p:sp>
      <p:pic>
        <p:nvPicPr>
          <p:cNvPr id="2050" name="Picture 2" descr="mhtml:file://E:\学术\毕业论文\与论文有关的文献\TPACK的中文文献\TPACK：一种信息技术与课程整合的框架%20-%20焦建利教育技术学自留地%20-%20博客大巴.mht!http://jiao.blogbus.com/files/12361331590.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356992"/>
            <a:ext cx="3290437" cy="321907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95536" y="6488668"/>
            <a:ext cx="8748464" cy="338554"/>
          </a:xfrm>
          <a:prstGeom prst="rect">
            <a:avLst/>
          </a:prstGeom>
        </p:spPr>
        <p:txBody>
          <a:bodyPr wrap="square">
            <a:spAutoFit/>
          </a:bodyPr>
          <a:lstStyle/>
          <a:p>
            <a:r>
              <a:rPr lang="en-US" altLang="zh-CN" sz="1600" dirty="0"/>
              <a:t>Mishra P, Koehler M. TPCK-Technological </a:t>
            </a:r>
            <a:r>
              <a:rPr lang="en-US" altLang="zh-CN" sz="1600" dirty="0" smtClean="0"/>
              <a:t>Pedagogical </a:t>
            </a:r>
            <a:r>
              <a:rPr lang="en-US" altLang="zh-CN" sz="1600" dirty="0"/>
              <a:t>Content Knowledge [EB/OL]. </a:t>
            </a:r>
          </a:p>
        </p:txBody>
      </p:sp>
    </p:spTree>
    <p:extLst>
      <p:ext uri="{BB962C8B-B14F-4D97-AF65-F5344CB8AC3E}">
        <p14:creationId xmlns:p14="http://schemas.microsoft.com/office/powerpoint/2010/main" val="4103076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507288" cy="4781128"/>
          </a:xfrm>
        </p:spPr>
        <p:txBody>
          <a:bodyPr>
            <a:normAutofit lnSpcReduction="10000"/>
          </a:bodyPr>
          <a:lstStyle/>
          <a:p>
            <a:r>
              <a:rPr lang="en-US" altLang="zh-CN" sz="2400" dirty="0"/>
              <a:t>Mishra</a:t>
            </a:r>
            <a:r>
              <a:rPr lang="zh-CN" altLang="en-US" sz="2400" dirty="0"/>
              <a:t>和</a:t>
            </a:r>
            <a:r>
              <a:rPr lang="en-US" altLang="zh-CN" sz="2400" dirty="0"/>
              <a:t>Koehler</a:t>
            </a:r>
            <a:r>
              <a:rPr lang="zh-CN" altLang="en-US" sz="2400" dirty="0"/>
              <a:t>最初提出</a:t>
            </a:r>
            <a:r>
              <a:rPr lang="en-US" altLang="zh-CN" sz="2400" dirty="0"/>
              <a:t>TPACK</a:t>
            </a:r>
            <a:r>
              <a:rPr lang="zh-CN" altLang="en-US" sz="2400" dirty="0"/>
              <a:t>时，认为</a:t>
            </a:r>
            <a:r>
              <a:rPr lang="en-US" altLang="zh-CN" sz="2400" dirty="0"/>
              <a:t>TPACK</a:t>
            </a:r>
            <a:r>
              <a:rPr lang="zh-CN" altLang="en-US" sz="2400" dirty="0"/>
              <a:t>是</a:t>
            </a:r>
            <a:r>
              <a:rPr lang="zh-CN" altLang="en-US" sz="2400" dirty="0">
                <a:solidFill>
                  <a:srgbClr val="FF0000"/>
                </a:solidFill>
              </a:rPr>
              <a:t>教师对技术知识、教学法知识</a:t>
            </a:r>
            <a:r>
              <a:rPr lang="en-US" altLang="zh-CN" sz="2400" dirty="0">
                <a:solidFill>
                  <a:srgbClr val="FF0000"/>
                </a:solidFill>
              </a:rPr>
              <a:t>(</a:t>
            </a:r>
            <a:r>
              <a:rPr lang="zh-CN" altLang="en-US" sz="2400" dirty="0">
                <a:solidFill>
                  <a:srgbClr val="FF0000"/>
                </a:solidFill>
              </a:rPr>
              <a:t>教学和学生学习</a:t>
            </a:r>
            <a:r>
              <a:rPr lang="en-US" altLang="zh-CN" sz="2400" dirty="0">
                <a:solidFill>
                  <a:srgbClr val="FF0000"/>
                </a:solidFill>
              </a:rPr>
              <a:t>)</a:t>
            </a:r>
            <a:r>
              <a:rPr lang="zh-CN" altLang="en-US" sz="2400" dirty="0">
                <a:solidFill>
                  <a:srgbClr val="FF0000"/>
                </a:solidFill>
              </a:rPr>
              <a:t>和学科内容知识三者间复杂的互联和互动关系</a:t>
            </a:r>
            <a:r>
              <a:rPr lang="zh-CN" altLang="en-US" sz="2400" dirty="0"/>
              <a:t>，是教师使用技术进行优质教学的基础，需要教师创造性地将技术、教学法和学科内容三种关键知识整合起来，而超越三者的新兴知识形态。具有</a:t>
            </a:r>
            <a:r>
              <a:rPr lang="zh-CN" altLang="en-US" sz="2400" dirty="0">
                <a:solidFill>
                  <a:srgbClr val="FF0000"/>
                </a:solidFill>
              </a:rPr>
              <a:t>复杂、多面和情境</a:t>
            </a:r>
            <a:r>
              <a:rPr lang="zh-CN" altLang="en-US" sz="2400" dirty="0"/>
              <a:t>特征。</a:t>
            </a:r>
            <a:endParaRPr lang="en-US" altLang="zh-CN" sz="2400" dirty="0"/>
          </a:p>
          <a:p>
            <a:r>
              <a:rPr lang="en-US" altLang="zh-CN" sz="2400" dirty="0" smtClean="0"/>
              <a:t>Mishra</a:t>
            </a:r>
            <a:r>
              <a:rPr lang="zh-CN" altLang="en-US" sz="2400" dirty="0"/>
              <a:t>和</a:t>
            </a:r>
            <a:r>
              <a:rPr lang="en-US" altLang="zh-CN" sz="2400" dirty="0"/>
              <a:t>Koehler</a:t>
            </a:r>
            <a:r>
              <a:rPr lang="zh-CN" altLang="en-US" sz="2400" dirty="0"/>
              <a:t>详细介绍了</a:t>
            </a:r>
            <a:r>
              <a:rPr lang="en-US" altLang="zh-CN" sz="2400" dirty="0"/>
              <a:t>TPACK</a:t>
            </a:r>
            <a:r>
              <a:rPr lang="zh-CN" altLang="en-US" sz="2400" dirty="0"/>
              <a:t>的各个组成部分。并通过三个案例在职教师和研究生制作电影、重新设计教育网站、教师发展和网络课程设计介绍了基于设计来学习技术的</a:t>
            </a:r>
            <a:r>
              <a:rPr lang="zh-CN" altLang="en-US" sz="2400" dirty="0" smtClean="0"/>
              <a:t>方法，并通过量表证明了基于设计的学习有利于提高</a:t>
            </a:r>
            <a:r>
              <a:rPr lang="en-US" altLang="zh-CN" sz="2400" dirty="0" smtClean="0"/>
              <a:t>TPACK</a:t>
            </a:r>
            <a:r>
              <a:rPr lang="zh-CN" altLang="en-US" sz="2400" dirty="0" smtClean="0"/>
              <a:t>知识</a:t>
            </a:r>
            <a:endParaRPr lang="en-US" altLang="zh-CN" sz="2400" dirty="0" smtClean="0"/>
          </a:p>
          <a:p>
            <a:r>
              <a:rPr lang="en-US" altLang="zh-CN" sz="2400" dirty="0"/>
              <a:t>Mishra</a:t>
            </a:r>
            <a:r>
              <a:rPr lang="zh-CN" altLang="en-US" sz="2400" dirty="0"/>
              <a:t>和</a:t>
            </a:r>
            <a:r>
              <a:rPr lang="en-US" altLang="zh-CN" sz="2400" dirty="0"/>
              <a:t>Koehler</a:t>
            </a:r>
            <a:r>
              <a:rPr lang="zh-CN" altLang="en-US" sz="2400" dirty="0" smtClean="0"/>
              <a:t>从描述性，推理性和应用性三个方面总结了</a:t>
            </a:r>
            <a:r>
              <a:rPr lang="en-US" altLang="zh-CN" sz="2400" dirty="0" smtClean="0"/>
              <a:t>TPACK</a:t>
            </a:r>
            <a:r>
              <a:rPr lang="zh-CN" altLang="en-US" sz="2400" dirty="0" smtClean="0"/>
              <a:t>框架的贡献和价值。</a:t>
            </a:r>
            <a:endParaRPr lang="zh-CN" altLang="en-US" sz="2400" dirty="0"/>
          </a:p>
        </p:txBody>
      </p:sp>
      <p:sp>
        <p:nvSpPr>
          <p:cNvPr id="2" name="标题 1"/>
          <p:cNvSpPr>
            <a:spLocks noGrp="1"/>
          </p:cNvSpPr>
          <p:nvPr>
            <p:ph type="title"/>
          </p:nvPr>
        </p:nvSpPr>
        <p:spPr/>
        <p:txBody>
          <a:bodyPr>
            <a:normAutofit/>
          </a:bodyPr>
          <a:lstStyle/>
          <a:p>
            <a:r>
              <a:rPr lang="zh-CN" altLang="en-US" sz="4000" dirty="0" smtClean="0"/>
              <a:t>一、</a:t>
            </a:r>
            <a:r>
              <a:rPr lang="en-US" altLang="zh-CN" sz="4000" dirty="0" smtClean="0"/>
              <a:t>Mishra</a:t>
            </a:r>
            <a:r>
              <a:rPr lang="zh-CN" altLang="en-US" sz="4000" dirty="0"/>
              <a:t>和</a:t>
            </a:r>
            <a:r>
              <a:rPr lang="en-US" altLang="zh-CN" sz="4000" dirty="0" smtClean="0"/>
              <a:t>Koehler</a:t>
            </a:r>
            <a:r>
              <a:rPr lang="zh-CN" altLang="en-US" sz="4000" dirty="0" smtClean="0"/>
              <a:t>的观点</a:t>
            </a:r>
            <a:endParaRPr lang="zh-CN" altLang="en-US" sz="4000" dirty="0"/>
          </a:p>
        </p:txBody>
      </p:sp>
    </p:spTree>
    <p:extLst>
      <p:ext uri="{BB962C8B-B14F-4D97-AF65-F5344CB8AC3E}">
        <p14:creationId xmlns:p14="http://schemas.microsoft.com/office/powerpoint/2010/main" val="2572871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700808"/>
            <a:ext cx="8229600" cy="4525963"/>
          </a:xfrm>
        </p:spPr>
        <p:txBody>
          <a:bodyPr/>
          <a:lstStyle/>
          <a:p>
            <a:r>
              <a:rPr lang="en-US" altLang="zh-CN" dirty="0" smtClean="0"/>
              <a:t>PCK</a:t>
            </a:r>
            <a:r>
              <a:rPr lang="zh-CN" altLang="en-US" dirty="0" smtClean="0"/>
              <a:t>研究综述</a:t>
            </a:r>
            <a:endParaRPr lang="en-US" altLang="zh-CN" dirty="0" smtClean="0"/>
          </a:p>
          <a:p>
            <a:r>
              <a:rPr lang="en-US" altLang="zh-CN" dirty="0" smtClean="0"/>
              <a:t>TPACK</a:t>
            </a:r>
            <a:r>
              <a:rPr lang="zh-CN" altLang="en-US" dirty="0" smtClean="0"/>
              <a:t>研究综述</a:t>
            </a:r>
            <a:endParaRPr lang="en-US" altLang="zh-CN" dirty="0" smtClean="0"/>
          </a:p>
        </p:txBody>
      </p:sp>
      <p:sp>
        <p:nvSpPr>
          <p:cNvPr id="2" name="标题 1"/>
          <p:cNvSpPr>
            <a:spLocks noGrp="1"/>
          </p:cNvSpPr>
          <p:nvPr>
            <p:ph type="title"/>
          </p:nvPr>
        </p:nvSpPr>
        <p:spPr/>
        <p:txBody>
          <a:bodyPr/>
          <a:lstStyle/>
          <a:p>
            <a:r>
              <a:rPr lang="en-US" altLang="zh-CN" dirty="0"/>
              <a:t>TPACK</a:t>
            </a:r>
            <a:r>
              <a:rPr lang="zh-CN" altLang="en-US" dirty="0"/>
              <a:t>研究综述</a:t>
            </a:r>
          </a:p>
        </p:txBody>
      </p:sp>
    </p:spTree>
    <p:extLst>
      <p:ext uri="{BB962C8B-B14F-4D97-AF65-F5344CB8AC3E}">
        <p14:creationId xmlns:p14="http://schemas.microsoft.com/office/powerpoint/2010/main" val="1058115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pPr>
            <a:r>
              <a:rPr lang="zh-CN" altLang="en-US" dirty="0" smtClean="0"/>
              <a:t>可以</a:t>
            </a:r>
            <a:r>
              <a:rPr lang="zh-CN" altLang="en-US" dirty="0"/>
              <a:t>理解为是关于所教学科</a:t>
            </a:r>
            <a:r>
              <a:rPr lang="zh-CN" altLang="en-US" dirty="0" smtClean="0"/>
              <a:t>内容的</a:t>
            </a:r>
            <a:r>
              <a:rPr lang="zh-CN" altLang="en-US" dirty="0"/>
              <a:t>知识</a:t>
            </a:r>
          </a:p>
          <a:p>
            <a:r>
              <a:rPr lang="zh-CN" altLang="en-US" sz="2800" dirty="0">
                <a:latin typeface="楷体" pitchFamily="49" charset="-122"/>
                <a:ea typeface="楷体" pitchFamily="49" charset="-122"/>
              </a:rPr>
              <a:t>一是指教师要教（和学生要学）的</a:t>
            </a:r>
            <a:r>
              <a:rPr lang="zh-CN" altLang="en-US" sz="2800" dirty="0">
                <a:solidFill>
                  <a:srgbClr val="FF0000"/>
                </a:solidFill>
                <a:latin typeface="楷体" pitchFamily="49" charset="-122"/>
                <a:ea typeface="楷体" pitchFamily="49" charset="-122"/>
              </a:rPr>
              <a:t>具体学科知识</a:t>
            </a:r>
            <a:r>
              <a:rPr lang="zh-CN" altLang="en-US" sz="2800" dirty="0">
                <a:latin typeface="楷体" pitchFamily="49" charset="-122"/>
                <a:ea typeface="楷体" pitchFamily="49" charset="-122"/>
              </a:rPr>
              <a:t>，如核心事实、概念、理论和方法，组织联系观点的解释框架和证明规则；</a:t>
            </a:r>
            <a:endParaRPr lang="en-US" altLang="zh-CN" sz="2800" dirty="0">
              <a:latin typeface="楷体" pitchFamily="49" charset="-122"/>
              <a:ea typeface="楷体" pitchFamily="49" charset="-122"/>
            </a:endParaRPr>
          </a:p>
          <a:p>
            <a:r>
              <a:rPr lang="zh-CN" altLang="en-US" sz="2800" dirty="0">
                <a:latin typeface="楷体" pitchFamily="49" charset="-122"/>
                <a:ea typeface="楷体" pitchFamily="49" charset="-122"/>
              </a:rPr>
              <a:t>二是指教师</a:t>
            </a:r>
            <a:r>
              <a:rPr lang="zh-CN" altLang="en-US" sz="2800" dirty="0">
                <a:solidFill>
                  <a:srgbClr val="FF0000"/>
                </a:solidFill>
                <a:latin typeface="楷体" pitchFamily="49" charset="-122"/>
                <a:ea typeface="楷体" pitchFamily="49" charset="-122"/>
              </a:rPr>
              <a:t>对于知识本质的理解和对不同学科领域的探究</a:t>
            </a:r>
            <a:r>
              <a:rPr lang="zh-CN" altLang="en-US" sz="2800" dirty="0">
                <a:latin typeface="楷体" pitchFamily="49" charset="-122"/>
                <a:ea typeface="楷体" pitchFamily="49" charset="-122"/>
              </a:rPr>
              <a:t>。 如果说第一层含义是确保学生所接受知识的准确性的前提，那第二层含义则是保证教师将学科知识有效地进行“教学转化”的前提。</a:t>
            </a:r>
          </a:p>
        </p:txBody>
      </p:sp>
      <p:sp>
        <p:nvSpPr>
          <p:cNvPr id="2" name="标题 1"/>
          <p:cNvSpPr>
            <a:spLocks noGrp="1"/>
          </p:cNvSpPr>
          <p:nvPr>
            <p:ph type="title"/>
          </p:nvPr>
        </p:nvSpPr>
        <p:spPr/>
        <p:txBody>
          <a:bodyPr/>
          <a:lstStyle/>
          <a:p>
            <a:r>
              <a:rPr lang="zh-CN" altLang="en-US" dirty="0"/>
              <a:t>学科内容知识 （</a:t>
            </a:r>
            <a:r>
              <a:rPr lang="en-US" altLang="zh-CN" dirty="0"/>
              <a:t>CK</a:t>
            </a:r>
            <a:r>
              <a:rPr lang="zh-CN" altLang="en-US" dirty="0"/>
              <a:t>）</a:t>
            </a:r>
          </a:p>
        </p:txBody>
      </p:sp>
    </p:spTree>
    <p:extLst>
      <p:ext uri="{BB962C8B-B14F-4D97-AF65-F5344CB8AC3E}">
        <p14:creationId xmlns:p14="http://schemas.microsoft.com/office/powerpoint/2010/main" val="4133621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dirty="0" smtClean="0">
                <a:latin typeface="楷体" pitchFamily="49" charset="-122"/>
                <a:ea typeface="楷体" pitchFamily="49" charset="-122"/>
              </a:rPr>
              <a:t>教学是个结构不良的、复杂的领域</a:t>
            </a:r>
            <a:endParaRPr lang="en-US" altLang="zh-CN" sz="2800" dirty="0" smtClean="0">
              <a:latin typeface="楷体" pitchFamily="49" charset="-122"/>
              <a:ea typeface="楷体" pitchFamily="49" charset="-122"/>
            </a:endParaRPr>
          </a:p>
          <a:p>
            <a:endParaRPr lang="en-US" altLang="zh-CN" sz="2800" dirty="0" smtClean="0">
              <a:latin typeface="楷体" pitchFamily="49" charset="-122"/>
              <a:ea typeface="楷体" pitchFamily="49" charset="-122"/>
            </a:endParaRPr>
          </a:p>
          <a:p>
            <a:r>
              <a:rPr lang="zh-CN" altLang="en-US" sz="2800" dirty="0" smtClean="0">
                <a:latin typeface="楷体" pitchFamily="49" charset="-122"/>
                <a:ea typeface="楷体" pitchFamily="49" charset="-122"/>
              </a:rPr>
              <a:t>教学法</a:t>
            </a:r>
            <a:r>
              <a:rPr lang="zh-CN" altLang="en-US" sz="2800" dirty="0">
                <a:latin typeface="楷体" pitchFamily="49" charset="-122"/>
                <a:ea typeface="楷体" pitchFamily="49" charset="-122"/>
              </a:rPr>
              <a:t>知识（</a:t>
            </a:r>
            <a:r>
              <a:rPr lang="en-US" altLang="zh-CN" sz="2800" dirty="0">
                <a:latin typeface="楷体" pitchFamily="49" charset="-122"/>
                <a:ea typeface="楷体" pitchFamily="49" charset="-122"/>
              </a:rPr>
              <a:t>PK</a:t>
            </a:r>
            <a:r>
              <a:rPr lang="zh-CN" altLang="en-US" sz="2800" dirty="0">
                <a:latin typeface="楷体" pitchFamily="49" charset="-122"/>
                <a:ea typeface="楷体" pitchFamily="49" charset="-122"/>
              </a:rPr>
              <a:t>）即为</a:t>
            </a:r>
            <a:r>
              <a:rPr lang="zh-CN" altLang="en-US" sz="2800" dirty="0" smtClean="0">
                <a:latin typeface="楷体" pitchFamily="49" charset="-122"/>
                <a:ea typeface="楷体" pitchFamily="49" charset="-122"/>
              </a:rPr>
              <a:t>普通教学法</a:t>
            </a:r>
            <a:r>
              <a:rPr lang="zh-CN" altLang="en-US" sz="2800" dirty="0">
                <a:latin typeface="楷体" pitchFamily="49" charset="-122"/>
                <a:ea typeface="楷体" pitchFamily="49" charset="-122"/>
              </a:rPr>
              <a:t>知识 ，指对</a:t>
            </a:r>
            <a:r>
              <a:rPr lang="zh-CN" altLang="en-US" sz="2800" dirty="0">
                <a:solidFill>
                  <a:srgbClr val="FF0000"/>
                </a:solidFill>
                <a:latin typeface="楷体" pitchFamily="49" charset="-122"/>
                <a:ea typeface="楷体" pitchFamily="49" charset="-122"/>
              </a:rPr>
              <a:t>所有和教与学过程、实践或方法相关的知识</a:t>
            </a:r>
            <a:r>
              <a:rPr lang="zh-CN" altLang="en-US" sz="2800" dirty="0">
                <a:latin typeface="楷体" pitchFamily="49" charset="-122"/>
                <a:ea typeface="楷体" pitchFamily="49" charset="-122"/>
              </a:rPr>
              <a:t>（如关于学生、教学目标、教学策略、课堂管理和评价的知识）的深刻理解的教学法知识</a:t>
            </a:r>
            <a:r>
              <a:rPr lang="zh-CN" altLang="en-US" dirty="0"/>
              <a:t>。</a:t>
            </a:r>
            <a:r>
              <a:rPr lang="zh-CN" altLang="en-US" sz="2800" dirty="0">
                <a:latin typeface="楷体" pitchFamily="49" charset="-122"/>
                <a:ea typeface="楷体" pitchFamily="49" charset="-122"/>
              </a:rPr>
              <a:t>美国杨百翰大学 </a:t>
            </a:r>
            <a:r>
              <a:rPr lang="en-US" altLang="zh-CN" sz="2800" dirty="0">
                <a:latin typeface="楷体" pitchFamily="49" charset="-122"/>
                <a:ea typeface="楷体" pitchFamily="49" charset="-122"/>
              </a:rPr>
              <a:t>Suzy Cox </a:t>
            </a:r>
            <a:r>
              <a:rPr lang="zh-CN" altLang="en-US" sz="2800" dirty="0">
                <a:latin typeface="楷体" pitchFamily="49" charset="-122"/>
                <a:ea typeface="楷体" pitchFamily="49" charset="-122"/>
              </a:rPr>
              <a:t>认为，</a:t>
            </a:r>
            <a:r>
              <a:rPr lang="zh-CN" altLang="en-US" sz="2800" dirty="0" smtClean="0">
                <a:latin typeface="楷体" pitchFamily="49" charset="-122"/>
                <a:ea typeface="楷体" pitchFamily="49" charset="-122"/>
              </a:rPr>
              <a:t>教学法知识</a:t>
            </a:r>
            <a:r>
              <a:rPr lang="zh-CN" altLang="en-US" sz="2800" dirty="0">
                <a:latin typeface="楷体" pitchFamily="49" charset="-122"/>
                <a:ea typeface="楷体" pitchFamily="49" charset="-122"/>
              </a:rPr>
              <a:t>（以及之后的 </a:t>
            </a:r>
            <a:r>
              <a:rPr lang="en-US" altLang="zh-CN" sz="2800" dirty="0">
                <a:latin typeface="楷体" pitchFamily="49" charset="-122"/>
                <a:ea typeface="楷体" pitchFamily="49" charset="-122"/>
              </a:rPr>
              <a:t>TPK</a:t>
            </a:r>
            <a:r>
              <a:rPr lang="zh-CN" altLang="en-US" sz="2800" dirty="0">
                <a:latin typeface="楷体" pitchFamily="49" charset="-122"/>
                <a:ea typeface="楷体" pitchFamily="49" charset="-122"/>
              </a:rPr>
              <a:t>）</a:t>
            </a:r>
            <a:r>
              <a:rPr lang="zh-CN" altLang="en-US" sz="2800" dirty="0">
                <a:solidFill>
                  <a:srgbClr val="FF0000"/>
                </a:solidFill>
                <a:latin typeface="楷体" pitchFamily="49" charset="-122"/>
                <a:ea typeface="楷体" pitchFamily="49" charset="-122"/>
              </a:rPr>
              <a:t>不具备学科内容针对性，是基本的</a:t>
            </a:r>
            <a:r>
              <a:rPr lang="zh-CN" altLang="en-US" sz="2800" dirty="0" smtClean="0">
                <a:solidFill>
                  <a:srgbClr val="FF0000"/>
                </a:solidFill>
                <a:latin typeface="楷体" pitchFamily="49" charset="-122"/>
                <a:ea typeface="楷体" pitchFamily="49" charset="-122"/>
              </a:rPr>
              <a:t>、普遍</a:t>
            </a:r>
            <a:r>
              <a:rPr lang="zh-CN" altLang="en-US" sz="2800" dirty="0">
                <a:solidFill>
                  <a:srgbClr val="FF0000"/>
                </a:solidFill>
                <a:latin typeface="楷体" pitchFamily="49" charset="-122"/>
                <a:ea typeface="楷体" pitchFamily="49" charset="-122"/>
              </a:rPr>
              <a:t>适用的</a:t>
            </a:r>
            <a:r>
              <a:rPr lang="zh-CN" altLang="en-US" sz="2800" dirty="0">
                <a:latin typeface="楷体" pitchFamily="49" charset="-122"/>
                <a:ea typeface="楷体" pitchFamily="49" charset="-122"/>
              </a:rPr>
              <a:t>。 </a:t>
            </a:r>
          </a:p>
          <a:p>
            <a:endParaRPr lang="zh-CN" altLang="en-US" dirty="0"/>
          </a:p>
        </p:txBody>
      </p:sp>
      <p:sp>
        <p:nvSpPr>
          <p:cNvPr id="2" name="标题 1"/>
          <p:cNvSpPr>
            <a:spLocks noGrp="1"/>
          </p:cNvSpPr>
          <p:nvPr>
            <p:ph type="title"/>
          </p:nvPr>
        </p:nvSpPr>
        <p:spPr/>
        <p:txBody>
          <a:bodyPr/>
          <a:lstStyle/>
          <a:p>
            <a:r>
              <a:rPr lang="zh-CN" altLang="en-US" dirty="0"/>
              <a:t>教学法知识（</a:t>
            </a:r>
            <a:r>
              <a:rPr lang="en-US" altLang="zh-CN" dirty="0"/>
              <a:t>PK</a:t>
            </a:r>
            <a:r>
              <a:rPr lang="zh-CN" altLang="en-US" dirty="0"/>
              <a:t>）</a:t>
            </a:r>
          </a:p>
        </p:txBody>
      </p:sp>
    </p:spTree>
    <p:extLst>
      <p:ext uri="{BB962C8B-B14F-4D97-AF65-F5344CB8AC3E}">
        <p14:creationId xmlns:p14="http://schemas.microsoft.com/office/powerpoint/2010/main" val="3220522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sz="2800" dirty="0" smtClean="0">
                <a:solidFill>
                  <a:srgbClr val="FF0000"/>
                </a:solidFill>
                <a:latin typeface="楷体" pitchFamily="49" charset="-122"/>
                <a:ea typeface="楷体" pitchFamily="49" charset="-122"/>
              </a:rPr>
              <a:t>Q:</a:t>
            </a:r>
            <a:r>
              <a:rPr lang="zh-CN" altLang="en-US" sz="2800" dirty="0" smtClean="0">
                <a:solidFill>
                  <a:srgbClr val="FF0000"/>
                </a:solidFill>
                <a:latin typeface="楷体" pitchFamily="49" charset="-122"/>
                <a:ea typeface="楷体" pitchFamily="49" charset="-122"/>
              </a:rPr>
              <a:t>技术是中立的吗？</a:t>
            </a:r>
            <a:endParaRPr lang="en-US" altLang="zh-CN" sz="2800" dirty="0" smtClean="0">
              <a:solidFill>
                <a:srgbClr val="FF0000"/>
              </a:solidFill>
              <a:latin typeface="楷体" pitchFamily="49" charset="-122"/>
              <a:ea typeface="楷体" pitchFamily="49" charset="-122"/>
            </a:endParaRPr>
          </a:p>
          <a:p>
            <a:endParaRPr lang="en-US" altLang="zh-CN" dirty="0" smtClean="0"/>
          </a:p>
          <a:p>
            <a:endParaRPr lang="en-US" altLang="zh-CN" dirty="0" smtClean="0"/>
          </a:p>
          <a:p>
            <a:r>
              <a:rPr lang="zh-CN" altLang="en-US" dirty="0" smtClean="0"/>
              <a:t>具体的技术有具体的</a:t>
            </a:r>
            <a:r>
              <a:rPr lang="zh-CN" altLang="en-US" dirty="0" smtClean="0">
                <a:solidFill>
                  <a:srgbClr val="FF0000"/>
                </a:solidFill>
              </a:rPr>
              <a:t>功能可供性</a:t>
            </a:r>
            <a:r>
              <a:rPr lang="zh-CN" altLang="en-US" dirty="0" smtClean="0"/>
              <a:t>（</a:t>
            </a:r>
            <a:r>
              <a:rPr lang="en-US" altLang="zh-CN" dirty="0" smtClean="0"/>
              <a:t>affordances</a:t>
            </a:r>
            <a:r>
              <a:rPr lang="zh-CN" altLang="en-US" dirty="0" smtClean="0"/>
              <a:t>）和</a:t>
            </a:r>
            <a:r>
              <a:rPr lang="zh-CN" altLang="en-US" dirty="0" smtClean="0">
                <a:solidFill>
                  <a:srgbClr val="FF0000"/>
                </a:solidFill>
              </a:rPr>
              <a:t>限制性</a:t>
            </a:r>
            <a:r>
              <a:rPr lang="zh-CN" altLang="en-US" dirty="0" smtClean="0"/>
              <a:t>（</a:t>
            </a:r>
            <a:r>
              <a:rPr lang="en-US" altLang="zh-CN" dirty="0" smtClean="0"/>
              <a:t>constraints</a:t>
            </a:r>
            <a:r>
              <a:rPr lang="zh-CN" altLang="en-US" dirty="0" smtClean="0"/>
              <a:t>）。技术既不是中立的，也不是无偏见的。恰恰相反，</a:t>
            </a:r>
            <a:r>
              <a:rPr lang="zh-CN" altLang="en-US" dirty="0" smtClean="0">
                <a:solidFill>
                  <a:srgbClr val="FF0000"/>
                </a:solidFill>
              </a:rPr>
              <a:t>具体的技术有自己的倾向性、偏见和内在属性，这使它们在具体的任务中比其他技术更加适用。</a:t>
            </a:r>
            <a:r>
              <a:rPr lang="zh-CN" altLang="en-US" dirty="0" smtClean="0"/>
              <a:t>（</a:t>
            </a:r>
            <a:r>
              <a:rPr lang="en-US" altLang="zh-CN" dirty="0" smtClean="0"/>
              <a:t>Bromley,1998; Bruce,1993</a:t>
            </a:r>
            <a:r>
              <a:rPr lang="zh-CN" altLang="en-US" dirty="0" smtClean="0"/>
              <a:t>）</a:t>
            </a:r>
            <a:endParaRPr lang="zh-CN" altLang="en-US" dirty="0"/>
          </a:p>
        </p:txBody>
      </p:sp>
      <p:sp>
        <p:nvSpPr>
          <p:cNvPr id="2" name="标题 1"/>
          <p:cNvSpPr>
            <a:spLocks noGrp="1"/>
          </p:cNvSpPr>
          <p:nvPr>
            <p:ph type="title"/>
          </p:nvPr>
        </p:nvSpPr>
        <p:spPr/>
        <p:txBody>
          <a:bodyPr/>
          <a:lstStyle/>
          <a:p>
            <a:r>
              <a:rPr lang="zh-CN" altLang="en-US" dirty="0"/>
              <a:t>技术知识（</a:t>
            </a:r>
            <a:r>
              <a:rPr lang="en-US" altLang="zh-CN" dirty="0"/>
              <a:t>TK</a:t>
            </a:r>
            <a:r>
              <a:rPr lang="zh-CN" altLang="en-US" dirty="0"/>
              <a:t>）</a:t>
            </a:r>
          </a:p>
        </p:txBody>
      </p:sp>
    </p:spTree>
    <p:extLst>
      <p:ext uri="{BB962C8B-B14F-4D97-AF65-F5344CB8AC3E}">
        <p14:creationId xmlns:p14="http://schemas.microsoft.com/office/powerpoint/2010/main" val="26586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sz="2800" dirty="0" smtClean="0">
                <a:latin typeface="楷体" pitchFamily="49" charset="-122"/>
                <a:ea typeface="楷体" pitchFamily="49" charset="-122"/>
              </a:rPr>
              <a:t>技术</a:t>
            </a:r>
            <a:r>
              <a:rPr lang="zh-CN" altLang="en-US" sz="2800" dirty="0">
                <a:latin typeface="楷体" pitchFamily="49" charset="-122"/>
                <a:ea typeface="楷体" pitchFamily="49" charset="-122"/>
              </a:rPr>
              <a:t>知识（</a:t>
            </a:r>
            <a:r>
              <a:rPr lang="en-US" altLang="zh-CN" sz="2800" dirty="0">
                <a:latin typeface="楷体" pitchFamily="49" charset="-122"/>
                <a:ea typeface="楷体" pitchFamily="49" charset="-122"/>
              </a:rPr>
              <a:t>TK</a:t>
            </a:r>
            <a:r>
              <a:rPr lang="zh-CN" altLang="en-US" sz="2800" dirty="0">
                <a:latin typeface="楷体" pitchFamily="49" charset="-122"/>
                <a:ea typeface="楷体" pitchFamily="49" charset="-122"/>
              </a:rPr>
              <a:t>）是 </a:t>
            </a:r>
            <a:r>
              <a:rPr lang="en-US" altLang="zh-CN" sz="2800" dirty="0">
                <a:latin typeface="楷体" pitchFamily="49" charset="-122"/>
                <a:ea typeface="楷体" pitchFamily="49" charset="-122"/>
              </a:rPr>
              <a:t>TPACK </a:t>
            </a:r>
            <a:r>
              <a:rPr lang="zh-CN" altLang="en-US" sz="2800" dirty="0">
                <a:latin typeface="楷体" pitchFamily="49" charset="-122"/>
                <a:ea typeface="楷体" pitchFamily="49" charset="-122"/>
              </a:rPr>
              <a:t>框架中的一个重要元素，</a:t>
            </a:r>
            <a:r>
              <a:rPr lang="zh-CN" altLang="en-US" sz="2800" dirty="0">
                <a:solidFill>
                  <a:srgbClr val="FF0000"/>
                </a:solidFill>
                <a:latin typeface="楷体" pitchFamily="49" charset="-122"/>
                <a:ea typeface="楷体" pitchFamily="49" charset="-122"/>
              </a:rPr>
              <a:t>包含传统技术和数字</a:t>
            </a:r>
            <a:r>
              <a:rPr lang="zh-CN" altLang="en-US" sz="2800" dirty="0" smtClean="0">
                <a:solidFill>
                  <a:srgbClr val="FF0000"/>
                </a:solidFill>
                <a:latin typeface="楷体" pitchFamily="49" charset="-122"/>
                <a:ea typeface="楷体" pitchFamily="49" charset="-122"/>
              </a:rPr>
              <a:t>技术</a:t>
            </a:r>
            <a:endParaRPr lang="en-US" altLang="zh-CN" sz="2800" dirty="0" smtClean="0">
              <a:solidFill>
                <a:srgbClr val="FF0000"/>
              </a:solidFill>
              <a:latin typeface="楷体" pitchFamily="49" charset="-122"/>
              <a:ea typeface="楷体" pitchFamily="49" charset="-122"/>
            </a:endParaRPr>
          </a:p>
          <a:p>
            <a:r>
              <a:rPr lang="zh-CN" altLang="en-US" sz="2800" dirty="0" smtClean="0">
                <a:latin typeface="楷体" pitchFamily="49" charset="-122"/>
                <a:ea typeface="楷体" pitchFamily="49" charset="-122"/>
              </a:rPr>
              <a:t>对</a:t>
            </a:r>
            <a:r>
              <a:rPr lang="zh-CN" altLang="en-US" sz="2800" dirty="0">
                <a:latin typeface="楷体" pitchFamily="49" charset="-122"/>
                <a:ea typeface="楷体" pitchFamily="49" charset="-122"/>
              </a:rPr>
              <a:t>技术知识的阐释从一开始的 “对具体</a:t>
            </a:r>
            <a:r>
              <a:rPr lang="zh-CN" altLang="en-US" sz="2800" dirty="0" smtClean="0">
                <a:latin typeface="楷体" pitchFamily="49" charset="-122"/>
                <a:ea typeface="楷体" pitchFamily="49" charset="-122"/>
              </a:rPr>
              <a:t>技术的</a:t>
            </a:r>
            <a:r>
              <a:rPr lang="zh-CN" altLang="en-US" sz="2800" dirty="0">
                <a:latin typeface="楷体" pitchFamily="49" charset="-122"/>
                <a:ea typeface="楷体" pitchFamily="49" charset="-122"/>
              </a:rPr>
              <a:t>操作和适应、学习新技术的能力</a:t>
            </a:r>
            <a:r>
              <a:rPr lang="zh-CN" altLang="en-US" sz="2800" dirty="0" smtClean="0">
                <a:latin typeface="楷体" pitchFamily="49" charset="-122"/>
                <a:ea typeface="楷体" pitchFamily="49" charset="-122"/>
              </a:rPr>
              <a:t>”过渡</a:t>
            </a:r>
            <a:r>
              <a:rPr lang="zh-CN" altLang="en-US" sz="2800" dirty="0">
                <a:latin typeface="楷体" pitchFamily="49" charset="-122"/>
                <a:ea typeface="楷体" pitchFamily="49" charset="-122"/>
              </a:rPr>
              <a:t>到</a:t>
            </a:r>
            <a:r>
              <a:rPr lang="zh-CN" altLang="en-US" sz="2800" dirty="0" smtClean="0">
                <a:latin typeface="楷体" pitchFamily="49" charset="-122"/>
                <a:ea typeface="楷体" pitchFamily="49" charset="-122"/>
              </a:rPr>
              <a:t>了 “</a:t>
            </a:r>
            <a:r>
              <a:rPr lang="zh-CN" altLang="en-US" sz="2800" dirty="0">
                <a:solidFill>
                  <a:srgbClr val="FF0000"/>
                </a:solidFill>
                <a:latin typeface="楷体" pitchFamily="49" charset="-122"/>
                <a:ea typeface="楷体" pitchFamily="49" charset="-122"/>
              </a:rPr>
              <a:t>信息技术流畅性 </a:t>
            </a:r>
            <a:r>
              <a:rPr lang="zh-CN" altLang="en-US" sz="2800" dirty="0">
                <a:latin typeface="楷体" pitchFamily="49" charset="-122"/>
                <a:ea typeface="楷体" pitchFamily="49" charset="-122"/>
              </a:rPr>
              <a:t>（</a:t>
            </a:r>
            <a:r>
              <a:rPr lang="en-US" altLang="zh-CN" sz="2800" dirty="0" smtClean="0">
                <a:latin typeface="楷体" pitchFamily="49" charset="-122"/>
                <a:ea typeface="楷体" pitchFamily="49" charset="-122"/>
              </a:rPr>
              <a:t>Fitness</a:t>
            </a:r>
            <a:r>
              <a:rPr lang="zh-CN" altLang="en-US" sz="2800" dirty="0">
                <a:latin typeface="楷体" pitchFamily="49" charset="-122"/>
                <a:ea typeface="楷体" pitchFamily="49" charset="-122"/>
              </a:rPr>
              <a:t>）</a:t>
            </a:r>
            <a:r>
              <a:rPr lang="zh-CN" altLang="en-US" sz="2800" dirty="0" smtClean="0">
                <a:latin typeface="楷体" pitchFamily="49" charset="-122"/>
                <a:ea typeface="楷体" pitchFamily="49" charset="-122"/>
              </a:rPr>
              <a:t>”以</a:t>
            </a:r>
            <a:r>
              <a:rPr lang="zh-CN" altLang="en-US" sz="2800" dirty="0">
                <a:latin typeface="楷体" pitchFamily="49" charset="-122"/>
                <a:ea typeface="楷体" pitchFamily="49" charset="-122"/>
              </a:rPr>
              <a:t>说明教师需要具备一定的</a:t>
            </a:r>
            <a:r>
              <a:rPr lang="zh-CN" altLang="en-US" sz="2800" dirty="0">
                <a:solidFill>
                  <a:srgbClr val="FF0000"/>
                </a:solidFill>
                <a:latin typeface="楷体" pitchFamily="49" charset="-122"/>
                <a:ea typeface="楷体" pitchFamily="49" charset="-122"/>
              </a:rPr>
              <a:t>思考和使用技术的方式</a:t>
            </a:r>
            <a:r>
              <a:rPr lang="zh-CN" altLang="en-US" sz="2800" dirty="0">
                <a:latin typeface="楷体" pitchFamily="49" charset="-122"/>
                <a:ea typeface="楷体" pitchFamily="49" charset="-122"/>
              </a:rPr>
              <a:t>。 这种</a:t>
            </a:r>
            <a:r>
              <a:rPr lang="zh-CN" altLang="en-US" sz="2800" dirty="0" smtClean="0">
                <a:latin typeface="楷体" pitchFamily="49" charset="-122"/>
                <a:ea typeface="楷体" pitchFamily="49" charset="-122"/>
              </a:rPr>
              <a:t>思考</a:t>
            </a:r>
            <a:r>
              <a:rPr lang="zh-CN" altLang="en-US" sz="2800" dirty="0">
                <a:latin typeface="楷体" pitchFamily="49" charset="-122"/>
                <a:ea typeface="楷体" pitchFamily="49" charset="-122"/>
              </a:rPr>
              <a:t>方式适用于各种具体技术的</a:t>
            </a:r>
            <a:r>
              <a:rPr lang="zh-CN" altLang="en-US" sz="2800" dirty="0" smtClean="0">
                <a:latin typeface="楷体" pitchFamily="49" charset="-122"/>
                <a:ea typeface="楷体" pitchFamily="49" charset="-122"/>
              </a:rPr>
              <a:t>应用。而</a:t>
            </a:r>
            <a:r>
              <a:rPr lang="zh-CN" altLang="en-US" sz="2800" dirty="0">
                <a:latin typeface="楷体" pitchFamily="49" charset="-122"/>
                <a:ea typeface="楷体" pitchFamily="49" charset="-122"/>
              </a:rPr>
              <a:t>要获得这样一种</a:t>
            </a:r>
            <a:r>
              <a:rPr lang="zh-CN" altLang="en-US" sz="2800" dirty="0" smtClean="0">
                <a:latin typeface="楷体" pitchFamily="49" charset="-122"/>
                <a:ea typeface="楷体" pitchFamily="49" charset="-122"/>
              </a:rPr>
              <a:t>对技术</a:t>
            </a:r>
            <a:r>
              <a:rPr lang="zh-CN" altLang="en-US" sz="2800" dirty="0">
                <a:latin typeface="楷体" pitchFamily="49" charset="-122"/>
                <a:ea typeface="楷体" pitchFamily="49" charset="-122"/>
              </a:rPr>
              <a:t>流畅的、 适应性的理解所需的努力通常是无止境</a:t>
            </a:r>
            <a:r>
              <a:rPr lang="zh-CN" altLang="en-US" sz="2800" dirty="0" smtClean="0">
                <a:latin typeface="楷体" pitchFamily="49" charset="-122"/>
                <a:ea typeface="楷体" pitchFamily="49" charset="-122"/>
              </a:rPr>
              <a:t>的</a:t>
            </a:r>
            <a:endParaRPr lang="zh-CN" altLang="en-US" sz="2800" dirty="0">
              <a:latin typeface="楷体" pitchFamily="49" charset="-122"/>
              <a:ea typeface="楷体" pitchFamily="49" charset="-122"/>
            </a:endParaRPr>
          </a:p>
          <a:p>
            <a:endParaRPr lang="zh-CN" altLang="en-US" dirty="0"/>
          </a:p>
        </p:txBody>
      </p:sp>
      <p:sp>
        <p:nvSpPr>
          <p:cNvPr id="2" name="标题 1"/>
          <p:cNvSpPr>
            <a:spLocks noGrp="1"/>
          </p:cNvSpPr>
          <p:nvPr>
            <p:ph type="title"/>
          </p:nvPr>
        </p:nvSpPr>
        <p:spPr/>
        <p:txBody>
          <a:bodyPr/>
          <a:lstStyle/>
          <a:p>
            <a:r>
              <a:rPr lang="zh-CN" altLang="en-US" dirty="0"/>
              <a:t>技术知识（</a:t>
            </a:r>
            <a:r>
              <a:rPr lang="en-US" altLang="zh-CN" dirty="0"/>
              <a:t>TK</a:t>
            </a:r>
            <a:r>
              <a:rPr lang="zh-CN" altLang="en-US" dirty="0"/>
              <a:t>）</a:t>
            </a:r>
          </a:p>
        </p:txBody>
      </p:sp>
    </p:spTree>
    <p:extLst>
      <p:ext uri="{BB962C8B-B14F-4D97-AF65-F5344CB8AC3E}">
        <p14:creationId xmlns:p14="http://schemas.microsoft.com/office/powerpoint/2010/main" val="3435717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zh-CN" sz="2800" dirty="0">
                <a:latin typeface="楷体" pitchFamily="49" charset="-122"/>
                <a:ea typeface="楷体" pitchFamily="49" charset="-122"/>
              </a:rPr>
              <a:t>是具体学科知识的 “教学转化 ”，它包括</a:t>
            </a:r>
            <a:r>
              <a:rPr lang="zh-CN" altLang="zh-CN" sz="2800" dirty="0">
                <a:solidFill>
                  <a:srgbClr val="FF0000"/>
                </a:solidFill>
                <a:latin typeface="楷体" pitchFamily="49" charset="-122"/>
                <a:ea typeface="楷体" pitchFamily="49" charset="-122"/>
              </a:rPr>
              <a:t>使人易懂的该学科内容的表达和阐述方式</a:t>
            </a:r>
            <a:r>
              <a:rPr lang="zh-CN" altLang="zh-CN" sz="2800" dirty="0">
                <a:latin typeface="楷体" pitchFamily="49" charset="-122"/>
                <a:ea typeface="楷体" pitchFamily="49" charset="-122"/>
              </a:rPr>
              <a:t>（如最有效的类比、举例和解释等），以及</a:t>
            </a:r>
            <a:r>
              <a:rPr lang="zh-CN" altLang="zh-CN" sz="2800" dirty="0">
                <a:solidFill>
                  <a:srgbClr val="FF0000"/>
                </a:solidFill>
                <a:latin typeface="楷体" pitchFamily="49" charset="-122"/>
                <a:ea typeface="楷体" pitchFamily="49" charset="-122"/>
              </a:rPr>
              <a:t>不同学生所拥的前概念和迷思概念等</a:t>
            </a:r>
            <a:r>
              <a:rPr lang="zh-CN" altLang="zh-CN" sz="2800" dirty="0">
                <a:latin typeface="楷体" pitchFamily="49" charset="-122"/>
                <a:ea typeface="楷体" pitchFamily="49" charset="-122"/>
              </a:rPr>
              <a:t>，是学习和教学研究的结合点。其与特定学科相关</a:t>
            </a:r>
            <a:r>
              <a:rPr lang="en-US" altLang="zh-CN" sz="2800" dirty="0">
                <a:latin typeface="楷体" pitchFamily="49" charset="-122"/>
                <a:ea typeface="楷体" pitchFamily="49" charset="-122"/>
              </a:rPr>
              <a:t>,</a:t>
            </a:r>
            <a:r>
              <a:rPr lang="zh-CN" altLang="zh-CN" sz="2800" dirty="0">
                <a:latin typeface="楷体" pitchFamily="49" charset="-122"/>
                <a:ea typeface="楷体" pitchFamily="49" charset="-122"/>
              </a:rPr>
              <a:t>不同于可适用于所有学科的一般教学法知识</a:t>
            </a:r>
            <a:endParaRPr lang="zh-CN" altLang="en-US" sz="2800" dirty="0">
              <a:latin typeface="楷体" pitchFamily="49" charset="-122"/>
              <a:ea typeface="楷体" pitchFamily="49" charset="-122"/>
            </a:endParaRPr>
          </a:p>
        </p:txBody>
      </p:sp>
      <p:sp>
        <p:nvSpPr>
          <p:cNvPr id="2" name="标题 1"/>
          <p:cNvSpPr>
            <a:spLocks noGrp="1"/>
          </p:cNvSpPr>
          <p:nvPr>
            <p:ph type="title"/>
          </p:nvPr>
        </p:nvSpPr>
        <p:spPr/>
        <p:txBody>
          <a:bodyPr/>
          <a:lstStyle/>
          <a:p>
            <a:r>
              <a:rPr lang="zh-CN" altLang="en-US" dirty="0" smtClean="0"/>
              <a:t>学科教学知识</a:t>
            </a:r>
            <a:r>
              <a:rPr lang="en-US" altLang="zh-CN" dirty="0" smtClean="0"/>
              <a:t>PCK</a:t>
            </a:r>
            <a:r>
              <a:rPr lang="zh-CN" altLang="en-US" dirty="0"/>
              <a:t>：</a:t>
            </a:r>
          </a:p>
        </p:txBody>
      </p:sp>
    </p:spTree>
    <p:extLst>
      <p:ext uri="{BB962C8B-B14F-4D97-AF65-F5344CB8AC3E}">
        <p14:creationId xmlns:p14="http://schemas.microsoft.com/office/powerpoint/2010/main" val="885979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sz="2800" dirty="0">
                <a:latin typeface="楷体" pitchFamily="49" charset="-122"/>
                <a:ea typeface="楷体" pitchFamily="49" charset="-122"/>
              </a:rPr>
              <a:t>它类似于我们通常所说的信息技术整合（因为 </a:t>
            </a:r>
            <a:r>
              <a:rPr lang="en-US" altLang="zh-CN" sz="2800" dirty="0">
                <a:latin typeface="楷体" pitchFamily="49" charset="-122"/>
                <a:ea typeface="楷体" pitchFamily="49" charset="-122"/>
              </a:rPr>
              <a:t>TCK </a:t>
            </a:r>
            <a:r>
              <a:rPr lang="zh-CN" altLang="en-US" sz="2800" dirty="0">
                <a:latin typeface="楷体" pitchFamily="49" charset="-122"/>
                <a:ea typeface="楷体" pitchFamily="49" charset="-122"/>
              </a:rPr>
              <a:t>很容易被忽视）， 是指</a:t>
            </a:r>
            <a:r>
              <a:rPr lang="zh-CN" altLang="en-US" sz="2800" dirty="0">
                <a:solidFill>
                  <a:srgbClr val="FF0000"/>
                </a:solidFill>
                <a:latin typeface="楷体" pitchFamily="49" charset="-122"/>
                <a:ea typeface="楷体" pitchFamily="49" charset="-122"/>
              </a:rPr>
              <a:t>对教学和学习如何因具体技术的使用而改变的理解</a:t>
            </a:r>
            <a:r>
              <a:rPr lang="zh-CN" altLang="en-US" sz="2800" dirty="0">
                <a:latin typeface="楷体" pitchFamily="49" charset="-122"/>
                <a:ea typeface="楷体" pitchFamily="49" charset="-122"/>
              </a:rPr>
              <a:t>。 它包括</a:t>
            </a:r>
            <a:r>
              <a:rPr lang="zh-CN" altLang="en-US" sz="2800" dirty="0">
                <a:solidFill>
                  <a:srgbClr val="FF0000"/>
                </a:solidFill>
                <a:latin typeface="楷体" pitchFamily="49" charset="-122"/>
                <a:ea typeface="楷体" pitchFamily="49" charset="-122"/>
              </a:rPr>
              <a:t>理解具体技术工具 （如智能白板、</a:t>
            </a:r>
            <a:r>
              <a:rPr lang="en-US" altLang="zh-CN" sz="2800" dirty="0" smtClean="0">
                <a:solidFill>
                  <a:srgbClr val="FF0000"/>
                </a:solidFill>
                <a:latin typeface="楷体" pitchFamily="49" charset="-122"/>
                <a:ea typeface="楷体" pitchFamily="49" charset="-122"/>
              </a:rPr>
              <a:t>Web-Quests</a:t>
            </a:r>
            <a:r>
              <a:rPr lang="zh-CN" altLang="en-US" sz="2800" dirty="0">
                <a:solidFill>
                  <a:srgbClr val="FF0000"/>
                </a:solidFill>
                <a:latin typeface="楷体" pitchFamily="49" charset="-122"/>
                <a:ea typeface="楷体" pitchFamily="49" charset="-122"/>
              </a:rPr>
              <a:t>）同教 、学之间的互相支持 、给养和限制 ，并据此开发合适的教学设计和策略</a:t>
            </a:r>
            <a:r>
              <a:rPr lang="zh-CN" altLang="en-US" sz="2800" dirty="0">
                <a:latin typeface="楷体" pitchFamily="49" charset="-122"/>
                <a:ea typeface="楷体" pitchFamily="49" charset="-122"/>
              </a:rPr>
              <a:t>。</a:t>
            </a:r>
          </a:p>
        </p:txBody>
      </p:sp>
      <p:sp>
        <p:nvSpPr>
          <p:cNvPr id="2" name="标题 1"/>
          <p:cNvSpPr>
            <a:spLocks noGrp="1"/>
          </p:cNvSpPr>
          <p:nvPr>
            <p:ph type="title"/>
          </p:nvPr>
        </p:nvSpPr>
        <p:spPr/>
        <p:txBody>
          <a:bodyPr>
            <a:normAutofit fontScale="90000"/>
          </a:bodyPr>
          <a:lstStyle/>
          <a:p>
            <a:r>
              <a:rPr lang="zh-CN" altLang="en-US" dirty="0"/>
              <a:t>整合技术的教学法知识（</a:t>
            </a:r>
            <a:r>
              <a:rPr lang="en-US" altLang="zh-CN" dirty="0"/>
              <a:t>TPK</a:t>
            </a:r>
            <a:r>
              <a:rPr lang="zh-CN" altLang="en-US" dirty="0"/>
              <a:t>）</a:t>
            </a:r>
            <a:br>
              <a:rPr lang="zh-CN" altLang="en-US" dirty="0"/>
            </a:br>
            <a:endParaRPr lang="zh-CN" altLang="en-US" dirty="0"/>
          </a:p>
        </p:txBody>
      </p:sp>
    </p:spTree>
    <p:extLst>
      <p:ext uri="{BB962C8B-B14F-4D97-AF65-F5344CB8AC3E}">
        <p14:creationId xmlns:p14="http://schemas.microsoft.com/office/powerpoint/2010/main" val="332692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sz="2800" dirty="0">
                <a:latin typeface="楷体" pitchFamily="49" charset="-122"/>
                <a:ea typeface="楷体" pitchFamily="49" charset="-122"/>
              </a:rPr>
              <a:t>它是高于三个核心元素的知识，涌现于三个核心元素的互动之中。教师要实现使用技术进行有效教学，就必须深刻理解 </a:t>
            </a:r>
            <a:r>
              <a:rPr lang="en-US" altLang="zh-CN" sz="2800" dirty="0">
                <a:latin typeface="楷体" pitchFamily="49" charset="-122"/>
                <a:ea typeface="楷体" pitchFamily="49" charset="-122"/>
              </a:rPr>
              <a:t>CK</a:t>
            </a:r>
            <a:r>
              <a:rPr lang="zh-CN" altLang="en-US" sz="2800" dirty="0">
                <a:latin typeface="楷体" pitchFamily="49" charset="-122"/>
                <a:ea typeface="楷体" pitchFamily="49" charset="-122"/>
              </a:rPr>
              <a:t>、</a:t>
            </a:r>
            <a:r>
              <a:rPr lang="en-US" altLang="zh-CN" sz="2800" dirty="0">
                <a:latin typeface="楷体" pitchFamily="49" charset="-122"/>
                <a:ea typeface="楷体" pitchFamily="49" charset="-122"/>
              </a:rPr>
              <a:t>PK</a:t>
            </a:r>
            <a:r>
              <a:rPr lang="zh-CN" altLang="en-US" sz="2800" dirty="0">
                <a:latin typeface="楷体" pitchFamily="49" charset="-122"/>
                <a:ea typeface="楷体" pitchFamily="49" charset="-122"/>
              </a:rPr>
              <a:t>、</a:t>
            </a:r>
            <a:r>
              <a:rPr lang="en-US" altLang="zh-CN" sz="2800" dirty="0">
                <a:latin typeface="楷体" pitchFamily="49" charset="-122"/>
                <a:ea typeface="楷体" pitchFamily="49" charset="-122"/>
              </a:rPr>
              <a:t>TK </a:t>
            </a:r>
            <a:r>
              <a:rPr lang="zh-CN" altLang="en-US" sz="2800" dirty="0">
                <a:latin typeface="楷体" pitchFamily="49" charset="-122"/>
                <a:ea typeface="楷体" pitchFamily="49" charset="-122"/>
              </a:rPr>
              <a:t>以及它们之间的张力和动态平衡，并能不断地根据三个元素的变化进行重新平衡</a:t>
            </a:r>
          </a:p>
        </p:txBody>
      </p:sp>
      <p:sp>
        <p:nvSpPr>
          <p:cNvPr id="2" name="标题 1"/>
          <p:cNvSpPr>
            <a:spLocks noGrp="1"/>
          </p:cNvSpPr>
          <p:nvPr>
            <p:ph type="title"/>
          </p:nvPr>
        </p:nvSpPr>
        <p:spPr>
          <a:xfrm>
            <a:off x="467544" y="332656"/>
            <a:ext cx="8229600" cy="1143000"/>
          </a:xfrm>
        </p:spPr>
        <p:txBody>
          <a:bodyPr>
            <a:normAutofit fontScale="90000"/>
          </a:bodyPr>
          <a:lstStyle/>
          <a:p>
            <a:r>
              <a:rPr lang="zh-CN" altLang="en-US" dirty="0"/>
              <a:t>整合技术的学科教学法知识 （</a:t>
            </a:r>
            <a:r>
              <a:rPr lang="en-US" altLang="zh-CN" dirty="0"/>
              <a:t>TPACK</a:t>
            </a:r>
            <a:r>
              <a:rPr lang="zh-CN" altLang="en-US" dirty="0"/>
              <a:t>）</a:t>
            </a:r>
            <a:br>
              <a:rPr lang="zh-CN" altLang="en-US" dirty="0"/>
            </a:br>
            <a:endParaRPr lang="zh-CN" altLang="en-US" dirty="0"/>
          </a:p>
        </p:txBody>
      </p:sp>
    </p:spTree>
    <p:extLst>
      <p:ext uri="{BB962C8B-B14F-4D97-AF65-F5344CB8AC3E}">
        <p14:creationId xmlns:p14="http://schemas.microsoft.com/office/powerpoint/2010/main" val="1954757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4"/>
          <p:cNvPicPr>
            <a:picLocks noGrp="1"/>
          </p:cNvPicPr>
          <p:nvPr>
            <p:ph idx="1"/>
          </p:nvPr>
        </p:nvPicPr>
        <p:blipFill rotWithShape="1">
          <a:blip r:embed="rId2" cstate="print"/>
          <a:srcRect t="1129"/>
          <a:stretch/>
        </p:blipFill>
        <p:spPr>
          <a:xfrm>
            <a:off x="-252536" y="1484784"/>
            <a:ext cx="9144000" cy="4248472"/>
          </a:xfrm>
          <a:prstGeom prst="rect">
            <a:avLst/>
          </a:prstGeom>
        </p:spPr>
      </p:pic>
      <p:sp>
        <p:nvSpPr>
          <p:cNvPr id="2" name="TextBox 1"/>
          <p:cNvSpPr txBox="1"/>
          <p:nvPr/>
        </p:nvSpPr>
        <p:spPr>
          <a:xfrm>
            <a:off x="1475656" y="404664"/>
            <a:ext cx="6912768" cy="646331"/>
          </a:xfrm>
          <a:prstGeom prst="rect">
            <a:avLst/>
          </a:prstGeom>
          <a:noFill/>
        </p:spPr>
        <p:txBody>
          <a:bodyPr wrap="square" rtlCol="0">
            <a:spAutoFit/>
          </a:bodyPr>
          <a:lstStyle/>
          <a:p>
            <a:r>
              <a:rPr lang="zh-CN" altLang="en-US" sz="3600" dirty="0" smtClean="0">
                <a:latin typeface="+mj-lt"/>
                <a:ea typeface="+mj-ea"/>
                <a:cs typeface="+mj-cs"/>
              </a:rPr>
              <a:t>二、</a:t>
            </a:r>
            <a:r>
              <a:rPr lang="en-US" altLang="zh-CN" sz="3600" dirty="0" err="1" smtClean="0">
                <a:latin typeface="+mj-lt"/>
                <a:ea typeface="+mj-ea"/>
                <a:cs typeface="+mj-cs"/>
              </a:rPr>
              <a:t>Niess</a:t>
            </a:r>
            <a:r>
              <a:rPr lang="zh-CN" altLang="en-US" sz="3600" dirty="0" smtClean="0">
                <a:latin typeface="+mj-lt"/>
                <a:ea typeface="+mj-ea"/>
                <a:cs typeface="+mj-cs"/>
              </a:rPr>
              <a:t>关于</a:t>
            </a:r>
            <a:r>
              <a:rPr lang="en-US" altLang="zh-CN" sz="3600" dirty="0" smtClean="0">
                <a:latin typeface="+mj-lt"/>
                <a:ea typeface="+mj-ea"/>
                <a:cs typeface="+mj-cs"/>
              </a:rPr>
              <a:t>TPACK</a:t>
            </a:r>
            <a:r>
              <a:rPr lang="zh-CN" altLang="en-US" sz="3600" dirty="0" smtClean="0">
                <a:latin typeface="+mj-lt"/>
                <a:ea typeface="+mj-ea"/>
                <a:cs typeface="+mj-cs"/>
              </a:rPr>
              <a:t>的概念框架</a:t>
            </a:r>
            <a:endParaRPr lang="zh-CN" altLang="en-US" sz="3600" dirty="0">
              <a:latin typeface="+mj-lt"/>
              <a:ea typeface="+mj-ea"/>
              <a:cs typeface="+mj-cs"/>
            </a:endParaRPr>
          </a:p>
        </p:txBody>
      </p:sp>
    </p:spTree>
    <p:extLst>
      <p:ext uri="{BB962C8B-B14F-4D97-AF65-F5344CB8AC3E}">
        <p14:creationId xmlns:p14="http://schemas.microsoft.com/office/powerpoint/2010/main" val="49512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sz="2800" dirty="0" err="1" smtClean="0">
                <a:latin typeface="楷体" pitchFamily="49" charset="-122"/>
                <a:ea typeface="楷体" pitchFamily="49" charset="-122"/>
              </a:rPr>
              <a:t>Angeli</a:t>
            </a:r>
            <a:r>
              <a:rPr lang="en-US" altLang="zh-CN" sz="2800" dirty="0" smtClean="0">
                <a:latin typeface="楷体" pitchFamily="49" charset="-122"/>
                <a:ea typeface="楷体" pitchFamily="49" charset="-122"/>
              </a:rPr>
              <a:t> </a:t>
            </a:r>
            <a:r>
              <a:rPr lang="zh-CN" altLang="en-US" sz="2800" dirty="0">
                <a:latin typeface="楷体" pitchFamily="49" charset="-122"/>
                <a:ea typeface="楷体" pitchFamily="49" charset="-122"/>
              </a:rPr>
              <a:t>和 </a:t>
            </a:r>
            <a:r>
              <a:rPr lang="en-US" altLang="zh-CN" sz="2800" dirty="0" err="1">
                <a:latin typeface="楷体" pitchFamily="49" charset="-122"/>
                <a:ea typeface="楷体" pitchFamily="49" charset="-122"/>
              </a:rPr>
              <a:t>Valanides</a:t>
            </a:r>
            <a:r>
              <a:rPr lang="en-US" altLang="zh-CN" sz="2800" dirty="0">
                <a:latin typeface="楷体" pitchFamily="49" charset="-122"/>
                <a:ea typeface="楷体" pitchFamily="49" charset="-122"/>
              </a:rPr>
              <a:t> </a:t>
            </a:r>
            <a:r>
              <a:rPr lang="zh-CN" altLang="en-US" sz="2800" dirty="0">
                <a:latin typeface="楷体" pitchFamily="49" charset="-122"/>
                <a:ea typeface="楷体" pitchFamily="49" charset="-122"/>
              </a:rPr>
              <a:t>根据自己的实证研究，从认识论的角度明确地批判了一些研究者所谓的</a:t>
            </a:r>
            <a:r>
              <a:rPr lang="en-US" altLang="zh-CN" sz="2800" dirty="0">
                <a:latin typeface="楷体" pitchFamily="49" charset="-122"/>
                <a:ea typeface="楷体" pitchFamily="49" charset="-122"/>
              </a:rPr>
              <a:t>TPACK </a:t>
            </a:r>
            <a:r>
              <a:rPr lang="zh-CN" altLang="en-US" sz="2800" dirty="0">
                <a:latin typeface="楷体" pitchFamily="49" charset="-122"/>
                <a:ea typeface="楷体" pitchFamily="49" charset="-122"/>
              </a:rPr>
              <a:t>叠加观 </a:t>
            </a:r>
            <a:r>
              <a:rPr lang="zh-CN" altLang="en-US" sz="2800" dirty="0" smtClean="0">
                <a:latin typeface="楷体" pitchFamily="49" charset="-122"/>
                <a:ea typeface="楷体" pitchFamily="49" charset="-122"/>
              </a:rPr>
              <a:t>，即</a:t>
            </a:r>
            <a:r>
              <a:rPr lang="zh-CN" altLang="en-US" sz="2800" dirty="0">
                <a:latin typeface="楷体" pitchFamily="49" charset="-122"/>
                <a:ea typeface="楷体" pitchFamily="49" charset="-122"/>
              </a:rPr>
              <a:t>认为某一类知识基础（技术知识、教学法知识或内容知识 ）的增长都会自发地引起</a:t>
            </a:r>
            <a:r>
              <a:rPr lang="en-US" altLang="zh-CN" sz="2800" dirty="0">
                <a:latin typeface="楷体" pitchFamily="49" charset="-122"/>
                <a:ea typeface="楷体" pitchFamily="49" charset="-122"/>
              </a:rPr>
              <a:t>TPACK </a:t>
            </a:r>
            <a:r>
              <a:rPr lang="zh-CN" altLang="en-US" sz="2800" dirty="0">
                <a:latin typeface="楷体" pitchFamily="49" charset="-122"/>
                <a:ea typeface="楷体" pitchFamily="49" charset="-122"/>
              </a:rPr>
              <a:t>的增长 ；</a:t>
            </a:r>
            <a:r>
              <a:rPr lang="en-US" altLang="zh-CN" sz="2800" dirty="0" err="1">
                <a:latin typeface="楷体" pitchFamily="49" charset="-122"/>
                <a:ea typeface="楷体" pitchFamily="49" charset="-122"/>
              </a:rPr>
              <a:t>Angeli</a:t>
            </a:r>
            <a:r>
              <a:rPr lang="en-US" altLang="zh-CN" sz="2800" dirty="0">
                <a:latin typeface="楷体" pitchFamily="49" charset="-122"/>
                <a:ea typeface="楷体" pitchFamily="49" charset="-122"/>
              </a:rPr>
              <a:t> </a:t>
            </a:r>
            <a:r>
              <a:rPr lang="zh-CN" altLang="en-US" sz="2800" dirty="0">
                <a:latin typeface="楷体" pitchFamily="49" charset="-122"/>
                <a:ea typeface="楷体" pitchFamily="49" charset="-122"/>
              </a:rPr>
              <a:t>和 </a:t>
            </a:r>
            <a:r>
              <a:rPr lang="en-US" altLang="zh-CN" sz="2800" dirty="0" err="1">
                <a:latin typeface="楷体" pitchFamily="49" charset="-122"/>
                <a:ea typeface="楷体" pitchFamily="49" charset="-122"/>
              </a:rPr>
              <a:t>Valanides</a:t>
            </a:r>
            <a:r>
              <a:rPr lang="en-US" altLang="zh-CN" sz="2800" dirty="0">
                <a:latin typeface="楷体" pitchFamily="49" charset="-122"/>
                <a:ea typeface="楷体" pitchFamily="49" charset="-122"/>
              </a:rPr>
              <a:t> </a:t>
            </a:r>
            <a:r>
              <a:rPr lang="zh-CN" altLang="en-US" sz="2800" dirty="0">
                <a:latin typeface="楷体" pitchFamily="49" charset="-122"/>
                <a:ea typeface="楷体" pitchFamily="49" charset="-122"/>
              </a:rPr>
              <a:t>认为 </a:t>
            </a:r>
            <a:r>
              <a:rPr lang="en-US" altLang="zh-CN" sz="2800" dirty="0">
                <a:latin typeface="楷体" pitchFamily="49" charset="-122"/>
                <a:ea typeface="楷体" pitchFamily="49" charset="-122"/>
              </a:rPr>
              <a:t>TPACK </a:t>
            </a:r>
            <a:r>
              <a:rPr lang="zh-CN" altLang="en-US" sz="2800" dirty="0">
                <a:latin typeface="楷体" pitchFamily="49" charset="-122"/>
                <a:ea typeface="楷体" pitchFamily="49" charset="-122"/>
              </a:rPr>
              <a:t>是</a:t>
            </a:r>
            <a:r>
              <a:rPr lang="zh-CN" altLang="en-US" sz="2800" dirty="0">
                <a:solidFill>
                  <a:srgbClr val="FF0000"/>
                </a:solidFill>
                <a:latin typeface="楷体" pitchFamily="49" charset="-122"/>
                <a:ea typeface="楷体" pitchFamily="49" charset="-122"/>
              </a:rPr>
              <a:t>一种</a:t>
            </a:r>
            <a:r>
              <a:rPr lang="zh-CN" altLang="en-US" sz="2800" dirty="0">
                <a:latin typeface="楷体" pitchFamily="49" charset="-122"/>
                <a:ea typeface="楷体" pitchFamily="49" charset="-122"/>
              </a:rPr>
              <a:t>由其他知识基础</a:t>
            </a:r>
            <a:r>
              <a:rPr lang="zh-CN" altLang="en-US" sz="2800" dirty="0">
                <a:solidFill>
                  <a:srgbClr val="FF0000"/>
                </a:solidFill>
                <a:latin typeface="楷体" pitchFamily="49" charset="-122"/>
                <a:ea typeface="楷体" pitchFamily="49" charset="-122"/>
              </a:rPr>
              <a:t>转化</a:t>
            </a:r>
            <a:r>
              <a:rPr lang="zh-CN" altLang="en-US" sz="2800" dirty="0">
                <a:latin typeface="楷体" pitchFamily="49" charset="-122"/>
                <a:ea typeface="楷体" pitchFamily="49" charset="-122"/>
              </a:rPr>
              <a:t>而成的特定或截然不同的知识形态，是</a:t>
            </a:r>
            <a:r>
              <a:rPr lang="zh-CN" altLang="en-US" sz="2800" dirty="0">
                <a:solidFill>
                  <a:srgbClr val="FF0000"/>
                </a:solidFill>
                <a:latin typeface="楷体" pitchFamily="49" charset="-122"/>
                <a:ea typeface="楷体" pitchFamily="49" charset="-122"/>
              </a:rPr>
              <a:t>可以培养和评价</a:t>
            </a:r>
            <a:r>
              <a:rPr lang="zh-CN" altLang="en-US" sz="2800" dirty="0" smtClean="0">
                <a:latin typeface="楷体" pitchFamily="49" charset="-122"/>
                <a:ea typeface="楷体" pitchFamily="49" charset="-122"/>
              </a:rPr>
              <a:t>的。</a:t>
            </a:r>
            <a:endParaRPr lang="zh-CN" altLang="en-US" sz="2800" dirty="0">
              <a:latin typeface="楷体" pitchFamily="49" charset="-122"/>
              <a:ea typeface="楷体" pitchFamily="49" charset="-122"/>
            </a:endParaRPr>
          </a:p>
          <a:p>
            <a:endParaRPr lang="zh-CN" altLang="en-US" dirty="0"/>
          </a:p>
        </p:txBody>
      </p:sp>
      <p:sp>
        <p:nvSpPr>
          <p:cNvPr id="2" name="标题 1"/>
          <p:cNvSpPr>
            <a:spLocks noGrp="1"/>
          </p:cNvSpPr>
          <p:nvPr>
            <p:ph type="title"/>
          </p:nvPr>
        </p:nvSpPr>
        <p:spPr>
          <a:xfrm>
            <a:off x="457200" y="274638"/>
            <a:ext cx="8229600" cy="850106"/>
          </a:xfrm>
        </p:spPr>
        <p:txBody>
          <a:bodyPr>
            <a:normAutofit/>
          </a:bodyPr>
          <a:lstStyle/>
          <a:p>
            <a:r>
              <a:rPr lang="zh-CN" altLang="en-US" sz="3600" dirty="0" smtClean="0"/>
              <a:t>三、</a:t>
            </a:r>
            <a:r>
              <a:rPr lang="en-US" altLang="zh-CN" sz="3600" dirty="0" err="1" smtClean="0"/>
              <a:t>Angeli</a:t>
            </a:r>
            <a:r>
              <a:rPr lang="en-US" altLang="zh-CN" sz="3600" dirty="0" smtClean="0"/>
              <a:t> </a:t>
            </a:r>
            <a:r>
              <a:rPr lang="zh-CN" altLang="en-US" sz="3600" dirty="0"/>
              <a:t>和 </a:t>
            </a:r>
            <a:r>
              <a:rPr lang="en-US" altLang="zh-CN" sz="3600" dirty="0" err="1" smtClean="0"/>
              <a:t>Valanides</a:t>
            </a:r>
            <a:r>
              <a:rPr lang="zh-CN" altLang="en-US" sz="3600" dirty="0" smtClean="0"/>
              <a:t>观点</a:t>
            </a:r>
            <a:endParaRPr lang="zh-CN" altLang="en-US" sz="3600" dirty="0"/>
          </a:p>
        </p:txBody>
      </p:sp>
    </p:spTree>
    <p:extLst>
      <p:ext uri="{BB962C8B-B14F-4D97-AF65-F5344CB8AC3E}">
        <p14:creationId xmlns:p14="http://schemas.microsoft.com/office/powerpoint/2010/main" val="245650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124744"/>
            <a:ext cx="8784976" cy="2808312"/>
          </a:xfrm>
        </p:spPr>
        <p:txBody>
          <a:bodyPr>
            <a:noAutofit/>
          </a:bodyPr>
          <a:lstStyle/>
          <a:p>
            <a:pPr marL="0" indent="0">
              <a:buNone/>
            </a:pPr>
            <a:r>
              <a:rPr lang="en-US" altLang="zh-CN" sz="2400" dirty="0" smtClean="0"/>
              <a:t>          </a:t>
            </a:r>
            <a:r>
              <a:rPr lang="zh-CN" altLang="zh-CN" sz="2400" dirty="0" smtClean="0"/>
              <a:t>尽管</a:t>
            </a:r>
            <a:r>
              <a:rPr lang="en-US" altLang="zh-CN" sz="2400" dirty="0"/>
              <a:t>Mishra and Koehler </a:t>
            </a:r>
            <a:r>
              <a:rPr lang="zh-CN" altLang="zh-CN" sz="2400" dirty="0"/>
              <a:t>还有其他的人都</a:t>
            </a:r>
            <a:r>
              <a:rPr lang="zh-CN" altLang="zh-CN" sz="2400" dirty="0" smtClean="0"/>
              <a:t>对</a:t>
            </a:r>
            <a:r>
              <a:rPr lang="en-US" altLang="zh-CN" sz="2400" dirty="0" smtClean="0"/>
              <a:t>TCK</a:t>
            </a:r>
            <a:r>
              <a:rPr lang="zh-CN" altLang="zh-CN" sz="2400" dirty="0" smtClean="0"/>
              <a:t>，</a:t>
            </a:r>
            <a:r>
              <a:rPr lang="en-US" altLang="zh-CN" sz="2400" dirty="0" smtClean="0"/>
              <a:t>PCK</a:t>
            </a:r>
            <a:r>
              <a:rPr lang="zh-CN" altLang="zh-CN" sz="2400" dirty="0" smtClean="0"/>
              <a:t>，</a:t>
            </a:r>
            <a:r>
              <a:rPr lang="en-US" altLang="zh-CN" sz="2400" dirty="0" smtClean="0"/>
              <a:t> </a:t>
            </a:r>
            <a:r>
              <a:rPr lang="en-US" altLang="zh-CN" sz="2400" dirty="0" smtClean="0"/>
              <a:t>TPACK</a:t>
            </a:r>
            <a:r>
              <a:rPr lang="zh-CN" altLang="zh-CN" sz="2400" dirty="0" smtClean="0"/>
              <a:t>等</a:t>
            </a:r>
            <a:r>
              <a:rPr lang="zh-CN" altLang="zh-CN" sz="2400" dirty="0"/>
              <a:t>在一定程度上进行了详细的论述，但是各个组成部分的界限缺并不是很清楚</a:t>
            </a:r>
            <a:r>
              <a:rPr lang="zh-CN" altLang="zh-CN" sz="2400" dirty="0" smtClean="0"/>
              <a:t>，为了</a:t>
            </a:r>
            <a:r>
              <a:rPr lang="zh-CN" altLang="zh-CN" sz="2400" dirty="0"/>
              <a:t>更加明确这些界限，为了更好地促进</a:t>
            </a:r>
            <a:r>
              <a:rPr lang="en-US" altLang="zh-CN" sz="2400" dirty="0"/>
              <a:t>TPACK</a:t>
            </a:r>
            <a:r>
              <a:rPr lang="zh-CN" altLang="zh-CN" sz="2400" dirty="0"/>
              <a:t>在实践中的研究</a:t>
            </a:r>
            <a:r>
              <a:rPr lang="zh-CN" altLang="zh-CN" sz="2400" dirty="0" smtClean="0"/>
              <a:t>，</a:t>
            </a:r>
            <a:r>
              <a:rPr lang="en-US" altLang="zh-CN" sz="2400" dirty="0" smtClean="0"/>
              <a:t>Cox</a:t>
            </a:r>
            <a:r>
              <a:rPr lang="zh-CN" altLang="en-US" sz="2400" dirty="0" smtClean="0"/>
              <a:t>博士</a:t>
            </a:r>
            <a:r>
              <a:rPr lang="zh-CN" altLang="zh-CN" sz="2400" dirty="0" smtClean="0"/>
              <a:t>通过</a:t>
            </a:r>
            <a:r>
              <a:rPr lang="zh-CN" altLang="zh-CN" sz="2400" dirty="0" smtClean="0">
                <a:solidFill>
                  <a:srgbClr val="FF0000"/>
                </a:solidFill>
              </a:rPr>
              <a:t>概念分析对</a:t>
            </a:r>
            <a:r>
              <a:rPr lang="zh-CN" altLang="zh-CN" sz="2400" dirty="0">
                <a:solidFill>
                  <a:srgbClr val="FF0000"/>
                </a:solidFill>
              </a:rPr>
              <a:t>这个框架尤其是</a:t>
            </a:r>
            <a:r>
              <a:rPr lang="en-US" altLang="zh-CN" sz="2400" dirty="0">
                <a:solidFill>
                  <a:srgbClr val="FF0000"/>
                </a:solidFill>
              </a:rPr>
              <a:t>TCK</a:t>
            </a:r>
            <a:r>
              <a:rPr lang="zh-CN" altLang="zh-CN" sz="2400" dirty="0">
                <a:solidFill>
                  <a:srgbClr val="FF0000"/>
                </a:solidFill>
              </a:rPr>
              <a:t>、</a:t>
            </a:r>
            <a:r>
              <a:rPr lang="en-US" altLang="zh-CN" sz="2400" dirty="0">
                <a:solidFill>
                  <a:srgbClr val="FF0000"/>
                </a:solidFill>
              </a:rPr>
              <a:t>TPK</a:t>
            </a:r>
            <a:r>
              <a:rPr lang="zh-CN" altLang="zh-CN" sz="2400" dirty="0">
                <a:solidFill>
                  <a:srgbClr val="FF0000"/>
                </a:solidFill>
              </a:rPr>
              <a:t>和</a:t>
            </a:r>
            <a:r>
              <a:rPr lang="en-US" altLang="zh-CN" sz="2400" dirty="0">
                <a:solidFill>
                  <a:srgbClr val="FF0000"/>
                </a:solidFill>
              </a:rPr>
              <a:t>TPACK</a:t>
            </a:r>
            <a:r>
              <a:rPr lang="zh-CN" altLang="zh-CN" sz="2400" dirty="0">
                <a:solidFill>
                  <a:srgbClr val="FF0000"/>
                </a:solidFill>
              </a:rPr>
              <a:t>三个组成部分进行了细化，确定了三者的关键特征和彼此之间的关系，并提供了例子进行说明，还通过图表的形式解释了三者之间的相似和不同之处</a:t>
            </a:r>
            <a:r>
              <a:rPr lang="zh-CN" altLang="zh-CN" sz="2400" dirty="0" smtClean="0"/>
              <a:t>。</a:t>
            </a:r>
            <a:endParaRPr lang="en-US" altLang="zh-CN" sz="2400" dirty="0"/>
          </a:p>
        </p:txBody>
      </p:sp>
      <p:sp>
        <p:nvSpPr>
          <p:cNvPr id="4" name="矩形 3"/>
          <p:cNvSpPr/>
          <p:nvPr/>
        </p:nvSpPr>
        <p:spPr>
          <a:xfrm>
            <a:off x="2051720" y="0"/>
            <a:ext cx="5256584" cy="646331"/>
          </a:xfrm>
          <a:prstGeom prst="rect">
            <a:avLst/>
          </a:prstGeom>
        </p:spPr>
        <p:txBody>
          <a:bodyPr wrap="square">
            <a:spAutoFit/>
          </a:bodyPr>
          <a:lstStyle/>
          <a:p>
            <a:pPr lvl="0" algn="ctr">
              <a:spcBef>
                <a:spcPct val="0"/>
              </a:spcBef>
            </a:pPr>
            <a:r>
              <a:rPr lang="zh-CN" altLang="en-US" sz="3600" dirty="0" smtClean="0">
                <a:latin typeface="+mj-lt"/>
                <a:ea typeface="+mj-ea"/>
                <a:cs typeface="+mj-cs"/>
              </a:rPr>
              <a:t>四、</a:t>
            </a:r>
            <a:r>
              <a:rPr lang="en-US" altLang="zh-CN" sz="3600" dirty="0" smtClean="0">
                <a:latin typeface="+mj-lt"/>
                <a:ea typeface="+mj-ea"/>
                <a:cs typeface="+mj-cs"/>
              </a:rPr>
              <a:t>Cox</a:t>
            </a:r>
            <a:r>
              <a:rPr lang="zh-CN" altLang="en-US" sz="3600" dirty="0">
                <a:latin typeface="+mj-lt"/>
                <a:ea typeface="+mj-ea"/>
                <a:cs typeface="+mj-cs"/>
              </a:rPr>
              <a:t>博士的观点</a:t>
            </a:r>
            <a:endParaRPr lang="en-US" altLang="zh-CN" sz="3600" dirty="0">
              <a:latin typeface="+mj-lt"/>
              <a:ea typeface="+mj-ea"/>
              <a:cs typeface="+mj-cs"/>
            </a:endParaRPr>
          </a:p>
        </p:txBody>
      </p:sp>
    </p:spTree>
    <p:extLst>
      <p:ext uri="{BB962C8B-B14F-4D97-AF65-F5344CB8AC3E}">
        <p14:creationId xmlns:p14="http://schemas.microsoft.com/office/powerpoint/2010/main" val="3894294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做</a:t>
            </a:r>
            <a:r>
              <a:rPr lang="en-US" altLang="zh-CN" dirty="0" smtClean="0"/>
              <a:t>PCK</a:t>
            </a:r>
            <a:r>
              <a:rPr lang="zh-CN" altLang="en-US" dirty="0" smtClean="0"/>
              <a:t>研究综述的原因</a:t>
            </a:r>
            <a:endParaRPr lang="en-US" altLang="zh-CN" dirty="0" smtClean="0"/>
          </a:p>
          <a:p>
            <a:pPr lvl="1"/>
            <a:r>
              <a:rPr lang="en-US" altLang="zh-CN" dirty="0" smtClean="0"/>
              <a:t>TPACK</a:t>
            </a:r>
            <a:r>
              <a:rPr lang="zh-CN" altLang="en-US" dirty="0" smtClean="0"/>
              <a:t>是在</a:t>
            </a:r>
            <a:r>
              <a:rPr lang="en-US" altLang="zh-CN" dirty="0" smtClean="0"/>
              <a:t>PCK</a:t>
            </a:r>
            <a:r>
              <a:rPr lang="zh-CN" altLang="en-US" dirty="0" smtClean="0"/>
              <a:t>研究的基础上产生的。它的研究领域、研究动态和轨迹会对</a:t>
            </a:r>
            <a:r>
              <a:rPr lang="en-US" altLang="zh-CN" dirty="0" smtClean="0"/>
              <a:t>TPACK</a:t>
            </a:r>
            <a:r>
              <a:rPr lang="zh-CN" altLang="en-US" dirty="0" smtClean="0"/>
              <a:t>产生借鉴和参考</a:t>
            </a:r>
            <a:endParaRPr lang="en-US" altLang="zh-CN" dirty="0" smtClean="0"/>
          </a:p>
          <a:p>
            <a:pPr lvl="1"/>
            <a:r>
              <a:rPr lang="zh-CN" altLang="en-US" dirty="0" smtClean="0"/>
              <a:t>对</a:t>
            </a:r>
            <a:r>
              <a:rPr lang="en-US" altLang="zh-CN" dirty="0" smtClean="0"/>
              <a:t>TPACK</a:t>
            </a:r>
            <a:r>
              <a:rPr lang="zh-CN" altLang="en-US" dirty="0" smtClean="0"/>
              <a:t>的理解应该是以</a:t>
            </a:r>
            <a:r>
              <a:rPr lang="en-US" altLang="zh-CN" dirty="0" err="1" smtClean="0"/>
              <a:t>pck</a:t>
            </a:r>
            <a:r>
              <a:rPr lang="zh-CN" altLang="en-US" dirty="0" smtClean="0"/>
              <a:t>为核心去整合技术知识为佳（顾冷沅）。</a:t>
            </a:r>
            <a:r>
              <a:rPr lang="en-US" altLang="zh-CN" dirty="0" smtClean="0"/>
              <a:t>PCK</a:t>
            </a:r>
            <a:r>
              <a:rPr lang="zh-CN" altLang="en-US" dirty="0" smtClean="0"/>
              <a:t>是</a:t>
            </a:r>
            <a:r>
              <a:rPr lang="en-US" altLang="zh-CN" dirty="0" smtClean="0"/>
              <a:t>TPACK</a:t>
            </a:r>
            <a:r>
              <a:rPr lang="zh-CN" altLang="en-US" dirty="0" smtClean="0"/>
              <a:t>的知识基础</a:t>
            </a:r>
            <a:endParaRPr lang="zh-CN" altLang="en-US" dirty="0"/>
          </a:p>
        </p:txBody>
      </p:sp>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543795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a:xfrm>
            <a:off x="2987824" y="260648"/>
            <a:ext cx="6156176" cy="1296690"/>
          </a:xfrm>
        </p:spPr>
        <p:txBody>
          <a:bodyPr/>
          <a:lstStyle/>
          <a:p>
            <a:r>
              <a:rPr lang="en-US" altLang="zh-CN" sz="4000" b="1" dirty="0" smtClean="0">
                <a:solidFill>
                  <a:srgbClr val="333399"/>
                </a:solidFill>
              </a:rPr>
              <a:t>TPACK</a:t>
            </a:r>
            <a:r>
              <a:rPr lang="zh-CN" altLang="en-US" sz="4000" b="1" dirty="0" smtClean="0">
                <a:solidFill>
                  <a:srgbClr val="333399"/>
                </a:solidFill>
              </a:rPr>
              <a:t>模型</a:t>
            </a:r>
            <a:r>
              <a:rPr lang="zh-CN" altLang="en-US" sz="4000" dirty="0" smtClean="0">
                <a:solidFill>
                  <a:srgbClr val="333399"/>
                </a:solidFill>
              </a:rPr>
              <a:t>要素内涵</a:t>
            </a:r>
            <a:endParaRPr lang="zh-CN" altLang="en-US" sz="4000" dirty="0">
              <a:solidFill>
                <a:srgbClr val="333399"/>
              </a:solidFill>
            </a:endParaRPr>
          </a:p>
        </p:txBody>
      </p:sp>
      <p:graphicFrame>
        <p:nvGraphicFramePr>
          <p:cNvPr id="846903" name="Group 55"/>
          <p:cNvGraphicFramePr>
            <a:graphicFrameLocks noGrp="1"/>
          </p:cNvGraphicFramePr>
          <p:nvPr>
            <p:ph type="tbl" idx="1"/>
            <p:extLst>
              <p:ext uri="{D42A27DB-BD31-4B8C-83A1-F6EECF244321}">
                <p14:modId xmlns:p14="http://schemas.microsoft.com/office/powerpoint/2010/main" val="4110484235"/>
              </p:ext>
            </p:extLst>
          </p:nvPr>
        </p:nvGraphicFramePr>
        <p:xfrm>
          <a:off x="611560" y="1556792"/>
          <a:ext cx="7848600" cy="4720908"/>
        </p:xfrm>
        <a:graphic>
          <a:graphicData uri="http://schemas.openxmlformats.org/drawingml/2006/table">
            <a:tbl>
              <a:tblPr/>
              <a:tblGrid>
                <a:gridCol w="1150937"/>
                <a:gridCol w="6697663"/>
              </a:tblGrid>
              <a:tr h="5032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400" b="0" i="0" u="none" strike="noStrike" cap="none" normalizeH="0" baseline="0" dirty="0" smtClean="0">
                          <a:ln>
                            <a:noFill/>
                          </a:ln>
                          <a:solidFill>
                            <a:schemeClr val="tx1"/>
                          </a:solidFill>
                          <a:effectLst/>
                          <a:latin typeface="Tahoma" pitchFamily="34" charset="0"/>
                          <a:ea typeface="宋体" pitchFamily="2" charset="-122"/>
                        </a:rPr>
                        <a:t>要素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400" b="0" i="0" u="none" strike="noStrike" cap="none" normalizeH="0" baseline="0" dirty="0" smtClean="0">
                          <a:ln>
                            <a:noFill/>
                          </a:ln>
                          <a:solidFill>
                            <a:schemeClr val="tx1"/>
                          </a:solidFill>
                          <a:effectLst/>
                          <a:latin typeface="Tahoma" pitchFamily="34" charset="0"/>
                          <a:ea typeface="宋体" pitchFamily="2" charset="-122"/>
                        </a:rPr>
                        <a:t>内涵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dirty="0" smtClean="0">
                          <a:ln>
                            <a:noFill/>
                          </a:ln>
                          <a:solidFill>
                            <a:schemeClr val="tx1"/>
                          </a:solidFill>
                          <a:effectLst/>
                          <a:latin typeface="Tahoma" pitchFamily="34" charset="0"/>
                          <a:ea typeface="宋体" pitchFamily="2" charset="-122"/>
                        </a:rPr>
                        <a:t>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400" b="0" i="0" u="none" strike="noStrike" cap="none" normalizeH="0" baseline="0" dirty="0" smtClean="0">
                          <a:ln>
                            <a:noFill/>
                          </a:ln>
                          <a:solidFill>
                            <a:srgbClr val="333399"/>
                          </a:solidFill>
                          <a:effectLst/>
                          <a:latin typeface="Tahoma" pitchFamily="34" charset="0"/>
                          <a:ea typeface="宋体" pitchFamily="2" charset="-122"/>
                        </a:rPr>
                        <a:t>掌握所要教学的学科知识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dirty="0" smtClean="0">
                          <a:ln>
                            <a:noFill/>
                          </a:ln>
                          <a:solidFill>
                            <a:schemeClr val="tx1"/>
                          </a:solidFill>
                          <a:effectLst/>
                          <a:latin typeface="Tahoma" pitchFamily="34" charset="0"/>
                          <a:ea typeface="宋体" pitchFamily="2" charset="-122"/>
                        </a:rPr>
                        <a:t>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400" b="0" i="0" u="none" strike="noStrike" cap="none" normalizeH="0" baseline="0" dirty="0" smtClean="0">
                          <a:ln>
                            <a:noFill/>
                          </a:ln>
                          <a:solidFill>
                            <a:srgbClr val="333399"/>
                          </a:solidFill>
                          <a:effectLst/>
                          <a:latin typeface="Tahoma" pitchFamily="34" charset="0"/>
                          <a:ea typeface="宋体" pitchFamily="2" charset="-122"/>
                        </a:rPr>
                        <a:t>掌握基础性新技术</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dirty="0" smtClean="0">
                          <a:ln>
                            <a:noFill/>
                          </a:ln>
                          <a:solidFill>
                            <a:schemeClr val="tx1"/>
                          </a:solidFill>
                          <a:effectLst/>
                          <a:latin typeface="Tahoma" pitchFamily="34" charset="0"/>
                          <a:ea typeface="宋体" pitchFamily="2" charset="-122"/>
                        </a:rPr>
                        <a:t>PK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400" b="0" i="0" u="none" strike="noStrike" cap="none" normalizeH="0" baseline="0" smtClean="0">
                          <a:ln>
                            <a:noFill/>
                          </a:ln>
                          <a:solidFill>
                            <a:srgbClr val="333399"/>
                          </a:solidFill>
                          <a:effectLst/>
                          <a:latin typeface="Tahoma" pitchFamily="34" charset="0"/>
                          <a:ea typeface="宋体" pitchFamily="2" charset="-122"/>
                        </a:rPr>
                        <a:t>知道用于教学与评价学习的目的、价值与方法</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smtClean="0">
                          <a:ln>
                            <a:noFill/>
                          </a:ln>
                          <a:solidFill>
                            <a:schemeClr val="tx1"/>
                          </a:solidFill>
                          <a:effectLst/>
                          <a:latin typeface="Tahoma" pitchFamily="34" charset="0"/>
                          <a:ea typeface="宋体" pitchFamily="2" charset="-122"/>
                        </a:rPr>
                        <a:t>TCK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400" b="0" i="0" u="none" strike="noStrike" cap="none" normalizeH="0" baseline="0" dirty="0" smtClean="0">
                          <a:ln>
                            <a:noFill/>
                          </a:ln>
                          <a:solidFill>
                            <a:srgbClr val="333399"/>
                          </a:solidFill>
                          <a:effectLst/>
                          <a:latin typeface="Tahoma" pitchFamily="34" charset="0"/>
                          <a:ea typeface="宋体" pitchFamily="2" charset="-122"/>
                        </a:rPr>
                        <a:t>懂得如何运用</a:t>
                      </a:r>
                      <a:r>
                        <a:rPr kumimoji="0" lang="zh-CN" altLang="en-US" sz="2400" b="1" i="0" u="none" strike="noStrike" cap="none" normalizeH="0" baseline="0" dirty="0" smtClean="0">
                          <a:ln>
                            <a:noFill/>
                          </a:ln>
                          <a:solidFill>
                            <a:srgbClr val="FF0000"/>
                          </a:solidFill>
                          <a:effectLst/>
                          <a:latin typeface="Tahoma" pitchFamily="34" charset="0"/>
                          <a:ea typeface="宋体" pitchFamily="2" charset="-122"/>
                        </a:rPr>
                        <a:t>技术</a:t>
                      </a:r>
                      <a:r>
                        <a:rPr kumimoji="0" lang="zh-CN" altLang="en-US" sz="2400" b="0" i="0" u="none" strike="noStrike" cap="none" normalizeH="0" baseline="0" dirty="0" smtClean="0">
                          <a:ln>
                            <a:noFill/>
                          </a:ln>
                          <a:solidFill>
                            <a:srgbClr val="333399"/>
                          </a:solidFill>
                          <a:effectLst/>
                          <a:latin typeface="Tahoma" pitchFamily="34" charset="0"/>
                          <a:ea typeface="宋体" pitchFamily="2" charset="-122"/>
                        </a:rPr>
                        <a:t>来表征</a:t>
                      </a:r>
                      <a:r>
                        <a:rPr kumimoji="0" lang="zh-CN" altLang="en-US" sz="2400" b="1" i="0" u="none" strike="noStrike" cap="none" normalizeH="0" baseline="0" dirty="0" smtClean="0">
                          <a:ln>
                            <a:noFill/>
                          </a:ln>
                          <a:solidFill>
                            <a:srgbClr val="FF0000"/>
                          </a:solidFill>
                          <a:effectLst/>
                          <a:latin typeface="Tahoma" pitchFamily="34" charset="0"/>
                          <a:ea typeface="宋体" pitchFamily="2" charset="-122"/>
                        </a:rPr>
                        <a:t>内容</a:t>
                      </a:r>
                      <a:endParaRPr kumimoji="0" lang="zh-CN" altLang="en-US" sz="2400" b="0" i="0" u="none" strike="noStrike" cap="none" normalizeH="0" baseline="0" dirty="0" smtClean="0">
                        <a:ln>
                          <a:noFill/>
                        </a:ln>
                        <a:solidFill>
                          <a:srgbClr val="FF0000"/>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smtClean="0">
                          <a:ln>
                            <a:noFill/>
                          </a:ln>
                          <a:solidFill>
                            <a:schemeClr val="tx1"/>
                          </a:solidFill>
                          <a:effectLst/>
                          <a:latin typeface="Tahoma" pitchFamily="34" charset="0"/>
                          <a:ea typeface="宋体" pitchFamily="2" charset="-122"/>
                        </a:rPr>
                        <a:t>PCK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400" b="0" i="0" u="none" strike="noStrike" cap="none" normalizeH="0" baseline="0" dirty="0" smtClean="0">
                          <a:ln>
                            <a:noFill/>
                          </a:ln>
                          <a:solidFill>
                            <a:srgbClr val="333399"/>
                          </a:solidFill>
                          <a:effectLst/>
                          <a:latin typeface="Tahoma" pitchFamily="34" charset="0"/>
                          <a:ea typeface="宋体" pitchFamily="2" charset="-122"/>
                        </a:rPr>
                        <a:t>懂得用什么</a:t>
                      </a:r>
                      <a:r>
                        <a:rPr kumimoji="0" lang="zh-CN" altLang="en-US" sz="2400" b="1" i="0" u="none" strike="noStrike" cap="none" normalizeH="0" baseline="0" dirty="0" smtClean="0">
                          <a:ln>
                            <a:noFill/>
                          </a:ln>
                          <a:solidFill>
                            <a:srgbClr val="FF0000"/>
                          </a:solidFill>
                          <a:effectLst/>
                          <a:latin typeface="Tahoma" pitchFamily="34" charset="0"/>
                          <a:ea typeface="宋体" pitchFamily="2" charset="-122"/>
                        </a:rPr>
                        <a:t>教学策略</a:t>
                      </a:r>
                      <a:r>
                        <a:rPr kumimoji="0" lang="zh-CN" altLang="en-US" sz="2400" b="0" i="0" u="none" strike="noStrike" cap="none" normalizeH="0" baseline="0" dirty="0" smtClean="0">
                          <a:ln>
                            <a:noFill/>
                          </a:ln>
                          <a:solidFill>
                            <a:srgbClr val="333399"/>
                          </a:solidFill>
                          <a:effectLst/>
                          <a:latin typeface="Tahoma" pitchFamily="34" charset="0"/>
                          <a:ea typeface="宋体" pitchFamily="2" charset="-122"/>
                        </a:rPr>
                        <a:t>使</a:t>
                      </a:r>
                      <a:r>
                        <a:rPr kumimoji="0" lang="zh-CN" altLang="en-US" sz="2400" b="1" i="0" u="none" strike="noStrike" cap="none" normalizeH="0" baseline="0" dirty="0" smtClean="0">
                          <a:ln>
                            <a:noFill/>
                          </a:ln>
                          <a:solidFill>
                            <a:srgbClr val="FF0000"/>
                          </a:solidFill>
                          <a:effectLst/>
                          <a:latin typeface="Tahoma" pitchFamily="34" charset="0"/>
                          <a:ea typeface="宋体" pitchFamily="2" charset="-122"/>
                        </a:rPr>
                        <a:t>内容</a:t>
                      </a:r>
                      <a:r>
                        <a:rPr kumimoji="0" lang="zh-CN" altLang="en-US" sz="2400" b="0" i="0" u="none" strike="noStrike" cap="none" normalizeH="0" baseline="0" dirty="0" smtClean="0">
                          <a:ln>
                            <a:noFill/>
                          </a:ln>
                          <a:solidFill>
                            <a:srgbClr val="333399"/>
                          </a:solidFill>
                          <a:effectLst/>
                          <a:latin typeface="Tahoma" pitchFamily="34" charset="0"/>
                          <a:ea typeface="宋体" pitchFamily="2" charset="-122"/>
                        </a:rPr>
                        <a:t>容易学习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smtClean="0">
                          <a:ln>
                            <a:noFill/>
                          </a:ln>
                          <a:solidFill>
                            <a:schemeClr val="tx1"/>
                          </a:solidFill>
                          <a:effectLst/>
                          <a:latin typeface="Tahoma" pitchFamily="34" charset="0"/>
                          <a:ea typeface="宋体" pitchFamily="2" charset="-122"/>
                        </a:rPr>
                        <a:t>TPK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400" b="0" i="0" u="none" strike="noStrike" cap="none" normalizeH="0" baseline="0" dirty="0" smtClean="0">
                          <a:ln>
                            <a:noFill/>
                          </a:ln>
                          <a:solidFill>
                            <a:srgbClr val="333399"/>
                          </a:solidFill>
                          <a:effectLst/>
                          <a:latin typeface="Tahoma" pitchFamily="34" charset="0"/>
                          <a:ea typeface="宋体" pitchFamily="2" charset="-122"/>
                        </a:rPr>
                        <a:t>懂得如何凭借现有</a:t>
                      </a:r>
                      <a:r>
                        <a:rPr kumimoji="0" lang="zh-CN" altLang="en-US" sz="2400" b="1" i="0" u="none" strike="noStrike" cap="none" normalizeH="0" baseline="0" dirty="0" smtClean="0">
                          <a:ln>
                            <a:noFill/>
                          </a:ln>
                          <a:solidFill>
                            <a:srgbClr val="FF0000"/>
                          </a:solidFill>
                          <a:effectLst/>
                          <a:latin typeface="Tahoma" pitchFamily="34" charset="0"/>
                          <a:ea typeface="宋体" pitchFamily="2" charset="-122"/>
                        </a:rPr>
                        <a:t>技术和</a:t>
                      </a:r>
                      <a:r>
                        <a:rPr kumimoji="0" lang="zh-CN" altLang="en-US" sz="2400" b="0" i="0" u="none" strike="noStrike" cap="none" normalizeH="0" baseline="0" dirty="0" smtClean="0">
                          <a:ln>
                            <a:noFill/>
                          </a:ln>
                          <a:solidFill>
                            <a:srgbClr val="333399"/>
                          </a:solidFill>
                          <a:effectLst/>
                          <a:latin typeface="Tahoma" pitchFamily="34" charset="0"/>
                          <a:ea typeface="宋体" pitchFamily="2" charset="-122"/>
                        </a:rPr>
                        <a:t>用什么</a:t>
                      </a:r>
                      <a:r>
                        <a:rPr kumimoji="0" lang="zh-CN" altLang="en-US" sz="2400" b="1" i="0" u="none" strike="noStrike" cap="none" normalizeH="0" baseline="0" dirty="0" smtClean="0">
                          <a:ln>
                            <a:noFill/>
                          </a:ln>
                          <a:solidFill>
                            <a:srgbClr val="FF0000"/>
                          </a:solidFill>
                          <a:effectLst/>
                          <a:latin typeface="Tahoma" pitchFamily="34" charset="0"/>
                          <a:ea typeface="宋体" pitchFamily="2" charset="-122"/>
                        </a:rPr>
                        <a:t>教学策略</a:t>
                      </a:r>
                      <a:r>
                        <a:rPr kumimoji="0" lang="zh-CN" altLang="en-US" sz="2400" b="0" i="0" u="none" strike="noStrike" cap="none" normalizeH="0" baseline="0" dirty="0" smtClean="0">
                          <a:ln>
                            <a:noFill/>
                          </a:ln>
                          <a:solidFill>
                            <a:srgbClr val="333399"/>
                          </a:solidFill>
                          <a:effectLst/>
                          <a:latin typeface="Tahoma" pitchFamily="34" charset="0"/>
                          <a:ea typeface="宋体" pitchFamily="2" charset="-122"/>
                        </a:rPr>
                        <a:t>使教学成效最佳</a:t>
                      </a:r>
                      <a:endParaRPr kumimoji="0" lang="zh-CN" altLang="en-US" sz="2400" b="0" i="0" u="none" strike="noStrike" cap="none" normalizeH="0" baseline="0" dirty="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smtClean="0">
                          <a:ln>
                            <a:noFill/>
                          </a:ln>
                          <a:solidFill>
                            <a:schemeClr val="tx1"/>
                          </a:solidFill>
                          <a:effectLst/>
                          <a:latin typeface="Tahoma" pitchFamily="34" charset="0"/>
                          <a:ea typeface="宋体" pitchFamily="2" charset="-122"/>
                        </a:rPr>
                        <a:t>TPCK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400" b="0" i="0" u="none" strike="noStrike" cap="none" normalizeH="0" baseline="0" dirty="0" smtClean="0">
                          <a:ln>
                            <a:noFill/>
                          </a:ln>
                          <a:solidFill>
                            <a:srgbClr val="333399"/>
                          </a:solidFill>
                          <a:effectLst/>
                          <a:latin typeface="Tahoma" pitchFamily="34" charset="0"/>
                          <a:ea typeface="宋体" pitchFamily="2" charset="-122"/>
                        </a:rPr>
                        <a:t>懂得诸因素之</a:t>
                      </a:r>
                      <a:r>
                        <a:rPr kumimoji="0" lang="zh-CN" altLang="en-US" sz="2400" b="1" i="0" u="none" strike="noStrike" cap="none" normalizeH="0" baseline="0" dirty="0" smtClean="0">
                          <a:ln>
                            <a:noFill/>
                          </a:ln>
                          <a:solidFill>
                            <a:srgbClr val="FF0000"/>
                          </a:solidFill>
                          <a:effectLst/>
                          <a:latin typeface="Tahoma" pitchFamily="34" charset="0"/>
                          <a:ea typeface="宋体" pitchFamily="2" charset="-122"/>
                        </a:rPr>
                        <a:t>关系</a:t>
                      </a:r>
                      <a:r>
                        <a:rPr kumimoji="0" lang="zh-CN" altLang="en-US" sz="2400" b="0" i="0" u="none" strike="noStrike" cap="none" normalizeH="0" baseline="0" dirty="0" smtClean="0">
                          <a:ln>
                            <a:noFill/>
                          </a:ln>
                          <a:solidFill>
                            <a:srgbClr val="333399"/>
                          </a:solidFill>
                          <a:effectLst/>
                          <a:latin typeface="Tahoma" pitchFamily="34" charset="0"/>
                          <a:ea typeface="宋体" pitchFamily="2" charset="-122"/>
                        </a:rPr>
                        <a:t>：任一因素之变化必由其他二因素变化所补偿。</a:t>
                      </a:r>
                      <a:r>
                        <a:rPr kumimoji="0" lang="zh-CN" altLang="en-US" sz="2400" b="0" i="0" u="none" strike="noStrike" cap="none" normalizeH="0" baseline="0" dirty="0" smtClean="0">
                          <a:ln>
                            <a:noFill/>
                          </a:ln>
                          <a:solidFill>
                            <a:schemeClr val="tx1"/>
                          </a:solidFill>
                          <a:effectLst/>
                          <a:latin typeface="Tahoma" pitchFamily="34" charset="0"/>
                          <a:ea typeface="宋体" pitchFamily="2"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矩形 1"/>
          <p:cNvSpPr/>
          <p:nvPr/>
        </p:nvSpPr>
        <p:spPr>
          <a:xfrm>
            <a:off x="3419872" y="6164946"/>
            <a:ext cx="2295821" cy="707886"/>
          </a:xfrm>
          <a:prstGeom prst="rect">
            <a:avLst/>
          </a:prstGeom>
        </p:spPr>
        <p:txBody>
          <a:bodyPr wrap="none">
            <a:spAutoFit/>
          </a:bodyPr>
          <a:lstStyle/>
          <a:p>
            <a:r>
              <a:rPr lang="zh-CN" altLang="en-US" sz="4000" b="1" kern="0" dirty="0" smtClean="0">
                <a:solidFill>
                  <a:srgbClr val="333399"/>
                </a:solidFill>
                <a:latin typeface="宋体"/>
                <a:cs typeface="+mj-cs"/>
              </a:rPr>
              <a:t>（</a:t>
            </a:r>
            <a:r>
              <a:rPr lang="zh-CN" altLang="en-US" sz="2800" b="1" kern="0" dirty="0" smtClean="0">
                <a:solidFill>
                  <a:srgbClr val="333399"/>
                </a:solidFill>
                <a:latin typeface="宋体"/>
                <a:cs typeface="+mj-cs"/>
              </a:rPr>
              <a:t>祝智庭</a:t>
            </a:r>
            <a:r>
              <a:rPr lang="zh-CN" altLang="en-US" sz="4000" b="1" kern="0" dirty="0" smtClean="0">
                <a:solidFill>
                  <a:srgbClr val="333399"/>
                </a:solidFill>
                <a:latin typeface="宋体"/>
                <a:cs typeface="+mj-cs"/>
              </a:rPr>
              <a:t>）</a:t>
            </a:r>
            <a:endParaRPr lang="zh-CN" altLang="en-US" dirty="0"/>
          </a:p>
        </p:txBody>
      </p:sp>
    </p:spTree>
    <p:extLst>
      <p:ext uri="{BB962C8B-B14F-4D97-AF65-F5344CB8AC3E}">
        <p14:creationId xmlns:p14="http://schemas.microsoft.com/office/powerpoint/2010/main" val="2576655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84784"/>
            <a:ext cx="8229600" cy="4525963"/>
          </a:xfrm>
        </p:spPr>
        <p:txBody>
          <a:bodyPr>
            <a:normAutofit/>
          </a:bodyPr>
          <a:lstStyle/>
          <a:p>
            <a:r>
              <a:rPr lang="zh-CN" altLang="en-US" sz="2800" dirty="0">
                <a:latin typeface="楷体" pitchFamily="49" charset="-122"/>
                <a:ea typeface="楷体" pitchFamily="49" charset="-122"/>
              </a:rPr>
              <a:t>突显了信息时代下</a:t>
            </a:r>
            <a:r>
              <a:rPr lang="zh-CN" altLang="en-US" sz="2800" dirty="0">
                <a:solidFill>
                  <a:srgbClr val="FF0000"/>
                </a:solidFill>
                <a:latin typeface="楷体" pitchFamily="49" charset="-122"/>
                <a:ea typeface="楷体" pitchFamily="49" charset="-122"/>
              </a:rPr>
              <a:t>数字技术在教学环境中的重要</a:t>
            </a:r>
            <a:r>
              <a:rPr lang="zh-CN" altLang="en-US" sz="2800" dirty="0" smtClean="0">
                <a:solidFill>
                  <a:srgbClr val="FF0000"/>
                </a:solidFill>
                <a:latin typeface="楷体" pitchFamily="49" charset="-122"/>
                <a:ea typeface="楷体" pitchFamily="49" charset="-122"/>
              </a:rPr>
              <a:t>作用和存在的合理方式</a:t>
            </a:r>
            <a:r>
              <a:rPr lang="zh-CN" altLang="en-US" sz="2800" dirty="0" smtClean="0">
                <a:latin typeface="楷体" pitchFamily="49" charset="-122"/>
                <a:ea typeface="楷体" pitchFamily="49" charset="-122"/>
              </a:rPr>
              <a:t>。</a:t>
            </a:r>
            <a:r>
              <a:rPr lang="zh-CN" altLang="en-US" sz="2800" dirty="0">
                <a:latin typeface="楷体" pitchFamily="49" charset="-122"/>
                <a:ea typeface="楷体" pitchFamily="49" charset="-122"/>
              </a:rPr>
              <a:t>彰显了技术在教学中进行转化的潜力和价值</a:t>
            </a:r>
            <a:r>
              <a:rPr lang="zh-CN" altLang="en-US" sz="2800" dirty="0" smtClean="0">
                <a:latin typeface="楷体" pitchFamily="49" charset="-122"/>
                <a:ea typeface="楷体" pitchFamily="49" charset="-122"/>
              </a:rPr>
              <a:t>。同时强调在</a:t>
            </a:r>
            <a:r>
              <a:rPr lang="zh-CN" altLang="en-US" sz="2800" dirty="0">
                <a:latin typeface="楷体" pitchFamily="49" charset="-122"/>
                <a:ea typeface="楷体" pitchFamily="49" charset="-122"/>
              </a:rPr>
              <a:t>技术使用中学科内容和教学法的角色，</a:t>
            </a:r>
            <a:r>
              <a:rPr lang="zh-CN" altLang="en-US" sz="2800" dirty="0" smtClean="0">
                <a:latin typeface="楷体" pitchFamily="49" charset="-122"/>
                <a:ea typeface="楷体" pitchFamily="49" charset="-122"/>
              </a:rPr>
              <a:t>以及</a:t>
            </a:r>
            <a:r>
              <a:rPr lang="zh-CN" altLang="en-US" sz="2800" dirty="0">
                <a:latin typeface="楷体" pitchFamily="49" charset="-122"/>
                <a:ea typeface="楷体" pitchFamily="49" charset="-122"/>
              </a:rPr>
              <a:t>技术对它们产生的</a:t>
            </a:r>
            <a:r>
              <a:rPr lang="zh-CN" altLang="en-US" sz="2800" dirty="0" smtClean="0">
                <a:latin typeface="楷体" pitchFamily="49" charset="-122"/>
                <a:ea typeface="楷体" pitchFamily="49" charset="-122"/>
              </a:rPr>
              <a:t>反作用。为信息技术与课程整合的有效开展提供了理论支撑。</a:t>
            </a:r>
            <a:endParaRPr lang="en-US" altLang="zh-CN" sz="2800" dirty="0">
              <a:latin typeface="楷体" pitchFamily="49" charset="-122"/>
              <a:ea typeface="楷体" pitchFamily="49" charset="-122"/>
            </a:endParaRPr>
          </a:p>
          <a:p>
            <a:r>
              <a:rPr lang="zh-CN" altLang="en-US" sz="2800" dirty="0" smtClean="0">
                <a:solidFill>
                  <a:srgbClr val="FF0000"/>
                </a:solidFill>
                <a:latin typeface="楷体" pitchFamily="49" charset="-122"/>
                <a:ea typeface="楷体" pitchFamily="49" charset="-122"/>
              </a:rPr>
              <a:t>为</a:t>
            </a:r>
            <a:r>
              <a:rPr lang="zh-CN" altLang="en-US" sz="2800" dirty="0">
                <a:solidFill>
                  <a:srgbClr val="FF0000"/>
                </a:solidFill>
                <a:latin typeface="楷体" pitchFamily="49" charset="-122"/>
                <a:ea typeface="楷体" pitchFamily="49" charset="-122"/>
              </a:rPr>
              <a:t>深刻理解技术和教师知识之间的关系提供了一个分析的理论</a:t>
            </a:r>
            <a:r>
              <a:rPr lang="zh-CN" altLang="en-US" sz="2800" dirty="0" smtClean="0">
                <a:solidFill>
                  <a:srgbClr val="FF0000"/>
                </a:solidFill>
                <a:latin typeface="楷体" pitchFamily="49" charset="-122"/>
                <a:ea typeface="楷体" pitchFamily="49" charset="-122"/>
              </a:rPr>
              <a:t>框架。</a:t>
            </a:r>
            <a:endParaRPr lang="en-US" altLang="zh-CN" sz="2800" dirty="0" smtClean="0">
              <a:solidFill>
                <a:srgbClr val="FF0000"/>
              </a:solidFill>
              <a:latin typeface="楷体" pitchFamily="49" charset="-122"/>
              <a:ea typeface="楷体" pitchFamily="49" charset="-122"/>
            </a:endParaRPr>
          </a:p>
          <a:p>
            <a:r>
              <a:rPr lang="zh-CN" altLang="en-US" sz="2800" dirty="0" smtClean="0">
                <a:solidFill>
                  <a:srgbClr val="FF0000"/>
                </a:solidFill>
                <a:latin typeface="楷体" pitchFamily="49" charset="-122"/>
                <a:ea typeface="楷体" pitchFamily="49" charset="-122"/>
              </a:rPr>
              <a:t>为信息技术与具体学科的整合提供了一个可观察的透镜</a:t>
            </a:r>
            <a:r>
              <a:rPr lang="zh-CN" altLang="en-US" sz="2800" dirty="0" smtClean="0">
                <a:latin typeface="楷体" pitchFamily="49" charset="-122"/>
                <a:ea typeface="楷体" pitchFamily="49" charset="-122"/>
              </a:rPr>
              <a:t>。</a:t>
            </a:r>
            <a:endParaRPr lang="en-US" altLang="zh-CN" dirty="0" smtClean="0"/>
          </a:p>
          <a:p>
            <a:endParaRPr lang="zh-CN" altLang="en-US" dirty="0"/>
          </a:p>
        </p:txBody>
      </p:sp>
      <p:sp>
        <p:nvSpPr>
          <p:cNvPr id="2" name="标题 1"/>
          <p:cNvSpPr>
            <a:spLocks noGrp="1"/>
          </p:cNvSpPr>
          <p:nvPr>
            <p:ph type="title"/>
          </p:nvPr>
        </p:nvSpPr>
        <p:spPr/>
        <p:txBody>
          <a:bodyPr/>
          <a:lstStyle/>
          <a:p>
            <a:r>
              <a:rPr lang="en-US" altLang="zh-CN" dirty="0" smtClean="0"/>
              <a:t>TPACK</a:t>
            </a:r>
            <a:r>
              <a:rPr lang="zh-CN" altLang="en-US" dirty="0" smtClean="0"/>
              <a:t>的意义总结</a:t>
            </a:r>
            <a:endParaRPr lang="zh-CN" altLang="en-US" dirty="0"/>
          </a:p>
        </p:txBody>
      </p:sp>
    </p:spTree>
    <p:extLst>
      <p:ext uri="{BB962C8B-B14F-4D97-AF65-F5344CB8AC3E}">
        <p14:creationId xmlns:p14="http://schemas.microsoft.com/office/powerpoint/2010/main" val="2623327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435280" cy="5069160"/>
          </a:xfrm>
        </p:spPr>
        <p:txBody>
          <a:bodyPr>
            <a:normAutofit fontScale="85000" lnSpcReduction="20000"/>
          </a:bodyPr>
          <a:lstStyle/>
          <a:p>
            <a:r>
              <a:rPr lang="en-US" altLang="zh-CN" sz="3000" dirty="0" err="1">
                <a:latin typeface="楷体" pitchFamily="49" charset="-122"/>
                <a:ea typeface="楷体" pitchFamily="49" charset="-122"/>
              </a:rPr>
              <a:t>Charoula</a:t>
            </a:r>
            <a:r>
              <a:rPr lang="en-US" altLang="zh-CN" sz="3000" dirty="0">
                <a:latin typeface="楷体" pitchFamily="49" charset="-122"/>
                <a:ea typeface="楷体" pitchFamily="49" charset="-122"/>
              </a:rPr>
              <a:t> </a:t>
            </a:r>
            <a:r>
              <a:rPr lang="en-US" altLang="zh-CN" sz="3000" dirty="0" err="1">
                <a:latin typeface="楷体" pitchFamily="49" charset="-122"/>
                <a:ea typeface="楷体" pitchFamily="49" charset="-122"/>
              </a:rPr>
              <a:t>Angeli</a:t>
            </a:r>
            <a:r>
              <a:rPr lang="en-US" altLang="zh-CN" sz="3000" dirty="0">
                <a:latin typeface="楷体" pitchFamily="49" charset="-122"/>
                <a:ea typeface="楷体" pitchFamily="49" charset="-122"/>
              </a:rPr>
              <a:t> </a:t>
            </a:r>
            <a:r>
              <a:rPr lang="zh-CN" altLang="en-US" sz="3000" dirty="0" smtClean="0">
                <a:latin typeface="楷体" pitchFamily="49" charset="-122"/>
                <a:ea typeface="楷体" pitchFamily="49" charset="-122"/>
              </a:rPr>
              <a:t>和</a:t>
            </a:r>
            <a:r>
              <a:rPr lang="en-US" altLang="zh-CN" sz="3000" dirty="0" err="1" smtClean="0">
                <a:latin typeface="楷体" pitchFamily="49" charset="-122"/>
                <a:ea typeface="楷体" pitchFamily="49" charset="-122"/>
              </a:rPr>
              <a:t>Nicos</a:t>
            </a:r>
            <a:r>
              <a:rPr lang="en-US" altLang="zh-CN" sz="3000" dirty="0" smtClean="0">
                <a:latin typeface="楷体" pitchFamily="49" charset="-122"/>
                <a:ea typeface="楷体" pitchFamily="49" charset="-122"/>
              </a:rPr>
              <a:t> </a:t>
            </a:r>
            <a:r>
              <a:rPr lang="en-US" altLang="zh-CN" sz="3000" dirty="0" err="1">
                <a:latin typeface="楷体" pitchFamily="49" charset="-122"/>
                <a:ea typeface="楷体" pitchFamily="49" charset="-122"/>
              </a:rPr>
              <a:t>Valanides</a:t>
            </a:r>
            <a:r>
              <a:rPr lang="en-US" altLang="zh-CN" sz="3000" dirty="0">
                <a:latin typeface="楷体" pitchFamily="49" charset="-122"/>
                <a:ea typeface="楷体" pitchFamily="49" charset="-122"/>
              </a:rPr>
              <a:t> </a:t>
            </a:r>
            <a:r>
              <a:rPr lang="zh-CN" altLang="en-US" sz="3000" dirty="0">
                <a:latin typeface="楷体" pitchFamily="49" charset="-122"/>
                <a:ea typeface="楷体" pitchFamily="49" charset="-122"/>
              </a:rPr>
              <a:t>将 </a:t>
            </a:r>
            <a:r>
              <a:rPr lang="en-US" altLang="zh-CN" sz="3000" dirty="0">
                <a:latin typeface="楷体" pitchFamily="49" charset="-122"/>
                <a:ea typeface="楷体" pitchFamily="49" charset="-122"/>
              </a:rPr>
              <a:t>TPACK </a:t>
            </a:r>
            <a:r>
              <a:rPr lang="zh-CN" altLang="en-US" sz="3000" dirty="0">
                <a:latin typeface="楷体" pitchFamily="49" charset="-122"/>
                <a:ea typeface="楷体" pitchFamily="49" charset="-122"/>
              </a:rPr>
              <a:t>框架中的技术元素限定为 </a:t>
            </a:r>
            <a:r>
              <a:rPr lang="en-US" altLang="zh-CN" sz="3000" dirty="0">
                <a:latin typeface="楷体" pitchFamily="49" charset="-122"/>
                <a:ea typeface="楷体" pitchFamily="49" charset="-122"/>
              </a:rPr>
              <a:t>ICT</a:t>
            </a:r>
            <a:r>
              <a:rPr lang="zh-CN" altLang="en-US" sz="3000" dirty="0">
                <a:latin typeface="楷体" pitchFamily="49" charset="-122"/>
                <a:ea typeface="楷体" pitchFamily="49" charset="-122"/>
              </a:rPr>
              <a:t>，</a:t>
            </a:r>
            <a:r>
              <a:rPr lang="zh-CN" altLang="en-US" sz="3000" dirty="0" smtClean="0">
                <a:latin typeface="楷体" pitchFamily="49" charset="-122"/>
                <a:ea typeface="楷体" pitchFamily="49" charset="-122"/>
              </a:rPr>
              <a:t>形成 </a:t>
            </a:r>
            <a:r>
              <a:rPr lang="en-US" altLang="zh-CN" sz="3000" dirty="0" smtClean="0">
                <a:latin typeface="楷体" pitchFamily="49" charset="-122"/>
                <a:ea typeface="楷体" pitchFamily="49" charset="-122"/>
              </a:rPr>
              <a:t>ICT-TPCK</a:t>
            </a:r>
            <a:r>
              <a:rPr lang="zh-CN" altLang="en-US" sz="3000" dirty="0" smtClean="0">
                <a:latin typeface="楷体" pitchFamily="49" charset="-122"/>
                <a:ea typeface="楷体" pitchFamily="49" charset="-122"/>
              </a:rPr>
              <a:t>模型</a:t>
            </a:r>
            <a:r>
              <a:rPr lang="zh-CN" altLang="en-US" sz="3000" dirty="0">
                <a:latin typeface="楷体" pitchFamily="49" charset="-122"/>
                <a:ea typeface="楷体" pitchFamily="49" charset="-122"/>
              </a:rPr>
              <a:t>作为 </a:t>
            </a:r>
            <a:r>
              <a:rPr lang="en-US" altLang="zh-CN" sz="3000" dirty="0">
                <a:latin typeface="楷体" pitchFamily="49" charset="-122"/>
                <a:ea typeface="楷体" pitchFamily="49" charset="-122"/>
              </a:rPr>
              <a:t>TPACK </a:t>
            </a:r>
            <a:r>
              <a:rPr lang="zh-CN" altLang="en-US" sz="3000" dirty="0">
                <a:latin typeface="楷体" pitchFamily="49" charset="-122"/>
                <a:ea typeface="楷体" pitchFamily="49" charset="-122"/>
              </a:rPr>
              <a:t>的一个</a:t>
            </a:r>
            <a:r>
              <a:rPr lang="zh-CN" altLang="en-US" sz="3000" dirty="0" smtClean="0">
                <a:latin typeface="楷体" pitchFamily="49" charset="-122"/>
                <a:ea typeface="楷体" pitchFamily="49" charset="-122"/>
              </a:rPr>
              <a:t>分支</a:t>
            </a:r>
            <a:endParaRPr lang="en-US" altLang="zh-CN" sz="3000" dirty="0" smtClean="0">
              <a:latin typeface="楷体" pitchFamily="49" charset="-122"/>
              <a:ea typeface="楷体" pitchFamily="49" charset="-122"/>
            </a:endParaRPr>
          </a:p>
          <a:p>
            <a:r>
              <a:rPr lang="en-US" altLang="zh-CN" sz="3000" dirty="0">
                <a:latin typeface="楷体" pitchFamily="49" charset="-122"/>
                <a:ea typeface="楷体" pitchFamily="49" charset="-122"/>
              </a:rPr>
              <a:t>TPACK </a:t>
            </a:r>
            <a:r>
              <a:rPr lang="zh-CN" altLang="en-US" sz="3000" dirty="0" smtClean="0">
                <a:latin typeface="楷体" pitchFamily="49" charset="-122"/>
                <a:ea typeface="楷体" pitchFamily="49" charset="-122"/>
              </a:rPr>
              <a:t>手册</a:t>
            </a:r>
            <a:r>
              <a:rPr lang="zh-CN" altLang="en-US" sz="3000" dirty="0">
                <a:latin typeface="楷体" pitchFamily="49" charset="-122"/>
                <a:ea typeface="楷体" pitchFamily="49" charset="-122"/>
              </a:rPr>
              <a:t>的第二部分：“在具体学科领域内整合 </a:t>
            </a:r>
            <a:r>
              <a:rPr lang="en-US" altLang="zh-CN" sz="3000" dirty="0">
                <a:latin typeface="楷体" pitchFamily="49" charset="-122"/>
                <a:ea typeface="楷体" pitchFamily="49" charset="-122"/>
              </a:rPr>
              <a:t>TPCK”</a:t>
            </a:r>
            <a:r>
              <a:rPr lang="zh-CN" altLang="en-US" sz="3000" dirty="0">
                <a:latin typeface="楷体" pitchFamily="49" charset="-122"/>
                <a:ea typeface="楷体" pitchFamily="49" charset="-122"/>
              </a:rPr>
              <a:t>中，作者们</a:t>
            </a:r>
            <a:r>
              <a:rPr lang="zh-CN" altLang="en-US" sz="3000" dirty="0" smtClean="0">
                <a:latin typeface="楷体" pitchFamily="49" charset="-122"/>
                <a:ea typeface="楷体" pitchFamily="49" charset="-122"/>
              </a:rPr>
              <a:t>分别</a:t>
            </a:r>
            <a:r>
              <a:rPr lang="zh-CN" altLang="en-US" sz="3000" dirty="0">
                <a:latin typeface="楷体" pitchFamily="49" charset="-122"/>
                <a:ea typeface="楷体" pitchFamily="49" charset="-122"/>
              </a:rPr>
              <a:t>对 </a:t>
            </a:r>
            <a:r>
              <a:rPr lang="en-US" altLang="zh-CN" sz="3000" dirty="0">
                <a:latin typeface="楷体" pitchFamily="49" charset="-122"/>
                <a:ea typeface="楷体" pitchFamily="49" charset="-122"/>
              </a:rPr>
              <a:t>K-6 </a:t>
            </a:r>
            <a:r>
              <a:rPr lang="zh-CN" altLang="en-US" sz="3000" dirty="0">
                <a:latin typeface="楷体" pitchFamily="49" charset="-122"/>
                <a:ea typeface="楷体" pitchFamily="49" charset="-122"/>
              </a:rPr>
              <a:t>读写</a:t>
            </a:r>
            <a:r>
              <a:rPr lang="zh-CN" altLang="en-US" sz="3000" dirty="0" smtClean="0">
                <a:latin typeface="楷体" pitchFamily="49" charset="-122"/>
                <a:ea typeface="楷体" pitchFamily="49" charset="-122"/>
              </a:rPr>
              <a:t>教育、英语、</a:t>
            </a:r>
            <a:r>
              <a:rPr lang="zh-CN" altLang="en-US" sz="3000" dirty="0">
                <a:latin typeface="楷体" pitchFamily="49" charset="-122"/>
                <a:ea typeface="楷体" pitchFamily="49" charset="-122"/>
              </a:rPr>
              <a:t>世界</a:t>
            </a:r>
            <a:r>
              <a:rPr lang="zh-CN" altLang="en-US" sz="3000" dirty="0" smtClean="0">
                <a:latin typeface="楷体" pitchFamily="49" charset="-122"/>
                <a:ea typeface="楷体" pitchFamily="49" charset="-122"/>
              </a:rPr>
              <a:t>语言、</a:t>
            </a:r>
            <a:r>
              <a:rPr lang="zh-CN" altLang="en-US" sz="3000" dirty="0">
                <a:latin typeface="楷体" pitchFamily="49" charset="-122"/>
                <a:ea typeface="楷体" pitchFamily="49" charset="-122"/>
              </a:rPr>
              <a:t>社会</a:t>
            </a:r>
            <a:r>
              <a:rPr lang="zh-CN" altLang="en-US" sz="3000" dirty="0" smtClean="0">
                <a:latin typeface="楷体" pitchFamily="49" charset="-122"/>
                <a:ea typeface="楷体" pitchFamily="49" charset="-122"/>
              </a:rPr>
              <a:t>科、数学、艺术、科学和体育学科</a:t>
            </a:r>
            <a:r>
              <a:rPr lang="zh-CN" altLang="en-US" sz="3000" dirty="0">
                <a:latin typeface="楷体" pitchFamily="49" charset="-122"/>
                <a:ea typeface="楷体" pitchFamily="49" charset="-122"/>
              </a:rPr>
              <a:t>领域内的教师 </a:t>
            </a:r>
            <a:r>
              <a:rPr lang="en-US" altLang="zh-CN" sz="3000" dirty="0">
                <a:latin typeface="楷体" pitchFamily="49" charset="-122"/>
                <a:ea typeface="楷体" pitchFamily="49" charset="-122"/>
              </a:rPr>
              <a:t>TPACK </a:t>
            </a:r>
            <a:r>
              <a:rPr lang="zh-CN" altLang="en-US" sz="3000" dirty="0">
                <a:latin typeface="楷体" pitchFamily="49" charset="-122"/>
                <a:ea typeface="楷体" pitchFamily="49" charset="-122"/>
              </a:rPr>
              <a:t>作了分析</a:t>
            </a:r>
            <a:r>
              <a:rPr lang="zh-CN" altLang="en-US" sz="3000" dirty="0" smtClean="0">
                <a:latin typeface="楷体" pitchFamily="49" charset="-122"/>
                <a:ea typeface="楷体" pitchFamily="49" charset="-122"/>
              </a:rPr>
              <a:t>。</a:t>
            </a:r>
            <a:endParaRPr lang="en-US" altLang="zh-CN" sz="3000" dirty="0" smtClean="0">
              <a:latin typeface="楷体" pitchFamily="49" charset="-122"/>
              <a:ea typeface="楷体" pitchFamily="49" charset="-122"/>
            </a:endParaRPr>
          </a:p>
          <a:p>
            <a:r>
              <a:rPr lang="en-US" altLang="zh-CN" sz="3000" dirty="0">
                <a:latin typeface="楷体" pitchFamily="49" charset="-122"/>
                <a:ea typeface="楷体" pitchFamily="49" charset="-122"/>
              </a:rPr>
              <a:t>Joan E. Hughes </a:t>
            </a:r>
            <a:r>
              <a:rPr lang="zh-CN" altLang="en-US" sz="3000" dirty="0">
                <a:latin typeface="楷体" pitchFamily="49" charset="-122"/>
                <a:ea typeface="楷体" pitchFamily="49" charset="-122"/>
              </a:rPr>
              <a:t>在 </a:t>
            </a:r>
            <a:r>
              <a:rPr lang="en-US" altLang="zh-CN" sz="3000" dirty="0">
                <a:latin typeface="楷体" pitchFamily="49" charset="-122"/>
                <a:ea typeface="楷体" pitchFamily="49" charset="-122"/>
              </a:rPr>
              <a:t>Shulman </a:t>
            </a:r>
            <a:r>
              <a:rPr lang="zh-CN" altLang="en-US" sz="3000" dirty="0">
                <a:latin typeface="楷体" pitchFamily="49" charset="-122"/>
                <a:ea typeface="楷体" pitchFamily="49" charset="-122"/>
              </a:rPr>
              <a:t>的基础上，于 </a:t>
            </a:r>
            <a:r>
              <a:rPr lang="en-US" altLang="zh-CN" sz="3000" dirty="0">
                <a:latin typeface="楷体" pitchFamily="49" charset="-122"/>
                <a:ea typeface="楷体" pitchFamily="49" charset="-122"/>
              </a:rPr>
              <a:t>2000 </a:t>
            </a:r>
            <a:r>
              <a:rPr lang="zh-CN" altLang="en-US" sz="3000" dirty="0">
                <a:latin typeface="楷体" pitchFamily="49" charset="-122"/>
                <a:ea typeface="楷体" pitchFamily="49" charset="-122"/>
              </a:rPr>
              <a:t>年</a:t>
            </a:r>
            <a:r>
              <a:rPr lang="zh-CN" altLang="en-US" sz="3000" dirty="0" smtClean="0">
                <a:latin typeface="楷体" pitchFamily="49" charset="-122"/>
                <a:ea typeface="楷体" pitchFamily="49" charset="-122"/>
              </a:rPr>
              <a:t>提出</a:t>
            </a:r>
            <a:r>
              <a:rPr lang="en-US" altLang="zh-CN" sz="3000" dirty="0" smtClean="0">
                <a:solidFill>
                  <a:srgbClr val="FF0000"/>
                </a:solidFill>
                <a:latin typeface="楷体" pitchFamily="49" charset="-122"/>
                <a:ea typeface="楷体" pitchFamily="49" charset="-122"/>
              </a:rPr>
              <a:t>E(</a:t>
            </a:r>
            <a:r>
              <a:rPr lang="en-US" altLang="zh-CN" sz="3000" dirty="0" err="1" smtClean="0">
                <a:solidFill>
                  <a:srgbClr val="FF0000"/>
                </a:solidFill>
                <a:latin typeface="楷体" pitchFamily="49" charset="-122"/>
                <a:ea typeface="楷体" pitchFamily="49" charset="-122"/>
              </a:rPr>
              <a:t>nglish</a:t>
            </a:r>
            <a:r>
              <a:rPr lang="en-US" altLang="zh-CN" sz="3000" dirty="0">
                <a:solidFill>
                  <a:srgbClr val="FF0000"/>
                </a:solidFill>
                <a:latin typeface="楷体" pitchFamily="49" charset="-122"/>
                <a:ea typeface="楷体" pitchFamily="49" charset="-122"/>
              </a:rPr>
              <a:t>)-TPCK </a:t>
            </a:r>
            <a:r>
              <a:rPr lang="zh-CN" altLang="en-US" sz="3000" dirty="0">
                <a:solidFill>
                  <a:srgbClr val="FF0000"/>
                </a:solidFill>
                <a:latin typeface="楷体" pitchFamily="49" charset="-122"/>
                <a:ea typeface="楷体" pitchFamily="49" charset="-122"/>
              </a:rPr>
              <a:t>概念</a:t>
            </a:r>
            <a:r>
              <a:rPr lang="zh-CN" altLang="en-US" sz="3000" dirty="0">
                <a:latin typeface="楷体" pitchFamily="49" charset="-122"/>
                <a:ea typeface="楷体" pitchFamily="49" charset="-122"/>
              </a:rPr>
              <a:t>，作为英语教师所独有的 </a:t>
            </a:r>
            <a:r>
              <a:rPr lang="en-US" altLang="zh-CN" sz="3000" dirty="0">
                <a:latin typeface="楷体" pitchFamily="49" charset="-122"/>
                <a:ea typeface="楷体" pitchFamily="49" charset="-122"/>
              </a:rPr>
              <a:t>TPCK </a:t>
            </a:r>
            <a:r>
              <a:rPr lang="zh-CN" altLang="en-US" sz="3000" dirty="0">
                <a:latin typeface="楷体" pitchFamily="49" charset="-122"/>
                <a:ea typeface="楷体" pitchFamily="49" charset="-122"/>
              </a:rPr>
              <a:t>知识</a:t>
            </a:r>
            <a:r>
              <a:rPr lang="zh-CN" altLang="en-US" sz="3000" dirty="0" smtClean="0">
                <a:latin typeface="楷体" pitchFamily="49" charset="-122"/>
                <a:ea typeface="楷体" pitchFamily="49" charset="-122"/>
              </a:rPr>
              <a:t>类型</a:t>
            </a:r>
            <a:endParaRPr lang="en-US" altLang="zh-CN" sz="3000" dirty="0" smtClean="0">
              <a:latin typeface="楷体" pitchFamily="49" charset="-122"/>
              <a:ea typeface="楷体" pitchFamily="49" charset="-122"/>
            </a:endParaRPr>
          </a:p>
          <a:p>
            <a:r>
              <a:rPr lang="zh-CN" altLang="zh-CN" sz="3000" dirty="0">
                <a:latin typeface="楷体" pitchFamily="49" charset="-122"/>
                <a:ea typeface="楷体" pitchFamily="49" charset="-122"/>
              </a:rPr>
              <a:t>希腊学者季莫亚尼斯（</a:t>
            </a:r>
            <a:r>
              <a:rPr lang="en-US" altLang="zh-CN" sz="3000" dirty="0" err="1">
                <a:latin typeface="楷体" pitchFamily="49" charset="-122"/>
                <a:ea typeface="楷体" pitchFamily="49" charset="-122"/>
              </a:rPr>
              <a:t>A.Jimoyiannis</a:t>
            </a:r>
            <a:r>
              <a:rPr lang="zh-CN" altLang="zh-CN" sz="3000" dirty="0">
                <a:latin typeface="楷体" pitchFamily="49" charset="-122"/>
                <a:ea typeface="楷体" pitchFamily="49" charset="-122"/>
              </a:rPr>
              <a:t>）在已有研究基础上提出了</a:t>
            </a:r>
            <a:r>
              <a:rPr lang="zh-CN" altLang="zh-CN" sz="3000" dirty="0">
                <a:solidFill>
                  <a:srgbClr val="FF0000"/>
                </a:solidFill>
                <a:latin typeface="楷体" pitchFamily="49" charset="-122"/>
                <a:ea typeface="楷体" pitchFamily="49" charset="-122"/>
              </a:rPr>
              <a:t>“整合技术的科学教学法知识（</a:t>
            </a:r>
            <a:r>
              <a:rPr lang="en-US" altLang="zh-CN" sz="3000" dirty="0">
                <a:solidFill>
                  <a:srgbClr val="FF0000"/>
                </a:solidFill>
                <a:latin typeface="楷体" pitchFamily="49" charset="-122"/>
                <a:ea typeface="楷体" pitchFamily="49" charset="-122"/>
              </a:rPr>
              <a:t>Technological Pedagogical Science Knowledge</a:t>
            </a:r>
            <a:r>
              <a:rPr lang="zh-CN" altLang="zh-CN" sz="3000" dirty="0">
                <a:solidFill>
                  <a:srgbClr val="FF0000"/>
                </a:solidFill>
                <a:latin typeface="楷体" pitchFamily="49" charset="-122"/>
                <a:ea typeface="楷体" pitchFamily="49" charset="-122"/>
              </a:rPr>
              <a:t>，</a:t>
            </a:r>
            <a:r>
              <a:rPr lang="en-US" altLang="zh-CN" sz="3000" dirty="0">
                <a:solidFill>
                  <a:srgbClr val="FF0000"/>
                </a:solidFill>
                <a:latin typeface="楷体" pitchFamily="49" charset="-122"/>
                <a:ea typeface="楷体" pitchFamily="49" charset="-122"/>
              </a:rPr>
              <a:t>TPASK</a:t>
            </a:r>
            <a:r>
              <a:rPr lang="zh-CN" altLang="zh-CN" sz="3000" dirty="0">
                <a:solidFill>
                  <a:srgbClr val="FF0000"/>
                </a:solidFill>
                <a:latin typeface="楷体" pitchFamily="49" charset="-122"/>
                <a:ea typeface="楷体" pitchFamily="49" charset="-122"/>
              </a:rPr>
              <a:t>）”</a:t>
            </a:r>
            <a:r>
              <a:rPr lang="zh-CN" altLang="zh-CN" sz="3000" dirty="0">
                <a:latin typeface="楷体" pitchFamily="49" charset="-122"/>
                <a:ea typeface="楷体" pitchFamily="49" charset="-122"/>
              </a:rPr>
              <a:t>这一</a:t>
            </a:r>
            <a:r>
              <a:rPr lang="zh-CN" altLang="zh-CN" sz="3000" dirty="0" smtClean="0">
                <a:latin typeface="楷体" pitchFamily="49" charset="-122"/>
                <a:ea typeface="楷体" pitchFamily="49" charset="-122"/>
              </a:rPr>
              <a:t>概念</a:t>
            </a:r>
            <a:endParaRPr lang="zh-CN" altLang="en-US" sz="3000" dirty="0">
              <a:latin typeface="楷体" pitchFamily="49" charset="-122"/>
              <a:ea typeface="楷体" pitchFamily="49" charset="-122"/>
            </a:endParaRPr>
          </a:p>
        </p:txBody>
      </p:sp>
      <p:sp>
        <p:nvSpPr>
          <p:cNvPr id="2" name="标题 1"/>
          <p:cNvSpPr>
            <a:spLocks noGrp="1"/>
          </p:cNvSpPr>
          <p:nvPr>
            <p:ph type="title"/>
          </p:nvPr>
        </p:nvSpPr>
        <p:spPr/>
        <p:txBody>
          <a:bodyPr>
            <a:normAutofit/>
          </a:bodyPr>
          <a:lstStyle/>
          <a:p>
            <a:r>
              <a:rPr lang="en-US" altLang="zh-CN" sz="4000" dirty="0" smtClean="0"/>
              <a:t>2.1.2. TPACK</a:t>
            </a:r>
            <a:r>
              <a:rPr lang="zh-CN" altLang="en-US" sz="4000" dirty="0" smtClean="0"/>
              <a:t>概念的分支</a:t>
            </a:r>
            <a:endParaRPr lang="zh-CN" altLang="en-US" sz="4000" dirty="0"/>
          </a:p>
        </p:txBody>
      </p:sp>
    </p:spTree>
    <p:extLst>
      <p:ext uri="{BB962C8B-B14F-4D97-AF65-F5344CB8AC3E}">
        <p14:creationId xmlns:p14="http://schemas.microsoft.com/office/powerpoint/2010/main" val="748268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11560" y="1628800"/>
            <a:ext cx="738187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025800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48059"/>
            <a:ext cx="8229600" cy="4525963"/>
          </a:xfrm>
        </p:spPr>
        <p:txBody>
          <a:bodyPr/>
          <a:lstStyle/>
          <a:p>
            <a:endParaRPr lang="zh-CN" altLang="en-US" dirty="0"/>
          </a:p>
        </p:txBody>
      </p:sp>
      <p:sp>
        <p:nvSpPr>
          <p:cNvPr id="2" name="标题 1"/>
          <p:cNvSpPr>
            <a:spLocks noGrp="1"/>
          </p:cNvSpPr>
          <p:nvPr>
            <p:ph type="title"/>
          </p:nvPr>
        </p:nvSpPr>
        <p:spPr/>
        <p:txBody>
          <a:bodyPr/>
          <a:lstStyle/>
          <a:p>
            <a:r>
              <a:rPr lang="zh-CN" altLang="en-US" dirty="0" smtClean="0"/>
              <a:t>英语教师的</a:t>
            </a:r>
            <a:r>
              <a:rPr lang="en-US" altLang="zh-CN" dirty="0" smtClean="0"/>
              <a:t>TPACK</a:t>
            </a:r>
            <a:r>
              <a:rPr lang="zh-CN" altLang="en-US" dirty="0" smtClean="0"/>
              <a:t>（</a:t>
            </a:r>
            <a:r>
              <a:rPr lang="en-US" altLang="zh-CN" dirty="0" smtClean="0"/>
              <a:t>E—TPACK</a:t>
            </a:r>
            <a:r>
              <a:rPr lang="zh-CN" altLang="en-US" dirty="0" smtClean="0"/>
              <a:t>）</a:t>
            </a:r>
            <a:endParaRPr lang="zh-CN"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5359" y="1275762"/>
            <a:ext cx="6996810" cy="445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5986154"/>
            <a:ext cx="8388424" cy="646331"/>
          </a:xfrm>
          <a:prstGeom prst="rect">
            <a:avLst/>
          </a:prstGeom>
          <a:noFill/>
        </p:spPr>
        <p:txBody>
          <a:bodyPr wrap="square" rtlCol="0">
            <a:spAutoFit/>
          </a:bodyPr>
          <a:lstStyle/>
          <a:p>
            <a:r>
              <a:rPr lang="en-US" altLang="zh-CN" dirty="0"/>
              <a:t>Joan E. Hughes &amp; Cassandra </a:t>
            </a:r>
            <a:r>
              <a:rPr lang="en-US" altLang="zh-CN" dirty="0" err="1"/>
              <a:t>Scharber</a:t>
            </a:r>
            <a:r>
              <a:rPr lang="en-US" altLang="zh-CN" dirty="0"/>
              <a:t>  </a:t>
            </a:r>
            <a:r>
              <a:rPr lang="en-US" altLang="zh-CN" dirty="0" smtClean="0"/>
              <a:t>   TPCK </a:t>
            </a:r>
            <a:r>
              <a:rPr lang="en-US" altLang="zh-CN" dirty="0"/>
              <a:t>in English Education </a:t>
            </a:r>
          </a:p>
          <a:p>
            <a:endParaRPr lang="en-US" altLang="zh-CN" dirty="0"/>
          </a:p>
        </p:txBody>
      </p:sp>
    </p:spTree>
    <p:extLst>
      <p:ext uri="{BB962C8B-B14F-4D97-AF65-F5344CB8AC3E}">
        <p14:creationId xmlns:p14="http://schemas.microsoft.com/office/powerpoint/2010/main" val="1033708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556792"/>
            <a:ext cx="698577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dirty="0" smtClean="0"/>
              <a:t>科学教师的</a:t>
            </a:r>
            <a:r>
              <a:rPr lang="en-US" altLang="zh-CN" dirty="0" smtClean="0"/>
              <a:t>TPASK</a:t>
            </a:r>
            <a:endParaRPr lang="zh-CN" altLang="en-US" dirty="0"/>
          </a:p>
        </p:txBody>
      </p:sp>
      <p:sp>
        <p:nvSpPr>
          <p:cNvPr id="5" name="矩形 4"/>
          <p:cNvSpPr/>
          <p:nvPr/>
        </p:nvSpPr>
        <p:spPr>
          <a:xfrm>
            <a:off x="1907704" y="5764261"/>
            <a:ext cx="5976664" cy="369332"/>
          </a:xfrm>
          <a:prstGeom prst="rect">
            <a:avLst/>
          </a:prstGeom>
        </p:spPr>
        <p:txBody>
          <a:bodyPr wrap="square">
            <a:spAutoFit/>
          </a:bodyPr>
          <a:lstStyle/>
          <a:p>
            <a:r>
              <a:rPr lang="zh-CN" altLang="zh-CN" dirty="0"/>
              <a:t>整合技术的科学教学知识（</a:t>
            </a:r>
            <a:r>
              <a:rPr lang="en-US" altLang="zh-CN" dirty="0"/>
              <a:t>TPASK</a:t>
            </a:r>
            <a:r>
              <a:rPr lang="zh-CN" altLang="zh-CN" dirty="0"/>
              <a:t>）及其构成</a:t>
            </a:r>
          </a:p>
        </p:txBody>
      </p:sp>
    </p:spTree>
    <p:extLst>
      <p:ext uri="{BB962C8B-B14F-4D97-AF65-F5344CB8AC3E}">
        <p14:creationId xmlns:p14="http://schemas.microsoft.com/office/powerpoint/2010/main" val="614873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260648"/>
            <a:ext cx="8496944" cy="6597352"/>
          </a:xfrm>
        </p:spPr>
        <p:txBody>
          <a:bodyPr>
            <a:normAutofit/>
          </a:bodyPr>
          <a:lstStyle/>
          <a:p>
            <a:r>
              <a:rPr lang="zh-CN" altLang="zh-CN" sz="2000" dirty="0"/>
              <a:t>季莫亚尼斯（</a:t>
            </a:r>
            <a:r>
              <a:rPr lang="en-US" altLang="zh-CN" sz="2000" dirty="0" err="1"/>
              <a:t>A.Jimoyiannis</a:t>
            </a:r>
            <a:r>
              <a:rPr lang="zh-CN" altLang="zh-CN" sz="2000" dirty="0"/>
              <a:t>）在另一项研究中对</a:t>
            </a:r>
            <a:r>
              <a:rPr lang="en-US" altLang="zh-CN" sz="2000" dirty="0"/>
              <a:t>TPASK</a:t>
            </a:r>
            <a:r>
              <a:rPr lang="zh-CN" altLang="zh-CN" sz="2000" dirty="0"/>
              <a:t>的内涵做了进一步分析，他认为</a:t>
            </a:r>
            <a:r>
              <a:rPr lang="en-US" altLang="zh-CN" sz="2000" dirty="0"/>
              <a:t>TPASK</a:t>
            </a:r>
            <a:r>
              <a:rPr lang="zh-CN" altLang="zh-CN" sz="2000" dirty="0"/>
              <a:t>可以通过以下形式进行进一步分解</a:t>
            </a:r>
            <a:endParaRPr lang="zh-CN" altLang="en-US" sz="2000" dirty="0"/>
          </a:p>
        </p:txBody>
      </p:sp>
      <p:graphicFrame>
        <p:nvGraphicFramePr>
          <p:cNvPr id="6" name="表格 5"/>
          <p:cNvGraphicFramePr>
            <a:graphicFrameLocks noGrp="1"/>
          </p:cNvGraphicFramePr>
          <p:nvPr>
            <p:extLst>
              <p:ext uri="{D42A27DB-BD31-4B8C-83A1-F6EECF244321}">
                <p14:modId xmlns:p14="http://schemas.microsoft.com/office/powerpoint/2010/main" val="1533562094"/>
              </p:ext>
            </p:extLst>
          </p:nvPr>
        </p:nvGraphicFramePr>
        <p:xfrm>
          <a:off x="1259632" y="1017578"/>
          <a:ext cx="6624736" cy="5723790"/>
        </p:xfrm>
        <a:graphic>
          <a:graphicData uri="http://schemas.openxmlformats.org/drawingml/2006/table">
            <a:tbl>
              <a:tblPr/>
              <a:tblGrid>
                <a:gridCol w="1440160"/>
                <a:gridCol w="5184576"/>
              </a:tblGrid>
              <a:tr h="320626">
                <a:tc>
                  <a:txBody>
                    <a:bodyPr/>
                    <a:lstStyle/>
                    <a:p>
                      <a:pPr algn="just">
                        <a:spcAft>
                          <a:spcPts val="0"/>
                        </a:spcAft>
                      </a:pPr>
                      <a:r>
                        <a:rPr lang="en-US" sz="2000" b="1" kern="100" dirty="0">
                          <a:effectLst/>
                          <a:latin typeface="Times New Roman"/>
                          <a:ea typeface="宋体"/>
                        </a:rPr>
                        <a:t>TPASK</a:t>
                      </a:r>
                      <a:r>
                        <a:rPr lang="zh-CN" sz="2000" b="1" kern="100" dirty="0">
                          <a:effectLst/>
                          <a:latin typeface="Times New Roman"/>
                          <a:ea typeface="宋体"/>
                        </a:rPr>
                        <a:t>成分</a:t>
                      </a:r>
                      <a:endParaRPr lang="zh-CN" sz="20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b="1" kern="100" dirty="0">
                          <a:effectLst/>
                          <a:latin typeface="Times New Roman"/>
                          <a:ea typeface="宋体"/>
                        </a:rPr>
                        <a:t>知识成分</a:t>
                      </a:r>
                      <a:endParaRPr lang="zh-CN" sz="2000" kern="100" dirty="0">
                        <a:effectLst/>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rowSpan="7">
                  <a:txBody>
                    <a:bodyPr/>
                    <a:lstStyle/>
                    <a:p>
                      <a:pPr algn="just">
                        <a:spcAft>
                          <a:spcPts val="0"/>
                        </a:spcAft>
                      </a:pPr>
                      <a:r>
                        <a:rPr lang="zh-CN" sz="2000" b="1" kern="100">
                          <a:effectLst/>
                          <a:latin typeface="Times New Roman"/>
                          <a:ea typeface="宋体"/>
                        </a:rPr>
                        <a:t>科学教学法知识</a:t>
                      </a:r>
                      <a:endParaRPr lang="zh-CN" sz="200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kern="100">
                          <a:effectLst/>
                          <a:latin typeface="Times New Roman"/>
                          <a:ea typeface="宋体"/>
                        </a:rPr>
                        <a:t>科学知识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vMerge="1">
                  <a:txBody>
                    <a:bodyPr/>
                    <a:lstStyle/>
                    <a:p>
                      <a:endParaRPr lang="zh-CN" altLang="en-US"/>
                    </a:p>
                  </a:txBody>
                  <a:tcPr/>
                </a:tc>
                <a:tc>
                  <a:txBody>
                    <a:bodyPr/>
                    <a:lstStyle/>
                    <a:p>
                      <a:pPr algn="just">
                        <a:spcAft>
                          <a:spcPts val="0"/>
                        </a:spcAft>
                      </a:pPr>
                      <a:r>
                        <a:rPr lang="zh-CN" sz="2000" kern="100">
                          <a:effectLst/>
                          <a:latin typeface="Times New Roman"/>
                          <a:ea typeface="宋体"/>
                        </a:rPr>
                        <a:t>科学课程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vMerge="1">
                  <a:txBody>
                    <a:bodyPr/>
                    <a:lstStyle/>
                    <a:p>
                      <a:endParaRPr lang="zh-CN" altLang="en-US"/>
                    </a:p>
                  </a:txBody>
                  <a:tcPr/>
                </a:tc>
                <a:tc>
                  <a:txBody>
                    <a:bodyPr/>
                    <a:lstStyle/>
                    <a:p>
                      <a:pPr algn="just">
                        <a:spcAft>
                          <a:spcPts val="0"/>
                        </a:spcAft>
                      </a:pPr>
                      <a:r>
                        <a:rPr lang="zh-CN" sz="2000" kern="100">
                          <a:effectLst/>
                          <a:latin typeface="Times New Roman"/>
                          <a:ea typeface="宋体"/>
                        </a:rPr>
                        <a:t>科学知识的转换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vMerge="1">
                  <a:txBody>
                    <a:bodyPr/>
                    <a:lstStyle/>
                    <a:p>
                      <a:endParaRPr lang="zh-CN" altLang="en-US"/>
                    </a:p>
                  </a:txBody>
                  <a:tcPr/>
                </a:tc>
                <a:tc>
                  <a:txBody>
                    <a:bodyPr/>
                    <a:lstStyle/>
                    <a:p>
                      <a:pPr algn="just">
                        <a:spcAft>
                          <a:spcPts val="0"/>
                        </a:spcAft>
                      </a:pPr>
                      <a:r>
                        <a:rPr lang="zh-CN" sz="2000" kern="100" dirty="0">
                          <a:effectLst/>
                          <a:latin typeface="Times New Roman"/>
                          <a:ea typeface="宋体"/>
                        </a:rPr>
                        <a:t>学生对于特定科学领域的学习困境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569">
                <a:tc vMerge="1">
                  <a:txBody>
                    <a:bodyPr/>
                    <a:lstStyle/>
                    <a:p>
                      <a:endParaRPr lang="zh-CN" altLang="en-US"/>
                    </a:p>
                  </a:txBody>
                  <a:tcPr/>
                </a:tc>
                <a:tc>
                  <a:txBody>
                    <a:bodyPr/>
                    <a:lstStyle/>
                    <a:p>
                      <a:pPr algn="just">
                        <a:spcAft>
                          <a:spcPts val="0"/>
                        </a:spcAft>
                      </a:pPr>
                      <a:r>
                        <a:rPr lang="zh-CN" sz="2000" kern="100">
                          <a:effectLst/>
                          <a:latin typeface="Times New Roman"/>
                          <a:ea typeface="宋体"/>
                        </a:rPr>
                        <a:t>学习策略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vMerge="1">
                  <a:txBody>
                    <a:bodyPr/>
                    <a:lstStyle/>
                    <a:p>
                      <a:endParaRPr lang="zh-CN" altLang="en-US"/>
                    </a:p>
                  </a:txBody>
                  <a:tcPr/>
                </a:tc>
                <a:tc>
                  <a:txBody>
                    <a:bodyPr/>
                    <a:lstStyle/>
                    <a:p>
                      <a:pPr algn="just">
                        <a:spcAft>
                          <a:spcPts val="0"/>
                        </a:spcAft>
                      </a:pPr>
                      <a:r>
                        <a:rPr lang="zh-CN" sz="2000" kern="100">
                          <a:effectLst/>
                          <a:latin typeface="Times New Roman"/>
                          <a:ea typeface="宋体"/>
                        </a:rPr>
                        <a:t>一般教学法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vMerge="1">
                  <a:txBody>
                    <a:bodyPr/>
                    <a:lstStyle/>
                    <a:p>
                      <a:endParaRPr lang="zh-CN" altLang="en-US"/>
                    </a:p>
                  </a:txBody>
                  <a:tcPr/>
                </a:tc>
                <a:tc>
                  <a:txBody>
                    <a:bodyPr/>
                    <a:lstStyle/>
                    <a:p>
                      <a:pPr algn="just">
                        <a:spcAft>
                          <a:spcPts val="0"/>
                        </a:spcAft>
                      </a:pPr>
                      <a:r>
                        <a:rPr lang="zh-CN" sz="2000" kern="100">
                          <a:effectLst/>
                          <a:latin typeface="Times New Roman"/>
                          <a:ea typeface="宋体"/>
                        </a:rPr>
                        <a:t>教学情境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rowSpan="4">
                  <a:txBody>
                    <a:bodyPr/>
                    <a:lstStyle/>
                    <a:p>
                      <a:pPr algn="just">
                        <a:spcAft>
                          <a:spcPts val="0"/>
                        </a:spcAft>
                      </a:pPr>
                      <a:r>
                        <a:rPr lang="zh-CN" sz="2000" b="1" kern="100">
                          <a:effectLst/>
                          <a:latin typeface="Times New Roman"/>
                          <a:ea typeface="宋体"/>
                        </a:rPr>
                        <a:t>整合技术的学科知识</a:t>
                      </a:r>
                      <a:endParaRPr lang="zh-CN" sz="2000" kern="10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kern="100">
                          <a:effectLst/>
                          <a:latin typeface="Times New Roman"/>
                          <a:ea typeface="宋体"/>
                        </a:rPr>
                        <a:t>用于科学学科的资源和工具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vMerge="1">
                  <a:txBody>
                    <a:bodyPr/>
                    <a:lstStyle/>
                    <a:p>
                      <a:endParaRPr lang="zh-CN" altLang="en-US"/>
                    </a:p>
                  </a:txBody>
                  <a:tcPr/>
                </a:tc>
                <a:tc>
                  <a:txBody>
                    <a:bodyPr/>
                    <a:lstStyle/>
                    <a:p>
                      <a:pPr algn="just">
                        <a:spcAft>
                          <a:spcPts val="0"/>
                        </a:spcAft>
                      </a:pPr>
                      <a:r>
                        <a:rPr lang="zh-CN" sz="2000" kern="100">
                          <a:effectLst/>
                          <a:latin typeface="Times New Roman"/>
                          <a:ea typeface="宋体"/>
                        </a:rPr>
                        <a:t>与科学知识相关的操作与技术应用技能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vMerge="1">
                  <a:txBody>
                    <a:bodyPr/>
                    <a:lstStyle/>
                    <a:p>
                      <a:endParaRPr lang="zh-CN" altLang="en-US"/>
                    </a:p>
                  </a:txBody>
                  <a:tcPr/>
                </a:tc>
                <a:tc>
                  <a:txBody>
                    <a:bodyPr/>
                    <a:lstStyle/>
                    <a:p>
                      <a:pPr algn="just">
                        <a:spcAft>
                          <a:spcPts val="0"/>
                        </a:spcAft>
                      </a:pPr>
                      <a:r>
                        <a:rPr lang="zh-CN" sz="2000" kern="100">
                          <a:effectLst/>
                          <a:latin typeface="Times New Roman"/>
                          <a:ea typeface="宋体"/>
                        </a:rPr>
                        <a:t>科学知识的转换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vMerge="1">
                  <a:txBody>
                    <a:bodyPr/>
                    <a:lstStyle/>
                    <a:p>
                      <a:endParaRPr lang="zh-CN" altLang="en-US"/>
                    </a:p>
                  </a:txBody>
                  <a:tcPr/>
                </a:tc>
                <a:tc>
                  <a:txBody>
                    <a:bodyPr/>
                    <a:lstStyle/>
                    <a:p>
                      <a:pPr algn="just">
                        <a:spcAft>
                          <a:spcPts val="0"/>
                        </a:spcAft>
                      </a:pPr>
                      <a:r>
                        <a:rPr lang="zh-CN" sz="2000" kern="100">
                          <a:effectLst/>
                          <a:latin typeface="Times New Roman"/>
                          <a:ea typeface="宋体"/>
                        </a:rPr>
                        <a:t>科学过程的转换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rowSpan="5">
                  <a:txBody>
                    <a:bodyPr/>
                    <a:lstStyle/>
                    <a:p>
                      <a:pPr algn="just">
                        <a:spcAft>
                          <a:spcPts val="0"/>
                        </a:spcAft>
                      </a:pPr>
                      <a:r>
                        <a:rPr lang="zh-CN" sz="2000" b="1" kern="100" dirty="0">
                          <a:effectLst/>
                          <a:latin typeface="Times New Roman"/>
                          <a:ea typeface="宋体"/>
                        </a:rPr>
                        <a:t>整合技术的教学法知识</a:t>
                      </a:r>
                      <a:endParaRPr lang="zh-CN" sz="2000" kern="100" dirty="0">
                        <a:effectLst/>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kern="100">
                          <a:effectLst/>
                          <a:latin typeface="Times New Roman"/>
                          <a:ea typeface="宋体"/>
                        </a:rPr>
                        <a:t>以</a:t>
                      </a:r>
                      <a:r>
                        <a:rPr lang="en-US" sz="2000" kern="100">
                          <a:effectLst/>
                          <a:latin typeface="Times New Roman"/>
                          <a:ea typeface="宋体"/>
                        </a:rPr>
                        <a:t>ICT</a:t>
                      </a:r>
                      <a:r>
                        <a:rPr lang="zh-CN" sz="2000" kern="100">
                          <a:effectLst/>
                          <a:latin typeface="Times New Roman"/>
                          <a:ea typeface="宋体"/>
                        </a:rPr>
                        <a:t>为基础的学习策略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vMerge="1">
                  <a:txBody>
                    <a:bodyPr/>
                    <a:lstStyle/>
                    <a:p>
                      <a:endParaRPr lang="zh-CN" altLang="en-US"/>
                    </a:p>
                  </a:txBody>
                  <a:tcPr/>
                </a:tc>
                <a:tc>
                  <a:txBody>
                    <a:bodyPr/>
                    <a:lstStyle/>
                    <a:p>
                      <a:pPr algn="just">
                        <a:spcAft>
                          <a:spcPts val="0"/>
                        </a:spcAft>
                      </a:pPr>
                      <a:r>
                        <a:rPr lang="zh-CN" sz="2000" kern="100">
                          <a:effectLst/>
                          <a:latin typeface="Times New Roman"/>
                          <a:ea typeface="宋体"/>
                        </a:rPr>
                        <a:t>应用</a:t>
                      </a:r>
                      <a:r>
                        <a:rPr lang="en-US" sz="2000" kern="100">
                          <a:effectLst/>
                          <a:latin typeface="Times New Roman"/>
                          <a:ea typeface="宋体"/>
                        </a:rPr>
                        <a:t>ICT</a:t>
                      </a:r>
                      <a:r>
                        <a:rPr lang="zh-CN" sz="2000" kern="100">
                          <a:effectLst/>
                          <a:latin typeface="Times New Roman"/>
                          <a:ea typeface="宋体"/>
                        </a:rPr>
                        <a:t>培养科学素养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vMerge="1">
                  <a:txBody>
                    <a:bodyPr/>
                    <a:lstStyle/>
                    <a:p>
                      <a:endParaRPr lang="zh-CN" altLang="en-US"/>
                    </a:p>
                  </a:txBody>
                  <a:tcPr/>
                </a:tc>
                <a:tc>
                  <a:txBody>
                    <a:bodyPr/>
                    <a:lstStyle/>
                    <a:p>
                      <a:pPr algn="just">
                        <a:spcAft>
                          <a:spcPts val="0"/>
                        </a:spcAft>
                      </a:pPr>
                      <a:r>
                        <a:rPr lang="zh-CN" sz="2000" kern="100">
                          <a:effectLst/>
                          <a:latin typeface="Times New Roman"/>
                          <a:ea typeface="宋体"/>
                        </a:rPr>
                        <a:t>支持信息技能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vMerge="1">
                  <a:txBody>
                    <a:bodyPr/>
                    <a:lstStyle/>
                    <a:p>
                      <a:endParaRPr lang="zh-CN" altLang="en-US"/>
                    </a:p>
                  </a:txBody>
                  <a:tcPr/>
                </a:tc>
                <a:tc>
                  <a:txBody>
                    <a:bodyPr/>
                    <a:lstStyle/>
                    <a:p>
                      <a:pPr algn="just">
                        <a:spcAft>
                          <a:spcPts val="0"/>
                        </a:spcAft>
                      </a:pPr>
                      <a:r>
                        <a:rPr lang="zh-CN" sz="2000" kern="100">
                          <a:effectLst/>
                          <a:latin typeface="Times New Roman"/>
                          <a:ea typeface="宋体"/>
                        </a:rPr>
                        <a:t>为学生学习提供支架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26">
                <a:tc vMerge="1">
                  <a:txBody>
                    <a:bodyPr/>
                    <a:lstStyle/>
                    <a:p>
                      <a:endParaRPr lang="zh-CN" altLang="en-US"/>
                    </a:p>
                  </a:txBody>
                  <a:tcPr/>
                </a:tc>
                <a:tc>
                  <a:txBody>
                    <a:bodyPr/>
                    <a:lstStyle/>
                    <a:p>
                      <a:pPr algn="just">
                        <a:spcAft>
                          <a:spcPts val="0"/>
                        </a:spcAft>
                      </a:pPr>
                      <a:r>
                        <a:rPr lang="zh-CN" sz="2000" kern="100" dirty="0">
                          <a:effectLst/>
                          <a:latin typeface="Times New Roman"/>
                          <a:ea typeface="宋体"/>
                        </a:rPr>
                        <a:t>处理学生技术困难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38192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t>数学教师的ＴＰＡＣＫ标准（草稿）和发展模型（美国数学教师教育协会）</a:t>
            </a:r>
            <a:endParaRPr lang="zh-CN" alt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019" y="1484784"/>
            <a:ext cx="853526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003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4704"/>
            <a:ext cx="9206856" cy="464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09009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08720"/>
            <a:ext cx="8203604" cy="205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924944"/>
            <a:ext cx="8280921"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0488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6804248" y="2290826"/>
            <a:ext cx="2088232" cy="2015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solidFill>
              </a:rPr>
              <a:t>PK</a:t>
            </a:r>
            <a:endParaRPr lang="zh-CN" altLang="en-US" sz="3200" dirty="0">
              <a:solidFill>
                <a:schemeClr val="tx1"/>
              </a:solidFill>
            </a:endParaRPr>
          </a:p>
        </p:txBody>
      </p:sp>
      <p:sp>
        <p:nvSpPr>
          <p:cNvPr id="2" name="标题 1"/>
          <p:cNvSpPr>
            <a:spLocks noGrp="1"/>
          </p:cNvSpPr>
          <p:nvPr>
            <p:ph type="title"/>
          </p:nvPr>
        </p:nvSpPr>
        <p:spPr/>
        <p:txBody>
          <a:bodyPr/>
          <a:lstStyle/>
          <a:p>
            <a:r>
              <a:rPr lang="en-US" altLang="zh-CN" dirty="0" smtClean="0"/>
              <a:t>1.1PCK</a:t>
            </a:r>
            <a:r>
              <a:rPr lang="zh-CN" altLang="en-US" dirty="0" smtClean="0"/>
              <a:t>研究</a:t>
            </a:r>
            <a:endParaRPr lang="zh-CN" altLang="en-US" dirty="0"/>
          </a:p>
        </p:txBody>
      </p:sp>
      <p:sp>
        <p:nvSpPr>
          <p:cNvPr id="4" name="椭圆 3"/>
          <p:cNvSpPr/>
          <p:nvPr/>
        </p:nvSpPr>
        <p:spPr>
          <a:xfrm>
            <a:off x="683568" y="2248433"/>
            <a:ext cx="1944216" cy="2016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solidFill>
              </a:rPr>
              <a:t>CK</a:t>
            </a:r>
            <a:endParaRPr lang="zh-CN" altLang="en-US" sz="3200" dirty="0">
              <a:solidFill>
                <a:schemeClr val="tx1"/>
              </a:solidFill>
            </a:endParaRPr>
          </a:p>
        </p:txBody>
      </p:sp>
      <p:sp>
        <p:nvSpPr>
          <p:cNvPr id="6" name="椭圆 5"/>
          <p:cNvSpPr/>
          <p:nvPr/>
        </p:nvSpPr>
        <p:spPr>
          <a:xfrm>
            <a:off x="2790044" y="2256230"/>
            <a:ext cx="2088232" cy="2015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solidFill>
              </a:rPr>
              <a:t>PK</a:t>
            </a:r>
            <a:endParaRPr lang="zh-CN" altLang="en-US" sz="3200" dirty="0">
              <a:solidFill>
                <a:schemeClr val="tx1"/>
              </a:solidFill>
            </a:endParaRPr>
          </a:p>
        </p:txBody>
      </p:sp>
      <p:sp>
        <p:nvSpPr>
          <p:cNvPr id="8" name="椭圆 7"/>
          <p:cNvSpPr/>
          <p:nvPr/>
        </p:nvSpPr>
        <p:spPr>
          <a:xfrm>
            <a:off x="5406020" y="2256229"/>
            <a:ext cx="2088232" cy="2015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10" name="TextBox 9"/>
          <p:cNvSpPr txBox="1"/>
          <p:nvPr/>
        </p:nvSpPr>
        <p:spPr>
          <a:xfrm>
            <a:off x="5652120" y="2971548"/>
            <a:ext cx="1152128" cy="584775"/>
          </a:xfrm>
          <a:prstGeom prst="rect">
            <a:avLst/>
          </a:prstGeom>
          <a:noFill/>
        </p:spPr>
        <p:txBody>
          <a:bodyPr wrap="square" rtlCol="0">
            <a:spAutoFit/>
          </a:bodyPr>
          <a:lstStyle/>
          <a:p>
            <a:pPr algn="ctr"/>
            <a:r>
              <a:rPr lang="en-US" altLang="zh-CN" sz="3200" dirty="0"/>
              <a:t>CK</a:t>
            </a:r>
            <a:endParaRPr lang="zh-CN" altLang="en-US" sz="3200" dirty="0"/>
          </a:p>
        </p:txBody>
      </p:sp>
      <p:sp>
        <p:nvSpPr>
          <p:cNvPr id="11" name="TextBox 10"/>
          <p:cNvSpPr txBox="1"/>
          <p:nvPr/>
        </p:nvSpPr>
        <p:spPr>
          <a:xfrm>
            <a:off x="6804248" y="2977355"/>
            <a:ext cx="918907" cy="584775"/>
          </a:xfrm>
          <a:prstGeom prst="rect">
            <a:avLst/>
          </a:prstGeom>
          <a:noFill/>
        </p:spPr>
        <p:txBody>
          <a:bodyPr wrap="square" rtlCol="0">
            <a:spAutoFit/>
          </a:bodyPr>
          <a:lstStyle/>
          <a:p>
            <a:r>
              <a:rPr lang="en-US" altLang="zh-CN" sz="3200" dirty="0"/>
              <a:t>PCK</a:t>
            </a:r>
            <a:r>
              <a:rPr lang="en-US" altLang="zh-CN" dirty="0" smtClean="0"/>
              <a:t> </a:t>
            </a:r>
            <a:endParaRPr lang="zh-CN" altLang="en-US" dirty="0"/>
          </a:p>
        </p:txBody>
      </p:sp>
      <p:sp>
        <p:nvSpPr>
          <p:cNvPr id="12" name="TextBox 11"/>
          <p:cNvSpPr txBox="1"/>
          <p:nvPr/>
        </p:nvSpPr>
        <p:spPr>
          <a:xfrm>
            <a:off x="605182" y="5229200"/>
            <a:ext cx="8280920" cy="646331"/>
          </a:xfrm>
          <a:prstGeom prst="rect">
            <a:avLst/>
          </a:prstGeom>
          <a:noFill/>
        </p:spPr>
        <p:txBody>
          <a:bodyPr wrap="square" rtlCol="0">
            <a:spAutoFit/>
          </a:bodyPr>
          <a:lstStyle/>
          <a:p>
            <a:r>
              <a:rPr lang="zh-CN" altLang="en-US" dirty="0" smtClean="0"/>
              <a:t>国内外的研究主要集中在</a:t>
            </a:r>
            <a:r>
              <a:rPr lang="en-US" altLang="zh-CN" dirty="0" smtClean="0"/>
              <a:t>PCK</a:t>
            </a:r>
            <a:r>
              <a:rPr lang="zh-CN" altLang="zh-CN" dirty="0"/>
              <a:t>的</a:t>
            </a:r>
            <a:r>
              <a:rPr lang="zh-CN" altLang="zh-CN" dirty="0">
                <a:solidFill>
                  <a:srgbClr val="FF0000"/>
                </a:solidFill>
              </a:rPr>
              <a:t>内涵、特征、结构、形成过程、在教师教学实践中</a:t>
            </a:r>
            <a:r>
              <a:rPr lang="zh-CN" altLang="en-US" dirty="0">
                <a:solidFill>
                  <a:srgbClr val="FF0000"/>
                </a:solidFill>
              </a:rPr>
              <a:t>的体现</a:t>
            </a:r>
            <a:r>
              <a:rPr lang="zh-CN" altLang="en-US" dirty="0" smtClean="0"/>
              <a:t>等</a:t>
            </a:r>
            <a:endParaRPr lang="zh-CN" altLang="en-US" dirty="0"/>
          </a:p>
        </p:txBody>
      </p:sp>
    </p:spTree>
    <p:extLst>
      <p:ext uri="{BB962C8B-B14F-4D97-AF65-F5344CB8AC3E}">
        <p14:creationId xmlns:p14="http://schemas.microsoft.com/office/powerpoint/2010/main" val="1397746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sp>
        <p:nvSpPr>
          <p:cNvPr id="2" name="标题 1"/>
          <p:cNvSpPr>
            <a:spLocks noGrp="1"/>
          </p:cNvSpPr>
          <p:nvPr>
            <p:ph type="title"/>
          </p:nvPr>
        </p:nvSpPr>
        <p:spPr/>
        <p:txBody>
          <a:bodyPr/>
          <a:lstStyle/>
          <a:p>
            <a:endParaRPr lang="zh-CN" alt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908720"/>
            <a:ext cx="845904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87467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507288" cy="5141168"/>
          </a:xfrm>
        </p:spPr>
        <p:txBody>
          <a:bodyPr>
            <a:normAutofit/>
          </a:bodyPr>
          <a:lstStyle/>
          <a:p>
            <a:r>
              <a:rPr lang="zh-CN" altLang="en-US" dirty="0"/>
              <a:t>构建 </a:t>
            </a:r>
            <a:r>
              <a:rPr lang="en-US" altLang="zh-CN" dirty="0"/>
              <a:t>TPACK </a:t>
            </a:r>
            <a:r>
              <a:rPr lang="zh-CN" altLang="en-US" dirty="0"/>
              <a:t>框架或模型时，</a:t>
            </a:r>
            <a:r>
              <a:rPr lang="zh-CN" altLang="en-US" dirty="0" smtClean="0"/>
              <a:t>研究者两类倾向：</a:t>
            </a:r>
            <a:endParaRPr lang="en-US" altLang="zh-CN" dirty="0" smtClean="0"/>
          </a:p>
          <a:p>
            <a:r>
              <a:rPr lang="zh-CN" altLang="en-US" sz="2200" dirty="0" smtClean="0">
                <a:latin typeface="楷体" pitchFamily="49" charset="-122"/>
                <a:ea typeface="楷体" pitchFamily="49" charset="-122"/>
              </a:rPr>
              <a:t>关注 </a:t>
            </a:r>
            <a:r>
              <a:rPr lang="en-US" altLang="zh-CN" sz="2200" dirty="0">
                <a:latin typeface="楷体" pitchFamily="49" charset="-122"/>
                <a:ea typeface="楷体" pitchFamily="49" charset="-122"/>
              </a:rPr>
              <a:t>TPACK </a:t>
            </a:r>
            <a:r>
              <a:rPr lang="zh-CN" altLang="en-US" sz="2200" dirty="0">
                <a:latin typeface="楷体" pitchFamily="49" charset="-122"/>
                <a:ea typeface="楷体" pitchFamily="49" charset="-122"/>
              </a:rPr>
              <a:t>的</a:t>
            </a:r>
            <a:r>
              <a:rPr lang="zh-CN" altLang="en-US" sz="2200" dirty="0">
                <a:solidFill>
                  <a:srgbClr val="FF0000"/>
                </a:solidFill>
                <a:latin typeface="楷体" pitchFamily="49" charset="-122"/>
                <a:ea typeface="楷体" pitchFamily="49" charset="-122"/>
              </a:rPr>
              <a:t>所有</a:t>
            </a:r>
            <a:r>
              <a:rPr lang="zh-CN" altLang="en-US" sz="2200" dirty="0" smtClean="0">
                <a:solidFill>
                  <a:srgbClr val="FF0000"/>
                </a:solidFill>
                <a:latin typeface="楷体" pitchFamily="49" charset="-122"/>
                <a:ea typeface="楷体" pitchFamily="49" charset="-122"/>
              </a:rPr>
              <a:t>构成成分</a:t>
            </a:r>
            <a:r>
              <a:rPr lang="zh-CN" altLang="en-US" sz="2200" dirty="0">
                <a:latin typeface="楷体" pitchFamily="49" charset="-122"/>
                <a:ea typeface="楷体" pitchFamily="49" charset="-122"/>
              </a:rPr>
              <a:t>。 </a:t>
            </a:r>
            <a:endParaRPr lang="en-US" altLang="zh-CN" sz="2200" dirty="0" smtClean="0">
              <a:latin typeface="楷体" pitchFamily="49" charset="-122"/>
              <a:ea typeface="楷体" pitchFamily="49" charset="-122"/>
            </a:endParaRPr>
          </a:p>
          <a:p>
            <a:pPr lvl="1"/>
            <a:r>
              <a:rPr lang="en-US" altLang="zh-CN" sz="1800" dirty="0" smtClean="0">
                <a:latin typeface="楷体" pitchFamily="49" charset="-122"/>
                <a:ea typeface="楷体" pitchFamily="49" charset="-122"/>
              </a:rPr>
              <a:t>Mishra </a:t>
            </a:r>
            <a:r>
              <a:rPr lang="zh-CN" altLang="en-US" sz="1800" dirty="0">
                <a:latin typeface="楷体" pitchFamily="49" charset="-122"/>
                <a:ea typeface="楷体" pitchFamily="49" charset="-122"/>
              </a:rPr>
              <a:t>和 </a:t>
            </a:r>
            <a:r>
              <a:rPr lang="en-US" altLang="zh-CN" sz="1800" dirty="0">
                <a:latin typeface="楷体" pitchFamily="49" charset="-122"/>
                <a:ea typeface="楷体" pitchFamily="49" charset="-122"/>
              </a:rPr>
              <a:t>Koehler </a:t>
            </a:r>
            <a:r>
              <a:rPr lang="zh-CN" altLang="en-US" sz="1800" dirty="0">
                <a:latin typeface="楷体" pitchFamily="49" charset="-122"/>
                <a:ea typeface="楷体" pitchFamily="49" charset="-122"/>
              </a:rPr>
              <a:t>的框架以及在此基础上进行的</a:t>
            </a:r>
            <a:r>
              <a:rPr lang="zh-CN" altLang="en-US" sz="1800" dirty="0" smtClean="0">
                <a:latin typeface="楷体" pitchFamily="49" charset="-122"/>
                <a:ea typeface="楷体" pitchFamily="49" charset="-122"/>
              </a:rPr>
              <a:t>研究多</a:t>
            </a:r>
            <a:r>
              <a:rPr lang="zh-CN" altLang="en-US" sz="1800" dirty="0">
                <a:latin typeface="楷体" pitchFamily="49" charset="-122"/>
                <a:ea typeface="楷体" pitchFamily="49" charset="-122"/>
              </a:rPr>
              <a:t>属此类。 如 </a:t>
            </a:r>
            <a:r>
              <a:rPr lang="en-US" altLang="zh-CN" sz="1800" dirty="0">
                <a:latin typeface="楷体" pitchFamily="49" charset="-122"/>
                <a:ea typeface="楷体" pitchFamily="49" charset="-122"/>
              </a:rPr>
              <a:t>Cox </a:t>
            </a:r>
            <a:r>
              <a:rPr lang="zh-CN" altLang="en-US" sz="1800" dirty="0" smtClean="0">
                <a:latin typeface="楷体" pitchFamily="49" charset="-122"/>
                <a:ea typeface="楷体" pitchFamily="49" charset="-122"/>
              </a:rPr>
              <a:t>、</a:t>
            </a:r>
            <a:r>
              <a:rPr lang="en-US" altLang="zh-CN" sz="1800" dirty="0" smtClean="0">
                <a:latin typeface="楷体" pitchFamily="49" charset="-122"/>
                <a:ea typeface="楷体" pitchFamily="49" charset="-122"/>
              </a:rPr>
              <a:t>Robertson </a:t>
            </a:r>
            <a:r>
              <a:rPr lang="zh-CN" altLang="en-US" sz="1800" dirty="0" smtClean="0">
                <a:latin typeface="楷体" pitchFamily="49" charset="-122"/>
                <a:ea typeface="楷体" pitchFamily="49" charset="-122"/>
              </a:rPr>
              <a:t>（则</a:t>
            </a:r>
            <a:r>
              <a:rPr lang="zh-CN" altLang="en-US" sz="1800" dirty="0">
                <a:latin typeface="楷体" pitchFamily="49" charset="-122"/>
                <a:ea typeface="楷体" pitchFamily="49" charset="-122"/>
              </a:rPr>
              <a:t>坚持认为课堂情境中不会</a:t>
            </a:r>
            <a:r>
              <a:rPr lang="zh-CN" altLang="en-US" sz="1800" dirty="0" smtClean="0">
                <a:latin typeface="楷体" pitchFamily="49" charset="-122"/>
                <a:ea typeface="楷体" pitchFamily="49" charset="-122"/>
              </a:rPr>
              <a:t>存在</a:t>
            </a:r>
            <a:r>
              <a:rPr lang="zh-CN" altLang="en-US" sz="1800" dirty="0">
                <a:latin typeface="楷体" pitchFamily="49" charset="-122"/>
                <a:ea typeface="楷体" pitchFamily="49" charset="-122"/>
              </a:rPr>
              <a:t>“技术</a:t>
            </a:r>
            <a:r>
              <a:rPr lang="en-US" altLang="zh-CN" sz="1800" dirty="0">
                <a:latin typeface="楷体" pitchFamily="49" charset="-122"/>
                <a:ea typeface="楷体" pitchFamily="49" charset="-122"/>
              </a:rPr>
              <a:t>—</a:t>
            </a:r>
            <a:r>
              <a:rPr lang="zh-CN" altLang="en-US" sz="1800" dirty="0">
                <a:latin typeface="楷体" pitchFamily="49" charset="-122"/>
                <a:ea typeface="楷体" pitchFamily="49" charset="-122"/>
              </a:rPr>
              <a:t>内容知识”（</a:t>
            </a:r>
            <a:r>
              <a:rPr lang="en-US" altLang="zh-CN" sz="1800" dirty="0">
                <a:latin typeface="楷体" pitchFamily="49" charset="-122"/>
                <a:ea typeface="楷体" pitchFamily="49" charset="-122"/>
              </a:rPr>
              <a:t>TCK</a:t>
            </a:r>
            <a:r>
              <a:rPr lang="zh-CN" altLang="en-US" sz="1800" dirty="0">
                <a:latin typeface="楷体" pitchFamily="49" charset="-122"/>
                <a:ea typeface="楷体" pitchFamily="49" charset="-122"/>
              </a:rPr>
              <a:t>），因此他将 </a:t>
            </a:r>
            <a:r>
              <a:rPr lang="en-US" altLang="zh-CN" sz="1800" dirty="0">
                <a:latin typeface="楷体" pitchFamily="49" charset="-122"/>
                <a:ea typeface="楷体" pitchFamily="49" charset="-122"/>
              </a:rPr>
              <a:t>Mishra </a:t>
            </a:r>
            <a:r>
              <a:rPr lang="zh-CN" altLang="en-US" sz="1800" dirty="0">
                <a:latin typeface="楷体" pitchFamily="49" charset="-122"/>
                <a:ea typeface="楷体" pitchFamily="49" charset="-122"/>
              </a:rPr>
              <a:t>和 </a:t>
            </a:r>
            <a:r>
              <a:rPr lang="en-US" altLang="zh-CN" sz="1800" dirty="0">
                <a:latin typeface="楷体" pitchFamily="49" charset="-122"/>
                <a:ea typeface="楷体" pitchFamily="49" charset="-122"/>
              </a:rPr>
              <a:t>Koehler </a:t>
            </a:r>
            <a:r>
              <a:rPr lang="zh-CN" altLang="en-US" sz="1800" dirty="0" smtClean="0">
                <a:latin typeface="楷体" pitchFamily="49" charset="-122"/>
                <a:ea typeface="楷体" pitchFamily="49" charset="-122"/>
              </a:rPr>
              <a:t>模型</a:t>
            </a:r>
            <a:r>
              <a:rPr lang="zh-CN" altLang="en-US" sz="1800" dirty="0">
                <a:latin typeface="楷体" pitchFamily="49" charset="-122"/>
                <a:ea typeface="楷体" pitchFamily="49" charset="-122"/>
              </a:rPr>
              <a:t>的七成分修正为六成分，并演绎出教师教学时调用这些</a:t>
            </a:r>
            <a:r>
              <a:rPr lang="zh-CN" altLang="en-US" sz="1800" dirty="0" smtClean="0">
                <a:latin typeface="楷体" pitchFamily="49" charset="-122"/>
                <a:ea typeface="楷体" pitchFamily="49" charset="-122"/>
              </a:rPr>
              <a:t>知识</a:t>
            </a:r>
            <a:r>
              <a:rPr lang="zh-CN" altLang="en-US" sz="1800" dirty="0">
                <a:latin typeface="楷体" pitchFamily="49" charset="-122"/>
                <a:ea typeface="楷体" pitchFamily="49" charset="-122"/>
              </a:rPr>
              <a:t>的</a:t>
            </a:r>
            <a:r>
              <a:rPr lang="zh-CN" altLang="en-US" sz="1800" dirty="0" smtClean="0">
                <a:latin typeface="楷体" pitchFamily="49" charset="-122"/>
                <a:ea typeface="楷体" pitchFamily="49" charset="-122"/>
              </a:rPr>
              <a:t>步骤）</a:t>
            </a:r>
            <a:endParaRPr lang="en-US" altLang="zh-CN" sz="1800" dirty="0" smtClean="0">
              <a:latin typeface="楷体" pitchFamily="49" charset="-122"/>
              <a:ea typeface="楷体" pitchFamily="49" charset="-122"/>
            </a:endParaRPr>
          </a:p>
          <a:p>
            <a:r>
              <a:rPr lang="zh-CN" altLang="en-US" sz="2200" dirty="0" smtClean="0">
                <a:latin typeface="楷体" pitchFamily="49" charset="-122"/>
                <a:ea typeface="楷体" pitchFamily="49" charset="-122"/>
              </a:rPr>
              <a:t>将 </a:t>
            </a:r>
            <a:r>
              <a:rPr lang="en-US" altLang="zh-CN" sz="2200" dirty="0">
                <a:latin typeface="楷体" pitchFamily="49" charset="-122"/>
                <a:ea typeface="楷体" pitchFamily="49" charset="-122"/>
              </a:rPr>
              <a:t>TPACK </a:t>
            </a:r>
            <a:r>
              <a:rPr lang="zh-CN" altLang="en-US" sz="2200" dirty="0">
                <a:latin typeface="楷体" pitchFamily="49" charset="-122"/>
                <a:ea typeface="楷体" pitchFamily="49" charset="-122"/>
              </a:rPr>
              <a:t>看做</a:t>
            </a:r>
            <a:r>
              <a:rPr lang="zh-CN" altLang="en-US" sz="2200" dirty="0">
                <a:solidFill>
                  <a:srgbClr val="FF0000"/>
                </a:solidFill>
                <a:latin typeface="楷体" pitchFamily="49" charset="-122"/>
                <a:ea typeface="楷体" pitchFamily="49" charset="-122"/>
              </a:rPr>
              <a:t>一个整合</a:t>
            </a:r>
            <a:r>
              <a:rPr lang="zh-CN" altLang="en-US" sz="2200" dirty="0" smtClean="0">
                <a:solidFill>
                  <a:srgbClr val="FF0000"/>
                </a:solidFill>
                <a:latin typeface="楷体" pitchFamily="49" charset="-122"/>
                <a:ea typeface="楷体" pitchFamily="49" charset="-122"/>
              </a:rPr>
              <a:t>体</a:t>
            </a:r>
            <a:endParaRPr lang="en-US" altLang="zh-CN" sz="2200" dirty="0" smtClean="0">
              <a:solidFill>
                <a:srgbClr val="FF0000"/>
              </a:solidFill>
              <a:latin typeface="楷体" pitchFamily="49" charset="-122"/>
              <a:ea typeface="楷体" pitchFamily="49" charset="-122"/>
            </a:endParaRPr>
          </a:p>
          <a:p>
            <a:pPr lvl="1"/>
            <a:r>
              <a:rPr lang="zh-CN" altLang="en-US" sz="1800" dirty="0" smtClean="0">
                <a:latin typeface="楷体" pitchFamily="49" charset="-122"/>
                <a:ea typeface="楷体" pitchFamily="49" charset="-122"/>
              </a:rPr>
              <a:t> </a:t>
            </a:r>
            <a:r>
              <a:rPr lang="zh-CN" altLang="en-US" sz="1800" dirty="0">
                <a:latin typeface="楷体" pitchFamily="49" charset="-122"/>
                <a:ea typeface="楷体" pitchFamily="49" charset="-122"/>
              </a:rPr>
              <a:t>如 </a:t>
            </a:r>
            <a:r>
              <a:rPr lang="en-US" altLang="zh-CN" sz="1800" dirty="0" err="1" smtClean="0">
                <a:latin typeface="楷体" pitchFamily="49" charset="-122"/>
                <a:ea typeface="楷体" pitchFamily="49" charset="-122"/>
              </a:rPr>
              <a:t>Niess</a:t>
            </a:r>
            <a:r>
              <a:rPr lang="zh-CN" altLang="en-US" sz="1800" dirty="0" smtClean="0">
                <a:latin typeface="楷体" pitchFamily="49" charset="-122"/>
                <a:ea typeface="楷体" pitchFamily="49" charset="-122"/>
              </a:rPr>
              <a:t>在 </a:t>
            </a:r>
            <a:r>
              <a:rPr lang="en-US" altLang="zh-CN" sz="1800" dirty="0">
                <a:latin typeface="楷体" pitchFamily="49" charset="-122"/>
                <a:ea typeface="楷体" pitchFamily="49" charset="-122"/>
              </a:rPr>
              <a:t>Grossman</a:t>
            </a:r>
            <a:r>
              <a:rPr lang="zh-CN" altLang="en-US" sz="1800" dirty="0">
                <a:latin typeface="楷体" pitchFamily="49" charset="-122"/>
                <a:ea typeface="楷体" pitchFamily="49" charset="-122"/>
              </a:rPr>
              <a:t>（</a:t>
            </a:r>
            <a:r>
              <a:rPr lang="en-US" altLang="zh-CN" sz="1800" dirty="0">
                <a:latin typeface="楷体" pitchFamily="49" charset="-122"/>
                <a:ea typeface="楷体" pitchFamily="49" charset="-122"/>
              </a:rPr>
              <a:t>1989</a:t>
            </a:r>
            <a:r>
              <a:rPr lang="zh-CN" altLang="en-US" sz="1800" dirty="0">
                <a:latin typeface="楷体" pitchFamily="49" charset="-122"/>
                <a:ea typeface="楷体" pitchFamily="49" charset="-122"/>
              </a:rPr>
              <a:t>，</a:t>
            </a:r>
            <a:r>
              <a:rPr lang="en-US" altLang="zh-CN" sz="1800" dirty="0">
                <a:latin typeface="楷体" pitchFamily="49" charset="-122"/>
                <a:ea typeface="楷体" pitchFamily="49" charset="-122"/>
              </a:rPr>
              <a:t>1990</a:t>
            </a:r>
            <a:r>
              <a:rPr lang="zh-CN" altLang="en-US" sz="1800" dirty="0">
                <a:latin typeface="楷体" pitchFamily="49" charset="-122"/>
                <a:ea typeface="楷体" pitchFamily="49" charset="-122"/>
              </a:rPr>
              <a:t>）的基础上，提出了一个描述 </a:t>
            </a:r>
            <a:r>
              <a:rPr lang="en-US" altLang="zh-CN" sz="1800" dirty="0" smtClean="0">
                <a:latin typeface="楷体" pitchFamily="49" charset="-122"/>
                <a:ea typeface="楷体" pitchFamily="49" charset="-122"/>
              </a:rPr>
              <a:t>TPACK</a:t>
            </a:r>
            <a:r>
              <a:rPr lang="zh-CN" altLang="en-US" sz="1800" dirty="0" smtClean="0">
                <a:latin typeface="楷体" pitchFamily="49" charset="-122"/>
                <a:ea typeface="楷体" pitchFamily="49" charset="-122"/>
              </a:rPr>
              <a:t>发展</a:t>
            </a:r>
            <a:r>
              <a:rPr lang="zh-CN" altLang="en-US" sz="1800" dirty="0">
                <a:latin typeface="楷体" pitchFamily="49" charset="-122"/>
                <a:ea typeface="楷体" pitchFamily="49" charset="-122"/>
              </a:rPr>
              <a:t>结果的框架，认为 </a:t>
            </a:r>
            <a:r>
              <a:rPr lang="en-US" altLang="zh-CN" sz="1800" dirty="0">
                <a:latin typeface="楷体" pitchFamily="49" charset="-122"/>
                <a:ea typeface="楷体" pitchFamily="49" charset="-122"/>
              </a:rPr>
              <a:t>TPACK </a:t>
            </a:r>
            <a:r>
              <a:rPr lang="zh-CN" altLang="en-US" sz="1800" dirty="0">
                <a:latin typeface="楷体" pitchFamily="49" charset="-122"/>
                <a:ea typeface="楷体" pitchFamily="49" charset="-122"/>
              </a:rPr>
              <a:t>有四个核心</a:t>
            </a:r>
            <a:r>
              <a:rPr lang="zh-CN" altLang="en-US" sz="1800" dirty="0" smtClean="0">
                <a:latin typeface="楷体" pitchFamily="49" charset="-122"/>
                <a:ea typeface="楷体" pitchFamily="49" charset="-122"/>
              </a:rPr>
              <a:t>要素。</a:t>
            </a:r>
            <a:endParaRPr lang="en-US" altLang="zh-CN" sz="1800" dirty="0" smtClean="0">
              <a:latin typeface="楷体" pitchFamily="49" charset="-122"/>
              <a:ea typeface="楷体" pitchFamily="49" charset="-122"/>
            </a:endParaRPr>
          </a:p>
          <a:p>
            <a:pPr lvl="1"/>
            <a:endParaRPr lang="en-US" altLang="zh-CN" sz="1800" dirty="0" smtClean="0">
              <a:latin typeface="楷体" pitchFamily="49" charset="-122"/>
              <a:ea typeface="楷体" pitchFamily="49" charset="-122"/>
            </a:endParaRPr>
          </a:p>
          <a:p>
            <a:pPr lvl="1"/>
            <a:r>
              <a:rPr lang="en-US" altLang="zh-CN" sz="1800" dirty="0" smtClean="0">
                <a:latin typeface="楷体" pitchFamily="49" charset="-122"/>
                <a:ea typeface="楷体" pitchFamily="49" charset="-122"/>
              </a:rPr>
              <a:t>Angelina</a:t>
            </a:r>
            <a:r>
              <a:rPr lang="zh-CN" altLang="en-US" sz="1800" dirty="0">
                <a:latin typeface="楷体" pitchFamily="49" charset="-122"/>
                <a:ea typeface="楷体" pitchFamily="49" charset="-122"/>
              </a:rPr>
              <a:t>和</a:t>
            </a:r>
            <a:r>
              <a:rPr lang="en-US" altLang="zh-CN" sz="1800" dirty="0" err="1">
                <a:latin typeface="楷体" pitchFamily="49" charset="-122"/>
                <a:ea typeface="楷体" pitchFamily="49" charset="-122"/>
              </a:rPr>
              <a:t>Valanides</a:t>
            </a:r>
            <a:r>
              <a:rPr lang="en-US" altLang="zh-CN" sz="1800" dirty="0">
                <a:latin typeface="楷体" pitchFamily="49" charset="-122"/>
                <a:ea typeface="楷体" pitchFamily="49" charset="-122"/>
              </a:rPr>
              <a:t>(2009)</a:t>
            </a:r>
            <a:r>
              <a:rPr lang="zh-CN" altLang="en-US" sz="1800" dirty="0">
                <a:latin typeface="楷体" pitchFamily="49" charset="-122"/>
                <a:ea typeface="楷体" pitchFamily="49" charset="-122"/>
              </a:rPr>
              <a:t>认为</a:t>
            </a:r>
            <a:r>
              <a:rPr lang="en-US" altLang="zh-CN" sz="1800" dirty="0">
                <a:latin typeface="楷体" pitchFamily="49" charset="-122"/>
                <a:ea typeface="楷体" pitchFamily="49" charset="-122"/>
              </a:rPr>
              <a:t>Mishra</a:t>
            </a:r>
            <a:r>
              <a:rPr lang="zh-CN" altLang="en-US" sz="1800" dirty="0">
                <a:latin typeface="楷体" pitchFamily="49" charset="-122"/>
                <a:ea typeface="楷体" pitchFamily="49" charset="-122"/>
              </a:rPr>
              <a:t>和</a:t>
            </a:r>
            <a:r>
              <a:rPr lang="en-US" altLang="zh-CN" sz="1800" dirty="0" err="1" smtClean="0">
                <a:latin typeface="楷体" pitchFamily="49" charset="-122"/>
                <a:ea typeface="楷体" pitchFamily="49" charset="-122"/>
              </a:rPr>
              <a:t>Koehle</a:t>
            </a:r>
            <a:r>
              <a:rPr lang="zh-CN" altLang="en-US" sz="1800" dirty="0" smtClean="0">
                <a:latin typeface="楷体" pitchFamily="49" charset="-122"/>
                <a:ea typeface="楷体" pitchFamily="49" charset="-122"/>
              </a:rPr>
              <a:t>的</a:t>
            </a:r>
            <a:r>
              <a:rPr lang="zh-CN" altLang="en-US" sz="1800" dirty="0">
                <a:latin typeface="楷体" pitchFamily="49" charset="-122"/>
                <a:ea typeface="楷体" pitchFamily="49" charset="-122"/>
              </a:rPr>
              <a:t>模型没有提到除</a:t>
            </a:r>
            <a:r>
              <a:rPr lang="zh-CN" altLang="en-US" sz="1800" dirty="0" smtClean="0">
                <a:latin typeface="楷体" pitchFamily="49" charset="-122"/>
                <a:ea typeface="楷体" pitchFamily="49" charset="-122"/>
              </a:rPr>
              <a:t>教学法知识</a:t>
            </a:r>
            <a:r>
              <a:rPr lang="zh-CN" altLang="en-US" sz="1800" dirty="0">
                <a:latin typeface="楷体" pitchFamily="49" charset="-122"/>
                <a:ea typeface="楷体" pitchFamily="49" charset="-122"/>
              </a:rPr>
              <a:t>、内容知识、技术知识之外的其他重要的知识，显得有些简要和过于一般化了</a:t>
            </a:r>
            <a:r>
              <a:rPr lang="zh-CN" altLang="en-US" sz="1800" dirty="0" smtClean="0">
                <a:latin typeface="楷体" pitchFamily="49" charset="-122"/>
                <a:ea typeface="楷体" pitchFamily="49" charset="-122"/>
              </a:rPr>
              <a:t>，因此</a:t>
            </a:r>
            <a:r>
              <a:rPr lang="en-US" altLang="zh-CN" sz="1800" dirty="0" err="1">
                <a:latin typeface="楷体" pitchFamily="49" charset="-122"/>
                <a:ea typeface="楷体" pitchFamily="49" charset="-122"/>
              </a:rPr>
              <a:t>Angehna</a:t>
            </a:r>
            <a:r>
              <a:rPr lang="zh-CN" altLang="en-US" sz="1800" dirty="0">
                <a:latin typeface="楷体" pitchFamily="49" charset="-122"/>
                <a:ea typeface="楷体" pitchFamily="49" charset="-122"/>
              </a:rPr>
              <a:t>和</a:t>
            </a:r>
            <a:r>
              <a:rPr lang="en-US" altLang="zh-CN" sz="1800" dirty="0" err="1">
                <a:latin typeface="楷体" pitchFamily="49" charset="-122"/>
                <a:ea typeface="楷体" pitchFamily="49" charset="-122"/>
              </a:rPr>
              <a:t>Vatanides</a:t>
            </a:r>
            <a:r>
              <a:rPr lang="zh-CN" altLang="en-US" sz="1800" dirty="0">
                <a:latin typeface="楷体" pitchFamily="49" charset="-122"/>
                <a:ea typeface="楷体" pitchFamily="49" charset="-122"/>
              </a:rPr>
              <a:t>在原有框架的基础上提出了</a:t>
            </a:r>
            <a:r>
              <a:rPr lang="en-US" altLang="zh-CN" sz="1800" dirty="0" smtClean="0">
                <a:latin typeface="楷体" pitchFamily="49" charset="-122"/>
                <a:ea typeface="楷体" pitchFamily="49" charset="-122"/>
              </a:rPr>
              <a:t>TPACK</a:t>
            </a:r>
            <a:r>
              <a:rPr lang="zh-CN" altLang="en-US" sz="1800" dirty="0" smtClean="0">
                <a:latin typeface="楷体" pitchFamily="49" charset="-122"/>
                <a:ea typeface="楷体" pitchFamily="49" charset="-122"/>
              </a:rPr>
              <a:t>另外</a:t>
            </a:r>
            <a:r>
              <a:rPr lang="zh-CN" altLang="en-US" sz="1800" dirty="0">
                <a:latin typeface="楷体" pitchFamily="49" charset="-122"/>
                <a:ea typeface="楷体" pitchFamily="49" charset="-122"/>
              </a:rPr>
              <a:t>两类重要的</a:t>
            </a:r>
            <a:r>
              <a:rPr lang="zh-CN" altLang="en-US" sz="1800" dirty="0" smtClean="0">
                <a:latin typeface="楷体" pitchFamily="49" charset="-122"/>
                <a:ea typeface="楷体" pitchFamily="49" charset="-122"/>
              </a:rPr>
              <a:t>知识关于</a:t>
            </a:r>
            <a:r>
              <a:rPr lang="zh-CN" altLang="en-US" sz="1800" dirty="0">
                <a:latin typeface="楷体" pitchFamily="49" charset="-122"/>
                <a:ea typeface="楷体" pitchFamily="49" charset="-122"/>
              </a:rPr>
              <a:t>情境知识和学习者的</a:t>
            </a:r>
            <a:r>
              <a:rPr lang="zh-CN" altLang="en-US" sz="1800" dirty="0" smtClean="0">
                <a:latin typeface="楷体" pitchFamily="49" charset="-122"/>
                <a:ea typeface="楷体" pitchFamily="49" charset="-122"/>
              </a:rPr>
              <a:t>知识借鉴 </a:t>
            </a:r>
            <a:r>
              <a:rPr lang="en-US" altLang="zh-CN" sz="1800" dirty="0">
                <a:latin typeface="楷体" pitchFamily="49" charset="-122"/>
                <a:ea typeface="楷体" pitchFamily="49" charset="-122"/>
              </a:rPr>
              <a:t>Cochran </a:t>
            </a:r>
            <a:r>
              <a:rPr lang="zh-CN" altLang="en-US" sz="1800" dirty="0">
                <a:latin typeface="楷体" pitchFamily="49" charset="-122"/>
                <a:ea typeface="楷体" pitchFamily="49" charset="-122"/>
              </a:rPr>
              <a:t>等人</a:t>
            </a:r>
            <a:r>
              <a:rPr lang="zh-CN" altLang="en-US" sz="1800" dirty="0" smtClean="0">
                <a:latin typeface="楷体" pitchFamily="49" charset="-122"/>
                <a:ea typeface="楷体" pitchFamily="49" charset="-122"/>
              </a:rPr>
              <a:t>的</a:t>
            </a:r>
            <a:r>
              <a:rPr lang="en-US" altLang="zh-CN" sz="1800" dirty="0" err="1" smtClean="0">
                <a:latin typeface="楷体" pitchFamily="49" charset="-122"/>
                <a:ea typeface="楷体" pitchFamily="49" charset="-122"/>
              </a:rPr>
              <a:t>PCKg</a:t>
            </a:r>
            <a:r>
              <a:rPr lang="en-US" altLang="zh-CN" sz="1800" dirty="0" smtClean="0">
                <a:latin typeface="楷体" pitchFamily="49" charset="-122"/>
                <a:ea typeface="楷体" pitchFamily="49" charset="-122"/>
              </a:rPr>
              <a:t> </a:t>
            </a:r>
            <a:r>
              <a:rPr lang="zh-CN" altLang="en-US" sz="1800" dirty="0">
                <a:latin typeface="楷体" pitchFamily="49" charset="-122"/>
                <a:ea typeface="楷体" pitchFamily="49" charset="-122"/>
              </a:rPr>
              <a:t>模式， 将教师教学法知识和内容知识的发展</a:t>
            </a:r>
            <a:r>
              <a:rPr lang="zh-CN" altLang="en-US" sz="1800" dirty="0">
                <a:solidFill>
                  <a:srgbClr val="FF0000"/>
                </a:solidFill>
                <a:latin typeface="楷体" pitchFamily="49" charset="-122"/>
                <a:ea typeface="楷体" pitchFamily="49" charset="-122"/>
              </a:rPr>
              <a:t>置于其对学习者和学习环境的理解的脉络</a:t>
            </a:r>
            <a:r>
              <a:rPr lang="zh-CN" altLang="en-US" sz="1800" dirty="0" smtClean="0">
                <a:solidFill>
                  <a:srgbClr val="FF0000"/>
                </a:solidFill>
                <a:latin typeface="楷体" pitchFamily="49" charset="-122"/>
                <a:ea typeface="楷体" pitchFamily="49" charset="-122"/>
              </a:rPr>
              <a:t>中</a:t>
            </a:r>
            <a:endParaRPr lang="zh-CN" altLang="en-US" dirty="0">
              <a:latin typeface="楷体" pitchFamily="49" charset="-122"/>
              <a:ea typeface="楷体" pitchFamily="49" charset="-122"/>
            </a:endParaRPr>
          </a:p>
          <a:p>
            <a:endParaRPr lang="zh-CN" altLang="en-US" dirty="0"/>
          </a:p>
        </p:txBody>
      </p:sp>
      <p:sp>
        <p:nvSpPr>
          <p:cNvPr id="2" name="标题 1"/>
          <p:cNvSpPr>
            <a:spLocks noGrp="1"/>
          </p:cNvSpPr>
          <p:nvPr>
            <p:ph type="title"/>
          </p:nvPr>
        </p:nvSpPr>
        <p:spPr>
          <a:xfrm>
            <a:off x="467544" y="332656"/>
            <a:ext cx="8229600" cy="1143000"/>
          </a:xfrm>
        </p:spPr>
        <p:txBody>
          <a:bodyPr>
            <a:noAutofit/>
          </a:bodyPr>
          <a:lstStyle/>
          <a:p>
            <a:r>
              <a:rPr lang="en-US" altLang="zh-CN" sz="4000" dirty="0" smtClean="0"/>
              <a:t>1.2.2TPACK </a:t>
            </a:r>
            <a:r>
              <a:rPr lang="zh-CN" altLang="en-US" sz="4000" dirty="0"/>
              <a:t>框架</a:t>
            </a:r>
            <a:br>
              <a:rPr lang="zh-CN" altLang="en-US" sz="4000" dirty="0"/>
            </a:br>
            <a:endParaRPr lang="zh-CN" altLang="en-US" sz="4000" dirty="0"/>
          </a:p>
        </p:txBody>
      </p:sp>
    </p:spTree>
    <p:extLst>
      <p:ext uri="{BB962C8B-B14F-4D97-AF65-F5344CB8AC3E}">
        <p14:creationId xmlns:p14="http://schemas.microsoft.com/office/powerpoint/2010/main" val="272040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5707" y="1628800"/>
            <a:ext cx="8435280" cy="5517232"/>
          </a:xfrm>
        </p:spPr>
        <p:txBody>
          <a:bodyPr>
            <a:normAutofit/>
          </a:bodyPr>
          <a:lstStyle/>
          <a:p>
            <a:endParaRPr lang="en-US" altLang="zh-CN" dirty="0" smtClean="0"/>
          </a:p>
          <a:p>
            <a:endParaRPr lang="en-US" altLang="zh-CN" dirty="0"/>
          </a:p>
          <a:p>
            <a:endParaRPr lang="en-US" altLang="zh-CN" dirty="0" smtClean="0"/>
          </a:p>
          <a:p>
            <a:endParaRPr lang="en-US" altLang="zh-CN" dirty="0"/>
          </a:p>
          <a:p>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smtClean="0"/>
          </a:p>
          <a:p>
            <a:pPr>
              <a:lnSpc>
                <a:spcPct val="120000"/>
              </a:lnSpc>
            </a:pPr>
            <a:endParaRPr lang="zh-CN" altLang="zh-CN" sz="3600" dirty="0"/>
          </a:p>
          <a:p>
            <a:endParaRPr lang="en-US" altLang="zh-CN" sz="2400" dirty="0" smtClean="0"/>
          </a:p>
          <a:p>
            <a:endParaRPr lang="en-US" altLang="zh-CN" sz="2400" dirty="0" smtClean="0"/>
          </a:p>
          <a:p>
            <a:endParaRPr lang="zh-CN" altLang="en-US" sz="2400" dirty="0"/>
          </a:p>
        </p:txBody>
      </p:sp>
      <p:sp>
        <p:nvSpPr>
          <p:cNvPr id="2" name="标题 1"/>
          <p:cNvSpPr>
            <a:spLocks noGrp="1"/>
          </p:cNvSpPr>
          <p:nvPr>
            <p:ph type="title"/>
          </p:nvPr>
        </p:nvSpPr>
        <p:spPr>
          <a:xfrm>
            <a:off x="179512" y="476672"/>
            <a:ext cx="8229600" cy="1143000"/>
          </a:xfrm>
        </p:spPr>
        <p:txBody>
          <a:bodyPr>
            <a:normAutofit/>
          </a:bodyPr>
          <a:lstStyle/>
          <a:p>
            <a:r>
              <a:rPr lang="en-US" altLang="zh-CN" sz="3600" dirty="0" smtClean="0"/>
              <a:t>2.1.3 TPACK</a:t>
            </a:r>
            <a:r>
              <a:rPr lang="zh-CN" altLang="en-US" sz="3600" dirty="0" smtClean="0"/>
              <a:t>实践研究的四种视角</a:t>
            </a:r>
            <a:endParaRPr lang="zh-CN" altLang="en-US" sz="3600"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398" r="1188"/>
          <a:stretch/>
        </p:blipFill>
        <p:spPr bwMode="auto">
          <a:xfrm>
            <a:off x="58653" y="2492896"/>
            <a:ext cx="9085347" cy="253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50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196752"/>
            <a:ext cx="8568952" cy="5976664"/>
          </a:xfrm>
        </p:spPr>
        <p:txBody>
          <a:bodyPr>
            <a:normAutofit fontScale="55000" lnSpcReduction="20000"/>
          </a:bodyPr>
          <a:lstStyle/>
          <a:p>
            <a:pPr>
              <a:lnSpc>
                <a:spcPct val="120000"/>
              </a:lnSpc>
            </a:pPr>
            <a:r>
              <a:rPr lang="en-US" altLang="zh-CN" sz="4200" dirty="0"/>
              <a:t>So </a:t>
            </a:r>
            <a:r>
              <a:rPr lang="zh-CN" altLang="en-US" sz="4200" dirty="0"/>
              <a:t>和 </a:t>
            </a:r>
            <a:r>
              <a:rPr lang="en-US" altLang="zh-CN" sz="4200" dirty="0"/>
              <a:t>Kim </a:t>
            </a:r>
            <a:r>
              <a:rPr lang="zh-CN" altLang="en-US" sz="4200" dirty="0"/>
              <a:t>从</a:t>
            </a:r>
            <a:r>
              <a:rPr lang="zh-CN" altLang="en-US" sz="4200" dirty="0">
                <a:solidFill>
                  <a:srgbClr val="FF0000"/>
                </a:solidFill>
              </a:rPr>
              <a:t>教学法的视角</a:t>
            </a:r>
            <a:r>
              <a:rPr lang="zh-CN" altLang="en-US" sz="4200" dirty="0"/>
              <a:t>出发，对职前教师在应用 </a:t>
            </a:r>
            <a:r>
              <a:rPr lang="en-US" altLang="zh-CN" sz="4200" dirty="0"/>
              <a:t>PBL</a:t>
            </a:r>
            <a:r>
              <a:rPr lang="zh-CN" altLang="en-US" sz="4200" dirty="0"/>
              <a:t>相关教学法知识进行技术整合课例设计的过程中出现的理解偏差和认知困难进行了考察。</a:t>
            </a:r>
            <a:endParaRPr lang="en-US" altLang="zh-CN" sz="4200" dirty="0"/>
          </a:p>
          <a:p>
            <a:pPr>
              <a:lnSpc>
                <a:spcPct val="120000"/>
              </a:lnSpc>
            </a:pPr>
            <a:r>
              <a:rPr lang="en-US" altLang="zh-CN" sz="4200" dirty="0" err="1"/>
              <a:t>Guzey</a:t>
            </a:r>
            <a:r>
              <a:rPr lang="en-US" altLang="zh-CN" sz="4200" dirty="0"/>
              <a:t> </a:t>
            </a:r>
            <a:r>
              <a:rPr lang="zh-CN" altLang="en-US" sz="4200" dirty="0"/>
              <a:t>等 人 对 四 位 初 中 科 学 课 教 师</a:t>
            </a:r>
            <a:r>
              <a:rPr lang="en-US" altLang="zh-CN" sz="4200" dirty="0"/>
              <a:t>TPACK </a:t>
            </a:r>
            <a:r>
              <a:rPr lang="zh-CN" altLang="en-US" sz="4200" dirty="0"/>
              <a:t>的发展进行了案例研究，发现诸如技术工具的获取和学生的群体特征等情境因素以及教师的教学推理都会影响到教师 </a:t>
            </a:r>
            <a:r>
              <a:rPr lang="en-US" altLang="zh-CN" sz="4200" dirty="0"/>
              <a:t>TPACK </a:t>
            </a:r>
            <a:r>
              <a:rPr lang="zh-CN" altLang="en-US" sz="4200" dirty="0"/>
              <a:t>的发展</a:t>
            </a:r>
            <a:endParaRPr lang="en-US" altLang="zh-CN" sz="4200" dirty="0"/>
          </a:p>
          <a:p>
            <a:pPr>
              <a:lnSpc>
                <a:spcPct val="120000"/>
              </a:lnSpc>
            </a:pPr>
            <a:r>
              <a:rPr lang="en-US" altLang="zh-CN" sz="4200" dirty="0"/>
              <a:t>Bull </a:t>
            </a:r>
            <a:r>
              <a:rPr lang="zh-CN" altLang="zh-CN" sz="4200" dirty="0"/>
              <a:t>等人</a:t>
            </a:r>
            <a:r>
              <a:rPr lang="zh-CN" altLang="zh-CN" sz="4200" dirty="0">
                <a:solidFill>
                  <a:srgbClr val="FF0000"/>
                </a:solidFill>
              </a:rPr>
              <a:t>从技术的视角</a:t>
            </a:r>
            <a:r>
              <a:rPr lang="zh-CN" altLang="zh-CN" sz="4200" dirty="0"/>
              <a:t>出发 ，以数字视频为例 ，刻画出了学科、内容与教学目标之间对应关系矩阵图；</a:t>
            </a:r>
            <a:endParaRPr lang="en-US" altLang="zh-CN" sz="4200" dirty="0"/>
          </a:p>
          <a:p>
            <a:pPr>
              <a:lnSpc>
                <a:spcPct val="120000"/>
              </a:lnSpc>
            </a:pPr>
            <a:r>
              <a:rPr lang="en-US" altLang="zh-CN" sz="4200" dirty="0"/>
              <a:t>Nelson </a:t>
            </a:r>
            <a:r>
              <a:rPr lang="zh-CN" altLang="zh-CN" sz="4200" dirty="0"/>
              <a:t>等人</a:t>
            </a:r>
            <a:r>
              <a:rPr lang="zh-CN" altLang="zh-CN" sz="4200" dirty="0">
                <a:solidFill>
                  <a:srgbClr val="FF0000"/>
                </a:solidFill>
              </a:rPr>
              <a:t>从</a:t>
            </a:r>
            <a:r>
              <a:rPr lang="en-US" altLang="zh-CN" sz="4200" dirty="0">
                <a:solidFill>
                  <a:srgbClr val="FF0000"/>
                </a:solidFill>
              </a:rPr>
              <a:t> Web 2.0 </a:t>
            </a:r>
            <a:r>
              <a:rPr lang="zh-CN" altLang="zh-CN" sz="4200" dirty="0">
                <a:solidFill>
                  <a:srgbClr val="FF0000"/>
                </a:solidFill>
              </a:rPr>
              <a:t>技术</a:t>
            </a:r>
            <a:r>
              <a:rPr lang="zh-CN" altLang="zh-CN" sz="4200" dirty="0"/>
              <a:t>为知识分享和知识建构提供的可能出发，论证了教师应该发展</a:t>
            </a:r>
            <a:r>
              <a:rPr lang="en-US" altLang="zh-CN" sz="4200" dirty="0"/>
              <a:t> TPACK</a:t>
            </a:r>
            <a:r>
              <a:rPr lang="zh-CN" altLang="zh-CN" sz="4200" dirty="0"/>
              <a:t>，从而为学生提供有意义、协作和技术丰富的学习机会；</a:t>
            </a:r>
            <a:endParaRPr lang="en-US" altLang="zh-CN" sz="4200" dirty="0"/>
          </a:p>
          <a:p>
            <a:pPr>
              <a:lnSpc>
                <a:spcPct val="120000"/>
              </a:lnSpc>
            </a:pPr>
            <a:r>
              <a:rPr lang="en-US" altLang="zh-CN" sz="4200" dirty="0" err="1"/>
              <a:t>Niess</a:t>
            </a:r>
            <a:r>
              <a:rPr lang="en-US" altLang="zh-CN" sz="4200" dirty="0"/>
              <a:t> </a:t>
            </a:r>
            <a:r>
              <a:rPr lang="zh-CN" altLang="zh-CN" sz="4200" dirty="0"/>
              <a:t>等人则在指导数学和科学教师学习在教学中使用</a:t>
            </a:r>
            <a:r>
              <a:rPr lang="zh-CN" altLang="zh-CN" sz="4200" dirty="0">
                <a:solidFill>
                  <a:srgbClr val="FF0000"/>
                </a:solidFill>
              </a:rPr>
              <a:t>电子数据表</a:t>
            </a:r>
            <a:r>
              <a:rPr lang="zh-CN" altLang="zh-CN" sz="4200" dirty="0"/>
              <a:t>的教师专业发展项目中，对他们</a:t>
            </a:r>
            <a:r>
              <a:rPr lang="en-US" altLang="zh-CN" sz="4200" dirty="0"/>
              <a:t> TPACK </a:t>
            </a:r>
            <a:r>
              <a:rPr lang="zh-CN" altLang="zh-CN" sz="4200" dirty="0"/>
              <a:t>的发展进行了案例</a:t>
            </a:r>
            <a:r>
              <a:rPr lang="zh-CN" altLang="zh-CN" sz="4200" dirty="0" smtClean="0"/>
              <a:t>研究</a:t>
            </a:r>
            <a:endParaRPr lang="en-US" altLang="zh-CN" sz="4200" dirty="0"/>
          </a:p>
        </p:txBody>
      </p:sp>
      <p:sp>
        <p:nvSpPr>
          <p:cNvPr id="2" name="标题 1"/>
          <p:cNvSpPr>
            <a:spLocks noGrp="1"/>
          </p:cNvSpPr>
          <p:nvPr>
            <p:ph type="title"/>
          </p:nvPr>
        </p:nvSpPr>
        <p:spPr/>
        <p:txBody>
          <a:bodyPr>
            <a:normAutofit/>
          </a:bodyPr>
          <a:lstStyle/>
          <a:p>
            <a:r>
              <a:rPr lang="zh-CN" altLang="en-US" sz="4000" dirty="0" smtClean="0"/>
              <a:t>具体研究</a:t>
            </a:r>
            <a:endParaRPr lang="zh-CN" altLang="en-US" sz="4000" dirty="0"/>
          </a:p>
        </p:txBody>
      </p:sp>
    </p:spTree>
    <p:extLst>
      <p:ext uri="{BB962C8B-B14F-4D97-AF65-F5344CB8AC3E}">
        <p14:creationId xmlns:p14="http://schemas.microsoft.com/office/powerpoint/2010/main" val="190330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980728"/>
            <a:ext cx="8208912" cy="5184576"/>
          </a:xfrm>
        </p:spPr>
        <p:txBody>
          <a:bodyPr>
            <a:normAutofit/>
          </a:bodyPr>
          <a:lstStyle/>
          <a:p>
            <a:pPr>
              <a:lnSpc>
                <a:spcPct val="120000"/>
              </a:lnSpc>
            </a:pPr>
            <a:r>
              <a:rPr lang="en-US" altLang="zh-CN" sz="2500" dirty="0" err="1"/>
              <a:t>Huseh</a:t>
            </a:r>
            <a:r>
              <a:rPr lang="en-US" altLang="zh-CN" sz="2500" dirty="0"/>
              <a:t> </a:t>
            </a:r>
            <a:r>
              <a:rPr lang="zh-CN" altLang="en-US" sz="2500" dirty="0"/>
              <a:t>在对优秀的</a:t>
            </a:r>
            <a:r>
              <a:rPr lang="zh-CN" altLang="en-US" sz="2500" dirty="0">
                <a:solidFill>
                  <a:srgbClr val="FF0000"/>
                </a:solidFill>
              </a:rPr>
              <a:t>语文课教师进行的案例研究</a:t>
            </a:r>
            <a:r>
              <a:rPr lang="zh-CN" altLang="en-US" sz="2500" dirty="0"/>
              <a:t>中，发现内容知识处于主导地位，之后教师会同时考虑技术知识和教学法知识。而 </a:t>
            </a:r>
            <a:r>
              <a:rPr lang="en-US" altLang="zh-CN" sz="2500" dirty="0"/>
              <a:t>Robertson </a:t>
            </a:r>
            <a:r>
              <a:rPr lang="zh-CN" altLang="en-US" sz="2500" dirty="0"/>
              <a:t>则认为在内容之后，教师会先考虑教学法，最后才考虑技术</a:t>
            </a:r>
          </a:p>
          <a:p>
            <a:r>
              <a:rPr lang="zh-CN" altLang="en-US" sz="2500" dirty="0"/>
              <a:t>除了以上</a:t>
            </a:r>
            <a:r>
              <a:rPr lang="en-US" altLang="zh-CN" sz="2500" dirty="0"/>
              <a:t>3</a:t>
            </a:r>
            <a:r>
              <a:rPr lang="zh-CN" altLang="en-US" sz="2500" dirty="0"/>
              <a:t>种视角的分析之外，还有研究者对教师的教学策划和 设 计 进 行 了 </a:t>
            </a:r>
            <a:r>
              <a:rPr lang="zh-CN" altLang="en-US" sz="2500" dirty="0">
                <a:solidFill>
                  <a:srgbClr val="FF0000"/>
                </a:solidFill>
              </a:rPr>
              <a:t>整 体 性 </a:t>
            </a:r>
            <a:r>
              <a:rPr lang="zh-CN" altLang="en-US" sz="2500" dirty="0"/>
              <a:t>的 研 究 。 其 中 最 有 代 表 性 的 当 数</a:t>
            </a:r>
            <a:r>
              <a:rPr lang="en-US" altLang="zh-CN" sz="2500" dirty="0"/>
              <a:t>Richardson </a:t>
            </a:r>
            <a:r>
              <a:rPr lang="zh-CN" altLang="en-US" sz="2500" dirty="0"/>
              <a:t>的研究</a:t>
            </a:r>
            <a:endParaRPr lang="en-US" altLang="zh-CN" sz="2500" dirty="0"/>
          </a:p>
          <a:p>
            <a:r>
              <a:rPr lang="zh-CN" altLang="en-US" sz="2500" dirty="0"/>
              <a:t> </a:t>
            </a:r>
            <a:r>
              <a:rPr lang="en-US" altLang="zh-CN" sz="2500" dirty="0"/>
              <a:t>Richardson</a:t>
            </a:r>
            <a:r>
              <a:rPr lang="zh-CN" altLang="en-US" sz="2500" dirty="0"/>
              <a:t>通过对 </a:t>
            </a:r>
            <a:r>
              <a:rPr lang="en-US" altLang="zh-CN" sz="2500" dirty="0"/>
              <a:t>12 </a:t>
            </a:r>
            <a:r>
              <a:rPr lang="zh-CN" altLang="en-US" sz="2500" dirty="0"/>
              <a:t>名教师的访谈和课堂观察，发现教师大致会按照 </a:t>
            </a:r>
            <a:r>
              <a:rPr lang="en-US" altLang="zh-CN" sz="2500" dirty="0"/>
              <a:t>Shulman </a:t>
            </a:r>
            <a:r>
              <a:rPr lang="zh-CN" altLang="en-US" sz="2500" dirty="0"/>
              <a:t>的教学推理和行为模式策划和执行教学，即理解、转化、教学、反思、新的理解。在 </a:t>
            </a:r>
            <a:r>
              <a:rPr lang="en-US" altLang="zh-CN" sz="2500" dirty="0"/>
              <a:t>Mishra </a:t>
            </a:r>
            <a:r>
              <a:rPr lang="zh-CN" altLang="en-US" sz="2500" dirty="0"/>
              <a:t>和 </a:t>
            </a:r>
            <a:r>
              <a:rPr lang="en-US" altLang="zh-CN" sz="2500" dirty="0"/>
              <a:t>Koehler </a:t>
            </a:r>
            <a:r>
              <a:rPr lang="zh-CN" altLang="en-US" sz="2500" dirty="0"/>
              <a:t>所描述的七个要素中，技术和教学法之间的交互处于优先</a:t>
            </a:r>
            <a:r>
              <a:rPr lang="zh-CN" altLang="en-US" sz="2500" dirty="0" smtClean="0"/>
              <a:t>地位。</a:t>
            </a:r>
            <a:endParaRPr lang="zh-CN" altLang="en-US" sz="2500" dirty="0"/>
          </a:p>
          <a:p>
            <a:endParaRPr lang="zh-CN" altLang="en-US" dirty="0"/>
          </a:p>
        </p:txBody>
      </p:sp>
    </p:spTree>
    <p:extLst>
      <p:ext uri="{BB962C8B-B14F-4D97-AF65-F5344CB8AC3E}">
        <p14:creationId xmlns:p14="http://schemas.microsoft.com/office/powerpoint/2010/main" val="571538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337468"/>
            <a:ext cx="8229600" cy="4525963"/>
          </a:xfrm>
        </p:spPr>
        <p:txBody>
          <a:bodyPr/>
          <a:lstStyle/>
          <a:p>
            <a:r>
              <a:rPr lang="zh-CN" altLang="en-US" sz="2800" dirty="0">
                <a:latin typeface="楷体" pitchFamily="49" charset="-122"/>
                <a:ea typeface="楷体" pitchFamily="49" charset="-122"/>
              </a:rPr>
              <a:t>截止</a:t>
            </a:r>
            <a:r>
              <a:rPr lang="en-US" altLang="zh-CN" sz="2800" dirty="0">
                <a:latin typeface="楷体" pitchFamily="49" charset="-122"/>
                <a:ea typeface="楷体" pitchFamily="49" charset="-122"/>
              </a:rPr>
              <a:t>2011</a:t>
            </a:r>
            <a:r>
              <a:rPr lang="zh-CN" altLang="en-US" sz="2800" dirty="0" smtClean="0">
                <a:latin typeface="楷体" pitchFamily="49" charset="-122"/>
                <a:ea typeface="楷体" pitchFamily="49" charset="-122"/>
              </a:rPr>
              <a:t>年</a:t>
            </a:r>
            <a:r>
              <a:rPr lang="en-US" altLang="zh-CN" sz="2800" dirty="0" smtClean="0">
                <a:latin typeface="楷体" pitchFamily="49" charset="-122"/>
                <a:ea typeface="楷体" pitchFamily="49" charset="-122"/>
              </a:rPr>
              <a:t>12</a:t>
            </a:r>
            <a:r>
              <a:rPr lang="zh-CN" altLang="en-US" sz="2800" dirty="0" smtClean="0">
                <a:latin typeface="楷体" pitchFamily="49" charset="-122"/>
                <a:ea typeface="楷体" pitchFamily="49" charset="-122"/>
              </a:rPr>
              <a:t>月，詹艺以</a:t>
            </a:r>
            <a:r>
              <a:rPr lang="zh-CN" altLang="en-US" sz="2800" dirty="0">
                <a:latin typeface="楷体" pitchFamily="49" charset="-122"/>
                <a:ea typeface="楷体" pitchFamily="49" charset="-122"/>
              </a:rPr>
              <a:t>“</a:t>
            </a:r>
            <a:r>
              <a:rPr lang="en-US" altLang="zh-CN" sz="2800" dirty="0">
                <a:latin typeface="楷体" pitchFamily="49" charset="-122"/>
                <a:ea typeface="楷体" pitchFamily="49" charset="-122"/>
              </a:rPr>
              <a:t>TPACK”</a:t>
            </a:r>
            <a:r>
              <a:rPr lang="zh-CN" altLang="en-US" sz="2800" dirty="0">
                <a:latin typeface="楷体" pitchFamily="49" charset="-122"/>
                <a:ea typeface="楷体" pitchFamily="49" charset="-122"/>
              </a:rPr>
              <a:t>和“</a:t>
            </a:r>
            <a:r>
              <a:rPr lang="en-US" altLang="zh-CN" sz="2800" dirty="0">
                <a:latin typeface="楷体" pitchFamily="49" charset="-122"/>
                <a:ea typeface="楷体" pitchFamily="49" charset="-122"/>
              </a:rPr>
              <a:t>TPCK”</a:t>
            </a:r>
            <a:r>
              <a:rPr lang="zh-CN" altLang="en-US" sz="2800" dirty="0">
                <a:latin typeface="楷体" pitchFamily="49" charset="-122"/>
                <a:ea typeface="楷体" pitchFamily="49" charset="-122"/>
              </a:rPr>
              <a:t>为关键词，在</a:t>
            </a:r>
            <a:r>
              <a:rPr lang="zh-CN" altLang="en-US" sz="2800" dirty="0" smtClean="0">
                <a:latin typeface="楷体" pitchFamily="49" charset="-122"/>
                <a:ea typeface="楷体" pitchFamily="49" charset="-122"/>
              </a:rPr>
              <a:t>中国知</a:t>
            </a:r>
            <a:r>
              <a:rPr lang="zh-CN" altLang="en-US" sz="2800" dirty="0">
                <a:latin typeface="楷体" pitchFamily="49" charset="-122"/>
                <a:ea typeface="楷体" pitchFamily="49" charset="-122"/>
              </a:rPr>
              <a:t>网上总计搜索</a:t>
            </a:r>
            <a:r>
              <a:rPr lang="zh-CN" altLang="en-US" sz="2800" dirty="0" smtClean="0">
                <a:latin typeface="楷体" pitchFamily="49" charset="-122"/>
                <a:ea typeface="楷体" pitchFamily="49" charset="-122"/>
              </a:rPr>
              <a:t>到</a:t>
            </a:r>
            <a:r>
              <a:rPr lang="en-US" altLang="zh-CN" sz="2800" dirty="0" smtClean="0">
                <a:latin typeface="楷体" pitchFamily="49" charset="-122"/>
                <a:ea typeface="楷体" pitchFamily="49" charset="-122"/>
              </a:rPr>
              <a:t>29</a:t>
            </a:r>
            <a:r>
              <a:rPr lang="zh-CN" altLang="en-US" sz="2800" dirty="0" smtClean="0">
                <a:latin typeface="楷体" pitchFamily="49" charset="-122"/>
                <a:ea typeface="楷体" pitchFamily="49" charset="-122"/>
              </a:rPr>
              <a:t>篇</a:t>
            </a:r>
            <a:r>
              <a:rPr lang="zh-CN" altLang="en-US" sz="2800" dirty="0">
                <a:latin typeface="楷体" pitchFamily="49" charset="-122"/>
                <a:ea typeface="楷体" pitchFamily="49" charset="-122"/>
              </a:rPr>
              <a:t>在全文范围内提到“</a:t>
            </a:r>
            <a:r>
              <a:rPr lang="en-US" altLang="zh-CN" sz="2800" dirty="0">
                <a:latin typeface="楷体" pitchFamily="49" charset="-122"/>
                <a:ea typeface="楷体" pitchFamily="49" charset="-122"/>
              </a:rPr>
              <a:t>TPACK”</a:t>
            </a:r>
            <a:r>
              <a:rPr lang="zh-CN" altLang="en-US" sz="2800" dirty="0">
                <a:latin typeface="楷体" pitchFamily="49" charset="-122"/>
                <a:ea typeface="楷体" pitchFamily="49" charset="-122"/>
              </a:rPr>
              <a:t>或“</a:t>
            </a:r>
            <a:r>
              <a:rPr lang="en-US" altLang="zh-CN" sz="2800" dirty="0">
                <a:latin typeface="楷体" pitchFamily="49" charset="-122"/>
                <a:ea typeface="楷体" pitchFamily="49" charset="-122"/>
              </a:rPr>
              <a:t>TPCK”</a:t>
            </a:r>
            <a:r>
              <a:rPr lang="zh-CN" altLang="en-US" sz="2800" dirty="0">
                <a:latin typeface="楷体" pitchFamily="49" charset="-122"/>
                <a:ea typeface="楷体" pitchFamily="49" charset="-122"/>
              </a:rPr>
              <a:t>的期刊</a:t>
            </a:r>
            <a:r>
              <a:rPr lang="zh-CN" altLang="en-US" sz="2800" dirty="0" smtClean="0">
                <a:latin typeface="楷体" pitchFamily="49" charset="-122"/>
                <a:ea typeface="楷体" pitchFamily="49" charset="-122"/>
              </a:rPr>
              <a:t>论文和</a:t>
            </a:r>
            <a:r>
              <a:rPr lang="en-US" altLang="zh-CN" sz="2800" dirty="0" smtClean="0">
                <a:latin typeface="楷体" pitchFamily="49" charset="-122"/>
                <a:ea typeface="楷体" pitchFamily="49" charset="-122"/>
              </a:rPr>
              <a:t>4</a:t>
            </a:r>
            <a:r>
              <a:rPr lang="zh-CN" altLang="en-US" sz="2800" dirty="0" smtClean="0">
                <a:latin typeface="楷体" pitchFamily="49" charset="-122"/>
                <a:ea typeface="楷体" pitchFamily="49" charset="-122"/>
              </a:rPr>
              <a:t>篇硕士论文</a:t>
            </a:r>
            <a:r>
              <a:rPr lang="zh-CN" altLang="en-US" sz="2800" dirty="0">
                <a:latin typeface="楷体" pitchFamily="49" charset="-122"/>
                <a:ea typeface="楷体" pitchFamily="49" charset="-122"/>
              </a:rPr>
              <a:t>。</a:t>
            </a:r>
          </a:p>
          <a:p>
            <a:endParaRPr lang="zh-CN" altLang="en-US" dirty="0"/>
          </a:p>
        </p:txBody>
      </p:sp>
      <p:sp>
        <p:nvSpPr>
          <p:cNvPr id="2" name="标题 1"/>
          <p:cNvSpPr>
            <a:spLocks noGrp="1"/>
          </p:cNvSpPr>
          <p:nvPr>
            <p:ph type="title"/>
          </p:nvPr>
        </p:nvSpPr>
        <p:spPr/>
        <p:txBody>
          <a:bodyPr>
            <a:normAutofit/>
          </a:bodyPr>
          <a:lstStyle/>
          <a:p>
            <a:r>
              <a:rPr lang="en-US" altLang="zh-CN" sz="4000" dirty="0" smtClean="0"/>
              <a:t>2.2TPACK </a:t>
            </a:r>
            <a:r>
              <a:rPr lang="zh-CN" altLang="en-US" sz="4000" dirty="0" smtClean="0"/>
              <a:t>国内</a:t>
            </a:r>
            <a:r>
              <a:rPr lang="zh-CN" altLang="en-US" sz="4000" dirty="0"/>
              <a:t>研究</a:t>
            </a:r>
          </a:p>
        </p:txBody>
      </p:sp>
      <p:graphicFrame>
        <p:nvGraphicFramePr>
          <p:cNvPr id="4" name="表格 3"/>
          <p:cNvGraphicFramePr>
            <a:graphicFrameLocks noGrp="1"/>
          </p:cNvGraphicFramePr>
          <p:nvPr>
            <p:extLst>
              <p:ext uri="{D42A27DB-BD31-4B8C-83A1-F6EECF244321}">
                <p14:modId xmlns:p14="http://schemas.microsoft.com/office/powerpoint/2010/main" val="1405010577"/>
              </p:ext>
            </p:extLst>
          </p:nvPr>
        </p:nvGraphicFramePr>
        <p:xfrm>
          <a:off x="899592" y="3143250"/>
          <a:ext cx="6840760" cy="2938096"/>
        </p:xfrm>
        <a:graphic>
          <a:graphicData uri="http://schemas.openxmlformats.org/drawingml/2006/table">
            <a:tbl>
              <a:tblPr firstRow="1" firstCol="1" bandRow="1">
                <a:tableStyleId>{5C22544A-7EE6-4342-B048-85BDC9FD1C3A}</a:tableStyleId>
              </a:tblPr>
              <a:tblGrid>
                <a:gridCol w="5677221"/>
                <a:gridCol w="1163539"/>
              </a:tblGrid>
              <a:tr h="357053">
                <a:tc>
                  <a:txBody>
                    <a:bodyPr/>
                    <a:lstStyle/>
                    <a:p>
                      <a:pPr algn="just">
                        <a:spcAft>
                          <a:spcPts val="0"/>
                        </a:spcAft>
                      </a:pPr>
                      <a:r>
                        <a:rPr lang="zh-CN" sz="1800" kern="0" dirty="0">
                          <a:effectLst/>
                        </a:rPr>
                        <a:t>文献内容</a:t>
                      </a:r>
                      <a:endParaRPr lang="zh-CN" sz="1800" kern="100" dirty="0">
                        <a:effectLst/>
                        <a:latin typeface="Times New Roman"/>
                        <a:ea typeface="宋体"/>
                      </a:endParaRPr>
                    </a:p>
                  </a:txBody>
                  <a:tcPr marL="68580" marR="68580" marT="0" marB="0"/>
                </a:tc>
                <a:tc>
                  <a:txBody>
                    <a:bodyPr/>
                    <a:lstStyle/>
                    <a:p>
                      <a:pPr algn="just">
                        <a:spcAft>
                          <a:spcPts val="0"/>
                        </a:spcAft>
                      </a:pPr>
                      <a:r>
                        <a:rPr lang="zh-CN" sz="1800" kern="0">
                          <a:effectLst/>
                        </a:rPr>
                        <a:t>篇数</a:t>
                      </a:r>
                      <a:endParaRPr lang="zh-CN" sz="1800" kern="100">
                        <a:effectLst/>
                        <a:latin typeface="Times New Roman"/>
                        <a:ea typeface="宋体"/>
                      </a:endParaRPr>
                    </a:p>
                  </a:txBody>
                  <a:tcPr marL="68580" marR="68580" marT="0" marB="0"/>
                </a:tc>
              </a:tr>
              <a:tr h="357053">
                <a:tc>
                  <a:txBody>
                    <a:bodyPr/>
                    <a:lstStyle/>
                    <a:p>
                      <a:pPr algn="just">
                        <a:spcAft>
                          <a:spcPts val="0"/>
                        </a:spcAft>
                      </a:pPr>
                      <a:r>
                        <a:rPr lang="zh-CN" sz="1800" kern="0" dirty="0">
                          <a:effectLst/>
                        </a:rPr>
                        <a:t>全文介绍</a:t>
                      </a:r>
                      <a:r>
                        <a:rPr lang="en-US" sz="1800" kern="0" dirty="0">
                          <a:effectLst/>
                        </a:rPr>
                        <a:t>TPACK</a:t>
                      </a:r>
                      <a:r>
                        <a:rPr lang="zh-CN" sz="1800" kern="0" dirty="0">
                          <a:effectLst/>
                        </a:rPr>
                        <a:t>概念及国外相关研究</a:t>
                      </a:r>
                      <a:endParaRPr lang="zh-CN" sz="1800" kern="100" dirty="0">
                        <a:effectLst/>
                        <a:latin typeface="Times New Roman"/>
                        <a:ea typeface="宋体"/>
                      </a:endParaRPr>
                    </a:p>
                  </a:txBody>
                  <a:tcPr marL="68580" marR="68580" marT="0" marB="0"/>
                </a:tc>
                <a:tc>
                  <a:txBody>
                    <a:bodyPr/>
                    <a:lstStyle/>
                    <a:p>
                      <a:pPr algn="just">
                        <a:spcAft>
                          <a:spcPts val="0"/>
                        </a:spcAft>
                      </a:pPr>
                      <a:r>
                        <a:rPr lang="en-US" sz="1800" kern="0">
                          <a:effectLst/>
                        </a:rPr>
                        <a:t>5</a:t>
                      </a:r>
                      <a:endParaRPr lang="zh-CN" sz="1800" kern="100">
                        <a:effectLst/>
                        <a:latin typeface="Times New Roman"/>
                        <a:ea typeface="宋体"/>
                      </a:endParaRPr>
                    </a:p>
                  </a:txBody>
                  <a:tcPr marL="68580" marR="68580" marT="0" marB="0"/>
                </a:tc>
              </a:tr>
              <a:tr h="357053">
                <a:tc>
                  <a:txBody>
                    <a:bodyPr/>
                    <a:lstStyle/>
                    <a:p>
                      <a:pPr algn="just">
                        <a:spcAft>
                          <a:spcPts val="0"/>
                        </a:spcAft>
                      </a:pPr>
                      <a:r>
                        <a:rPr lang="zh-CN" sz="1800" kern="0" dirty="0">
                          <a:effectLst/>
                        </a:rPr>
                        <a:t>介绍国际会议中与</a:t>
                      </a:r>
                      <a:r>
                        <a:rPr lang="en-US" sz="1800" kern="0" dirty="0">
                          <a:effectLst/>
                        </a:rPr>
                        <a:t>TPACK</a:t>
                      </a:r>
                      <a:r>
                        <a:rPr lang="zh-CN" sz="1800" kern="0" dirty="0">
                          <a:effectLst/>
                        </a:rPr>
                        <a:t>相关的发言概述</a:t>
                      </a:r>
                      <a:endParaRPr lang="zh-CN" sz="1800" kern="100" dirty="0">
                        <a:effectLst/>
                        <a:latin typeface="Times New Roman"/>
                        <a:ea typeface="宋体"/>
                      </a:endParaRPr>
                    </a:p>
                  </a:txBody>
                  <a:tcPr marL="68580" marR="68580" marT="0" marB="0"/>
                </a:tc>
                <a:tc>
                  <a:txBody>
                    <a:bodyPr/>
                    <a:lstStyle/>
                    <a:p>
                      <a:pPr algn="just">
                        <a:spcAft>
                          <a:spcPts val="0"/>
                        </a:spcAft>
                      </a:pPr>
                      <a:r>
                        <a:rPr lang="en-US" sz="1800" kern="0">
                          <a:effectLst/>
                        </a:rPr>
                        <a:t>6</a:t>
                      </a:r>
                      <a:endParaRPr lang="zh-CN" sz="1800" kern="100">
                        <a:effectLst/>
                        <a:latin typeface="Times New Roman"/>
                        <a:ea typeface="宋体"/>
                      </a:endParaRPr>
                    </a:p>
                  </a:txBody>
                  <a:tcPr marL="68580" marR="68580" marT="0" marB="0"/>
                </a:tc>
              </a:tr>
              <a:tr h="438727">
                <a:tc>
                  <a:txBody>
                    <a:bodyPr/>
                    <a:lstStyle/>
                    <a:p>
                      <a:pPr algn="just">
                        <a:spcAft>
                          <a:spcPts val="0"/>
                        </a:spcAft>
                      </a:pPr>
                      <a:r>
                        <a:rPr lang="zh-CN" sz="1800" kern="0" dirty="0">
                          <a:effectLst/>
                        </a:rPr>
                        <a:t>简要探讨</a:t>
                      </a:r>
                      <a:r>
                        <a:rPr lang="en-US" sz="1800" kern="0" dirty="0">
                          <a:effectLst/>
                        </a:rPr>
                        <a:t>TPACK</a:t>
                      </a:r>
                      <a:r>
                        <a:rPr lang="zh-CN" sz="1800" kern="0" dirty="0">
                          <a:effectLst/>
                        </a:rPr>
                        <a:t>与我国教育技术知识、能力的联系</a:t>
                      </a:r>
                      <a:endParaRPr lang="zh-CN" sz="1800" kern="100" dirty="0">
                        <a:effectLst/>
                        <a:latin typeface="Times New Roman"/>
                        <a:ea typeface="宋体"/>
                      </a:endParaRPr>
                    </a:p>
                  </a:txBody>
                  <a:tcPr marL="68580" marR="68580" marT="0" marB="0"/>
                </a:tc>
                <a:tc>
                  <a:txBody>
                    <a:bodyPr/>
                    <a:lstStyle/>
                    <a:p>
                      <a:pPr algn="just">
                        <a:spcAft>
                          <a:spcPts val="0"/>
                        </a:spcAft>
                      </a:pPr>
                      <a:r>
                        <a:rPr lang="en-US" sz="1800" kern="0" dirty="0">
                          <a:effectLst/>
                        </a:rPr>
                        <a:t>2</a:t>
                      </a:r>
                      <a:endParaRPr lang="zh-CN" sz="1800" kern="100" dirty="0">
                        <a:effectLst/>
                        <a:latin typeface="Times New Roman"/>
                        <a:ea typeface="宋体"/>
                      </a:endParaRPr>
                    </a:p>
                  </a:txBody>
                  <a:tcPr marL="68580" marR="68580" marT="0" marB="0"/>
                </a:tc>
              </a:tr>
              <a:tr h="714104">
                <a:tc>
                  <a:txBody>
                    <a:bodyPr/>
                    <a:lstStyle/>
                    <a:p>
                      <a:pPr algn="just">
                        <a:spcAft>
                          <a:spcPts val="0"/>
                        </a:spcAft>
                      </a:pPr>
                      <a:r>
                        <a:rPr lang="zh-CN" sz="1800" kern="0" dirty="0">
                          <a:effectLst/>
                        </a:rPr>
                        <a:t>以</a:t>
                      </a:r>
                      <a:r>
                        <a:rPr lang="en-US" sz="1800" kern="0" dirty="0">
                          <a:effectLst/>
                        </a:rPr>
                        <a:t>TPACK</a:t>
                      </a:r>
                      <a:r>
                        <a:rPr lang="zh-CN" sz="1800" kern="0" dirty="0">
                          <a:effectLst/>
                        </a:rPr>
                        <a:t>为依据，对教师教育领域中的各类问题进行简要探讨</a:t>
                      </a:r>
                      <a:endParaRPr lang="zh-CN" sz="1800" kern="100" dirty="0">
                        <a:effectLst/>
                        <a:latin typeface="Times New Roman"/>
                        <a:ea typeface="宋体"/>
                      </a:endParaRPr>
                    </a:p>
                  </a:txBody>
                  <a:tcPr marL="68580" marR="68580" marT="0" marB="0"/>
                </a:tc>
                <a:tc>
                  <a:txBody>
                    <a:bodyPr/>
                    <a:lstStyle/>
                    <a:p>
                      <a:pPr algn="just">
                        <a:spcAft>
                          <a:spcPts val="0"/>
                        </a:spcAft>
                      </a:pPr>
                      <a:r>
                        <a:rPr lang="en-US" sz="1800" kern="0" dirty="0">
                          <a:effectLst/>
                        </a:rPr>
                        <a:t>4</a:t>
                      </a:r>
                      <a:endParaRPr lang="zh-CN" sz="1800" kern="100" dirty="0">
                        <a:effectLst/>
                        <a:latin typeface="Times New Roman"/>
                        <a:ea typeface="宋体"/>
                      </a:endParaRPr>
                    </a:p>
                  </a:txBody>
                  <a:tcPr marL="68580" marR="68580" marT="0" marB="0"/>
                </a:tc>
              </a:tr>
              <a:tr h="357053">
                <a:tc>
                  <a:txBody>
                    <a:bodyPr/>
                    <a:lstStyle/>
                    <a:p>
                      <a:pPr algn="just">
                        <a:spcAft>
                          <a:spcPts val="0"/>
                        </a:spcAft>
                      </a:pPr>
                      <a:r>
                        <a:rPr lang="zh-CN" sz="1800" kern="0" dirty="0">
                          <a:effectLst/>
                        </a:rPr>
                        <a:t>在文中部分提及</a:t>
                      </a:r>
                      <a:r>
                        <a:rPr lang="en-US" sz="1800" kern="0" dirty="0">
                          <a:effectLst/>
                        </a:rPr>
                        <a:t>TPACK</a:t>
                      </a:r>
                      <a:endParaRPr lang="zh-CN" sz="1800" kern="100" dirty="0">
                        <a:effectLst/>
                        <a:latin typeface="Times New Roman"/>
                        <a:ea typeface="宋体"/>
                      </a:endParaRPr>
                    </a:p>
                  </a:txBody>
                  <a:tcPr marL="68580" marR="68580" marT="0" marB="0"/>
                </a:tc>
                <a:tc>
                  <a:txBody>
                    <a:bodyPr/>
                    <a:lstStyle/>
                    <a:p>
                      <a:pPr algn="just">
                        <a:spcAft>
                          <a:spcPts val="0"/>
                        </a:spcAft>
                      </a:pPr>
                      <a:r>
                        <a:rPr lang="en-US" sz="1800" kern="0">
                          <a:effectLst/>
                        </a:rPr>
                        <a:t>12</a:t>
                      </a:r>
                      <a:endParaRPr lang="zh-CN" sz="1800" kern="100">
                        <a:effectLst/>
                        <a:latin typeface="Times New Roman"/>
                        <a:ea typeface="宋体"/>
                      </a:endParaRPr>
                    </a:p>
                  </a:txBody>
                  <a:tcPr marL="68580" marR="68580" marT="0" marB="0"/>
                </a:tc>
              </a:tr>
              <a:tr h="357053">
                <a:tc>
                  <a:txBody>
                    <a:bodyPr/>
                    <a:lstStyle/>
                    <a:p>
                      <a:pPr algn="just">
                        <a:spcAft>
                          <a:spcPts val="0"/>
                        </a:spcAft>
                      </a:pPr>
                      <a:r>
                        <a:rPr lang="zh-CN" sz="1800" kern="0" dirty="0">
                          <a:effectLst/>
                        </a:rPr>
                        <a:t>具体学科中的</a:t>
                      </a:r>
                      <a:r>
                        <a:rPr lang="en-US" sz="1800" kern="0" dirty="0">
                          <a:effectLst/>
                        </a:rPr>
                        <a:t>TPACK</a:t>
                      </a:r>
                      <a:r>
                        <a:rPr lang="zh-CN" sz="1800" kern="0" dirty="0">
                          <a:effectLst/>
                        </a:rPr>
                        <a:t>实践</a:t>
                      </a:r>
                      <a:endParaRPr lang="zh-CN" sz="1800" kern="100" dirty="0">
                        <a:effectLst/>
                        <a:latin typeface="Times New Roman"/>
                        <a:ea typeface="宋体"/>
                      </a:endParaRPr>
                    </a:p>
                  </a:txBody>
                  <a:tcPr marL="68580" marR="68580" marT="0" marB="0"/>
                </a:tc>
                <a:tc>
                  <a:txBody>
                    <a:bodyPr/>
                    <a:lstStyle/>
                    <a:p>
                      <a:pPr algn="just">
                        <a:spcAft>
                          <a:spcPts val="0"/>
                        </a:spcAft>
                      </a:pPr>
                      <a:r>
                        <a:rPr lang="en-US" sz="1800" kern="0" dirty="0">
                          <a:effectLst/>
                        </a:rPr>
                        <a:t>4</a:t>
                      </a:r>
                      <a:endParaRPr lang="zh-CN" sz="1800" kern="100" dirty="0">
                        <a:effectLst/>
                        <a:latin typeface="Times New Roman"/>
                        <a:ea typeface="宋体"/>
                      </a:endParaRPr>
                    </a:p>
                  </a:txBody>
                  <a:tcPr marL="68580" marR="68580" marT="0" marB="0"/>
                </a:tc>
              </a:tr>
            </a:tbl>
          </a:graphicData>
        </a:graphic>
      </p:graphicFrame>
      <p:sp>
        <p:nvSpPr>
          <p:cNvPr id="5" name="Rectangle 3"/>
          <p:cNvSpPr>
            <a:spLocks noChangeArrowheads="1"/>
          </p:cNvSpPr>
          <p:nvPr/>
        </p:nvSpPr>
        <p:spPr bwMode="auto">
          <a:xfrm>
            <a:off x="1766888" y="3143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1261632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260648"/>
            <a:ext cx="8748464" cy="6192688"/>
          </a:xfrm>
        </p:spPr>
        <p:txBody>
          <a:bodyPr>
            <a:noAutofit/>
          </a:bodyPr>
          <a:lstStyle/>
          <a:p>
            <a:pPr>
              <a:buNone/>
            </a:pPr>
            <a:r>
              <a:rPr lang="zh-CN" altLang="en-US" sz="2400" dirty="0" smtClean="0"/>
              <a:t>对比</a:t>
            </a:r>
            <a:r>
              <a:rPr lang="en-US" altLang="zh-CN" sz="2400" dirty="0" smtClean="0"/>
              <a:t>TPACK</a:t>
            </a:r>
            <a:r>
              <a:rPr lang="zh-CN" altLang="en-US" sz="2400" dirty="0" smtClean="0"/>
              <a:t>在我国和国外的研究，笔者简单总结出以下三点结论</a:t>
            </a:r>
            <a:r>
              <a:rPr lang="en-US" altLang="zh-CN" sz="2400" dirty="0" smtClean="0"/>
              <a:t>:</a:t>
            </a:r>
          </a:p>
          <a:p>
            <a:pPr>
              <a:buNone/>
            </a:pPr>
            <a:endParaRPr lang="en-US" altLang="zh-CN" sz="2400" dirty="0" smtClean="0"/>
          </a:p>
          <a:p>
            <a:pPr>
              <a:buNone/>
            </a:pPr>
            <a:r>
              <a:rPr lang="en-US" altLang="zh-CN" sz="2400" dirty="0" smtClean="0"/>
              <a:t>1.</a:t>
            </a:r>
            <a:r>
              <a:rPr lang="zh-CN" altLang="en-US" sz="2400" dirty="0" smtClean="0"/>
              <a:t>尽管距</a:t>
            </a:r>
            <a:r>
              <a:rPr lang="en-US" altLang="zh-CN" sz="2400" dirty="0" smtClean="0"/>
              <a:t>TPACK</a:t>
            </a:r>
            <a:r>
              <a:rPr lang="zh-CN" altLang="en-US" sz="2400" dirty="0" smtClean="0"/>
              <a:t>的首次提出已有近</a:t>
            </a:r>
            <a:r>
              <a:rPr lang="en-US" altLang="zh-CN" sz="2400" dirty="0" smtClean="0"/>
              <a:t>5</a:t>
            </a:r>
            <a:r>
              <a:rPr lang="zh-CN" altLang="en-US" sz="2400" dirty="0" smtClean="0"/>
              <a:t>年的时间，但从相关研究的数量上来看，国内研究远远低于国外研究。但</a:t>
            </a:r>
            <a:r>
              <a:rPr lang="zh-CN" altLang="en-US" sz="2400" dirty="0" smtClean="0">
                <a:solidFill>
                  <a:srgbClr val="FF0000"/>
                </a:solidFill>
              </a:rPr>
              <a:t>国内部分研究者己开始关注</a:t>
            </a:r>
            <a:r>
              <a:rPr lang="en-US" altLang="zh-CN" sz="2400" dirty="0" smtClean="0">
                <a:solidFill>
                  <a:srgbClr val="FF0000"/>
                </a:solidFill>
              </a:rPr>
              <a:t>TRACK</a:t>
            </a:r>
            <a:r>
              <a:rPr lang="zh-CN" altLang="en-US" sz="2400" dirty="0" smtClean="0">
                <a:solidFill>
                  <a:srgbClr val="FF0000"/>
                </a:solidFill>
              </a:rPr>
              <a:t>概念和相关研究、</a:t>
            </a:r>
            <a:r>
              <a:rPr lang="en-US" altLang="zh-CN" sz="2400" dirty="0" smtClean="0">
                <a:solidFill>
                  <a:srgbClr val="FF0000"/>
                </a:solidFill>
              </a:rPr>
              <a:t>TPACK</a:t>
            </a:r>
            <a:r>
              <a:rPr lang="zh-CN" altLang="en-US" sz="2400" dirty="0" smtClean="0">
                <a:solidFill>
                  <a:srgbClr val="FF0000"/>
                </a:solidFill>
              </a:rPr>
              <a:t>与教师教育技术能力和知识的联系、</a:t>
            </a:r>
            <a:r>
              <a:rPr lang="en-US" altLang="zh-CN" sz="2400" dirty="0" smtClean="0">
                <a:solidFill>
                  <a:srgbClr val="FF0000"/>
                </a:solidFill>
              </a:rPr>
              <a:t>TPACK</a:t>
            </a:r>
            <a:r>
              <a:rPr lang="zh-CN" altLang="en-US" sz="2400" dirty="0" smtClean="0">
                <a:solidFill>
                  <a:srgbClr val="FF0000"/>
                </a:solidFill>
              </a:rPr>
              <a:t>对教师教育的影响</a:t>
            </a:r>
            <a:r>
              <a:rPr lang="zh-CN" altLang="en-US" sz="2400" dirty="0" smtClean="0"/>
              <a:t>。</a:t>
            </a:r>
            <a:endParaRPr lang="en-US" altLang="zh-CN" sz="2400" dirty="0" smtClean="0"/>
          </a:p>
          <a:p>
            <a:pPr>
              <a:buNone/>
            </a:pPr>
            <a:r>
              <a:rPr lang="en-US" altLang="zh-CN" sz="2400" dirty="0" smtClean="0"/>
              <a:t>2.</a:t>
            </a:r>
            <a:r>
              <a:rPr lang="zh-CN" altLang="en-US" sz="2400" dirty="0" smtClean="0"/>
              <a:t>国内有关</a:t>
            </a:r>
            <a:r>
              <a:rPr lang="en-US" altLang="zh-CN" sz="2400" dirty="0" smtClean="0"/>
              <a:t>TPACK</a:t>
            </a:r>
            <a:r>
              <a:rPr lang="zh-CN" altLang="en-US" sz="2400" dirty="0" smtClean="0"/>
              <a:t>的论文多为对其概念和国外研究的阐述和介绍，或是对教师教育中的各项议题进行简单的理论论述，鲜有较为系统完整的</a:t>
            </a:r>
            <a:r>
              <a:rPr lang="en-US" altLang="zh-CN" sz="2400" dirty="0" smtClean="0"/>
              <a:t>TPACK</a:t>
            </a:r>
            <a:r>
              <a:rPr lang="zh-CN" altLang="en-US" sz="2400" dirty="0" smtClean="0"/>
              <a:t>本土实践研究。而国外的</a:t>
            </a:r>
            <a:r>
              <a:rPr lang="en-US" altLang="zh-CN" sz="2400" dirty="0" smtClean="0"/>
              <a:t>TPACK</a:t>
            </a:r>
            <a:r>
              <a:rPr lang="zh-CN" altLang="en-US" sz="2400" dirty="0" smtClean="0"/>
              <a:t>相关研究己渗透到教师教育、</a:t>
            </a:r>
            <a:r>
              <a:rPr lang="en-US" altLang="zh-CN" sz="2400" dirty="0" smtClean="0"/>
              <a:t>K-12</a:t>
            </a:r>
            <a:r>
              <a:rPr lang="zh-CN" altLang="en-US" sz="2400" dirty="0" smtClean="0"/>
              <a:t>课堂实践等多个方面。</a:t>
            </a:r>
            <a:endParaRPr lang="en-US" altLang="zh-CN" sz="2400" dirty="0" smtClean="0"/>
          </a:p>
          <a:p>
            <a:pPr>
              <a:buNone/>
            </a:pPr>
            <a:r>
              <a:rPr lang="en-US" altLang="zh-CN" sz="2400" dirty="0" smtClean="0"/>
              <a:t>3.</a:t>
            </a:r>
            <a:r>
              <a:rPr lang="zh-CN" altLang="en-US" sz="2400" dirty="0" smtClean="0"/>
              <a:t>尽管在国内有关</a:t>
            </a:r>
            <a:r>
              <a:rPr lang="en-US" altLang="zh-CN" sz="2400" dirty="0" smtClean="0"/>
              <a:t>TPACK</a:t>
            </a:r>
            <a:r>
              <a:rPr lang="zh-CN" altLang="en-US" sz="2400" dirty="0" smtClean="0"/>
              <a:t>的研究中有少量探讨</a:t>
            </a:r>
            <a:r>
              <a:rPr lang="en-US" altLang="zh-CN" sz="2400" dirty="0" smtClean="0"/>
              <a:t>TPACK</a:t>
            </a:r>
            <a:r>
              <a:rPr lang="zh-CN" altLang="en-US" sz="2400" dirty="0" smtClean="0"/>
              <a:t>之于教师教育的作用，但无论是教师教育模式重构还是师范生教学技能培养策略，相关的论述较为宏观笼统。而国外研究则更为微观，通常表现为设计具体的课程以促进教师的</a:t>
            </a:r>
            <a:r>
              <a:rPr lang="en-US" altLang="zh-CN" sz="2400" dirty="0" smtClean="0"/>
              <a:t>TPACK</a:t>
            </a:r>
            <a:r>
              <a:rPr lang="zh-CN" altLang="en-US" sz="2400" dirty="0" smtClean="0"/>
              <a:t>水平等。</a:t>
            </a:r>
            <a:endParaRPr lang="en-US" altLang="zh-CN" sz="2400" dirty="0" smtClean="0"/>
          </a:p>
          <a:p>
            <a:pPr algn="r">
              <a:buNone/>
            </a:pPr>
            <a:r>
              <a:rPr lang="en-US" altLang="zh-CN" sz="2400" dirty="0" smtClean="0"/>
              <a:t>——</a:t>
            </a:r>
            <a:r>
              <a:rPr lang="zh-CN" altLang="en-US" sz="2400" dirty="0" smtClean="0"/>
              <a:t>詹艺，</a:t>
            </a:r>
            <a:r>
              <a:rPr lang="en-US" altLang="zh-CN" sz="2400" dirty="0" smtClean="0"/>
              <a:t>2011</a:t>
            </a:r>
            <a:endParaRPr lang="zh-CN" altLang="en-US" sz="24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219256" cy="5573216"/>
          </a:xfrm>
        </p:spPr>
        <p:txBody>
          <a:bodyPr/>
          <a:lstStyle/>
          <a:p>
            <a:r>
              <a:rPr lang="zh-CN" altLang="zh-CN" sz="2400" dirty="0">
                <a:latin typeface="+mj-ea"/>
                <a:ea typeface="+mj-ea"/>
              </a:rPr>
              <a:t>詹艺</a:t>
            </a:r>
            <a:r>
              <a:rPr lang="en-US" altLang="zh-CN" sz="2400" dirty="0">
                <a:latin typeface="+mj-ea"/>
                <a:ea typeface="+mj-ea"/>
              </a:rPr>
              <a:t>. </a:t>
            </a:r>
            <a:r>
              <a:rPr lang="en-US" altLang="zh-CN" sz="2400" u="sng" dirty="0">
                <a:latin typeface="+mj-ea"/>
                <a:ea typeface="+mj-ea"/>
                <a:hlinkClick r:id="rId2" action="ppaction://hlinkfile"/>
              </a:rPr>
              <a:t>培养师范生“</a:t>
            </a:r>
            <a:r>
              <a:rPr lang="en-US" altLang="zh-CN" sz="2400" u="sng" dirty="0" err="1">
                <a:latin typeface="+mj-ea"/>
                <a:ea typeface="+mj-ea"/>
                <a:hlinkClick r:id="rId2" action="ppaction://hlinkfile"/>
              </a:rPr>
              <a:t>整合技术的学科教学知识</a:t>
            </a:r>
            <a:r>
              <a:rPr lang="en-US" altLang="zh-CN" sz="2400" u="sng" dirty="0">
                <a:latin typeface="+mj-ea"/>
                <a:ea typeface="+mj-ea"/>
                <a:hlinkClick r:id="rId2" action="ppaction://hlinkfile"/>
              </a:rPr>
              <a:t>”（</a:t>
            </a:r>
            <a:r>
              <a:rPr lang="en-US" altLang="zh-CN" sz="2400" u="sng" dirty="0" err="1">
                <a:latin typeface="+mj-ea"/>
                <a:ea typeface="+mj-ea"/>
                <a:hlinkClick r:id="rId2" action="ppaction://hlinkfile"/>
              </a:rPr>
              <a:t>TPACK）的研究</a:t>
            </a:r>
            <a:r>
              <a:rPr lang="en-US" altLang="zh-CN" sz="2400" dirty="0">
                <a:latin typeface="+mj-ea"/>
                <a:ea typeface="+mj-ea"/>
              </a:rPr>
              <a:t>[D]. </a:t>
            </a:r>
            <a:r>
              <a:rPr lang="zh-CN" altLang="zh-CN" sz="2400" dirty="0">
                <a:latin typeface="+mj-ea"/>
                <a:ea typeface="+mj-ea"/>
              </a:rPr>
              <a:t>华东师范大学</a:t>
            </a:r>
            <a:r>
              <a:rPr lang="en-US" altLang="zh-CN" sz="2400" dirty="0">
                <a:latin typeface="+mj-ea"/>
                <a:ea typeface="+mj-ea"/>
              </a:rPr>
              <a:t>, </a:t>
            </a:r>
            <a:r>
              <a:rPr lang="en-US" altLang="zh-CN" sz="2400" dirty="0" smtClean="0">
                <a:latin typeface="+mj-ea"/>
                <a:ea typeface="+mj-ea"/>
              </a:rPr>
              <a:t>2011</a:t>
            </a:r>
          </a:p>
          <a:p>
            <a:r>
              <a:rPr lang="en-US" altLang="zh-CN" sz="2400" dirty="0" smtClean="0">
                <a:latin typeface="+mj-ea"/>
                <a:ea typeface="+mj-ea"/>
              </a:rPr>
              <a:t> </a:t>
            </a:r>
          </a:p>
          <a:p>
            <a:r>
              <a:rPr lang="zh-CN" altLang="zh-CN" sz="2400" dirty="0" smtClean="0">
                <a:latin typeface="+mj-ea"/>
                <a:ea typeface="+mj-ea"/>
              </a:rPr>
              <a:t>钟洪蕊</a:t>
            </a:r>
            <a:r>
              <a:rPr lang="en-US" altLang="zh-CN" sz="2400" dirty="0">
                <a:latin typeface="+mj-ea"/>
                <a:ea typeface="+mj-ea"/>
              </a:rPr>
              <a:t>.</a:t>
            </a:r>
            <a:r>
              <a:rPr lang="zh-CN" altLang="zh-CN" sz="2400" dirty="0" smtClean="0">
                <a:latin typeface="+mj-ea"/>
                <a:ea typeface="+mj-ea"/>
              </a:rPr>
              <a:t>小学</a:t>
            </a:r>
            <a:r>
              <a:rPr lang="zh-CN" altLang="zh-CN" sz="2400" dirty="0">
                <a:latin typeface="+mj-ea"/>
                <a:ea typeface="+mj-ea"/>
              </a:rPr>
              <a:t>科学课教师的技术——教学法——内容知识</a:t>
            </a:r>
            <a:r>
              <a:rPr lang="en-US" altLang="zh-CN" sz="2400" dirty="0">
                <a:latin typeface="+mj-ea"/>
                <a:ea typeface="+mj-ea"/>
              </a:rPr>
              <a:t>TPACK</a:t>
            </a:r>
            <a:r>
              <a:rPr lang="zh-CN" altLang="zh-CN" sz="2400" dirty="0" smtClean="0">
                <a:latin typeface="+mj-ea"/>
                <a:ea typeface="+mj-ea"/>
              </a:rPr>
              <a:t>研究 </a:t>
            </a:r>
            <a:r>
              <a:rPr lang="en-US" altLang="zh-CN" sz="2400" dirty="0">
                <a:latin typeface="+mj-ea"/>
                <a:ea typeface="+mj-ea"/>
              </a:rPr>
              <a:t>[D].</a:t>
            </a:r>
            <a:r>
              <a:rPr lang="zh-CN" altLang="zh-CN" sz="2400" dirty="0" smtClean="0">
                <a:latin typeface="+mj-ea"/>
                <a:ea typeface="+mj-ea"/>
              </a:rPr>
              <a:t>华南</a:t>
            </a:r>
            <a:r>
              <a:rPr lang="zh-CN" altLang="zh-CN" sz="2400" dirty="0">
                <a:latin typeface="+mj-ea"/>
                <a:ea typeface="+mj-ea"/>
              </a:rPr>
              <a:t>师范大学</a:t>
            </a:r>
            <a:r>
              <a:rPr lang="en-US" altLang="zh-CN" sz="2400" dirty="0" smtClean="0">
                <a:latin typeface="+mj-ea"/>
                <a:ea typeface="+mj-ea"/>
              </a:rPr>
              <a:t>2011 </a:t>
            </a:r>
          </a:p>
          <a:p>
            <a:endParaRPr lang="zh-CN" altLang="zh-CN" sz="2400" dirty="0">
              <a:latin typeface="+mj-ea"/>
              <a:ea typeface="+mj-ea"/>
            </a:endParaRPr>
          </a:p>
          <a:p>
            <a:r>
              <a:rPr lang="zh-CN" altLang="zh-CN" sz="2400" dirty="0" smtClean="0">
                <a:latin typeface="+mj-ea"/>
                <a:ea typeface="+mj-ea"/>
              </a:rPr>
              <a:t>彭鸿斌</a:t>
            </a:r>
            <a:r>
              <a:rPr lang="en-US" altLang="zh-CN" sz="2400" dirty="0" smtClean="0">
                <a:latin typeface="+mj-ea"/>
                <a:ea typeface="+mj-ea"/>
              </a:rPr>
              <a:t>.</a:t>
            </a:r>
            <a:r>
              <a:rPr lang="zh-CN" altLang="zh-CN" sz="2400" dirty="0" smtClean="0">
                <a:latin typeface="+mj-ea"/>
                <a:ea typeface="+mj-ea"/>
              </a:rPr>
              <a:t>教学</a:t>
            </a:r>
            <a:r>
              <a:rPr lang="zh-CN" altLang="zh-CN" sz="2400" dirty="0">
                <a:latin typeface="+mj-ea"/>
                <a:ea typeface="+mj-ea"/>
              </a:rPr>
              <a:t>中的教师技术学科教学知识</a:t>
            </a:r>
            <a:r>
              <a:rPr lang="en-US" altLang="zh-CN" sz="2400" dirty="0">
                <a:latin typeface="+mj-ea"/>
                <a:ea typeface="+mj-ea"/>
              </a:rPr>
              <a:t>TPACK</a:t>
            </a:r>
            <a:r>
              <a:rPr lang="zh-CN" altLang="zh-CN" sz="2400" dirty="0">
                <a:latin typeface="+mj-ea"/>
                <a:ea typeface="+mj-ea"/>
              </a:rPr>
              <a:t>研究——以</a:t>
            </a:r>
            <a:r>
              <a:rPr lang="en-US" altLang="zh-CN" sz="2400" dirty="0" err="1">
                <a:latin typeface="+mj-ea"/>
                <a:ea typeface="+mj-ea"/>
              </a:rPr>
              <a:t>MP_Lab</a:t>
            </a:r>
            <a:r>
              <a:rPr lang="zh-CN" altLang="zh-CN" sz="2400" dirty="0">
                <a:latin typeface="+mj-ea"/>
                <a:ea typeface="+mj-ea"/>
              </a:rPr>
              <a:t>数学课堂为</a:t>
            </a:r>
            <a:r>
              <a:rPr lang="zh-CN" altLang="zh-CN" sz="2400" dirty="0" smtClean="0">
                <a:latin typeface="+mj-ea"/>
                <a:ea typeface="+mj-ea"/>
              </a:rPr>
              <a:t>例</a:t>
            </a:r>
            <a:r>
              <a:rPr lang="en-US" altLang="zh-CN" sz="2400" dirty="0">
                <a:latin typeface="+mj-ea"/>
                <a:ea typeface="+mj-ea"/>
              </a:rPr>
              <a:t>[D].</a:t>
            </a:r>
            <a:r>
              <a:rPr lang="zh-CN" altLang="zh-CN" sz="2400" dirty="0" smtClean="0">
                <a:latin typeface="+mj-ea"/>
                <a:ea typeface="+mj-ea"/>
              </a:rPr>
              <a:t> </a:t>
            </a:r>
            <a:r>
              <a:rPr lang="zh-CN" altLang="zh-CN" sz="2400" dirty="0">
                <a:latin typeface="+mj-ea"/>
                <a:ea typeface="+mj-ea"/>
              </a:rPr>
              <a:t>华南师范大学</a:t>
            </a:r>
            <a:r>
              <a:rPr lang="en-US" altLang="zh-CN" sz="2400" dirty="0">
                <a:latin typeface="+mj-ea"/>
                <a:ea typeface="+mj-ea"/>
              </a:rPr>
              <a:t>2011 </a:t>
            </a:r>
            <a:r>
              <a:rPr lang="en-US" altLang="zh-CN" sz="2400" dirty="0" smtClean="0">
                <a:latin typeface="+mj-ea"/>
                <a:ea typeface="+mj-ea"/>
              </a:rPr>
              <a:t>.</a:t>
            </a:r>
          </a:p>
          <a:p>
            <a:endParaRPr lang="en-US" altLang="zh-CN" sz="2400" dirty="0" smtClean="0">
              <a:latin typeface="+mj-ea"/>
              <a:ea typeface="+mj-ea"/>
            </a:endParaRPr>
          </a:p>
          <a:p>
            <a:r>
              <a:rPr lang="zh-CN" altLang="zh-CN" sz="2400" dirty="0" smtClean="0">
                <a:latin typeface="+mj-ea"/>
                <a:ea typeface="+mj-ea"/>
              </a:rPr>
              <a:t>张</a:t>
            </a:r>
            <a:r>
              <a:rPr lang="zh-CN" altLang="zh-CN" sz="2400" dirty="0">
                <a:latin typeface="+mj-ea"/>
                <a:ea typeface="+mj-ea"/>
              </a:rPr>
              <a:t>育桂</a:t>
            </a:r>
            <a:r>
              <a:rPr lang="en-US" altLang="zh-CN" sz="2400" dirty="0">
                <a:latin typeface="+mj-ea"/>
                <a:ea typeface="+mj-ea"/>
              </a:rPr>
              <a:t>. </a:t>
            </a:r>
            <a:r>
              <a:rPr lang="en-US" altLang="zh-CN" sz="2400" u="sng" dirty="0">
                <a:latin typeface="+mj-ea"/>
                <a:ea typeface="+mj-ea"/>
              </a:rPr>
              <a:t>小学数学教师整合技术的学科教学知识（TPACK）研究</a:t>
            </a:r>
            <a:r>
              <a:rPr lang="en-US" altLang="zh-CN" sz="2400" dirty="0">
                <a:latin typeface="+mj-ea"/>
                <a:ea typeface="+mj-ea"/>
              </a:rPr>
              <a:t>[D]. </a:t>
            </a:r>
            <a:r>
              <a:rPr lang="zh-CN" altLang="zh-CN" sz="2400" dirty="0">
                <a:latin typeface="+mj-ea"/>
                <a:ea typeface="+mj-ea"/>
              </a:rPr>
              <a:t>信阳师范学院</a:t>
            </a:r>
            <a:r>
              <a:rPr lang="en-US" altLang="zh-CN" sz="2400" dirty="0">
                <a:latin typeface="+mj-ea"/>
                <a:ea typeface="+mj-ea"/>
              </a:rPr>
              <a:t>, 2011 </a:t>
            </a:r>
            <a:endParaRPr lang="zh-CN" altLang="zh-CN" sz="2400" dirty="0">
              <a:latin typeface="+mj-ea"/>
              <a:ea typeface="+mj-ea"/>
            </a:endParaRPr>
          </a:p>
          <a:p>
            <a:endParaRPr lang="zh-CN" altLang="en-US" dirty="0">
              <a:latin typeface="+mj-ea"/>
              <a:ea typeface="+mj-ea"/>
            </a:endParaRPr>
          </a:p>
        </p:txBody>
      </p:sp>
      <p:sp>
        <p:nvSpPr>
          <p:cNvPr id="2" name="标题 1"/>
          <p:cNvSpPr>
            <a:spLocks noGrp="1"/>
          </p:cNvSpPr>
          <p:nvPr>
            <p:ph type="title"/>
          </p:nvPr>
        </p:nvSpPr>
        <p:spPr/>
        <p:txBody>
          <a:bodyPr/>
          <a:lstStyle/>
          <a:p>
            <a:r>
              <a:rPr lang="en-US" altLang="zh-CN" dirty="0" smtClean="0"/>
              <a:t>4</a:t>
            </a:r>
            <a:r>
              <a:rPr lang="zh-CN" altLang="en-US" dirty="0" smtClean="0"/>
              <a:t>篇论文</a:t>
            </a:r>
            <a:endParaRPr lang="zh-CN" altLang="en-US" dirty="0"/>
          </a:p>
        </p:txBody>
      </p:sp>
      <p:sp>
        <p:nvSpPr>
          <p:cNvPr id="4" name="副标题 2"/>
          <p:cNvSpPr txBox="1">
            <a:spLocks/>
          </p:cNvSpPr>
          <p:nvPr/>
        </p:nvSpPr>
        <p:spPr>
          <a:xfrm>
            <a:off x="3635896" y="6271304"/>
            <a:ext cx="5328592" cy="64807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zh-CN" altLang="en-US" sz="2400" smtClean="0"/>
              <a:t>本讲稿重点参考吴焕庆博士的讲稿</a:t>
            </a:r>
            <a:endParaRPr lang="zh-CN" altLang="en-US" sz="2400" dirty="0"/>
          </a:p>
        </p:txBody>
      </p:sp>
    </p:spTree>
    <p:extLst>
      <p:ext uri="{BB962C8B-B14F-4D97-AF65-F5344CB8AC3E}">
        <p14:creationId xmlns:p14="http://schemas.microsoft.com/office/powerpoint/2010/main" val="236326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sz="2800" dirty="0" smtClean="0">
                <a:ea typeface="楷体" pitchFamily="49" charset="-122"/>
              </a:rPr>
              <a:t>舒尔曼</a:t>
            </a:r>
            <a:r>
              <a:rPr lang="zh-CN" altLang="zh-CN" sz="2800" dirty="0" smtClean="0">
                <a:ea typeface="楷体" pitchFamily="49" charset="-122"/>
              </a:rPr>
              <a:t>将</a:t>
            </a:r>
            <a:r>
              <a:rPr lang="zh-CN" altLang="zh-CN" sz="2800" dirty="0">
                <a:ea typeface="楷体" pitchFamily="49" charset="-122"/>
              </a:rPr>
              <a:t>其定位为教师</a:t>
            </a:r>
            <a:r>
              <a:rPr lang="zh-CN" altLang="zh-CN" sz="2800" dirty="0">
                <a:solidFill>
                  <a:srgbClr val="FF0000"/>
                </a:solidFill>
                <a:latin typeface="黑体" pitchFamily="49" charset="-122"/>
                <a:ea typeface="黑体" pitchFamily="49" charset="-122"/>
              </a:rPr>
              <a:t>在面对特定的主题时，如何针对学生的不同兴趣与能力，将学科知识加以组织、调整与呈现，并进行教学</a:t>
            </a:r>
            <a:r>
              <a:rPr lang="zh-CN" altLang="zh-CN" sz="2800" dirty="0">
                <a:ea typeface="楷体" pitchFamily="49" charset="-122"/>
              </a:rPr>
              <a:t>方面的知识</a:t>
            </a:r>
            <a:r>
              <a:rPr lang="zh-CN" altLang="zh-CN" sz="2800" dirty="0" smtClean="0">
                <a:ea typeface="楷体" pitchFamily="49" charset="-122"/>
              </a:rPr>
              <a:t>。是</a:t>
            </a:r>
            <a:r>
              <a:rPr lang="zh-CN" altLang="zh-CN" sz="2800" dirty="0">
                <a:solidFill>
                  <a:srgbClr val="FF0000"/>
                </a:solidFill>
                <a:ea typeface="楷体" pitchFamily="49" charset="-122"/>
              </a:rPr>
              <a:t>学科知识、一般教学法知识和情景知识</a:t>
            </a:r>
            <a:r>
              <a:rPr lang="zh-CN" altLang="zh-CN" sz="2800" dirty="0">
                <a:ea typeface="楷体" pitchFamily="49" charset="-122"/>
              </a:rPr>
              <a:t>在教学应用中的转换形式，是教师独特的知识领域，是他们专业理解的特殊形式</a:t>
            </a:r>
            <a:r>
              <a:rPr lang="zh-CN" altLang="zh-CN" sz="2800" dirty="0" smtClean="0">
                <a:ea typeface="楷体" pitchFamily="49" charset="-122"/>
              </a:rPr>
              <a:t>。</a:t>
            </a:r>
            <a:endParaRPr lang="en-US" altLang="zh-CN" sz="2800" dirty="0" smtClean="0">
              <a:ea typeface="楷体" pitchFamily="49" charset="-122"/>
            </a:endParaRPr>
          </a:p>
          <a:p>
            <a:endParaRPr lang="en-US" altLang="zh-CN" sz="2800" dirty="0" smtClean="0">
              <a:ea typeface="楷体" pitchFamily="49" charset="-122"/>
            </a:endParaRPr>
          </a:p>
          <a:p>
            <a:r>
              <a:rPr lang="en-US" altLang="zh-CN" sz="2800" dirty="0">
                <a:ea typeface="楷体" pitchFamily="49" charset="-122"/>
              </a:rPr>
              <a:t>Shulman </a:t>
            </a:r>
            <a:r>
              <a:rPr lang="zh-CN" altLang="zh-CN" sz="2800" dirty="0">
                <a:ea typeface="楷体" pitchFamily="49" charset="-122"/>
              </a:rPr>
              <a:t>所说的这种</a:t>
            </a:r>
            <a:r>
              <a:rPr lang="zh-CN" altLang="zh-CN" sz="2800" dirty="0" smtClean="0">
                <a:solidFill>
                  <a:srgbClr val="FF0000"/>
                </a:solidFill>
                <a:ea typeface="楷体" pitchFamily="49" charset="-122"/>
              </a:rPr>
              <a:t>转化</a:t>
            </a:r>
            <a:r>
              <a:rPr lang="zh-CN" altLang="zh-CN" sz="2800" dirty="0" smtClean="0">
                <a:ea typeface="楷体" pitchFamily="49" charset="-122"/>
              </a:rPr>
              <a:t>其他</a:t>
            </a:r>
            <a:r>
              <a:rPr lang="zh-CN" altLang="zh-CN" sz="2800" dirty="0">
                <a:ea typeface="楷体" pitchFamily="49" charset="-122"/>
              </a:rPr>
              <a:t>学者分别把它说成是呈现、翻 </a:t>
            </a:r>
            <a:r>
              <a:rPr lang="zh-CN" altLang="zh-CN" sz="2800" dirty="0" smtClean="0">
                <a:ea typeface="楷体" pitchFamily="49" charset="-122"/>
              </a:rPr>
              <a:t>译</a:t>
            </a:r>
            <a:r>
              <a:rPr lang="zh-CN" altLang="en-US" sz="2800" dirty="0" smtClean="0">
                <a:ea typeface="楷体" pitchFamily="49" charset="-122"/>
              </a:rPr>
              <a:t>、</a:t>
            </a:r>
            <a:r>
              <a:rPr lang="zh-CN" altLang="zh-CN" sz="2800" dirty="0" smtClean="0">
                <a:ea typeface="楷体" pitchFamily="49" charset="-122"/>
              </a:rPr>
              <a:t>专业化</a:t>
            </a:r>
            <a:r>
              <a:rPr lang="en-US" altLang="zh-CN" sz="2800" dirty="0" smtClean="0">
                <a:ea typeface="楷体" pitchFamily="49" charset="-122"/>
              </a:rPr>
              <a:t> </a:t>
            </a:r>
            <a:r>
              <a:rPr lang="zh-CN" altLang="zh-CN" sz="2800" dirty="0" smtClean="0">
                <a:ea typeface="楷体" pitchFamily="49" charset="-122"/>
              </a:rPr>
              <a:t>，</a:t>
            </a:r>
            <a:r>
              <a:rPr lang="zh-CN" altLang="zh-CN" sz="2800" dirty="0">
                <a:ea typeface="楷体" pitchFamily="49" charset="-122"/>
              </a:rPr>
              <a:t>而杜威把它称为</a:t>
            </a:r>
            <a:r>
              <a:rPr lang="en-US" altLang="zh-CN" sz="2800" dirty="0">
                <a:ea typeface="楷体" pitchFamily="49" charset="-122"/>
              </a:rPr>
              <a:t>/ </a:t>
            </a:r>
            <a:r>
              <a:rPr lang="zh-CN" altLang="zh-CN" sz="2800" dirty="0">
                <a:ea typeface="楷体" pitchFamily="49" charset="-122"/>
              </a:rPr>
              <a:t>心理学化</a:t>
            </a:r>
            <a:r>
              <a:rPr lang="en-US" altLang="zh-CN" sz="2800" dirty="0">
                <a:ea typeface="楷体" pitchFamily="49" charset="-122"/>
              </a:rPr>
              <a:t> </a:t>
            </a:r>
            <a:r>
              <a:rPr lang="zh-CN" altLang="zh-CN" sz="2800" dirty="0" smtClean="0">
                <a:ea typeface="楷体" pitchFamily="49" charset="-122"/>
              </a:rPr>
              <a:t>。</a:t>
            </a:r>
            <a:endParaRPr lang="zh-CN" altLang="en-US" sz="2800" dirty="0">
              <a:ea typeface="楷体" pitchFamily="49" charset="-122"/>
            </a:endParaRPr>
          </a:p>
        </p:txBody>
      </p:sp>
      <p:sp>
        <p:nvSpPr>
          <p:cNvPr id="2" name="标题 1"/>
          <p:cNvSpPr>
            <a:spLocks noGrp="1"/>
          </p:cNvSpPr>
          <p:nvPr>
            <p:ph type="title"/>
          </p:nvPr>
        </p:nvSpPr>
        <p:spPr/>
        <p:txBody>
          <a:bodyPr/>
          <a:lstStyle/>
          <a:p>
            <a:r>
              <a:rPr lang="en-US" altLang="zh-CN" dirty="0" smtClean="0"/>
              <a:t>1.1.1PCK</a:t>
            </a:r>
            <a:r>
              <a:rPr lang="zh-CN" altLang="en-US" dirty="0" smtClean="0"/>
              <a:t>内涵</a:t>
            </a:r>
            <a:endParaRPr lang="zh-CN" altLang="en-US" dirty="0"/>
          </a:p>
        </p:txBody>
      </p:sp>
    </p:spTree>
    <p:extLst>
      <p:ext uri="{BB962C8B-B14F-4D97-AF65-F5344CB8AC3E}">
        <p14:creationId xmlns:p14="http://schemas.microsoft.com/office/powerpoint/2010/main" val="3346753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474" y="-315416"/>
            <a:ext cx="7467600" cy="1143000"/>
          </a:xfrm>
        </p:spPr>
        <p:txBody>
          <a:bodyPr/>
          <a:lstStyle/>
          <a:p>
            <a:r>
              <a:rPr lang="en-US" altLang="zh-CN" dirty="0" smtClean="0"/>
              <a:t>1.1.2PCK</a:t>
            </a:r>
            <a:r>
              <a:rPr lang="zh-CN" altLang="en-US" dirty="0" smtClean="0"/>
              <a:t>构成</a:t>
            </a:r>
            <a:endParaRPr lang="zh-CN" altLang="en-US" dirty="0"/>
          </a:p>
        </p:txBody>
      </p:sp>
      <p:graphicFrame>
        <p:nvGraphicFramePr>
          <p:cNvPr id="9" name="表格 8"/>
          <p:cNvGraphicFramePr>
            <a:graphicFrameLocks noGrp="1"/>
          </p:cNvGraphicFramePr>
          <p:nvPr>
            <p:extLst>
              <p:ext uri="{D42A27DB-BD31-4B8C-83A1-F6EECF244321}">
                <p14:modId xmlns:p14="http://schemas.microsoft.com/office/powerpoint/2010/main" val="1417534350"/>
              </p:ext>
            </p:extLst>
          </p:nvPr>
        </p:nvGraphicFramePr>
        <p:xfrm>
          <a:off x="251520" y="636557"/>
          <a:ext cx="8568952" cy="6152745"/>
        </p:xfrm>
        <a:graphic>
          <a:graphicData uri="http://schemas.openxmlformats.org/drawingml/2006/table">
            <a:tbl>
              <a:tblPr firstRow="1" firstCol="1" bandRow="1">
                <a:tableStyleId>{5C22544A-7EE6-4342-B048-85BDC9FD1C3A}</a:tableStyleId>
              </a:tblPr>
              <a:tblGrid>
                <a:gridCol w="2304256"/>
                <a:gridCol w="6264696"/>
              </a:tblGrid>
              <a:tr h="298808">
                <a:tc>
                  <a:txBody>
                    <a:bodyPr/>
                    <a:lstStyle/>
                    <a:p>
                      <a:pPr algn="just">
                        <a:spcAft>
                          <a:spcPts val="0"/>
                        </a:spcAft>
                      </a:pPr>
                      <a:r>
                        <a:rPr lang="zh-CN" sz="2400" kern="100" dirty="0">
                          <a:effectLst/>
                        </a:rPr>
                        <a:t>作者</a:t>
                      </a:r>
                      <a:r>
                        <a:rPr lang="en-US" sz="2400" kern="100" dirty="0">
                          <a:effectLst/>
                        </a:rPr>
                        <a:t>/</a:t>
                      </a:r>
                      <a:r>
                        <a:rPr lang="zh-CN" sz="2400" kern="100" dirty="0">
                          <a:effectLst/>
                        </a:rPr>
                        <a:t>研究者</a:t>
                      </a:r>
                      <a:endParaRPr lang="zh-CN" sz="1400" kern="100" dirty="0">
                        <a:effectLst/>
                        <a:latin typeface="Times New Roman"/>
                        <a:ea typeface="宋体"/>
                      </a:endParaRPr>
                    </a:p>
                  </a:txBody>
                  <a:tcPr marL="68580" marR="68580" marT="0" marB="0"/>
                </a:tc>
                <a:tc>
                  <a:txBody>
                    <a:bodyPr/>
                    <a:lstStyle/>
                    <a:p>
                      <a:pPr algn="just">
                        <a:spcAft>
                          <a:spcPts val="0"/>
                        </a:spcAft>
                      </a:pPr>
                      <a:r>
                        <a:rPr lang="en-US" sz="2400" kern="100">
                          <a:effectLst/>
                        </a:rPr>
                        <a:t>PCK</a:t>
                      </a:r>
                      <a:r>
                        <a:rPr lang="zh-CN" sz="2400" kern="100">
                          <a:effectLst/>
                        </a:rPr>
                        <a:t>包含的知识成分</a:t>
                      </a:r>
                      <a:endParaRPr lang="zh-CN" sz="1400" kern="100">
                        <a:effectLst/>
                        <a:latin typeface="Times New Roman"/>
                        <a:ea typeface="宋体"/>
                      </a:endParaRPr>
                    </a:p>
                  </a:txBody>
                  <a:tcPr marL="68580" marR="68580" marT="0" marB="0"/>
                </a:tc>
              </a:tr>
              <a:tr h="280132">
                <a:tc>
                  <a:txBody>
                    <a:bodyPr/>
                    <a:lstStyle/>
                    <a:p>
                      <a:pPr algn="just">
                        <a:spcAft>
                          <a:spcPts val="0"/>
                        </a:spcAft>
                      </a:pPr>
                      <a:r>
                        <a:rPr lang="zh-CN" sz="1800" kern="100" dirty="0">
                          <a:effectLst/>
                        </a:rPr>
                        <a:t>舒尔曼</a:t>
                      </a:r>
                      <a:endParaRPr lang="zh-CN" sz="1200" kern="100" dirty="0">
                        <a:effectLst/>
                        <a:latin typeface="Times New Roman"/>
                        <a:ea typeface="宋体"/>
                      </a:endParaRPr>
                    </a:p>
                  </a:txBody>
                  <a:tcPr marL="68580" marR="68580" marT="0" marB="0"/>
                </a:tc>
                <a:tc>
                  <a:txBody>
                    <a:bodyPr/>
                    <a:lstStyle/>
                    <a:p>
                      <a:pPr algn="just">
                        <a:spcAft>
                          <a:spcPts val="0"/>
                        </a:spcAft>
                      </a:pPr>
                      <a:r>
                        <a:rPr lang="zh-CN" sz="1800" kern="100" dirty="0">
                          <a:effectLst/>
                        </a:rPr>
                        <a:t>学科内容知识、一般教学法知识、情境知识</a:t>
                      </a:r>
                      <a:endParaRPr lang="zh-CN" sz="1800" kern="100" dirty="0">
                        <a:effectLst/>
                        <a:latin typeface="Times New Roman"/>
                        <a:ea typeface="宋体"/>
                      </a:endParaRPr>
                    </a:p>
                  </a:txBody>
                  <a:tcPr marL="68580" marR="68580" marT="0" marB="0"/>
                </a:tc>
              </a:tr>
              <a:tr h="588277">
                <a:tc rowSpan="2">
                  <a:txBody>
                    <a:bodyPr/>
                    <a:lstStyle/>
                    <a:p>
                      <a:pPr algn="just">
                        <a:spcAft>
                          <a:spcPts val="0"/>
                        </a:spcAft>
                      </a:pPr>
                      <a:r>
                        <a:rPr lang="zh-CN" sz="1800" kern="100" dirty="0">
                          <a:effectLst/>
                        </a:rPr>
                        <a:t>格罗斯曼</a:t>
                      </a:r>
                      <a:endParaRPr lang="zh-CN" sz="1200" kern="100" dirty="0">
                        <a:effectLst/>
                        <a:latin typeface="Times New Roman"/>
                        <a:ea typeface="宋体"/>
                      </a:endParaRPr>
                    </a:p>
                  </a:txBody>
                  <a:tcPr marL="68580" marR="68580" marT="0" marB="0"/>
                </a:tc>
                <a:tc>
                  <a:txBody>
                    <a:bodyPr/>
                    <a:lstStyle/>
                    <a:p>
                      <a:pPr algn="just">
                        <a:spcAft>
                          <a:spcPts val="0"/>
                        </a:spcAft>
                      </a:pPr>
                      <a:r>
                        <a:rPr lang="en-US" sz="1800" kern="100" dirty="0">
                          <a:effectLst/>
                        </a:rPr>
                        <a:t>1990</a:t>
                      </a:r>
                      <a:r>
                        <a:rPr lang="zh-CN" sz="1800" kern="100" dirty="0">
                          <a:effectLst/>
                        </a:rPr>
                        <a:t>：特定主题教学策略和表征的知识；有关学生学习困难及解决策略的知识；一门学科的统领性观念；课程材料的知识</a:t>
                      </a:r>
                      <a:endParaRPr lang="zh-CN" sz="1800" kern="100" dirty="0">
                        <a:effectLst/>
                        <a:latin typeface="Times New Roman"/>
                        <a:ea typeface="宋体"/>
                      </a:endParaRPr>
                    </a:p>
                  </a:txBody>
                  <a:tcPr marL="68580" marR="68580" marT="0" marB="0"/>
                </a:tc>
              </a:tr>
              <a:tr h="484007">
                <a:tc vMerge="1">
                  <a:txBody>
                    <a:bodyPr/>
                    <a:lstStyle/>
                    <a:p>
                      <a:endParaRPr lang="zh-CN" altLang="en-US"/>
                    </a:p>
                  </a:txBody>
                  <a:tcPr/>
                </a:tc>
                <a:tc>
                  <a:txBody>
                    <a:bodyPr/>
                    <a:lstStyle/>
                    <a:p>
                      <a:pPr algn="just">
                        <a:spcAft>
                          <a:spcPts val="0"/>
                        </a:spcAft>
                      </a:pPr>
                      <a:r>
                        <a:rPr lang="en-US" sz="1800" kern="100" dirty="0">
                          <a:effectLst/>
                        </a:rPr>
                        <a:t>2005</a:t>
                      </a:r>
                      <a:r>
                        <a:rPr lang="zh-CN" sz="1800" kern="100" dirty="0">
                          <a:effectLst/>
                        </a:rPr>
                        <a:t>：增加教学目的以及教师的教学评价</a:t>
                      </a:r>
                      <a:endParaRPr lang="zh-CN" sz="1800" kern="100" dirty="0">
                        <a:effectLst/>
                        <a:latin typeface="Times New Roman"/>
                        <a:ea typeface="宋体"/>
                      </a:endParaRPr>
                    </a:p>
                  </a:txBody>
                  <a:tcPr marL="68580" marR="68580" marT="0" marB="0"/>
                </a:tc>
              </a:tr>
              <a:tr h="588277">
                <a:tc>
                  <a:txBody>
                    <a:bodyPr/>
                    <a:lstStyle/>
                    <a:p>
                      <a:pPr algn="just">
                        <a:spcAft>
                          <a:spcPts val="0"/>
                        </a:spcAft>
                      </a:pPr>
                      <a:r>
                        <a:rPr lang="zh-CN" sz="1800" kern="100" dirty="0">
                          <a:effectLst/>
                        </a:rPr>
                        <a:t>马克斯</a:t>
                      </a:r>
                      <a:r>
                        <a:rPr lang="en-US" sz="1800" kern="100" dirty="0">
                          <a:effectLst/>
                        </a:rPr>
                        <a:t>(</a:t>
                      </a:r>
                      <a:r>
                        <a:rPr lang="en-US" sz="1800" kern="100" dirty="0" smtClean="0">
                          <a:effectLst/>
                        </a:rPr>
                        <a:t>Marks)</a:t>
                      </a:r>
                      <a:endParaRPr lang="zh-CN" sz="1200" kern="100" dirty="0">
                        <a:effectLst/>
                        <a:latin typeface="Times New Roman"/>
                        <a:ea typeface="宋体"/>
                      </a:endParaRPr>
                    </a:p>
                  </a:txBody>
                  <a:tcPr marL="68580" marR="68580" marT="0" marB="0"/>
                </a:tc>
                <a:tc>
                  <a:txBody>
                    <a:bodyPr/>
                    <a:lstStyle/>
                    <a:p>
                      <a:pPr algn="just">
                        <a:spcAft>
                          <a:spcPts val="0"/>
                        </a:spcAft>
                      </a:pPr>
                      <a:r>
                        <a:rPr lang="zh-CN" sz="1800" kern="100" dirty="0">
                          <a:effectLst/>
                        </a:rPr>
                        <a:t>关于学生的知识、关于媒体教学的知识、具有学科知识和在教学中能安排学生活动以及注重教学的行为表现</a:t>
                      </a:r>
                      <a:endParaRPr lang="zh-CN" sz="1800" kern="100" dirty="0">
                        <a:effectLst/>
                        <a:latin typeface="Times New Roman"/>
                        <a:ea typeface="宋体"/>
                      </a:endParaRPr>
                    </a:p>
                  </a:txBody>
                  <a:tcPr marL="68580" marR="68580" marT="0" marB="0"/>
                </a:tc>
              </a:tr>
              <a:tr h="392185">
                <a:tc>
                  <a:txBody>
                    <a:bodyPr/>
                    <a:lstStyle/>
                    <a:p>
                      <a:pPr algn="just">
                        <a:spcAft>
                          <a:spcPts val="0"/>
                        </a:spcAft>
                      </a:pPr>
                      <a:r>
                        <a:rPr lang="zh-CN" sz="1800" kern="100" dirty="0">
                          <a:effectLst/>
                        </a:rPr>
                        <a:t>塔米尔</a:t>
                      </a:r>
                      <a:r>
                        <a:rPr lang="en-US" sz="1800" kern="100" dirty="0">
                          <a:effectLst/>
                        </a:rPr>
                        <a:t>(</a:t>
                      </a:r>
                      <a:r>
                        <a:rPr lang="en-US" sz="1800" kern="100" dirty="0" err="1">
                          <a:effectLst/>
                        </a:rPr>
                        <a:t>Tamir</a:t>
                      </a:r>
                      <a:r>
                        <a:rPr lang="en-US" sz="1800" kern="100" dirty="0">
                          <a:effectLst/>
                        </a:rPr>
                        <a:t>) </a:t>
                      </a:r>
                      <a:endParaRPr lang="zh-CN" sz="1200" kern="100" dirty="0">
                        <a:effectLst/>
                        <a:latin typeface="Times New Roman"/>
                        <a:ea typeface="宋体"/>
                      </a:endParaRPr>
                    </a:p>
                  </a:txBody>
                  <a:tcPr marL="68580" marR="68580" marT="0" marB="0"/>
                </a:tc>
                <a:tc>
                  <a:txBody>
                    <a:bodyPr/>
                    <a:lstStyle/>
                    <a:p>
                      <a:pPr algn="just">
                        <a:spcAft>
                          <a:spcPts val="0"/>
                        </a:spcAft>
                      </a:pPr>
                      <a:r>
                        <a:rPr lang="zh-CN" sz="1800" kern="100" dirty="0">
                          <a:effectLst/>
                        </a:rPr>
                        <a:t>关于课程的知识、关于学生的知识、关于教学的知识、关于评价的知识。</a:t>
                      </a:r>
                      <a:endParaRPr lang="zh-CN" sz="1800" kern="100" dirty="0">
                        <a:effectLst/>
                        <a:latin typeface="Times New Roman"/>
                        <a:ea typeface="宋体"/>
                      </a:endParaRPr>
                    </a:p>
                  </a:txBody>
                  <a:tcPr marL="68580" marR="68580" marT="0" marB="0"/>
                </a:tc>
              </a:tr>
              <a:tr h="758119">
                <a:tc>
                  <a:txBody>
                    <a:bodyPr/>
                    <a:lstStyle/>
                    <a:p>
                      <a:pPr algn="just">
                        <a:spcAft>
                          <a:spcPts val="0"/>
                        </a:spcAft>
                      </a:pPr>
                      <a:r>
                        <a:rPr lang="zh-CN" sz="1800" kern="100" dirty="0">
                          <a:effectLst/>
                        </a:rPr>
                        <a:t>科克伦等</a:t>
                      </a:r>
                      <a:r>
                        <a:rPr lang="en-US" sz="1800" kern="100" dirty="0">
                          <a:effectLst/>
                        </a:rPr>
                        <a:t>(</a:t>
                      </a:r>
                      <a:r>
                        <a:rPr lang="en-US" sz="1800" kern="100" dirty="0" err="1">
                          <a:effectLst/>
                        </a:rPr>
                        <a:t>Cochran,DeRuiter&amp;King</a:t>
                      </a:r>
                      <a:r>
                        <a:rPr lang="en-US" sz="1800" kern="100" dirty="0">
                          <a:effectLst/>
                        </a:rPr>
                        <a:t>)</a:t>
                      </a:r>
                      <a:endParaRPr lang="zh-CN" sz="1200" kern="100" dirty="0">
                        <a:effectLst/>
                        <a:latin typeface="Times New Roman"/>
                        <a:ea typeface="宋体"/>
                      </a:endParaRPr>
                    </a:p>
                  </a:txBody>
                  <a:tcPr marL="68580" marR="68580" marT="0" marB="0"/>
                </a:tc>
                <a:tc>
                  <a:txBody>
                    <a:bodyPr/>
                    <a:lstStyle/>
                    <a:p>
                      <a:pPr algn="l">
                        <a:lnSpc>
                          <a:spcPct val="150000"/>
                        </a:lnSpc>
                        <a:spcAft>
                          <a:spcPts val="300"/>
                        </a:spcAft>
                      </a:pPr>
                      <a:r>
                        <a:rPr lang="zh-CN" sz="1800" kern="100" dirty="0">
                          <a:effectLst/>
                        </a:rPr>
                        <a:t>教学法、学科内容、学习特征和学习情境等四个构成因素的综合理解</a:t>
                      </a:r>
                      <a:endParaRPr lang="zh-CN" sz="1800" kern="100" dirty="0">
                        <a:effectLst/>
                        <a:latin typeface="Times New Roman"/>
                        <a:ea typeface="宋体"/>
                      </a:endParaRPr>
                    </a:p>
                  </a:txBody>
                  <a:tcPr marL="68580" marR="68580" marT="0" marB="0"/>
                </a:tc>
              </a:tr>
              <a:tr h="779823">
                <a:tc>
                  <a:txBody>
                    <a:bodyPr/>
                    <a:lstStyle/>
                    <a:p>
                      <a:pPr algn="just">
                        <a:spcAft>
                          <a:spcPts val="0"/>
                        </a:spcAft>
                      </a:pPr>
                      <a:r>
                        <a:rPr lang="en-US" sz="1800" kern="100" dirty="0">
                          <a:effectLst/>
                        </a:rPr>
                        <a:t>Veal</a:t>
                      </a:r>
                      <a:r>
                        <a:rPr lang="zh-CN" sz="1800" kern="100" dirty="0">
                          <a:effectLst/>
                        </a:rPr>
                        <a:t>和</a:t>
                      </a:r>
                      <a:r>
                        <a:rPr lang="en-US" sz="1800" kern="100" dirty="0" err="1">
                          <a:effectLst/>
                        </a:rPr>
                        <a:t>Makinster</a:t>
                      </a:r>
                      <a:endParaRPr lang="zh-CN" sz="1200" kern="100" dirty="0">
                        <a:effectLst/>
                        <a:latin typeface="Times New Roman"/>
                        <a:ea typeface="宋体"/>
                      </a:endParaRPr>
                    </a:p>
                  </a:txBody>
                  <a:tcPr marL="68580" marR="68580" marT="0" marB="0"/>
                </a:tc>
                <a:tc>
                  <a:txBody>
                    <a:bodyPr/>
                    <a:lstStyle/>
                    <a:p>
                      <a:pPr algn="just">
                        <a:spcAft>
                          <a:spcPts val="0"/>
                        </a:spcAft>
                      </a:pPr>
                      <a:r>
                        <a:rPr lang="en-US" sz="1800" kern="100" dirty="0">
                          <a:effectLst/>
                        </a:rPr>
                        <a:t>PCK</a:t>
                      </a:r>
                      <a:r>
                        <a:rPr lang="zh-CN" sz="1800" kern="100" dirty="0">
                          <a:effectLst/>
                        </a:rPr>
                        <a:t>分为</a:t>
                      </a:r>
                      <a:r>
                        <a:rPr lang="en-US" sz="1800" kern="100" dirty="0">
                          <a:effectLst/>
                        </a:rPr>
                        <a:t>:</a:t>
                      </a:r>
                      <a:r>
                        <a:rPr lang="zh-CN" sz="1800" kern="100" dirty="0">
                          <a:effectLst/>
                        </a:rPr>
                        <a:t>普通</a:t>
                      </a:r>
                      <a:r>
                        <a:rPr lang="en-US" sz="1800" kern="100" dirty="0">
                          <a:effectLst/>
                        </a:rPr>
                        <a:t>PCK(General PCK),</a:t>
                      </a:r>
                      <a:r>
                        <a:rPr lang="zh-CN" sz="1800" kern="100" dirty="0">
                          <a:effectLst/>
                        </a:rPr>
                        <a:t>学科</a:t>
                      </a:r>
                      <a:r>
                        <a:rPr lang="en-US" sz="1800" kern="100" dirty="0">
                          <a:effectLst/>
                        </a:rPr>
                        <a:t>PCK</a:t>
                      </a:r>
                      <a:r>
                        <a:rPr lang="zh-CN" sz="1800" kern="100" dirty="0">
                          <a:effectLst/>
                        </a:rPr>
                        <a:t>话题</a:t>
                      </a:r>
                      <a:r>
                        <a:rPr lang="en-US" sz="1800" kern="100" dirty="0">
                          <a:effectLst/>
                        </a:rPr>
                        <a:t>PCK</a:t>
                      </a:r>
                      <a:endParaRPr lang="zh-CN" sz="1800" kern="100" dirty="0">
                        <a:effectLst/>
                      </a:endParaRPr>
                    </a:p>
                    <a:p>
                      <a:pPr algn="just">
                        <a:spcAft>
                          <a:spcPts val="0"/>
                        </a:spcAft>
                      </a:pPr>
                      <a:r>
                        <a:rPr lang="zh-CN" sz="1800" kern="100" dirty="0">
                          <a:effectLst/>
                        </a:rPr>
                        <a:t>建构金字塔模型背景、评价、课程、科学的性质、环境、教学法、社会文化、教学管理、学科知识、学生的知识</a:t>
                      </a:r>
                      <a:endParaRPr lang="zh-CN" sz="1800" kern="100" dirty="0">
                        <a:effectLst/>
                        <a:latin typeface="Times New Roman"/>
                        <a:ea typeface="宋体"/>
                      </a:endParaRPr>
                    </a:p>
                  </a:txBody>
                  <a:tcPr marL="68580" marR="68580" marT="0" marB="0"/>
                </a:tc>
              </a:tr>
              <a:tr h="588277">
                <a:tc>
                  <a:txBody>
                    <a:bodyPr/>
                    <a:lstStyle/>
                    <a:p>
                      <a:pPr algn="just">
                        <a:spcAft>
                          <a:spcPts val="0"/>
                        </a:spcAft>
                      </a:pPr>
                      <a:r>
                        <a:rPr lang="en-US" sz="1800" kern="100" dirty="0" smtClean="0">
                          <a:effectLst/>
                        </a:rPr>
                        <a:t>Magnusson</a:t>
                      </a:r>
                      <a:r>
                        <a:rPr lang="zh-CN" sz="1800" kern="100" dirty="0" smtClean="0">
                          <a:effectLst/>
                        </a:rPr>
                        <a:t>，</a:t>
                      </a:r>
                      <a:r>
                        <a:rPr lang="en-US" altLang="zh-CN" sz="1800" kern="100" dirty="0" smtClean="0">
                          <a:effectLst/>
                        </a:rPr>
                        <a:t> </a:t>
                      </a:r>
                      <a:r>
                        <a:rPr lang="en-US" sz="1800" kern="100" dirty="0" err="1" smtClean="0">
                          <a:effectLst/>
                        </a:rPr>
                        <a:t>Krajcik</a:t>
                      </a:r>
                      <a:endParaRPr lang="zh-CN" sz="1200" kern="100" dirty="0">
                        <a:effectLst/>
                        <a:latin typeface="Times New Roman"/>
                        <a:ea typeface="宋体"/>
                      </a:endParaRPr>
                    </a:p>
                  </a:txBody>
                  <a:tcPr marL="68580" marR="68580" marT="0" marB="0"/>
                </a:tc>
                <a:tc>
                  <a:txBody>
                    <a:bodyPr/>
                    <a:lstStyle/>
                    <a:p>
                      <a:pPr algn="just">
                        <a:spcAft>
                          <a:spcPts val="0"/>
                        </a:spcAft>
                      </a:pPr>
                      <a:r>
                        <a:rPr lang="zh-CN" altLang="en-US" sz="1800" kern="100" dirty="0" smtClean="0">
                          <a:effectLst/>
                        </a:rPr>
                        <a:t>包</a:t>
                      </a:r>
                      <a:r>
                        <a:rPr lang="zh-CN" sz="1800" kern="100" dirty="0" smtClean="0">
                          <a:effectLst/>
                        </a:rPr>
                        <a:t>括</a:t>
                      </a:r>
                      <a:r>
                        <a:rPr lang="zh-CN" sz="1800" kern="100" dirty="0">
                          <a:effectLst/>
                        </a:rPr>
                        <a:t>教师关于科学教学的统领性观念、科学课程知识、教学略知识、对学生了解科学的知识以及科学素养评价知识</a:t>
                      </a:r>
                      <a:endParaRPr lang="zh-CN" sz="1800" kern="100" dirty="0">
                        <a:effectLst/>
                        <a:latin typeface="Times New Roman"/>
                        <a:ea typeface="宋体"/>
                      </a:endParaRPr>
                    </a:p>
                  </a:txBody>
                  <a:tcPr marL="68580" marR="68580" marT="0" marB="0"/>
                </a:tc>
              </a:tr>
              <a:tr h="392185">
                <a:tc>
                  <a:txBody>
                    <a:bodyPr/>
                    <a:lstStyle/>
                    <a:p>
                      <a:pPr algn="just">
                        <a:spcAft>
                          <a:spcPts val="0"/>
                        </a:spcAft>
                      </a:pPr>
                      <a:r>
                        <a:rPr lang="en-US" sz="1800" kern="100" dirty="0" err="1">
                          <a:effectLst/>
                        </a:rPr>
                        <a:t>Loughran</a:t>
                      </a:r>
                      <a:r>
                        <a:rPr lang="en-US" sz="1800" kern="100" dirty="0">
                          <a:effectLst/>
                        </a:rPr>
                        <a:t> et al</a:t>
                      </a:r>
                      <a:r>
                        <a:rPr lang="zh-CN" sz="1800" kern="100" dirty="0">
                          <a:effectLst/>
                        </a:rPr>
                        <a:t>（</a:t>
                      </a:r>
                      <a:r>
                        <a:rPr lang="en-US" sz="1800" kern="100" dirty="0">
                          <a:effectLst/>
                        </a:rPr>
                        <a:t>2006</a:t>
                      </a:r>
                      <a:r>
                        <a:rPr lang="zh-CN" sz="1800" kern="100" dirty="0">
                          <a:effectLst/>
                        </a:rPr>
                        <a:t>）</a:t>
                      </a:r>
                      <a:endParaRPr lang="zh-CN" sz="1200" kern="100" dirty="0">
                        <a:effectLst/>
                        <a:latin typeface="Times New Roman"/>
                        <a:ea typeface="宋体"/>
                      </a:endParaRPr>
                    </a:p>
                  </a:txBody>
                  <a:tcPr marL="68580" marR="68580" marT="0" marB="0"/>
                </a:tc>
                <a:tc>
                  <a:txBody>
                    <a:bodyPr/>
                    <a:lstStyle/>
                    <a:p>
                      <a:pPr algn="just">
                        <a:spcAft>
                          <a:spcPts val="0"/>
                        </a:spcAft>
                      </a:pPr>
                      <a:r>
                        <a:rPr lang="zh-CN" sz="1800" kern="100" dirty="0">
                          <a:effectLst/>
                        </a:rPr>
                        <a:t>学科内容，教学表征，学生理解。一般教学法。情景、目的</a:t>
                      </a:r>
                      <a:endParaRPr lang="zh-CN" sz="1800" kern="100" dirty="0">
                        <a:effectLst/>
                        <a:latin typeface="Times New Roman"/>
                        <a:ea typeface="宋体"/>
                      </a:endParaRPr>
                    </a:p>
                  </a:txBody>
                  <a:tcPr marL="68580" marR="68580" marT="0" marB="0"/>
                </a:tc>
              </a:tr>
              <a:tr h="280132">
                <a:tc>
                  <a:txBody>
                    <a:bodyPr/>
                    <a:lstStyle/>
                    <a:p>
                      <a:pPr algn="just">
                        <a:spcAft>
                          <a:spcPts val="0"/>
                        </a:spcAft>
                      </a:pPr>
                      <a:r>
                        <a:rPr lang="en-US" sz="1800" kern="100" dirty="0">
                          <a:effectLst/>
                        </a:rPr>
                        <a:t>PCK</a:t>
                      </a:r>
                      <a:r>
                        <a:rPr lang="zh-CN" sz="1800" kern="100" dirty="0">
                          <a:effectLst/>
                        </a:rPr>
                        <a:t>网站</a:t>
                      </a:r>
                      <a:endParaRPr lang="zh-CN" sz="1200" kern="100" dirty="0">
                        <a:effectLst/>
                        <a:latin typeface="Times New Roman"/>
                        <a:ea typeface="宋体"/>
                      </a:endParaRPr>
                    </a:p>
                  </a:txBody>
                  <a:tcPr marL="68580" marR="68580" marT="0" marB="0"/>
                </a:tc>
                <a:tc>
                  <a:txBody>
                    <a:bodyPr/>
                    <a:lstStyle/>
                    <a:p>
                      <a:pPr algn="just">
                        <a:spcAft>
                          <a:spcPts val="0"/>
                        </a:spcAft>
                      </a:pPr>
                      <a:r>
                        <a:rPr lang="zh-CN" sz="1600" kern="100" dirty="0">
                          <a:effectLst/>
                        </a:rPr>
                        <a:t>内容的知识</a:t>
                      </a:r>
                      <a:r>
                        <a:rPr lang="en-US" sz="1600" kern="100" dirty="0">
                          <a:effectLst/>
                        </a:rPr>
                        <a:t>,</a:t>
                      </a:r>
                      <a:r>
                        <a:rPr lang="zh-CN" sz="1600" kern="100" dirty="0">
                          <a:effectLst/>
                        </a:rPr>
                        <a:t>课程的知识和教学的知识</a:t>
                      </a:r>
                      <a:endParaRPr lang="zh-CN" sz="1600" kern="100" dirty="0">
                        <a:effectLst/>
                        <a:latin typeface="Times New Roman"/>
                        <a:ea typeface="宋体"/>
                      </a:endParaRPr>
                    </a:p>
                  </a:txBody>
                  <a:tcPr marL="68580" marR="68580" marT="0" marB="0"/>
                </a:tc>
              </a:tr>
            </a:tbl>
          </a:graphicData>
        </a:graphic>
      </p:graphicFrame>
    </p:spTree>
    <p:extLst>
      <p:ext uri="{BB962C8B-B14F-4D97-AF65-F5344CB8AC3E}">
        <p14:creationId xmlns:p14="http://schemas.microsoft.com/office/powerpoint/2010/main" val="2083757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p:cNvPicPr>
          <p:nvPr>
            <p:ph idx="1"/>
          </p:nvPr>
        </p:nvPicPr>
        <p:blipFill rotWithShape="1">
          <a:blip r:embed="rId3" cstate="print">
            <a:extLst>
              <a:ext uri="{28A0092B-C50C-407E-A947-70E740481C1C}">
                <a14:useLocalDpi xmlns:a14="http://schemas.microsoft.com/office/drawing/2010/main" val="0"/>
              </a:ext>
            </a:extLst>
          </a:blip>
          <a:srcRect r="1501" b="17314"/>
          <a:stretch/>
        </p:blipFill>
        <p:spPr bwMode="auto">
          <a:xfrm>
            <a:off x="971600" y="1124744"/>
            <a:ext cx="7848872" cy="4104457"/>
          </a:xfrm>
          <a:prstGeom prst="rect">
            <a:avLst/>
          </a:prstGeom>
          <a:noFill/>
          <a:ln>
            <a:noFill/>
          </a:ln>
        </p:spPr>
      </p:pic>
      <p:sp>
        <p:nvSpPr>
          <p:cNvPr id="2" name="标题 1"/>
          <p:cNvSpPr>
            <a:spLocks noGrp="1"/>
          </p:cNvSpPr>
          <p:nvPr>
            <p:ph type="title"/>
          </p:nvPr>
        </p:nvSpPr>
        <p:spPr/>
        <p:txBody>
          <a:bodyPr/>
          <a:lstStyle/>
          <a:p>
            <a:r>
              <a:rPr lang="en-US" altLang="zh-CN" dirty="0" smtClean="0"/>
              <a:t>1.1.3PCK</a:t>
            </a:r>
            <a:r>
              <a:rPr lang="zh-CN" altLang="en-US" dirty="0" smtClean="0"/>
              <a:t>的结构模型</a:t>
            </a:r>
            <a:endParaRPr lang="zh-CN" altLang="en-US" dirty="0"/>
          </a:p>
        </p:txBody>
      </p:sp>
      <p:sp>
        <p:nvSpPr>
          <p:cNvPr id="5" name="TextBox 4"/>
          <p:cNvSpPr txBox="1"/>
          <p:nvPr/>
        </p:nvSpPr>
        <p:spPr>
          <a:xfrm>
            <a:off x="451432" y="1373629"/>
            <a:ext cx="8280920" cy="523220"/>
          </a:xfrm>
          <a:prstGeom prst="rect">
            <a:avLst/>
          </a:prstGeom>
          <a:noFill/>
        </p:spPr>
        <p:txBody>
          <a:bodyPr wrap="square" rtlCol="0">
            <a:spAutoFit/>
          </a:bodyPr>
          <a:lstStyle/>
          <a:p>
            <a:r>
              <a:rPr lang="zh-CN" altLang="en-US" sz="2800" dirty="0" smtClean="0"/>
              <a:t>一</a:t>
            </a:r>
            <a:r>
              <a:rPr lang="zh-CN" altLang="en-US" sz="2800" dirty="0"/>
              <a:t>、</a:t>
            </a:r>
            <a:r>
              <a:rPr lang="zh-CN" altLang="en-US" sz="2800" dirty="0" smtClean="0"/>
              <a:t>舒尔曼的观点</a:t>
            </a:r>
            <a:endParaRPr lang="zh-CN" altLang="en-US" sz="2800" dirty="0"/>
          </a:p>
        </p:txBody>
      </p:sp>
      <p:sp>
        <p:nvSpPr>
          <p:cNvPr id="6" name="矩形 5"/>
          <p:cNvSpPr/>
          <p:nvPr/>
        </p:nvSpPr>
        <p:spPr>
          <a:xfrm>
            <a:off x="901166" y="5301208"/>
            <a:ext cx="7831186" cy="1015663"/>
          </a:xfrm>
          <a:prstGeom prst="rect">
            <a:avLst/>
          </a:prstGeom>
        </p:spPr>
        <p:txBody>
          <a:bodyPr wrap="square">
            <a:spAutoFit/>
          </a:bodyPr>
          <a:lstStyle/>
          <a:p>
            <a:r>
              <a:rPr lang="en-US" altLang="zh-CN" sz="2000" dirty="0"/>
              <a:t>Shulman </a:t>
            </a:r>
            <a:r>
              <a:rPr lang="zh-CN" altLang="en-US" sz="2000" dirty="0"/>
              <a:t>指出，</a:t>
            </a:r>
            <a:r>
              <a:rPr lang="en-US" altLang="zh-CN" sz="2000" dirty="0" smtClean="0"/>
              <a:t>PCK</a:t>
            </a:r>
            <a:r>
              <a:rPr lang="zh-CN" altLang="en-US" sz="2000" dirty="0" smtClean="0"/>
              <a:t>是</a:t>
            </a:r>
            <a:r>
              <a:rPr lang="zh-CN" altLang="en-US" sz="2000" dirty="0">
                <a:solidFill>
                  <a:srgbClr val="FF0000"/>
                </a:solidFill>
                <a:latin typeface="黑体" pitchFamily="49" charset="-122"/>
                <a:ea typeface="黑体" pitchFamily="49" charset="-122"/>
              </a:rPr>
              <a:t>学科知识、一般</a:t>
            </a:r>
            <a:r>
              <a:rPr lang="zh-CN" altLang="en-US" sz="2000" dirty="0" smtClean="0">
                <a:solidFill>
                  <a:srgbClr val="FF0000"/>
                </a:solidFill>
                <a:latin typeface="黑体" pitchFamily="49" charset="-122"/>
                <a:ea typeface="黑体" pitchFamily="49" charset="-122"/>
              </a:rPr>
              <a:t>教学法</a:t>
            </a:r>
            <a:r>
              <a:rPr lang="zh-CN" altLang="en-US" sz="2000" dirty="0">
                <a:solidFill>
                  <a:srgbClr val="FF0000"/>
                </a:solidFill>
                <a:latin typeface="黑体" pitchFamily="49" charset="-122"/>
                <a:ea typeface="黑体" pitchFamily="49" charset="-122"/>
              </a:rPr>
              <a:t>知识和情境知识的</a:t>
            </a:r>
            <a:r>
              <a:rPr lang="zh-CN" altLang="en-US" sz="2000" dirty="0" smtClean="0">
                <a:solidFill>
                  <a:srgbClr val="FF0000"/>
                </a:solidFill>
                <a:latin typeface="黑体" pitchFamily="49" charset="-122"/>
                <a:ea typeface="黑体" pitchFamily="49" charset="-122"/>
              </a:rPr>
              <a:t>转化</a:t>
            </a:r>
            <a:r>
              <a:rPr lang="zh-CN" altLang="en-US" sz="2000" dirty="0" smtClean="0"/>
              <a:t>，从而</a:t>
            </a:r>
            <a:r>
              <a:rPr lang="zh-CN" altLang="en-US" sz="2000" dirty="0"/>
              <a:t>形成了教师特有的一种新知识</a:t>
            </a:r>
            <a:r>
              <a:rPr lang="zh-CN" altLang="en-US" sz="2000" dirty="0" smtClean="0"/>
              <a:t>。另外</a:t>
            </a:r>
            <a:r>
              <a:rPr lang="zh-CN" altLang="en-US" sz="2000" dirty="0"/>
              <a:t>，</a:t>
            </a:r>
            <a:r>
              <a:rPr lang="en-US" altLang="zh-CN" sz="2000" dirty="0"/>
              <a:t>PCK</a:t>
            </a:r>
            <a:r>
              <a:rPr lang="zh-CN" altLang="en-US" sz="2000" dirty="0"/>
              <a:t>与这几种知识间是</a:t>
            </a:r>
            <a:r>
              <a:rPr lang="zh-CN" altLang="en-US" sz="2000" dirty="0">
                <a:solidFill>
                  <a:srgbClr val="FF0000"/>
                </a:solidFill>
                <a:latin typeface="黑体" pitchFamily="49" charset="-122"/>
                <a:ea typeface="黑体" pitchFamily="49" charset="-122"/>
              </a:rPr>
              <a:t>双向的转换关系</a:t>
            </a:r>
            <a:r>
              <a:rPr lang="zh-CN" altLang="en-US" sz="2000" dirty="0"/>
              <a:t>，即</a:t>
            </a:r>
            <a:r>
              <a:rPr lang="zh-CN" altLang="en-US" sz="2000" dirty="0">
                <a:solidFill>
                  <a:srgbClr val="FF0000"/>
                </a:solidFill>
                <a:latin typeface="黑体" pitchFamily="49" charset="-122"/>
                <a:ea typeface="黑体" pitchFamily="49" charset="-122"/>
              </a:rPr>
              <a:t>每种知识不但是 </a:t>
            </a:r>
            <a:r>
              <a:rPr lang="en-US" altLang="zh-CN" sz="2000" dirty="0">
                <a:solidFill>
                  <a:srgbClr val="FF0000"/>
                </a:solidFill>
                <a:latin typeface="黑体" pitchFamily="49" charset="-122"/>
                <a:ea typeface="黑体" pitchFamily="49" charset="-122"/>
              </a:rPr>
              <a:t>PCK</a:t>
            </a:r>
            <a:r>
              <a:rPr lang="zh-CN" altLang="en-US" sz="2000" dirty="0">
                <a:solidFill>
                  <a:srgbClr val="FF0000"/>
                </a:solidFill>
                <a:latin typeface="黑体" pitchFamily="49" charset="-122"/>
                <a:ea typeface="黑体" pitchFamily="49" charset="-122"/>
              </a:rPr>
              <a:t>的</a:t>
            </a:r>
            <a:r>
              <a:rPr lang="zh-CN" altLang="en-US" sz="2000" dirty="0" smtClean="0">
                <a:solidFill>
                  <a:srgbClr val="FF0000"/>
                </a:solidFill>
                <a:latin typeface="黑体" pitchFamily="49" charset="-122"/>
                <a:ea typeface="黑体" pitchFamily="49" charset="-122"/>
              </a:rPr>
              <a:t>来源同时</a:t>
            </a:r>
            <a:r>
              <a:rPr lang="zh-CN" altLang="en-US" sz="2000" dirty="0">
                <a:solidFill>
                  <a:srgbClr val="FF0000"/>
                </a:solidFill>
                <a:latin typeface="黑体" pitchFamily="49" charset="-122"/>
                <a:ea typeface="黑体" pitchFamily="49" charset="-122"/>
              </a:rPr>
              <a:t>也受到</a:t>
            </a:r>
            <a:r>
              <a:rPr lang="en-US" altLang="zh-CN" sz="2000" dirty="0">
                <a:solidFill>
                  <a:srgbClr val="FF0000"/>
                </a:solidFill>
                <a:latin typeface="黑体" pitchFamily="49" charset="-122"/>
                <a:ea typeface="黑体" pitchFamily="49" charset="-122"/>
              </a:rPr>
              <a:t>PCK </a:t>
            </a:r>
            <a:r>
              <a:rPr lang="zh-CN" altLang="en-US" sz="2000" dirty="0">
                <a:solidFill>
                  <a:srgbClr val="FF0000"/>
                </a:solidFill>
                <a:latin typeface="黑体" pitchFamily="49" charset="-122"/>
                <a:ea typeface="黑体" pitchFamily="49" charset="-122"/>
              </a:rPr>
              <a:t>的影响</a:t>
            </a:r>
            <a:r>
              <a:rPr lang="zh-CN" altLang="en-US" sz="2000" dirty="0" smtClean="0"/>
              <a:t>。</a:t>
            </a:r>
            <a:endParaRPr lang="zh-CN" altLang="en-US" sz="2000" dirty="0"/>
          </a:p>
        </p:txBody>
      </p:sp>
    </p:spTree>
    <p:extLst>
      <p:ext uri="{BB962C8B-B14F-4D97-AF65-F5344CB8AC3E}">
        <p14:creationId xmlns:p14="http://schemas.microsoft.com/office/powerpoint/2010/main" val="3285331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6503"/>
          <a:stretch/>
        </p:blipFill>
        <p:spPr bwMode="auto">
          <a:xfrm>
            <a:off x="251520" y="2276872"/>
            <a:ext cx="969934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normAutofit fontScale="90000"/>
          </a:bodyPr>
          <a:lstStyle/>
          <a:p>
            <a:r>
              <a:rPr lang="zh-CN" altLang="en-US" sz="3600" dirty="0" smtClean="0"/>
              <a:t>二、</a:t>
            </a:r>
            <a:r>
              <a:rPr lang="en-US" altLang="zh-CN" sz="3600" dirty="0" err="1" smtClean="0"/>
              <a:t>Groossman</a:t>
            </a:r>
            <a:r>
              <a:rPr lang="zh-CN" altLang="en-US" sz="3600" dirty="0"/>
              <a:t>对</a:t>
            </a:r>
            <a:r>
              <a:rPr lang="en-US" altLang="zh-CN" sz="3600" dirty="0"/>
              <a:t>PCK</a:t>
            </a:r>
            <a:r>
              <a:rPr lang="zh-CN" altLang="en-US" sz="3600" dirty="0"/>
              <a:t>概念的增添与修补</a:t>
            </a:r>
          </a:p>
        </p:txBody>
      </p:sp>
      <p:sp>
        <p:nvSpPr>
          <p:cNvPr id="5" name="矩形 4"/>
          <p:cNvSpPr/>
          <p:nvPr/>
        </p:nvSpPr>
        <p:spPr>
          <a:xfrm>
            <a:off x="378972" y="4509120"/>
            <a:ext cx="8765028" cy="1323439"/>
          </a:xfrm>
          <a:prstGeom prst="rect">
            <a:avLst/>
          </a:prstGeom>
        </p:spPr>
        <p:txBody>
          <a:bodyPr wrap="square">
            <a:spAutoFit/>
          </a:bodyPr>
          <a:lstStyle/>
          <a:p>
            <a:r>
              <a:rPr lang="en-US" altLang="zh-CN" sz="2000" dirty="0"/>
              <a:t>Grossman (1990</a:t>
            </a:r>
            <a:r>
              <a:rPr lang="en-US" altLang="zh-CN" sz="2000" dirty="0" smtClean="0"/>
              <a:t>)</a:t>
            </a:r>
            <a:r>
              <a:rPr lang="zh-CN" altLang="en-US" sz="2000" dirty="0" smtClean="0"/>
              <a:t> 包括四个组成</a:t>
            </a:r>
            <a:r>
              <a:rPr lang="zh-CN" altLang="en-US" sz="2000" dirty="0"/>
              <a:t>成分。这四种成分的关系</a:t>
            </a:r>
            <a:r>
              <a:rPr lang="zh-CN" altLang="en-US" sz="2000" dirty="0" smtClean="0"/>
              <a:t>并不是</a:t>
            </a:r>
            <a:r>
              <a:rPr lang="zh-CN" altLang="en-US" sz="2000" dirty="0"/>
              <a:t>并列的，教师关于一</a:t>
            </a:r>
            <a:r>
              <a:rPr lang="zh-CN" altLang="en-US" sz="2000" dirty="0" smtClean="0"/>
              <a:t>门学科</a:t>
            </a:r>
            <a:r>
              <a:rPr lang="zh-CN" altLang="en-US" sz="2000" dirty="0"/>
              <a:t>在不同年级水平上的教学目的的</a:t>
            </a:r>
            <a:r>
              <a:rPr lang="zh-CN" altLang="en-US" sz="2000" dirty="0">
                <a:solidFill>
                  <a:srgbClr val="FF0000"/>
                </a:solidFill>
                <a:latin typeface="黑体" pitchFamily="49" charset="-122"/>
                <a:ea typeface="黑体" pitchFamily="49" charset="-122"/>
              </a:rPr>
              <a:t>统领性观念</a:t>
            </a:r>
            <a:r>
              <a:rPr lang="zh-CN" altLang="en-US" sz="2000" dirty="0"/>
              <a:t>居于后三种</a:t>
            </a:r>
            <a:r>
              <a:rPr lang="zh-CN" altLang="en-US" sz="2000" dirty="0" smtClean="0"/>
              <a:t>成分</a:t>
            </a:r>
            <a:r>
              <a:rPr lang="zh-CN" altLang="en-US" sz="2000" dirty="0"/>
              <a:t>的上位，对后三种</a:t>
            </a:r>
            <a:r>
              <a:rPr lang="zh-CN" altLang="en-US" sz="2000" dirty="0" smtClean="0"/>
              <a:t>成分</a:t>
            </a:r>
            <a:r>
              <a:rPr lang="zh-CN" altLang="en-US" sz="2000" dirty="0"/>
              <a:t>起着统摄</a:t>
            </a:r>
            <a:r>
              <a:rPr lang="zh-CN" altLang="en-US" sz="2000" dirty="0" smtClean="0"/>
              <a:t>作用。</a:t>
            </a:r>
            <a:endParaRPr lang="zh-CN" altLang="en-US" sz="2000" dirty="0"/>
          </a:p>
          <a:p>
            <a:endParaRPr lang="zh-CN" altLang="en-US" sz="2000" dirty="0"/>
          </a:p>
        </p:txBody>
      </p:sp>
    </p:spTree>
    <p:extLst>
      <p:ext uri="{BB962C8B-B14F-4D97-AF65-F5344CB8AC3E}">
        <p14:creationId xmlns:p14="http://schemas.microsoft.com/office/powerpoint/2010/main" val="1807955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1"/>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3427"/>
          <a:stretch/>
        </p:blipFill>
        <p:spPr bwMode="auto">
          <a:xfrm>
            <a:off x="-1980728" y="0"/>
            <a:ext cx="12180992" cy="446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39552" y="4797152"/>
            <a:ext cx="8136904" cy="1200329"/>
          </a:xfrm>
          <a:prstGeom prst="rect">
            <a:avLst/>
          </a:prstGeom>
        </p:spPr>
        <p:txBody>
          <a:bodyPr wrap="square">
            <a:spAutoFit/>
          </a:bodyPr>
          <a:lstStyle/>
          <a:p>
            <a:r>
              <a:rPr lang="en-US" altLang="zh-CN" dirty="0"/>
              <a:t>2005 </a:t>
            </a:r>
            <a:r>
              <a:rPr lang="zh-CN" altLang="zh-CN" dirty="0"/>
              <a:t>年，格罗斯曼等人在</a:t>
            </a:r>
            <a:r>
              <a:rPr lang="en-US" altLang="zh-CN" dirty="0"/>
              <a:t> 1990</a:t>
            </a:r>
            <a:r>
              <a:rPr lang="zh-CN" altLang="zh-CN" dirty="0"/>
              <a:t>年的研究基础上对</a:t>
            </a:r>
            <a:r>
              <a:rPr lang="en-US" altLang="zh-CN" dirty="0"/>
              <a:t> PCK </a:t>
            </a:r>
            <a:r>
              <a:rPr lang="zh-CN" altLang="zh-CN" dirty="0"/>
              <a:t>进行了更为详细的解释，在原来的</a:t>
            </a:r>
            <a:r>
              <a:rPr lang="en-US" altLang="zh-CN" dirty="0"/>
              <a:t>PCK</a:t>
            </a:r>
            <a:r>
              <a:rPr lang="zh-CN" altLang="zh-CN" dirty="0"/>
              <a:t>构成基础上增加了教学目的以及教师的教学评价。并再次强调了教师对学科性质的理解的重要性。同时提出了五元素的构成，包括关于评价的知识和信仰，这个成分有两个方面，凭什么什么和如何评价的理解。</a:t>
            </a:r>
            <a:endParaRPr lang="zh-CN" altLang="en-US" dirty="0"/>
          </a:p>
        </p:txBody>
      </p:sp>
    </p:spTree>
    <p:extLst>
      <p:ext uri="{BB962C8B-B14F-4D97-AF65-F5344CB8AC3E}">
        <p14:creationId xmlns:p14="http://schemas.microsoft.com/office/powerpoint/2010/main" val="30137565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3871</TotalTime>
  <Words>4009</Words>
  <Application>Microsoft Office PowerPoint</Application>
  <PresentationFormat>全屏显示(4:3)</PresentationFormat>
  <Paragraphs>227</Paragraphs>
  <Slides>47</Slides>
  <Notes>3</Notes>
  <HiddenSlides>10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聚合</vt:lpstr>
      <vt:lpstr>TPACK研究综述</vt:lpstr>
      <vt:lpstr>TPACK研究综述</vt:lpstr>
      <vt:lpstr>PowerPoint 演示文稿</vt:lpstr>
      <vt:lpstr>1.1PCK研究</vt:lpstr>
      <vt:lpstr>1.1.1PCK内涵</vt:lpstr>
      <vt:lpstr>1.1.2PCK构成</vt:lpstr>
      <vt:lpstr>1.1.3PCK的结构模型</vt:lpstr>
      <vt:lpstr>二、Groossman对PCK概念的增添与修补</vt:lpstr>
      <vt:lpstr>PowerPoint 演示文稿</vt:lpstr>
      <vt:lpstr>三、纽瑟姆和莱德曼PCK结构关系</vt:lpstr>
      <vt:lpstr>四、Magnusson的科学PCK框架及其各成分</vt:lpstr>
      <vt:lpstr>PowerPoint 演示文稿</vt:lpstr>
      <vt:lpstr>六、Cochran，DeRtuter&amp;king(1993)</vt:lpstr>
      <vt:lpstr>PowerPoint 演示文稿</vt:lpstr>
      <vt:lpstr>八、哈斯韦赫</vt:lpstr>
      <vt:lpstr>1.2 PCK综述：</vt:lpstr>
      <vt:lpstr>2.TPACK研究综述</vt:lpstr>
      <vt:lpstr>2.1国外的研究</vt:lpstr>
      <vt:lpstr>一、Mishra和Koehler的观点</vt:lpstr>
      <vt:lpstr>学科内容知识 （CK）</vt:lpstr>
      <vt:lpstr>教学法知识（PK）</vt:lpstr>
      <vt:lpstr>技术知识（TK）</vt:lpstr>
      <vt:lpstr>技术知识（TK）</vt:lpstr>
      <vt:lpstr>学科教学知识PCK：</vt:lpstr>
      <vt:lpstr>整合技术的教学法知识（TPK） </vt:lpstr>
      <vt:lpstr>整合技术的学科教学法知识 （TPACK） </vt:lpstr>
      <vt:lpstr>PowerPoint 演示文稿</vt:lpstr>
      <vt:lpstr>三、Angeli 和 Valanides观点</vt:lpstr>
      <vt:lpstr>PowerPoint 演示文稿</vt:lpstr>
      <vt:lpstr>TPACK模型要素内涵</vt:lpstr>
      <vt:lpstr>TPACK的意义总结</vt:lpstr>
      <vt:lpstr>2.1.2. TPACK概念的分支</vt:lpstr>
      <vt:lpstr>PowerPoint 演示文稿</vt:lpstr>
      <vt:lpstr>英语教师的TPACK（E—TPACK）</vt:lpstr>
      <vt:lpstr>科学教师的TPASK</vt:lpstr>
      <vt:lpstr>PowerPoint 演示文稿</vt:lpstr>
      <vt:lpstr>数学教师的ＴＰＡＣＫ标准（草稿）和发展模型（美国数学教师教育协会）</vt:lpstr>
      <vt:lpstr>PowerPoint 演示文稿</vt:lpstr>
      <vt:lpstr>PowerPoint 演示文稿</vt:lpstr>
      <vt:lpstr>PowerPoint 演示文稿</vt:lpstr>
      <vt:lpstr>1.2.2TPACK 框架 </vt:lpstr>
      <vt:lpstr>2.1.3 TPACK实践研究的四种视角</vt:lpstr>
      <vt:lpstr>具体研究</vt:lpstr>
      <vt:lpstr>PowerPoint 演示文稿</vt:lpstr>
      <vt:lpstr>2.2TPACK 国内研究</vt:lpstr>
      <vt:lpstr>PowerPoint 演示文稿</vt:lpstr>
      <vt:lpstr>4篇论文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wuhuanqing</dc:creator>
  <cp:lastModifiedBy>MaNing</cp:lastModifiedBy>
  <cp:revision>452</cp:revision>
  <dcterms:created xsi:type="dcterms:W3CDTF">2012-01-12T01:48:00Z</dcterms:created>
  <dcterms:modified xsi:type="dcterms:W3CDTF">2014-03-04T04:57:30Z</dcterms:modified>
</cp:coreProperties>
</file>