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DA6777-8628-4CA1-B9DB-246391CB51D6}" type="doc">
      <dgm:prSet loTypeId="urn:microsoft.com/office/officeart/2005/8/layout/arrow5" loCatId="process" qsTypeId="urn:microsoft.com/office/officeart/2005/8/quickstyle/simple5" qsCatId="simple" csTypeId="urn:microsoft.com/office/officeart/2005/8/colors/colorful1#2" csCatId="colorful" phldr="1"/>
      <dgm:spPr/>
      <dgm:t>
        <a:bodyPr/>
        <a:lstStyle/>
        <a:p>
          <a:endParaRPr lang="zh-CN" altLang="en-US"/>
        </a:p>
      </dgm:t>
    </dgm:pt>
    <dgm:pt modelId="{901971FD-7D1D-4B37-9D69-2C1771B5E5D9}">
      <dgm:prSet phldrT="[文本]"/>
      <dgm:spPr/>
      <dgm:t>
        <a:bodyPr/>
        <a:lstStyle/>
        <a:p>
          <a:r>
            <a:rPr lang="zh-CN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用教材教</a:t>
          </a:r>
          <a:endParaRPr lang="zh-CN" alt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43B67D-3D1A-4023-A36D-902F0AB87473}" type="parTrans" cxnId="{5A2A19EE-85A3-4F2E-BCA5-B91705DE18D8}">
      <dgm:prSet/>
      <dgm:spPr/>
      <dgm:t>
        <a:bodyPr/>
        <a:lstStyle/>
        <a:p>
          <a:endParaRPr lang="zh-CN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6C2BF43-E83B-473E-9FDA-CE6020BCFCBC}" type="sibTrans" cxnId="{5A2A19EE-85A3-4F2E-BCA5-B91705DE18D8}">
      <dgm:prSet/>
      <dgm:spPr/>
      <dgm:t>
        <a:bodyPr/>
        <a:lstStyle/>
        <a:p>
          <a:endParaRPr lang="zh-CN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95B6C3-C608-4021-9412-699D1971972F}">
      <dgm:prSet phldrT="[文本]"/>
      <dgm:spPr/>
      <dgm:t>
        <a:bodyPr/>
        <a:lstStyle/>
        <a:p>
          <a:r>
            <a:rPr lang="zh-CN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多种方式教</a:t>
          </a:r>
          <a:endParaRPr lang="zh-CN" alt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CA5437D-A36B-4524-B632-FF8298DA68EB}" type="parTrans" cxnId="{ACDE609C-982B-4888-93B5-3581059A3D3E}">
      <dgm:prSet/>
      <dgm:spPr/>
      <dgm:t>
        <a:bodyPr/>
        <a:lstStyle/>
        <a:p>
          <a:endParaRPr lang="zh-CN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95D9B69-D9A9-407B-B806-3C9DD6C31F2C}" type="sibTrans" cxnId="{ACDE609C-982B-4888-93B5-3581059A3D3E}">
      <dgm:prSet/>
      <dgm:spPr/>
      <dgm:t>
        <a:bodyPr/>
        <a:lstStyle/>
        <a:p>
          <a:endParaRPr lang="zh-CN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888DE5-F55C-4CAC-996D-D253F600D7E4}" type="pres">
      <dgm:prSet presAssocID="{38DA6777-8628-4CA1-B9DB-246391CB51D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62C428C6-35D6-4CF6-A5C5-A0C427389F38}" type="pres">
      <dgm:prSet presAssocID="{901971FD-7D1D-4B37-9D69-2C1771B5E5D9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8B53684-923E-423B-9520-C00A964BCE76}" type="pres">
      <dgm:prSet presAssocID="{C695B6C3-C608-4021-9412-699D1971972F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CDE609C-982B-4888-93B5-3581059A3D3E}" srcId="{38DA6777-8628-4CA1-B9DB-246391CB51D6}" destId="{C695B6C3-C608-4021-9412-699D1971972F}" srcOrd="1" destOrd="0" parTransId="{2CA5437D-A36B-4524-B632-FF8298DA68EB}" sibTransId="{D95D9B69-D9A9-407B-B806-3C9DD6C31F2C}"/>
    <dgm:cxn modelId="{5A2A19EE-85A3-4F2E-BCA5-B91705DE18D8}" srcId="{38DA6777-8628-4CA1-B9DB-246391CB51D6}" destId="{901971FD-7D1D-4B37-9D69-2C1771B5E5D9}" srcOrd="0" destOrd="0" parTransId="{1243B67D-3D1A-4023-A36D-902F0AB87473}" sibTransId="{46C2BF43-E83B-473E-9FDA-CE6020BCFCBC}"/>
    <dgm:cxn modelId="{20087A9A-23EA-4BED-B976-6E748B96C381}" type="presOf" srcId="{C695B6C3-C608-4021-9412-699D1971972F}" destId="{78B53684-923E-423B-9520-C00A964BCE76}" srcOrd="0" destOrd="0" presId="urn:microsoft.com/office/officeart/2005/8/layout/arrow5"/>
    <dgm:cxn modelId="{F91D51DC-7C27-495F-958C-8ACD5BE0E444}" type="presOf" srcId="{38DA6777-8628-4CA1-B9DB-246391CB51D6}" destId="{A3888DE5-F55C-4CAC-996D-D253F600D7E4}" srcOrd="0" destOrd="0" presId="urn:microsoft.com/office/officeart/2005/8/layout/arrow5"/>
    <dgm:cxn modelId="{EA4237B7-AACF-46C6-A07E-18B8BA46F9A3}" type="presOf" srcId="{901971FD-7D1D-4B37-9D69-2C1771B5E5D9}" destId="{62C428C6-35D6-4CF6-A5C5-A0C427389F38}" srcOrd="0" destOrd="0" presId="urn:microsoft.com/office/officeart/2005/8/layout/arrow5"/>
    <dgm:cxn modelId="{CD6F0BDA-C45B-46E4-A70D-4ADDEDD13EC2}" type="presParOf" srcId="{A3888DE5-F55C-4CAC-996D-D253F600D7E4}" destId="{62C428C6-35D6-4CF6-A5C5-A0C427389F38}" srcOrd="0" destOrd="0" presId="urn:microsoft.com/office/officeart/2005/8/layout/arrow5"/>
    <dgm:cxn modelId="{4AB58787-E428-4E16-BB16-E5B2E4775685}" type="presParOf" srcId="{A3888DE5-F55C-4CAC-996D-D253F600D7E4}" destId="{78B53684-923E-423B-9520-C00A964BCE76}" srcOrd="1" destOrd="0" presId="urn:microsoft.com/office/officeart/2005/8/layout/arrow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7BF458-E0BF-4312-BB1C-52DF52066AD9}" type="doc">
      <dgm:prSet loTypeId="urn:microsoft.com/office/officeart/2005/8/layout/radial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22DF8FCE-EEF2-4C0F-8DF1-BAF499FC09B5}">
      <dgm:prSet phldrT="[文本]" custT="1"/>
      <dgm:spPr/>
      <dgm:t>
        <a:bodyPr/>
        <a:lstStyle/>
        <a:p>
          <a:r>
            <a:rPr lang="zh-CN" altLang="en-US" sz="2000" b="1" dirty="0" smtClean="0">
              <a:latin typeface="Adobe 黑体 Std R" pitchFamily="34" charset="-122"/>
              <a:ea typeface="Adobe 黑体 Std R" pitchFamily="34" charset="-122"/>
            </a:rPr>
            <a:t>结合点</a:t>
          </a:r>
          <a:endParaRPr lang="zh-CN" altLang="en-US" sz="2000" b="1" dirty="0">
            <a:latin typeface="Adobe 黑体 Std R" pitchFamily="34" charset="-122"/>
            <a:ea typeface="Adobe 黑体 Std R" pitchFamily="34" charset="-122"/>
          </a:endParaRPr>
        </a:p>
      </dgm:t>
    </dgm:pt>
    <dgm:pt modelId="{A287675A-4874-4324-8275-CA8C8191C60F}" type="parTrans" cxnId="{3D9E8B67-416C-4B7B-802C-E0FF8092BF06}">
      <dgm:prSet/>
      <dgm:spPr/>
      <dgm:t>
        <a:bodyPr/>
        <a:lstStyle/>
        <a:p>
          <a:endParaRPr lang="zh-CN" altLang="en-US"/>
        </a:p>
      </dgm:t>
    </dgm:pt>
    <dgm:pt modelId="{EB2E3BBB-2A45-4FFB-BA33-8DAD27E31480}" type="sibTrans" cxnId="{3D9E8B67-416C-4B7B-802C-E0FF8092BF06}">
      <dgm:prSet/>
      <dgm:spPr/>
      <dgm:t>
        <a:bodyPr/>
        <a:lstStyle/>
        <a:p>
          <a:endParaRPr lang="zh-CN" altLang="en-US"/>
        </a:p>
      </dgm:t>
    </dgm:pt>
    <dgm:pt modelId="{6F3BEDD4-E575-40B4-A2EF-DEF256877ACD}">
      <dgm:prSet phldrT="[文本]"/>
      <dgm:spPr/>
      <dgm:t>
        <a:bodyPr/>
        <a:lstStyle/>
        <a:p>
          <a:r>
            <a:rPr lang="zh-CN" altLang="en-US" dirty="0" smtClean="0"/>
            <a:t>内容</a:t>
          </a:r>
          <a:endParaRPr lang="zh-CN" altLang="en-US" dirty="0"/>
        </a:p>
      </dgm:t>
    </dgm:pt>
    <dgm:pt modelId="{35F6A29D-FE63-4701-ACB7-F3D77212DBC3}" type="parTrans" cxnId="{D9581819-5349-40D6-A202-7BB20F742C1C}">
      <dgm:prSet/>
      <dgm:spPr/>
      <dgm:t>
        <a:bodyPr/>
        <a:lstStyle/>
        <a:p>
          <a:endParaRPr lang="zh-CN" altLang="en-US"/>
        </a:p>
      </dgm:t>
    </dgm:pt>
    <dgm:pt modelId="{24E5E80F-DDFD-4BE9-9F69-B4B2585F8545}" type="sibTrans" cxnId="{D9581819-5349-40D6-A202-7BB20F742C1C}">
      <dgm:prSet/>
      <dgm:spPr/>
      <dgm:t>
        <a:bodyPr/>
        <a:lstStyle/>
        <a:p>
          <a:endParaRPr lang="zh-CN" altLang="en-US"/>
        </a:p>
      </dgm:t>
    </dgm:pt>
    <dgm:pt modelId="{6C1F10F2-6CB3-4E46-B25D-5CE768D02512}">
      <dgm:prSet phldrT="[文本]"/>
      <dgm:spPr/>
      <dgm:t>
        <a:bodyPr/>
        <a:lstStyle/>
        <a:p>
          <a:r>
            <a:rPr lang="zh-CN" altLang="en-US" dirty="0" smtClean="0"/>
            <a:t>结构</a:t>
          </a:r>
          <a:endParaRPr lang="zh-CN" altLang="en-US" dirty="0"/>
        </a:p>
      </dgm:t>
    </dgm:pt>
    <dgm:pt modelId="{8CA4702D-EFF0-43AF-8053-FEAB4419C6EB}" type="parTrans" cxnId="{30B94F46-3549-44D1-8F2E-230EA42BE688}">
      <dgm:prSet/>
      <dgm:spPr/>
      <dgm:t>
        <a:bodyPr/>
        <a:lstStyle/>
        <a:p>
          <a:endParaRPr lang="zh-CN" altLang="en-US"/>
        </a:p>
      </dgm:t>
    </dgm:pt>
    <dgm:pt modelId="{0FAD934F-11D4-40AB-BB14-AC13BFB64025}" type="sibTrans" cxnId="{30B94F46-3549-44D1-8F2E-230EA42BE688}">
      <dgm:prSet/>
      <dgm:spPr/>
      <dgm:t>
        <a:bodyPr/>
        <a:lstStyle/>
        <a:p>
          <a:endParaRPr lang="zh-CN" altLang="en-US"/>
        </a:p>
      </dgm:t>
    </dgm:pt>
    <dgm:pt modelId="{4F557588-5CC8-464D-8B52-C0B47BEABB84}">
      <dgm:prSet phldrT="[文本]"/>
      <dgm:spPr/>
      <dgm:t>
        <a:bodyPr/>
        <a:lstStyle/>
        <a:p>
          <a:r>
            <a:rPr lang="zh-CN" altLang="en-US" dirty="0" smtClean="0"/>
            <a:t>写法</a:t>
          </a:r>
          <a:endParaRPr lang="zh-CN" altLang="en-US" dirty="0"/>
        </a:p>
      </dgm:t>
    </dgm:pt>
    <dgm:pt modelId="{84E80EE9-533D-479E-958C-25DF6D219084}" type="parTrans" cxnId="{742D05F9-D582-4D57-B372-F7167E0D247D}">
      <dgm:prSet/>
      <dgm:spPr/>
      <dgm:t>
        <a:bodyPr/>
        <a:lstStyle/>
        <a:p>
          <a:endParaRPr lang="zh-CN" altLang="en-US"/>
        </a:p>
      </dgm:t>
    </dgm:pt>
    <dgm:pt modelId="{C2F38979-190B-4ACE-BBF7-16D0EAA9565F}" type="sibTrans" cxnId="{742D05F9-D582-4D57-B372-F7167E0D247D}">
      <dgm:prSet/>
      <dgm:spPr/>
      <dgm:t>
        <a:bodyPr/>
        <a:lstStyle/>
        <a:p>
          <a:endParaRPr lang="zh-CN" altLang="en-US"/>
        </a:p>
      </dgm:t>
    </dgm:pt>
    <dgm:pt modelId="{02DED35E-800F-4906-B124-1642888DC730}">
      <dgm:prSet phldrT="[文本]"/>
      <dgm:spPr/>
      <dgm:t>
        <a:bodyPr/>
        <a:lstStyle/>
        <a:p>
          <a:r>
            <a:rPr lang="zh-CN" altLang="en-US" dirty="0" smtClean="0"/>
            <a:t>主题</a:t>
          </a:r>
          <a:endParaRPr lang="zh-CN" altLang="en-US" dirty="0"/>
        </a:p>
      </dgm:t>
    </dgm:pt>
    <dgm:pt modelId="{4BB3D1CB-8C63-4C70-924F-61F9092D161A}" type="parTrans" cxnId="{DD02F5E9-5BC3-4211-8164-5751CAB87501}">
      <dgm:prSet/>
      <dgm:spPr/>
      <dgm:t>
        <a:bodyPr/>
        <a:lstStyle/>
        <a:p>
          <a:endParaRPr lang="zh-CN" altLang="en-US"/>
        </a:p>
      </dgm:t>
    </dgm:pt>
    <dgm:pt modelId="{EE678840-0C29-443A-98CE-92A2A2DD1839}" type="sibTrans" cxnId="{DD02F5E9-5BC3-4211-8164-5751CAB87501}">
      <dgm:prSet/>
      <dgm:spPr/>
      <dgm:t>
        <a:bodyPr/>
        <a:lstStyle/>
        <a:p>
          <a:endParaRPr lang="zh-CN" altLang="en-US"/>
        </a:p>
      </dgm:t>
    </dgm:pt>
    <dgm:pt modelId="{1C78E57D-611C-4CA2-AA5F-96C0327D0AC5}" type="pres">
      <dgm:prSet presAssocID="{E47BF458-E0BF-4312-BB1C-52DF52066AD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62EB0130-0B7B-4579-BAC6-171896438AFA}" type="pres">
      <dgm:prSet presAssocID="{22DF8FCE-EEF2-4C0F-8DF1-BAF499FC09B5}" presName="centerShape" presStyleLbl="node0" presStyleIdx="0" presStyleCnt="1"/>
      <dgm:spPr/>
      <dgm:t>
        <a:bodyPr/>
        <a:lstStyle/>
        <a:p>
          <a:endParaRPr lang="zh-CN" altLang="en-US"/>
        </a:p>
      </dgm:t>
    </dgm:pt>
    <dgm:pt modelId="{874B1CF0-1272-4361-BB9F-0C52F5359811}" type="pres">
      <dgm:prSet presAssocID="{35F6A29D-FE63-4701-ACB7-F3D77212DBC3}" presName="Name9" presStyleLbl="parChTrans1D2" presStyleIdx="0" presStyleCnt="4"/>
      <dgm:spPr/>
      <dgm:t>
        <a:bodyPr/>
        <a:lstStyle/>
        <a:p>
          <a:endParaRPr lang="zh-CN" altLang="en-US"/>
        </a:p>
      </dgm:t>
    </dgm:pt>
    <dgm:pt modelId="{D2D6D7F2-BE4A-4915-AAB4-2E3CF2780114}" type="pres">
      <dgm:prSet presAssocID="{35F6A29D-FE63-4701-ACB7-F3D77212DBC3}" presName="connTx" presStyleLbl="parChTrans1D2" presStyleIdx="0" presStyleCnt="4"/>
      <dgm:spPr/>
      <dgm:t>
        <a:bodyPr/>
        <a:lstStyle/>
        <a:p>
          <a:endParaRPr lang="zh-CN" altLang="en-US"/>
        </a:p>
      </dgm:t>
    </dgm:pt>
    <dgm:pt modelId="{F414CE41-5221-472F-8AC3-0F22102D28B8}" type="pres">
      <dgm:prSet presAssocID="{6F3BEDD4-E575-40B4-A2EF-DEF256877AC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542D66C-0D2E-4ED2-8E9D-253A2F751D84}" type="pres">
      <dgm:prSet presAssocID="{8CA4702D-EFF0-43AF-8053-FEAB4419C6EB}" presName="Name9" presStyleLbl="parChTrans1D2" presStyleIdx="1" presStyleCnt="4"/>
      <dgm:spPr/>
      <dgm:t>
        <a:bodyPr/>
        <a:lstStyle/>
        <a:p>
          <a:endParaRPr lang="zh-CN" altLang="en-US"/>
        </a:p>
      </dgm:t>
    </dgm:pt>
    <dgm:pt modelId="{E71C73BB-613E-4CBC-A078-7D5456988911}" type="pres">
      <dgm:prSet presAssocID="{8CA4702D-EFF0-43AF-8053-FEAB4419C6EB}" presName="connTx" presStyleLbl="parChTrans1D2" presStyleIdx="1" presStyleCnt="4"/>
      <dgm:spPr/>
      <dgm:t>
        <a:bodyPr/>
        <a:lstStyle/>
        <a:p>
          <a:endParaRPr lang="zh-CN" altLang="en-US"/>
        </a:p>
      </dgm:t>
    </dgm:pt>
    <dgm:pt modelId="{2DB6E58D-98DA-4E03-B7A6-CE8008C501DF}" type="pres">
      <dgm:prSet presAssocID="{6C1F10F2-6CB3-4E46-B25D-5CE768D0251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83C3A70-F95F-470D-8529-280F590C1E45}" type="pres">
      <dgm:prSet presAssocID="{84E80EE9-533D-479E-958C-25DF6D219084}" presName="Name9" presStyleLbl="parChTrans1D2" presStyleIdx="2" presStyleCnt="4"/>
      <dgm:spPr/>
      <dgm:t>
        <a:bodyPr/>
        <a:lstStyle/>
        <a:p>
          <a:endParaRPr lang="zh-CN" altLang="en-US"/>
        </a:p>
      </dgm:t>
    </dgm:pt>
    <dgm:pt modelId="{FF0D84F2-6383-49A0-B7EF-2368E740814B}" type="pres">
      <dgm:prSet presAssocID="{84E80EE9-533D-479E-958C-25DF6D219084}" presName="connTx" presStyleLbl="parChTrans1D2" presStyleIdx="2" presStyleCnt="4"/>
      <dgm:spPr/>
      <dgm:t>
        <a:bodyPr/>
        <a:lstStyle/>
        <a:p>
          <a:endParaRPr lang="zh-CN" altLang="en-US"/>
        </a:p>
      </dgm:t>
    </dgm:pt>
    <dgm:pt modelId="{524DE389-C655-4DA1-B7D2-072EC3BEA16A}" type="pres">
      <dgm:prSet presAssocID="{4F557588-5CC8-464D-8B52-C0B47BEABB8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A63C6CB-841C-4C6E-AE8F-80C9DD851378}" type="pres">
      <dgm:prSet presAssocID="{4BB3D1CB-8C63-4C70-924F-61F9092D161A}" presName="Name9" presStyleLbl="parChTrans1D2" presStyleIdx="3" presStyleCnt="4"/>
      <dgm:spPr/>
      <dgm:t>
        <a:bodyPr/>
        <a:lstStyle/>
        <a:p>
          <a:endParaRPr lang="zh-CN" altLang="en-US"/>
        </a:p>
      </dgm:t>
    </dgm:pt>
    <dgm:pt modelId="{2614361C-D31D-41CB-87A2-5F8DF5B71FA6}" type="pres">
      <dgm:prSet presAssocID="{4BB3D1CB-8C63-4C70-924F-61F9092D161A}" presName="connTx" presStyleLbl="parChTrans1D2" presStyleIdx="3" presStyleCnt="4"/>
      <dgm:spPr/>
      <dgm:t>
        <a:bodyPr/>
        <a:lstStyle/>
        <a:p>
          <a:endParaRPr lang="zh-CN" altLang="en-US"/>
        </a:p>
      </dgm:t>
    </dgm:pt>
    <dgm:pt modelId="{D56CF4B0-60EF-4036-A404-D5D4192AE707}" type="pres">
      <dgm:prSet presAssocID="{02DED35E-800F-4906-B124-1642888DC73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20E0B2A-BF75-46A0-82C5-545310EC517E}" type="presOf" srcId="{6F3BEDD4-E575-40B4-A2EF-DEF256877ACD}" destId="{F414CE41-5221-472F-8AC3-0F22102D28B8}" srcOrd="0" destOrd="0" presId="urn:microsoft.com/office/officeart/2005/8/layout/radial1"/>
    <dgm:cxn modelId="{61B700CD-6058-4095-8D64-DAEB08833AFD}" type="presOf" srcId="{35F6A29D-FE63-4701-ACB7-F3D77212DBC3}" destId="{874B1CF0-1272-4361-BB9F-0C52F5359811}" srcOrd="0" destOrd="0" presId="urn:microsoft.com/office/officeart/2005/8/layout/radial1"/>
    <dgm:cxn modelId="{BAC9E37D-66AF-450D-BB5E-0270C59AF872}" type="presOf" srcId="{35F6A29D-FE63-4701-ACB7-F3D77212DBC3}" destId="{D2D6D7F2-BE4A-4915-AAB4-2E3CF2780114}" srcOrd="1" destOrd="0" presId="urn:microsoft.com/office/officeart/2005/8/layout/radial1"/>
    <dgm:cxn modelId="{742D05F9-D582-4D57-B372-F7167E0D247D}" srcId="{22DF8FCE-EEF2-4C0F-8DF1-BAF499FC09B5}" destId="{4F557588-5CC8-464D-8B52-C0B47BEABB84}" srcOrd="2" destOrd="0" parTransId="{84E80EE9-533D-479E-958C-25DF6D219084}" sibTransId="{C2F38979-190B-4ACE-BBF7-16D0EAA9565F}"/>
    <dgm:cxn modelId="{C0F19602-EB57-4AFB-91B3-BD9D23A85570}" type="presOf" srcId="{E47BF458-E0BF-4312-BB1C-52DF52066AD9}" destId="{1C78E57D-611C-4CA2-AA5F-96C0327D0AC5}" srcOrd="0" destOrd="0" presId="urn:microsoft.com/office/officeart/2005/8/layout/radial1"/>
    <dgm:cxn modelId="{5044D844-992C-4B53-8F32-E1D9381BB3D2}" type="presOf" srcId="{8CA4702D-EFF0-43AF-8053-FEAB4419C6EB}" destId="{E71C73BB-613E-4CBC-A078-7D5456988911}" srcOrd="1" destOrd="0" presId="urn:microsoft.com/office/officeart/2005/8/layout/radial1"/>
    <dgm:cxn modelId="{62A278F0-7F47-496E-9605-F0EDFEC82477}" type="presOf" srcId="{84E80EE9-533D-479E-958C-25DF6D219084}" destId="{883C3A70-F95F-470D-8529-280F590C1E45}" srcOrd="0" destOrd="0" presId="urn:microsoft.com/office/officeart/2005/8/layout/radial1"/>
    <dgm:cxn modelId="{0CF05CCF-8540-46FA-BF83-83C699A2B73F}" type="presOf" srcId="{22DF8FCE-EEF2-4C0F-8DF1-BAF499FC09B5}" destId="{62EB0130-0B7B-4579-BAC6-171896438AFA}" srcOrd="0" destOrd="0" presId="urn:microsoft.com/office/officeart/2005/8/layout/radial1"/>
    <dgm:cxn modelId="{72DD6019-E52B-4A56-8F55-474094882274}" type="presOf" srcId="{02DED35E-800F-4906-B124-1642888DC730}" destId="{D56CF4B0-60EF-4036-A404-D5D4192AE707}" srcOrd="0" destOrd="0" presId="urn:microsoft.com/office/officeart/2005/8/layout/radial1"/>
    <dgm:cxn modelId="{DD02F5E9-5BC3-4211-8164-5751CAB87501}" srcId="{22DF8FCE-EEF2-4C0F-8DF1-BAF499FC09B5}" destId="{02DED35E-800F-4906-B124-1642888DC730}" srcOrd="3" destOrd="0" parTransId="{4BB3D1CB-8C63-4C70-924F-61F9092D161A}" sibTransId="{EE678840-0C29-443A-98CE-92A2A2DD1839}"/>
    <dgm:cxn modelId="{3D9E8B67-416C-4B7B-802C-E0FF8092BF06}" srcId="{E47BF458-E0BF-4312-BB1C-52DF52066AD9}" destId="{22DF8FCE-EEF2-4C0F-8DF1-BAF499FC09B5}" srcOrd="0" destOrd="0" parTransId="{A287675A-4874-4324-8275-CA8C8191C60F}" sibTransId="{EB2E3BBB-2A45-4FFB-BA33-8DAD27E31480}"/>
    <dgm:cxn modelId="{4AA7CA81-A586-4291-9739-005C86D3BEC3}" type="presOf" srcId="{8CA4702D-EFF0-43AF-8053-FEAB4419C6EB}" destId="{4542D66C-0D2E-4ED2-8E9D-253A2F751D84}" srcOrd="0" destOrd="0" presId="urn:microsoft.com/office/officeart/2005/8/layout/radial1"/>
    <dgm:cxn modelId="{CFE635CB-2823-4798-AA2D-35B7BEE1130D}" type="presOf" srcId="{4F557588-5CC8-464D-8B52-C0B47BEABB84}" destId="{524DE389-C655-4DA1-B7D2-072EC3BEA16A}" srcOrd="0" destOrd="0" presId="urn:microsoft.com/office/officeart/2005/8/layout/radial1"/>
    <dgm:cxn modelId="{04AB352D-6E44-4C32-91BE-CE08924788C8}" type="presOf" srcId="{4BB3D1CB-8C63-4C70-924F-61F9092D161A}" destId="{2614361C-D31D-41CB-87A2-5F8DF5B71FA6}" srcOrd="1" destOrd="0" presId="urn:microsoft.com/office/officeart/2005/8/layout/radial1"/>
    <dgm:cxn modelId="{B367435E-4F5A-4477-8964-53E7B323D97F}" type="presOf" srcId="{84E80EE9-533D-479E-958C-25DF6D219084}" destId="{FF0D84F2-6383-49A0-B7EF-2368E740814B}" srcOrd="1" destOrd="0" presId="urn:microsoft.com/office/officeart/2005/8/layout/radial1"/>
    <dgm:cxn modelId="{81B7D12B-036C-470E-AFA8-F7AD9B9B7E81}" type="presOf" srcId="{4BB3D1CB-8C63-4C70-924F-61F9092D161A}" destId="{7A63C6CB-841C-4C6E-AE8F-80C9DD851378}" srcOrd="0" destOrd="0" presId="urn:microsoft.com/office/officeart/2005/8/layout/radial1"/>
    <dgm:cxn modelId="{D9581819-5349-40D6-A202-7BB20F742C1C}" srcId="{22DF8FCE-EEF2-4C0F-8DF1-BAF499FC09B5}" destId="{6F3BEDD4-E575-40B4-A2EF-DEF256877ACD}" srcOrd="0" destOrd="0" parTransId="{35F6A29D-FE63-4701-ACB7-F3D77212DBC3}" sibTransId="{24E5E80F-DDFD-4BE9-9F69-B4B2585F8545}"/>
    <dgm:cxn modelId="{30B94F46-3549-44D1-8F2E-230EA42BE688}" srcId="{22DF8FCE-EEF2-4C0F-8DF1-BAF499FC09B5}" destId="{6C1F10F2-6CB3-4E46-B25D-5CE768D02512}" srcOrd="1" destOrd="0" parTransId="{8CA4702D-EFF0-43AF-8053-FEAB4419C6EB}" sibTransId="{0FAD934F-11D4-40AB-BB14-AC13BFB64025}"/>
    <dgm:cxn modelId="{F474C800-BEDD-4F0A-9769-A0DD59A3A63B}" type="presOf" srcId="{6C1F10F2-6CB3-4E46-B25D-5CE768D02512}" destId="{2DB6E58D-98DA-4E03-B7A6-CE8008C501DF}" srcOrd="0" destOrd="0" presId="urn:microsoft.com/office/officeart/2005/8/layout/radial1"/>
    <dgm:cxn modelId="{FA791DFB-7944-4871-8B80-BDC6032EC4A0}" type="presParOf" srcId="{1C78E57D-611C-4CA2-AA5F-96C0327D0AC5}" destId="{62EB0130-0B7B-4579-BAC6-171896438AFA}" srcOrd="0" destOrd="0" presId="urn:microsoft.com/office/officeart/2005/8/layout/radial1"/>
    <dgm:cxn modelId="{36548E60-5F6A-4E6E-B678-EF53F8C0137F}" type="presParOf" srcId="{1C78E57D-611C-4CA2-AA5F-96C0327D0AC5}" destId="{874B1CF0-1272-4361-BB9F-0C52F5359811}" srcOrd="1" destOrd="0" presId="urn:microsoft.com/office/officeart/2005/8/layout/radial1"/>
    <dgm:cxn modelId="{FBF28357-3623-4084-B9B8-906E911DD6AB}" type="presParOf" srcId="{874B1CF0-1272-4361-BB9F-0C52F5359811}" destId="{D2D6D7F2-BE4A-4915-AAB4-2E3CF2780114}" srcOrd="0" destOrd="0" presId="urn:microsoft.com/office/officeart/2005/8/layout/radial1"/>
    <dgm:cxn modelId="{C3631594-91A1-428C-8F30-8C103C1358A5}" type="presParOf" srcId="{1C78E57D-611C-4CA2-AA5F-96C0327D0AC5}" destId="{F414CE41-5221-472F-8AC3-0F22102D28B8}" srcOrd="2" destOrd="0" presId="urn:microsoft.com/office/officeart/2005/8/layout/radial1"/>
    <dgm:cxn modelId="{3ABAB92C-7446-49F7-BA7B-258A29A26FAC}" type="presParOf" srcId="{1C78E57D-611C-4CA2-AA5F-96C0327D0AC5}" destId="{4542D66C-0D2E-4ED2-8E9D-253A2F751D84}" srcOrd="3" destOrd="0" presId="urn:microsoft.com/office/officeart/2005/8/layout/radial1"/>
    <dgm:cxn modelId="{37A8B159-F831-4B09-B6C2-B496ED185C06}" type="presParOf" srcId="{4542D66C-0D2E-4ED2-8E9D-253A2F751D84}" destId="{E71C73BB-613E-4CBC-A078-7D5456988911}" srcOrd="0" destOrd="0" presId="urn:microsoft.com/office/officeart/2005/8/layout/radial1"/>
    <dgm:cxn modelId="{39E56E88-5FCF-43F2-B112-93580B683372}" type="presParOf" srcId="{1C78E57D-611C-4CA2-AA5F-96C0327D0AC5}" destId="{2DB6E58D-98DA-4E03-B7A6-CE8008C501DF}" srcOrd="4" destOrd="0" presId="urn:microsoft.com/office/officeart/2005/8/layout/radial1"/>
    <dgm:cxn modelId="{A25BA0A6-B99D-48CE-AAFD-65B08009E179}" type="presParOf" srcId="{1C78E57D-611C-4CA2-AA5F-96C0327D0AC5}" destId="{883C3A70-F95F-470D-8529-280F590C1E45}" srcOrd="5" destOrd="0" presId="urn:microsoft.com/office/officeart/2005/8/layout/radial1"/>
    <dgm:cxn modelId="{564FB70C-4A39-47F6-8BDD-50F6116B74C1}" type="presParOf" srcId="{883C3A70-F95F-470D-8529-280F590C1E45}" destId="{FF0D84F2-6383-49A0-B7EF-2368E740814B}" srcOrd="0" destOrd="0" presId="urn:microsoft.com/office/officeart/2005/8/layout/radial1"/>
    <dgm:cxn modelId="{6040049D-9F50-4508-9226-3F8DA8E6D8B7}" type="presParOf" srcId="{1C78E57D-611C-4CA2-AA5F-96C0327D0AC5}" destId="{524DE389-C655-4DA1-B7D2-072EC3BEA16A}" srcOrd="6" destOrd="0" presId="urn:microsoft.com/office/officeart/2005/8/layout/radial1"/>
    <dgm:cxn modelId="{9AFFEE04-5C69-4AE6-B5A8-440E320B9069}" type="presParOf" srcId="{1C78E57D-611C-4CA2-AA5F-96C0327D0AC5}" destId="{7A63C6CB-841C-4C6E-AE8F-80C9DD851378}" srcOrd="7" destOrd="0" presId="urn:microsoft.com/office/officeart/2005/8/layout/radial1"/>
    <dgm:cxn modelId="{D7BA4463-ECBA-4B0E-B05F-638C1103196E}" type="presParOf" srcId="{7A63C6CB-841C-4C6E-AE8F-80C9DD851378}" destId="{2614361C-D31D-41CB-87A2-5F8DF5B71FA6}" srcOrd="0" destOrd="0" presId="urn:microsoft.com/office/officeart/2005/8/layout/radial1"/>
    <dgm:cxn modelId="{D05BE0EE-A6C2-4D24-919B-C0935E412FD4}" type="presParOf" srcId="{1C78E57D-611C-4CA2-AA5F-96C0327D0AC5}" destId="{D56CF4B0-60EF-4036-A404-D5D4192AE707}" srcOrd="8" destOrd="0" presId="urn:microsoft.com/office/officeart/2005/8/layout/radia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53E89-7FBD-4D18-A1C7-CD0D5F439BC8}" type="datetimeFigureOut">
              <a:rPr lang="zh-CN" altLang="en-US" smtClean="0"/>
              <a:t>2013/4/11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112C4-6A4B-415D-91E6-3935A6470D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013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028F59-4EB4-4008-9F22-B12C10FF4F8D}" type="slidenum">
              <a:rPr lang="zh-CN" altLang="en-US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zh-CN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024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BAB06E1-782F-4510-8F3F-18256DD203CB}" type="slidenum">
              <a:rPr lang="zh-CN" altLang="en-US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zh-CN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034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B9200A-083B-4DDA-9788-A88E5A4EA518}" type="slidenum">
              <a:rPr lang="zh-CN" altLang="en-US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zh-CN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044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786652-F74D-4541-8155-54085E242CCB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054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51A189A-BC54-460C-B4D7-E950B28C7405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065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59A2CF-4A14-47EA-98AB-41243722452B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075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FABE25-E165-4959-A6DE-DA4D14E5B9F5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400" b="1">
                <a:solidFill>
                  <a:srgbClr val="FFFF00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3B491-7803-41AA-B609-1E187B1B136F}" type="datetimeFigureOut">
              <a:rPr lang="zh-CN" altLang="en-US"/>
              <a:pPr>
                <a:defRPr/>
              </a:pPr>
              <a:t>2013/4/11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57D49-845D-4675-85CC-C3C44DFF2A6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9EAA5-1455-4DBC-B1D9-1489AF9777AF}" type="datetimeFigureOut">
              <a:rPr lang="zh-CN" altLang="en-US"/>
              <a:pPr>
                <a:defRPr/>
              </a:pPr>
              <a:t>2013/4/11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C16D2-3ED4-46BC-81A0-07D03881133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9B604-976A-4997-9B12-232BAF1DF667}" type="datetimeFigureOut">
              <a:rPr lang="zh-CN" altLang="en-US"/>
              <a:pPr>
                <a:defRPr/>
              </a:pPr>
              <a:t>2013/4/11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C4AD0-23E2-47BF-8C10-94CB9D6A3C0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93113" cy="71437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381000" y="1416050"/>
            <a:ext cx="8388350" cy="2120900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 rot="16200000">
            <a:off x="-600075" y="5876925"/>
            <a:ext cx="1612900" cy="311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>
          <a:xfrm>
            <a:off x="8289925" y="6496050"/>
            <a:ext cx="469900" cy="260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8C3D8-D721-416A-9C90-C7A3E6CEFAD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563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00500" cy="4876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10100" y="1447800"/>
            <a:ext cx="4000500" cy="4876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298450" y="228600"/>
            <a:ext cx="8540750" cy="5870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25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25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25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5A2A3-437C-409B-9923-6747DBC66E0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A9C4B-254C-4372-8839-34C0401C8D0C}" type="datetimeFigureOut">
              <a:rPr lang="zh-CN" altLang="en-US"/>
              <a:pPr>
                <a:defRPr/>
              </a:pPr>
              <a:t>2013/4/11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DDA5F-C8F5-4779-B3C0-8E178A25828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B4762-7A3B-49EC-BF67-12C7A05F9263}" type="datetimeFigureOut">
              <a:rPr lang="zh-CN" altLang="en-US"/>
              <a:pPr>
                <a:defRPr/>
              </a:pPr>
              <a:t>2013/4/11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4A819-F611-4B2C-8E1A-1C2AE4D6F45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1A63C-BF69-49FF-9FC7-D314E60787C4}" type="datetimeFigureOut">
              <a:rPr lang="zh-CN" altLang="en-US"/>
              <a:pPr>
                <a:defRPr/>
              </a:pPr>
              <a:t>2013/4/11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43B4D-28DE-41F2-9333-F894578C24C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09534-A184-48B6-AF29-D640567DA237}" type="datetimeFigureOut">
              <a:rPr lang="zh-CN" altLang="en-US"/>
              <a:pPr>
                <a:defRPr/>
              </a:pPr>
              <a:t>2013/4/11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95412-E4FF-4A61-BBCC-16637029248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5CFB2-FD03-49B0-92CE-8B06A38B0DCA}" type="datetimeFigureOut">
              <a:rPr lang="zh-CN" altLang="en-US"/>
              <a:pPr>
                <a:defRPr/>
              </a:pPr>
              <a:t>2013/4/11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CA780-B556-4EEB-BC83-427CAD7369C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83D2E-0E79-4B8F-9D9A-63EC6F5BEE4D}" type="datetimeFigureOut">
              <a:rPr lang="zh-CN" altLang="en-US"/>
              <a:pPr>
                <a:defRPr/>
              </a:pPr>
              <a:t>2013/4/11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6AA43-501E-4243-9C2E-69DF6EC6190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46384-00BC-4037-927C-10C1483CAFA9}" type="datetimeFigureOut">
              <a:rPr lang="zh-CN" altLang="en-US"/>
              <a:pPr>
                <a:defRPr/>
              </a:pPr>
              <a:t>2013/4/11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C7E79-40B5-4515-969C-8D9A79DB51A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70FB5-7824-42C4-B44D-E9D9DBE4CD6D}" type="datetimeFigureOut">
              <a:rPr lang="zh-CN" altLang="en-US"/>
              <a:pPr>
                <a:defRPr/>
              </a:pPr>
              <a:t>2013/4/11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D8D0A-CF72-4350-BAAC-52B8289C22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uyu\Desktop\图片1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916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8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4BE2A4D-A5F4-4C53-93FA-96D228156596}" type="datetimeFigureOut">
              <a:rPr lang="zh-CN" altLang="en-US"/>
              <a:pPr>
                <a:defRPr/>
              </a:pPr>
              <a:t>2013/4/11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FA3CC71-37F1-48DA-AFFE-17AEF75DB82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3600" kern="1200">
          <a:solidFill>
            <a:srgbClr val="FFFF00"/>
          </a:solidFill>
          <a:latin typeface="微软雅黑" pitchFamily="34" charset="-122"/>
          <a:ea typeface="微软雅黑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微软雅黑" pitchFamily="34" charset="-122"/>
          <a:ea typeface="微软雅黑" pitchFamily="34" charset="-122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微软雅黑" pitchFamily="34" charset="-122"/>
          <a:ea typeface="微软雅黑" pitchFamily="34" charset="-122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微软雅黑" pitchFamily="34" charset="-122"/>
          <a:ea typeface="微软雅黑" pitchFamily="34" charset="-122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微软雅黑" pitchFamily="34" charset="-122"/>
          <a:ea typeface="微软雅黑" pitchFamily="34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bg1"/>
          </a:solidFill>
          <a:latin typeface="微软雅黑" pitchFamily="34" charset="-122"/>
          <a:ea typeface="微软雅黑" pitchFamily="34" charset="-122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bg1"/>
          </a:solidFill>
          <a:latin typeface="微软雅黑" pitchFamily="34" charset="-122"/>
          <a:ea typeface="微软雅黑" pitchFamily="34" charset="-122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bg1"/>
          </a:solidFill>
          <a:latin typeface="微软雅黑" pitchFamily="34" charset="-122"/>
          <a:ea typeface="微软雅黑" pitchFamily="34" charset="-122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bg1"/>
          </a:solidFill>
          <a:latin typeface="微软雅黑" pitchFamily="34" charset="-122"/>
          <a:ea typeface="微软雅黑" pitchFamily="34" charset="-122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bg1"/>
          </a:solidFill>
          <a:latin typeface="微软雅黑" pitchFamily="34" charset="-122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20248;&#31168;&#26041;&#26696;/&#30333;&#40517;/&#12298;&#30333;&#40517;&#12299;&#31532;&#20108;&#35838;&#26102;&#35774;&#35745;.doc" TargetMode="External"/><Relationship Id="rId7" Type="http://schemas.openxmlformats.org/officeDocument/2006/relationships/image" Target="../media/image13.png"/><Relationship Id="rId2" Type="http://schemas.openxmlformats.org/officeDocument/2006/relationships/hyperlink" Target="&#20248;&#31168;&#26041;&#26696;/&#30333;&#40517;/&#12298;&#30333;&#40517;&#12299;&#31532;&#19968;&#35838;&#26102;&#35774;&#35745;.do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&#20248;&#31168;&#26041;&#26696;/&#30333;&#40517;/&#30333;&#40517;&#31532;&#19977;&#35838;&#26102;&#35774;&#35745;&#24405;&#20687;&#29256;.doc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&#20248;&#31168;&#26041;&#26696;/&#23500;&#39286;&#30340;&#35199;&#27801;&#32676;&#23707;/&#23500;&#39286;&#30340;&#35199;&#27801;&#32676;&#23707;&#31532;&#20108;&#35838;&#26102;.doc" TargetMode="External"/><Relationship Id="rId7" Type="http://schemas.openxmlformats.org/officeDocument/2006/relationships/image" Target="../media/image16.png"/><Relationship Id="rId2" Type="http://schemas.openxmlformats.org/officeDocument/2006/relationships/hyperlink" Target="&#20248;&#31168;&#26041;&#26696;/&#23500;&#39286;&#30340;&#35199;&#27801;&#32676;&#23707;/&#23500;&#39286;&#30340;&#35199;&#27801;&#32676;&#23707;&#31532;&#19968;&#35838;&#26102;.do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&#20248;&#31168;&#26041;&#26696;/&#23500;&#39286;&#30340;&#35199;&#27801;&#32676;&#23707;/&#23500;&#39286;&#30340;&#35199;&#27801;&#32676;&#23707;&#31532;&#19977;&#35838;&#26102;.doc" TargetMode="External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/>
          </p:cNvSpPr>
          <p:nvPr>
            <p:ph type="title"/>
          </p:nvPr>
        </p:nvSpPr>
        <p:spPr>
          <a:xfrm>
            <a:off x="323850" y="2276475"/>
            <a:ext cx="8229600" cy="1143000"/>
          </a:xfrm>
        </p:spPr>
        <p:txBody>
          <a:bodyPr/>
          <a:lstStyle/>
          <a:p>
            <a:r>
              <a:rPr lang="zh-CN" altLang="en-US" smtClean="0"/>
              <a:t>中</a:t>
            </a:r>
            <a:r>
              <a:rPr lang="zh-CN" altLang="en-US" dirty="0" smtClean="0"/>
              <a:t>高年级教学模式和案例分析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smtClean="0"/>
              <a:t>教无定法</a:t>
            </a: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2</a:t>
            </a:r>
            <a:r>
              <a:rPr lang="zh-CN" altLang="en-US" smtClean="0"/>
              <a:t>、“精</a:t>
            </a:r>
            <a:r>
              <a:rPr lang="en-US" altLang="zh-CN" smtClean="0"/>
              <a:t>+</a:t>
            </a:r>
            <a:r>
              <a:rPr lang="zh-CN" altLang="en-US" smtClean="0"/>
              <a:t>略”阅读教学模式</a:t>
            </a:r>
          </a:p>
        </p:txBody>
      </p:sp>
      <p:graphicFrame>
        <p:nvGraphicFramePr>
          <p:cNvPr id="4" name="图示 3"/>
          <p:cNvGraphicFramePr/>
          <p:nvPr/>
        </p:nvGraphicFramePr>
        <p:xfrm>
          <a:off x="-164504" y="1412776"/>
          <a:ext cx="932452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鹅</a:t>
            </a:r>
            <a:r>
              <a:rPr lang="en-US" altLang="zh-CN" smtClean="0"/>
              <a:t>+</a:t>
            </a:r>
            <a:r>
              <a:rPr lang="zh-CN" altLang="en-US" smtClean="0"/>
              <a:t>白公鹅（状物</a:t>
            </a:r>
            <a:r>
              <a:rPr lang="en-US" altLang="zh-CN" smtClean="0"/>
              <a:t>/</a:t>
            </a:r>
            <a:r>
              <a:rPr lang="zh-CN" altLang="en-US" smtClean="0"/>
              <a:t>内容）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304800" y="1676400"/>
            <a:ext cx="5130800" cy="4776788"/>
          </a:xfrm>
          <a:prstGeom prst="rect">
            <a:avLst/>
          </a:prstGeom>
          <a:solidFill>
            <a:srgbClr val="FFCC66"/>
          </a:solidFill>
          <a:ln w="9525">
            <a:solidFill>
              <a:srgbClr val="FFCC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800100" lvl="1" indent="-342900"/>
            <a:r>
              <a:rPr lang="zh-CN" altLang="en-US" sz="2400" b="1">
                <a:solidFill>
                  <a:srgbClr val="990033"/>
                </a:solidFill>
                <a:hlinkClick r:id="rId2" action="ppaction://hlinkfile"/>
              </a:rPr>
              <a:t>第一课时</a:t>
            </a:r>
            <a:endParaRPr lang="zh-CN" altLang="en-US" sz="2400" b="1">
              <a:solidFill>
                <a:srgbClr val="990033"/>
              </a:solidFill>
            </a:endParaRPr>
          </a:p>
          <a:p>
            <a:pPr marL="800100" lvl="1" indent="-342900">
              <a:buFontTx/>
              <a:buAutoNum type="arabicPeriod"/>
            </a:pPr>
            <a:r>
              <a:rPr lang="zh-CN" altLang="en-US" sz="2400" b="1"/>
              <a:t>单元导读导入</a:t>
            </a:r>
          </a:p>
          <a:p>
            <a:pPr marL="800100" lvl="1" indent="-342900">
              <a:buFontTx/>
              <a:buAutoNum type="arabicPeriod"/>
            </a:pPr>
            <a:r>
              <a:rPr lang="zh-CN" altLang="en-US" sz="2400" b="1"/>
              <a:t>扩展阅读，了解鹅的背景知识（鹅的特点与生活习性）</a:t>
            </a:r>
          </a:p>
          <a:p>
            <a:pPr marL="800100" lvl="1" indent="-342900">
              <a:buFontTx/>
              <a:buAutoNum type="arabicPeriod"/>
            </a:pPr>
            <a:r>
              <a:rPr lang="zh-CN" altLang="en-US" sz="2400" b="1"/>
              <a:t>整体感知课文，学习生字词：自读课文，生字词互相检查，难读字、难写字集体汇报，写字，上下文理解词语意思</a:t>
            </a:r>
          </a:p>
          <a:p>
            <a:pPr marL="800100" lvl="1" indent="-342900">
              <a:buFontTx/>
              <a:buAutoNum type="arabicPeriod"/>
            </a:pPr>
            <a:r>
              <a:rPr lang="zh-CN" altLang="en-US" sz="2400" b="1"/>
              <a:t>提问质疑，理清课文中心句段和整体结构</a:t>
            </a:r>
          </a:p>
          <a:p>
            <a:pPr marL="800100" lvl="1" indent="-342900">
              <a:buFontTx/>
              <a:buAutoNum type="arabicPeriod"/>
            </a:pPr>
            <a:r>
              <a:rPr lang="zh-CN" altLang="en-US" sz="2400" b="1"/>
              <a:t>学习课文</a:t>
            </a:r>
            <a:r>
              <a:rPr lang="en-US" altLang="zh-CN" sz="2400" b="1"/>
              <a:t>1</a:t>
            </a:r>
            <a:r>
              <a:rPr lang="zh-CN" altLang="en-US" sz="2400" b="1"/>
              <a:t>、</a:t>
            </a:r>
            <a:r>
              <a:rPr lang="en-US" altLang="zh-CN" sz="2400" b="1"/>
              <a:t>2</a:t>
            </a:r>
            <a:r>
              <a:rPr lang="zh-CN" altLang="en-US" sz="2400" b="1"/>
              <a:t>自然段（总分结构：叫声步态，吃相，）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2514600" y="1676400"/>
            <a:ext cx="5081588" cy="4776788"/>
          </a:xfrm>
          <a:prstGeom prst="rect">
            <a:avLst/>
          </a:prstGeom>
          <a:solidFill>
            <a:srgbClr val="FFCC66"/>
          </a:solidFill>
          <a:ln w="9525">
            <a:solidFill>
              <a:srgbClr val="FFCC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800100" lvl="1" indent="-342900">
              <a:spcBef>
                <a:spcPct val="20000"/>
              </a:spcBef>
              <a:spcAft>
                <a:spcPct val="20000"/>
              </a:spcAft>
            </a:pPr>
            <a:r>
              <a:rPr lang="zh-CN" altLang="en-US" sz="2000" b="1">
                <a:solidFill>
                  <a:srgbClr val="990033"/>
                </a:solidFill>
                <a:hlinkClick r:id="rId3" action="ppaction://hlinkfile"/>
              </a:rPr>
              <a:t>第二课时</a:t>
            </a:r>
            <a:endParaRPr lang="zh-CN" altLang="en-US" sz="2000" b="1">
              <a:solidFill>
                <a:srgbClr val="990033"/>
              </a:solidFill>
            </a:endParaRPr>
          </a:p>
          <a:p>
            <a:pPr marL="800100" lvl="1" indent="-342900">
              <a:spcBef>
                <a:spcPct val="20000"/>
              </a:spcBef>
              <a:spcAft>
                <a:spcPct val="20000"/>
              </a:spcAft>
              <a:buFontTx/>
              <a:buAutoNum type="arabicPeriod"/>
            </a:pPr>
            <a:r>
              <a:rPr lang="zh-CN" altLang="en-US" sz="2000" b="1"/>
              <a:t>复习导入（鹅的特点，哪些方面）</a:t>
            </a:r>
          </a:p>
          <a:p>
            <a:pPr marL="800100" lvl="1" indent="-342900">
              <a:spcBef>
                <a:spcPct val="20000"/>
              </a:spcBef>
              <a:spcAft>
                <a:spcPct val="20000"/>
              </a:spcAft>
              <a:buFontTx/>
              <a:buAutoNum type="arabicPeriod"/>
            </a:pPr>
            <a:r>
              <a:rPr lang="zh-CN" altLang="en-US" sz="2000" b="1"/>
              <a:t>探究学习，品读</a:t>
            </a:r>
            <a:r>
              <a:rPr lang="en-US" altLang="zh-CN" sz="2000" b="1"/>
              <a:t>3~5</a:t>
            </a:r>
            <a:r>
              <a:rPr lang="zh-CN" altLang="en-US" sz="2000" b="1"/>
              <a:t>自然段</a:t>
            </a:r>
          </a:p>
          <a:p>
            <a:pPr marL="800100" lvl="1" indent="-342900">
              <a:spcBef>
                <a:spcPct val="20000"/>
              </a:spcBef>
              <a:spcAft>
                <a:spcPct val="20000"/>
              </a:spcAft>
            </a:pPr>
            <a:r>
              <a:rPr lang="zh-CN" altLang="en-US" sz="2000" b="1"/>
              <a:t> （</a:t>
            </a:r>
            <a:r>
              <a:rPr lang="en-US" altLang="zh-CN" sz="2000" b="1"/>
              <a:t>1</a:t>
            </a:r>
            <a:r>
              <a:rPr lang="zh-CN" altLang="en-US" sz="2000" b="1"/>
              <a:t>）提出学习任务（划词句，谈感受）</a:t>
            </a:r>
          </a:p>
          <a:p>
            <a:pPr marL="1257300" lvl="2" indent="-342900">
              <a:spcBef>
                <a:spcPct val="20000"/>
              </a:spcBef>
              <a:spcAft>
                <a:spcPct val="20000"/>
              </a:spcAft>
            </a:pPr>
            <a:r>
              <a:rPr lang="zh-CN" altLang="en-US" sz="2000" b="1"/>
              <a:t>（</a:t>
            </a:r>
            <a:r>
              <a:rPr lang="en-US" altLang="zh-CN" sz="2000" b="1"/>
              <a:t>2</a:t>
            </a:r>
            <a:r>
              <a:rPr lang="zh-CN" altLang="en-US" sz="2000" b="1"/>
              <a:t>）利用表格，自主探究</a:t>
            </a:r>
          </a:p>
          <a:p>
            <a:pPr marL="1257300" lvl="2" indent="-342900">
              <a:spcBef>
                <a:spcPct val="20000"/>
              </a:spcBef>
              <a:spcAft>
                <a:spcPct val="20000"/>
              </a:spcAft>
            </a:pPr>
            <a:r>
              <a:rPr lang="zh-CN" altLang="en-US" sz="2000" b="1"/>
              <a:t>（</a:t>
            </a:r>
            <a:r>
              <a:rPr lang="en-US" altLang="zh-CN" sz="2000" b="1"/>
              <a:t>3</a:t>
            </a:r>
            <a:r>
              <a:rPr lang="zh-CN" altLang="en-US" sz="2000" b="1"/>
              <a:t>）学法（阅读）引导，品读词句</a:t>
            </a:r>
          </a:p>
          <a:p>
            <a:pPr marL="1257300" lvl="2" indent="-342900">
              <a:spcBef>
                <a:spcPct val="20000"/>
              </a:spcBef>
              <a:spcAft>
                <a:spcPct val="20000"/>
              </a:spcAft>
            </a:pPr>
            <a:r>
              <a:rPr lang="zh-CN" altLang="en-US" sz="2000" b="1"/>
              <a:t> （</a:t>
            </a:r>
            <a:r>
              <a:rPr lang="en-US" altLang="zh-CN" sz="2000" b="1"/>
              <a:t>4</a:t>
            </a:r>
            <a:r>
              <a:rPr lang="zh-CN" altLang="en-US" sz="2000" b="1"/>
              <a:t>）合作讨论，感悟词句（迁移学法）</a:t>
            </a:r>
          </a:p>
          <a:p>
            <a:pPr marL="1257300" lvl="2" indent="-342900">
              <a:spcBef>
                <a:spcPct val="20000"/>
              </a:spcBef>
              <a:spcAft>
                <a:spcPct val="20000"/>
              </a:spcAft>
            </a:pPr>
            <a:r>
              <a:rPr lang="zh-CN" altLang="en-US" sz="2000" b="1"/>
              <a:t> （</a:t>
            </a:r>
            <a:r>
              <a:rPr lang="en-US" altLang="zh-CN" sz="2000" b="1"/>
              <a:t>5</a:t>
            </a:r>
            <a:r>
              <a:rPr lang="zh-CN" altLang="en-US" sz="2000" b="1"/>
              <a:t>）汇报交流，品读词句</a:t>
            </a:r>
          </a:p>
          <a:p>
            <a:pPr marL="1257300" lvl="2" indent="-342900">
              <a:spcBef>
                <a:spcPct val="20000"/>
              </a:spcBef>
              <a:spcAft>
                <a:spcPct val="20000"/>
              </a:spcAft>
            </a:pPr>
            <a:r>
              <a:rPr lang="en-US" altLang="zh-CN" sz="2000" b="1"/>
              <a:t>3</a:t>
            </a:r>
            <a:r>
              <a:rPr lang="zh-CN" altLang="en-US" sz="2000" b="1"/>
              <a:t>。比较阅读（精读和泛读）（利用表格感悟两篇文章中鹅的形象、性格和手法不同）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4625975" y="1581150"/>
            <a:ext cx="4537075" cy="4929188"/>
          </a:xfrm>
          <a:prstGeom prst="rect">
            <a:avLst/>
          </a:prstGeom>
          <a:solidFill>
            <a:srgbClr val="FFCC66"/>
          </a:solidFill>
          <a:ln w="9525">
            <a:solidFill>
              <a:srgbClr val="FFCC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800100" lvl="1" indent="-342900">
              <a:spcBef>
                <a:spcPct val="20000"/>
              </a:spcBef>
              <a:spcAft>
                <a:spcPct val="20000"/>
              </a:spcAft>
            </a:pPr>
            <a:r>
              <a:rPr lang="zh-CN" altLang="en-US" sz="2400" b="1">
                <a:solidFill>
                  <a:srgbClr val="990033"/>
                </a:solidFill>
                <a:hlinkClick r:id="rId4" action="ppaction://hlinkfile"/>
              </a:rPr>
              <a:t>第三课时</a:t>
            </a:r>
            <a:endParaRPr lang="zh-CN" altLang="en-US" sz="2400" b="1">
              <a:solidFill>
                <a:srgbClr val="990033"/>
              </a:solidFill>
            </a:endParaRPr>
          </a:p>
          <a:p>
            <a:pPr marL="800100" lvl="1" indent="-342900">
              <a:spcBef>
                <a:spcPct val="20000"/>
              </a:spcBef>
              <a:spcAft>
                <a:spcPct val="20000"/>
              </a:spcAft>
              <a:buFontTx/>
              <a:buAutoNum type="arabicPeriod"/>
            </a:pPr>
            <a:r>
              <a:rPr lang="zh-CN" altLang="en-US" sz="2400" b="1"/>
              <a:t>小结课文的写作方法（特点、修辞）</a:t>
            </a:r>
          </a:p>
          <a:p>
            <a:pPr marL="800100" lvl="1" indent="-342900">
              <a:spcBef>
                <a:spcPct val="20000"/>
              </a:spcBef>
              <a:spcAft>
                <a:spcPct val="20000"/>
              </a:spcAft>
              <a:buFontTx/>
              <a:buAutoNum type="arabicPeriod"/>
            </a:pPr>
            <a:r>
              <a:rPr lang="zh-CN" altLang="en-US" sz="2400" b="1"/>
              <a:t>对比阅读（精读、略读），分析不同作家描写动物的不同（写作风格、语言风格、作家情感）</a:t>
            </a:r>
          </a:p>
          <a:p>
            <a:pPr marL="800100" lvl="1" indent="-342900">
              <a:spcBef>
                <a:spcPct val="20000"/>
              </a:spcBef>
              <a:spcAft>
                <a:spcPct val="20000"/>
              </a:spcAft>
              <a:buFontTx/>
              <a:buAutoNum type="arabicPeriod"/>
            </a:pPr>
            <a:r>
              <a:rPr lang="zh-CN" altLang="en-US" sz="2400" b="1"/>
              <a:t>迁移学法，拓展阅读（表格）</a:t>
            </a:r>
          </a:p>
          <a:p>
            <a:pPr marL="800100" lvl="1" indent="-342900">
              <a:spcBef>
                <a:spcPct val="20000"/>
              </a:spcBef>
              <a:spcAft>
                <a:spcPct val="20000"/>
              </a:spcAft>
              <a:buFontTx/>
              <a:buAutoNum type="arabicPeriod"/>
            </a:pPr>
            <a:r>
              <a:rPr lang="zh-CN" altLang="en-US" sz="2400" b="1"/>
              <a:t>汇报交流，总结提高</a:t>
            </a:r>
          </a:p>
          <a:p>
            <a:pPr marL="800100" lvl="1" indent="-342900">
              <a:spcBef>
                <a:spcPct val="20000"/>
              </a:spcBef>
              <a:spcAft>
                <a:spcPct val="20000"/>
              </a:spcAft>
              <a:buFontTx/>
              <a:buAutoNum type="arabicPeriod"/>
            </a:pPr>
            <a:r>
              <a:rPr lang="zh-CN" altLang="en-US" sz="2400" b="1"/>
              <a:t>动物片段打写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463" y="2781300"/>
            <a:ext cx="8656637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0988" y="2932113"/>
            <a:ext cx="858202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5950" y="1579563"/>
            <a:ext cx="84963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nimBg="1"/>
      <p:bldP spid="31750" grpId="0" animBg="1"/>
      <p:bldP spid="3175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1828800"/>
            <a:ext cx="4859338" cy="5029200"/>
          </a:xfrm>
          <a:prstGeom prst="rect">
            <a:avLst/>
          </a:prstGeom>
          <a:solidFill>
            <a:srgbClr val="CCECB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800100" lvl="1" indent="-342900"/>
            <a:r>
              <a:rPr lang="zh-CN" altLang="en-US" sz="2400" b="1">
                <a:solidFill>
                  <a:srgbClr val="990033"/>
                </a:solidFill>
                <a:hlinkClick r:id="rId2" action="ppaction://hlinkfile"/>
              </a:rPr>
              <a:t>第一课时</a:t>
            </a:r>
            <a:endParaRPr lang="zh-CN" altLang="en-US" sz="2400" b="1">
              <a:solidFill>
                <a:srgbClr val="990033"/>
              </a:solidFill>
            </a:endParaRPr>
          </a:p>
          <a:p>
            <a:pPr marL="1257300" lvl="2" indent="-342900">
              <a:buFontTx/>
              <a:buAutoNum type="arabicPeriod"/>
            </a:pPr>
            <a:r>
              <a:rPr lang="zh-CN" altLang="en-US" sz="2400" b="1"/>
              <a:t>背诵诗句，情境导入</a:t>
            </a:r>
            <a:endParaRPr lang="en-US" altLang="zh-CN" sz="2400" b="1"/>
          </a:p>
          <a:p>
            <a:pPr marL="1257300" lvl="2" indent="-342900">
              <a:buFontTx/>
              <a:buAutoNum type="arabicPeriod"/>
            </a:pPr>
            <a:r>
              <a:rPr lang="zh-CN" altLang="en-US" sz="2400" b="1"/>
              <a:t>扩展阅读，了解背景知识</a:t>
            </a:r>
          </a:p>
          <a:p>
            <a:pPr marL="1257300" lvl="2" indent="-342900">
              <a:buFontTx/>
              <a:buAutoNum type="arabicPeriod"/>
            </a:pPr>
            <a:r>
              <a:rPr lang="zh-CN" altLang="en-US" sz="2400" b="1"/>
              <a:t>初读课文，生字字音检查</a:t>
            </a:r>
          </a:p>
          <a:p>
            <a:pPr marL="1257300" lvl="2" indent="-342900">
              <a:buFontTx/>
              <a:buAutoNum type="arabicPeriod"/>
            </a:pPr>
            <a:r>
              <a:rPr lang="zh-CN" altLang="en-US" sz="2400" b="1"/>
              <a:t>整体感知课文，理清课文结构</a:t>
            </a:r>
          </a:p>
          <a:p>
            <a:pPr marL="1257300" lvl="2" indent="-342900">
              <a:buFontTx/>
              <a:buAutoNum type="arabicPeriod"/>
            </a:pPr>
            <a:r>
              <a:rPr lang="zh-CN" altLang="en-US" sz="2400" b="1"/>
              <a:t>课文朗读检查，随文识字、理解词语</a:t>
            </a:r>
          </a:p>
          <a:p>
            <a:pPr marL="1257300" lvl="2" indent="-342900">
              <a:buFontTx/>
              <a:buAutoNum type="arabicPeriod"/>
            </a:pPr>
            <a:r>
              <a:rPr lang="zh-CN" altLang="en-US" sz="2400" b="1"/>
              <a:t>概括课文中心句（风景优美，物产丰富），铺垫后续教学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66713"/>
            <a:ext cx="8229600" cy="1143000"/>
          </a:xfrm>
        </p:spPr>
        <p:txBody>
          <a:bodyPr/>
          <a:lstStyle/>
          <a:p>
            <a:r>
              <a:rPr lang="zh-CN" altLang="en-US" smtClean="0"/>
              <a:t>富饶的西沙群岛</a:t>
            </a:r>
            <a:r>
              <a:rPr lang="en-US" altLang="zh-CN" smtClean="0"/>
              <a:t>+</a:t>
            </a:r>
            <a:r>
              <a:rPr lang="zh-CN" altLang="en-US" smtClean="0"/>
              <a:t>东方之珠（写景</a:t>
            </a:r>
            <a:r>
              <a:rPr lang="en-US" altLang="zh-CN" smtClean="0"/>
              <a:t>+</a:t>
            </a:r>
            <a:r>
              <a:rPr lang="zh-CN" altLang="en-US" smtClean="0"/>
              <a:t>结构）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051050" y="1614488"/>
            <a:ext cx="4897438" cy="5181600"/>
          </a:xfrm>
          <a:prstGeom prst="rect">
            <a:avLst/>
          </a:prstGeom>
          <a:solidFill>
            <a:srgbClr val="CCECB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800100" lvl="1" indent="-342900"/>
            <a:r>
              <a:rPr lang="zh-CN" altLang="en-US" sz="2400" b="1">
                <a:solidFill>
                  <a:srgbClr val="990033"/>
                </a:solidFill>
                <a:hlinkClick r:id="rId3" action="ppaction://hlinkfile"/>
              </a:rPr>
              <a:t>第二课时</a:t>
            </a:r>
            <a:endParaRPr lang="zh-CN" altLang="en-US" sz="2400" b="1">
              <a:solidFill>
                <a:srgbClr val="990033"/>
              </a:solidFill>
            </a:endParaRPr>
          </a:p>
          <a:p>
            <a:pPr marL="1257300" lvl="2" indent="-342900" fontAlgn="ctr">
              <a:buFontTx/>
              <a:buAutoNum type="arabicPeriod"/>
            </a:pPr>
            <a:r>
              <a:rPr lang="zh-CN" altLang="en-US" sz="2400" b="1"/>
              <a:t>复习导入</a:t>
            </a:r>
          </a:p>
          <a:p>
            <a:pPr marL="1257300" lvl="2" indent="-342900" fontAlgn="ctr">
              <a:buFontTx/>
              <a:buAutoNum type="arabicPeriod"/>
            </a:pPr>
            <a:r>
              <a:rPr lang="zh-CN" altLang="en-US" sz="2400" b="1"/>
              <a:t>探究学习，品读课文</a:t>
            </a:r>
            <a:r>
              <a:rPr lang="en-US" altLang="zh-CN" sz="2400" b="1"/>
              <a:t>2~6</a:t>
            </a:r>
            <a:r>
              <a:rPr lang="zh-CN" altLang="en-US" sz="2400" b="1"/>
              <a:t>自然段</a:t>
            </a:r>
          </a:p>
          <a:p>
            <a:pPr marL="2171700" lvl="4" indent="-342900" fontAlgn="ctr"/>
            <a:r>
              <a:rPr lang="zh-CN" altLang="en-US" sz="2400" b="1"/>
              <a:t>（</a:t>
            </a:r>
            <a:r>
              <a:rPr lang="en-US" altLang="zh-CN" sz="2400" b="1"/>
              <a:t>1</a:t>
            </a:r>
            <a:r>
              <a:rPr lang="zh-CN" altLang="en-US" sz="2400" b="1"/>
              <a:t>）提出学习任务</a:t>
            </a:r>
          </a:p>
          <a:p>
            <a:pPr marL="2171700" lvl="4" indent="-342900" fontAlgn="ctr"/>
            <a:r>
              <a:rPr lang="zh-CN" altLang="en-US" sz="2400" b="1"/>
              <a:t>（</a:t>
            </a:r>
            <a:r>
              <a:rPr lang="en-US" altLang="zh-CN" sz="2400" b="1"/>
              <a:t>2</a:t>
            </a:r>
            <a:r>
              <a:rPr lang="zh-CN" altLang="en-US" sz="2400" b="1"/>
              <a:t>）引导学习某一节内容</a:t>
            </a:r>
          </a:p>
          <a:p>
            <a:pPr marL="2171700" lvl="4" indent="-342900" fontAlgn="ctr"/>
            <a:r>
              <a:rPr lang="zh-CN" altLang="en-US" sz="2400" b="1"/>
              <a:t>（</a:t>
            </a:r>
            <a:r>
              <a:rPr lang="en-US" altLang="zh-CN" sz="2400" b="1"/>
              <a:t>3</a:t>
            </a:r>
            <a:r>
              <a:rPr lang="zh-CN" altLang="en-US" sz="2400" b="1"/>
              <a:t>）自主探究</a:t>
            </a:r>
          </a:p>
          <a:p>
            <a:pPr marL="2171700" lvl="4" indent="-342900" fontAlgn="ctr"/>
            <a:r>
              <a:rPr lang="zh-CN" altLang="en-US" sz="2400" b="1"/>
              <a:t>（</a:t>
            </a:r>
            <a:r>
              <a:rPr lang="en-US" altLang="zh-CN" sz="2400" b="1"/>
              <a:t>4</a:t>
            </a:r>
            <a:r>
              <a:rPr lang="zh-CN" altLang="en-US" sz="2400" b="1"/>
              <a:t>）合作讨论</a:t>
            </a:r>
          </a:p>
          <a:p>
            <a:pPr marL="2171700" lvl="4" indent="-342900" fontAlgn="ctr"/>
            <a:r>
              <a:rPr lang="zh-CN" altLang="en-US" sz="2400" b="1"/>
              <a:t>（</a:t>
            </a:r>
            <a:r>
              <a:rPr lang="en-US" altLang="zh-CN" sz="2400" b="1"/>
              <a:t>5</a:t>
            </a:r>
            <a:r>
              <a:rPr lang="zh-CN" altLang="en-US" sz="2400" b="1"/>
              <a:t>）汇报交流，品读词句</a:t>
            </a:r>
          </a:p>
          <a:p>
            <a:pPr marL="1257300" lvl="2" indent="-342900" fontAlgn="ctr">
              <a:buFontTx/>
              <a:buAutoNum type="arabicPeriod"/>
            </a:pPr>
            <a:r>
              <a:rPr lang="zh-CN" altLang="en-US" sz="2400" b="1"/>
              <a:t>对比阅读，品读感悟（文中拓展）</a:t>
            </a: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3814763" y="1516063"/>
            <a:ext cx="5329237" cy="5057775"/>
          </a:xfrm>
          <a:prstGeom prst="rect">
            <a:avLst/>
          </a:prstGeom>
          <a:solidFill>
            <a:srgbClr val="CCECB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800100" lvl="1" indent="-342900"/>
            <a:r>
              <a:rPr lang="zh-CN" altLang="en-US" sz="2400" b="1">
                <a:solidFill>
                  <a:srgbClr val="990033"/>
                </a:solidFill>
                <a:hlinkClick r:id="rId4" action="ppaction://hlinkfile"/>
              </a:rPr>
              <a:t>第三课时</a:t>
            </a:r>
            <a:endParaRPr lang="zh-CN" altLang="en-US" sz="2400" b="1">
              <a:solidFill>
                <a:srgbClr val="990033"/>
              </a:solidFill>
            </a:endParaRPr>
          </a:p>
          <a:p>
            <a:pPr marL="1257300" lvl="2" indent="-342900">
              <a:buFontTx/>
              <a:buAutoNum type="arabicPeriod"/>
            </a:pPr>
            <a:r>
              <a:rPr lang="zh-CN" altLang="en-US" sz="2400" b="1"/>
              <a:t>讨论课文表现方法：</a:t>
            </a:r>
            <a:r>
              <a:rPr lang="zh-CN" altLang="zh-CN" sz="2400" b="1"/>
              <a:t>“如何围绕特点，把它写具体”。</a:t>
            </a:r>
            <a:endParaRPr lang="zh-CN" altLang="en-US" sz="2400" b="1"/>
          </a:p>
          <a:p>
            <a:pPr marL="1257300" lvl="2" indent="-342900">
              <a:buFontTx/>
              <a:buAutoNum type="arabicPeriod"/>
            </a:pPr>
            <a:r>
              <a:rPr lang="zh-CN" altLang="en-US" sz="2400" b="1"/>
              <a:t>对比阅读，深入理解课文表现方法（围绕特点写具体）</a:t>
            </a:r>
          </a:p>
          <a:p>
            <a:pPr marL="2171700" lvl="4" indent="-342900"/>
            <a:r>
              <a:rPr lang="zh-CN" altLang="en-US" sz="2400" b="1"/>
              <a:t>（</a:t>
            </a:r>
            <a:r>
              <a:rPr lang="en-US" altLang="zh-CN" sz="2400" b="1"/>
              <a:t>1</a:t>
            </a:r>
            <a:r>
              <a:rPr lang="zh-CN" altLang="en-US" sz="2400" b="1"/>
              <a:t>）提出学习任务</a:t>
            </a:r>
          </a:p>
          <a:p>
            <a:pPr marL="2171700" lvl="4" indent="-342900"/>
            <a:r>
              <a:rPr lang="zh-CN" altLang="en-US" sz="2400" b="1"/>
              <a:t>（</a:t>
            </a:r>
            <a:r>
              <a:rPr lang="en-US" altLang="zh-CN" sz="2400" b="1"/>
              <a:t>2</a:t>
            </a:r>
            <a:r>
              <a:rPr lang="zh-CN" altLang="en-US" sz="2400" b="1"/>
              <a:t>）自主探究</a:t>
            </a:r>
          </a:p>
          <a:p>
            <a:pPr marL="2171700" lvl="4" indent="-342900"/>
            <a:r>
              <a:rPr lang="zh-CN" altLang="en-US" sz="2400" b="1"/>
              <a:t>（</a:t>
            </a:r>
            <a:r>
              <a:rPr lang="en-US" altLang="zh-CN" sz="2400" b="1"/>
              <a:t>3</a:t>
            </a:r>
            <a:r>
              <a:rPr lang="zh-CN" altLang="en-US" sz="2400" b="1"/>
              <a:t>）合作讨论</a:t>
            </a:r>
          </a:p>
          <a:p>
            <a:pPr marL="2171700" lvl="4" indent="-342900"/>
            <a:r>
              <a:rPr lang="zh-CN" altLang="en-US" sz="2400" b="1"/>
              <a:t>（</a:t>
            </a:r>
            <a:r>
              <a:rPr lang="en-US" altLang="zh-CN" sz="2400" b="1"/>
              <a:t>4</a:t>
            </a:r>
            <a:r>
              <a:rPr lang="zh-CN" altLang="en-US" sz="2400" b="1"/>
              <a:t>）汇报交流，总结提高</a:t>
            </a:r>
          </a:p>
          <a:p>
            <a:pPr marL="2171700" lvl="4" indent="-342900">
              <a:buFontTx/>
              <a:buAutoNum type="arabicPeriod" startAt="3"/>
            </a:pPr>
            <a:r>
              <a:rPr lang="zh-CN" altLang="en-US" sz="2400" b="1"/>
              <a:t>迁移学法，拓展阅读（表格）</a:t>
            </a:r>
          </a:p>
          <a:p>
            <a:pPr marL="2171700" lvl="4" indent="-342900">
              <a:buFontTx/>
              <a:buAutoNum type="arabicPeriod" startAt="3"/>
            </a:pPr>
            <a:r>
              <a:rPr lang="zh-CN" altLang="en-US" sz="2400" b="1"/>
              <a:t>汇报交流，拟写作提纲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676525"/>
            <a:ext cx="84867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2263" y="1538288"/>
            <a:ext cx="8331200" cy="455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07950" y="2087563"/>
            <a:ext cx="9507538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107950" y="2292350"/>
            <a:ext cx="9407525" cy="30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5725" y="1196975"/>
            <a:ext cx="8869363" cy="537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6" grpId="0" animBg="1"/>
      <p:bldP spid="29702" grpId="0" animBg="1"/>
      <p:bldP spid="2970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花钟</a:t>
            </a:r>
            <a:r>
              <a:rPr lang="en-US" altLang="zh-CN" smtClean="0"/>
              <a:t>+</a:t>
            </a:r>
            <a:r>
              <a:rPr lang="zh-CN" altLang="en-US" smtClean="0"/>
              <a:t>找骆驼（说理</a:t>
            </a:r>
            <a:r>
              <a:rPr lang="en-US" altLang="zh-CN" smtClean="0"/>
              <a:t>/</a:t>
            </a:r>
            <a:r>
              <a:rPr lang="zh-CN" altLang="en-US" smtClean="0"/>
              <a:t>主题）</a:t>
            </a:r>
          </a:p>
        </p:txBody>
      </p:sp>
      <p:sp>
        <p:nvSpPr>
          <p:cNvPr id="92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6050"/>
            <a:ext cx="8388350" cy="4176713"/>
          </a:xfrm>
        </p:spPr>
        <p:txBody>
          <a:bodyPr/>
          <a:lstStyle/>
          <a:p>
            <a:r>
              <a:rPr lang="zh-CN" altLang="en-US" smtClean="0">
                <a:ea typeface="楷体_GB2312"/>
                <a:cs typeface="楷体_GB2312"/>
              </a:rPr>
              <a:t>本单元主题：细心观察，三精一略，从不同角度描写了人们的观察及观察中的发现。</a:t>
            </a:r>
          </a:p>
          <a:p>
            <a:r>
              <a:rPr lang="zh-CN" altLang="en-US" smtClean="0">
                <a:ea typeface="楷体_GB2312"/>
                <a:cs typeface="楷体_GB2312"/>
              </a:rPr>
              <a:t>在一个单元内，精略结合的标准是什么？</a:t>
            </a:r>
          </a:p>
          <a:p>
            <a:pPr lvl="1"/>
            <a:r>
              <a:rPr lang="en-US" altLang="zh-CN" smtClean="0">
                <a:ea typeface="楷体_GB2312"/>
                <a:cs typeface="楷体_GB2312"/>
              </a:rPr>
              <a:t>《</a:t>
            </a:r>
            <a:r>
              <a:rPr lang="zh-CN" altLang="en-US" smtClean="0">
                <a:ea typeface="楷体_GB2312"/>
                <a:cs typeface="楷体_GB2312"/>
              </a:rPr>
              <a:t>花钟</a:t>
            </a:r>
            <a:r>
              <a:rPr lang="en-US" altLang="zh-CN" smtClean="0">
                <a:ea typeface="楷体_GB2312"/>
                <a:cs typeface="楷体_GB2312"/>
              </a:rPr>
              <a:t>》</a:t>
            </a:r>
            <a:r>
              <a:rPr lang="zh-CN" altLang="en-US" smtClean="0">
                <a:ea typeface="楷体_GB2312"/>
                <a:cs typeface="楷体_GB2312"/>
              </a:rPr>
              <a:t>观察花开时间，原因分析，创造花钟</a:t>
            </a:r>
          </a:p>
          <a:p>
            <a:pPr lvl="1"/>
            <a:r>
              <a:rPr lang="en-US" altLang="zh-CN" smtClean="0">
                <a:ea typeface="楷体_GB2312"/>
                <a:cs typeface="楷体_GB2312"/>
              </a:rPr>
              <a:t>《</a:t>
            </a:r>
            <a:r>
              <a:rPr lang="zh-CN" altLang="en-US" smtClean="0">
                <a:ea typeface="楷体_GB2312"/>
                <a:cs typeface="楷体_GB2312"/>
              </a:rPr>
              <a:t>蜜蜂</a:t>
            </a:r>
            <a:r>
              <a:rPr lang="en-US" altLang="zh-CN" smtClean="0">
                <a:ea typeface="楷体_GB2312"/>
                <a:cs typeface="楷体_GB2312"/>
              </a:rPr>
              <a:t>》</a:t>
            </a:r>
            <a:r>
              <a:rPr lang="zh-CN" altLang="en-US" smtClean="0">
                <a:ea typeface="楷体_GB2312"/>
                <a:cs typeface="楷体_GB2312"/>
              </a:rPr>
              <a:t>为验证蜜蜂有辨认方向的能力，设计实验展开观察，并进行记录（无结论，无应用）</a:t>
            </a:r>
          </a:p>
          <a:p>
            <a:pPr lvl="1"/>
            <a:r>
              <a:rPr lang="en-US" altLang="zh-CN" smtClean="0">
                <a:ea typeface="楷体_GB2312"/>
                <a:cs typeface="楷体_GB2312"/>
              </a:rPr>
              <a:t>《</a:t>
            </a:r>
            <a:r>
              <a:rPr lang="zh-CN" altLang="en-US" smtClean="0">
                <a:ea typeface="楷体_GB2312"/>
                <a:cs typeface="楷体_GB2312"/>
              </a:rPr>
              <a:t>玩出了名堂</a:t>
            </a:r>
            <a:r>
              <a:rPr lang="en-US" altLang="zh-CN" smtClean="0">
                <a:ea typeface="楷体_GB2312"/>
                <a:cs typeface="楷体_GB2312"/>
              </a:rPr>
              <a:t>》</a:t>
            </a:r>
            <a:r>
              <a:rPr lang="zh-CN" altLang="en-US" smtClean="0">
                <a:ea typeface="楷体_GB2312"/>
                <a:cs typeface="楷体_GB2312"/>
              </a:rPr>
              <a:t>玩镜片，发明了新的工具：显微镜，运用显微镜进行观察微观世界</a:t>
            </a:r>
          </a:p>
          <a:p>
            <a:pPr lvl="1"/>
            <a:r>
              <a:rPr lang="en-US" altLang="zh-CN" smtClean="0">
                <a:ea typeface="楷体_GB2312"/>
                <a:cs typeface="楷体_GB2312"/>
              </a:rPr>
              <a:t>《</a:t>
            </a:r>
            <a:r>
              <a:rPr lang="zh-CN" altLang="en-US" smtClean="0">
                <a:ea typeface="楷体_GB2312"/>
                <a:cs typeface="楷体_GB2312"/>
              </a:rPr>
              <a:t>找骆驼</a:t>
            </a:r>
            <a:r>
              <a:rPr lang="en-US" altLang="zh-CN" smtClean="0">
                <a:ea typeface="楷体_GB2312"/>
                <a:cs typeface="楷体_GB2312"/>
              </a:rPr>
              <a:t>》</a:t>
            </a:r>
            <a:r>
              <a:rPr lang="zh-CN" altLang="en-US" smtClean="0">
                <a:ea typeface="楷体_GB2312"/>
                <a:cs typeface="楷体_GB2312"/>
              </a:rPr>
              <a:t>观察痕迹，现象分析，找到了骆驼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72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花钟</a:t>
            </a:r>
            <a:r>
              <a:rPr lang="en-US" altLang="zh-CN" smtClean="0"/>
              <a:t>+</a:t>
            </a:r>
            <a:r>
              <a:rPr lang="zh-CN" altLang="en-US" smtClean="0"/>
              <a:t>找骆驼（说理</a:t>
            </a:r>
            <a:r>
              <a:rPr lang="en-US" altLang="zh-CN" smtClean="0"/>
              <a:t>/</a:t>
            </a:r>
            <a:r>
              <a:rPr lang="zh-CN" altLang="en-US" smtClean="0"/>
              <a:t>主题）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68413"/>
            <a:ext cx="4119563" cy="1066800"/>
          </a:xfrm>
        </p:spPr>
        <p:txBody>
          <a:bodyPr/>
          <a:lstStyle/>
          <a:p>
            <a:r>
              <a:rPr lang="zh-CN" altLang="en-US" smtClean="0"/>
              <a:t>第一课时教学过程</a:t>
            </a:r>
          </a:p>
          <a:p>
            <a:endParaRPr lang="en-US" altLang="zh-CN" smtClean="0"/>
          </a:p>
        </p:txBody>
      </p:sp>
      <p:sp>
        <p:nvSpPr>
          <p:cNvPr id="934916" name="Text Box 4"/>
          <p:cNvSpPr txBox="1">
            <a:spLocks noChangeArrowheads="1"/>
          </p:cNvSpPr>
          <p:nvPr/>
        </p:nvSpPr>
        <p:spPr bwMode="auto">
          <a:xfrm>
            <a:off x="4572000" y="1916113"/>
            <a:ext cx="4572000" cy="4495800"/>
          </a:xfrm>
          <a:prstGeom prst="rect">
            <a:avLst/>
          </a:prstGeom>
          <a:solidFill>
            <a:srgbClr val="333399"/>
          </a:solidFill>
          <a:ln w="22225" algn="ctr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Char char="•"/>
            </a:pPr>
            <a:r>
              <a:rPr lang="zh-CN" altLang="en-US" sz="2400">
                <a:solidFill>
                  <a:schemeClr val="bg1"/>
                </a:solidFill>
                <a:latin typeface="Franklin Gothic Medium" pitchFamily="34" charset="0"/>
                <a:ea typeface="楷体_GB2312"/>
                <a:cs typeface="楷体_GB2312"/>
              </a:rPr>
              <a:t>激情引趣，导入课文</a:t>
            </a:r>
          </a:p>
          <a:p>
            <a:pPr marL="342900" indent="-342900">
              <a:buFontTx/>
              <a:buChar char="•"/>
            </a:pPr>
            <a:r>
              <a:rPr lang="zh-CN" altLang="en-US" sz="2400">
                <a:solidFill>
                  <a:schemeClr val="bg1"/>
                </a:solidFill>
                <a:latin typeface="Franklin Gothic Medium" pitchFamily="34" charset="0"/>
                <a:ea typeface="楷体_GB2312"/>
                <a:cs typeface="楷体_GB2312"/>
              </a:rPr>
              <a:t>初读课文，抓住大意</a:t>
            </a:r>
          </a:p>
          <a:p>
            <a:pPr marL="342900" indent="-342900">
              <a:buFontTx/>
              <a:buChar char="•"/>
            </a:pPr>
            <a:r>
              <a:rPr lang="zh-CN" altLang="en-US" sz="2400">
                <a:solidFill>
                  <a:schemeClr val="bg1"/>
                </a:solidFill>
                <a:latin typeface="Franklin Gothic Medium" pitchFamily="34" charset="0"/>
                <a:ea typeface="楷体_GB2312"/>
                <a:cs typeface="楷体_GB2312"/>
              </a:rPr>
              <a:t>生字词教学，落实重点记忆、书写</a:t>
            </a:r>
          </a:p>
          <a:p>
            <a:pPr marL="342900" indent="-342900">
              <a:buFontTx/>
              <a:buChar char="•"/>
            </a:pPr>
            <a:r>
              <a:rPr lang="zh-CN" altLang="en-US" sz="2400">
                <a:solidFill>
                  <a:schemeClr val="bg1"/>
                </a:solidFill>
                <a:latin typeface="Franklin Gothic Medium" pitchFamily="34" charset="0"/>
                <a:ea typeface="楷体_GB2312"/>
                <a:cs typeface="楷体_GB2312"/>
              </a:rPr>
              <a:t>课文中</a:t>
            </a:r>
            <a:r>
              <a:rPr lang="en-US" altLang="zh-CN" sz="2400">
                <a:solidFill>
                  <a:schemeClr val="bg1"/>
                </a:solidFill>
                <a:latin typeface="Franklin Gothic Medium" pitchFamily="34" charset="0"/>
                <a:ea typeface="楷体_GB2312"/>
                <a:cs typeface="楷体_GB2312"/>
              </a:rPr>
              <a:t>1</a:t>
            </a:r>
            <a:r>
              <a:rPr lang="zh-CN" altLang="en-US" sz="2400">
                <a:solidFill>
                  <a:schemeClr val="bg1"/>
                </a:solidFill>
                <a:latin typeface="Franklin Gothic Medium" pitchFamily="34" charset="0"/>
                <a:ea typeface="楷体_GB2312"/>
                <a:cs typeface="楷体_GB2312"/>
              </a:rPr>
              <a:t>（，</a:t>
            </a:r>
            <a:r>
              <a:rPr lang="en-US" altLang="zh-CN" sz="2400">
                <a:solidFill>
                  <a:schemeClr val="bg1"/>
                </a:solidFill>
                <a:latin typeface="Franklin Gothic Medium" pitchFamily="34" charset="0"/>
                <a:ea typeface="楷体_GB2312"/>
                <a:cs typeface="楷体_GB2312"/>
              </a:rPr>
              <a:t>2</a:t>
            </a:r>
            <a:r>
              <a:rPr lang="zh-CN" altLang="en-US" sz="2400">
                <a:solidFill>
                  <a:schemeClr val="bg1"/>
                </a:solidFill>
                <a:latin typeface="Franklin Gothic Medium" pitchFamily="34" charset="0"/>
                <a:ea typeface="楷体_GB2312"/>
                <a:cs typeface="楷体_GB2312"/>
              </a:rPr>
              <a:t>）自然段处理</a:t>
            </a:r>
          </a:p>
          <a:p>
            <a:pPr marL="342900" indent="-342900">
              <a:buFontTx/>
              <a:buChar char="•"/>
            </a:pPr>
            <a:r>
              <a:rPr lang="zh-CN" altLang="en-US" sz="2400">
                <a:solidFill>
                  <a:schemeClr val="bg1"/>
                </a:solidFill>
                <a:latin typeface="Franklin Gothic Medium" pitchFamily="34" charset="0"/>
                <a:ea typeface="楷体_GB2312"/>
                <a:cs typeface="楷体_GB2312"/>
              </a:rPr>
              <a:t>拓展阅读（针对背景知识，体裁、作者、时代背景、人物、不常见或不好理解的知识点、单个写作手法等）</a:t>
            </a:r>
          </a:p>
          <a:p>
            <a:pPr marL="342900" indent="-342900">
              <a:buFontTx/>
              <a:buChar char="•"/>
            </a:pPr>
            <a:r>
              <a:rPr lang="zh-CN" altLang="en-US" sz="2400">
                <a:solidFill>
                  <a:schemeClr val="bg1"/>
                </a:solidFill>
                <a:latin typeface="Franklin Gothic Medium" pitchFamily="34" charset="0"/>
                <a:ea typeface="楷体_GB2312"/>
                <a:cs typeface="楷体_GB2312"/>
              </a:rPr>
              <a:t>简短写作（课文涉及知识点的理解或者单个写作手法的应用，视教学实际情况而定） </a:t>
            </a:r>
          </a:p>
        </p:txBody>
      </p:sp>
      <p:sp>
        <p:nvSpPr>
          <p:cNvPr id="934917" name="Text Box 5"/>
          <p:cNvSpPr txBox="1">
            <a:spLocks noChangeArrowheads="1"/>
          </p:cNvSpPr>
          <p:nvPr/>
        </p:nvSpPr>
        <p:spPr bwMode="auto">
          <a:xfrm>
            <a:off x="5219700" y="1196975"/>
            <a:ext cx="3671888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第一课时教学重点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250825" y="1916113"/>
            <a:ext cx="3960813" cy="3400425"/>
          </a:xfrm>
          <a:prstGeom prst="rect">
            <a:avLst/>
          </a:prstGeom>
          <a:solidFill>
            <a:srgbClr val="003300"/>
          </a:solidFill>
          <a:ln w="222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Char char="•"/>
            </a:pPr>
            <a:r>
              <a:rPr lang="zh-CN" altLang="en-US" sz="2400" b="1">
                <a:solidFill>
                  <a:schemeClr val="bg1"/>
                </a:solidFill>
                <a:latin typeface="Franklin Gothic Medium" pitchFamily="34" charset="0"/>
                <a:ea typeface="楷体_GB2312"/>
                <a:cs typeface="楷体_GB2312"/>
              </a:rPr>
              <a:t>花开视频，情境导入</a:t>
            </a:r>
          </a:p>
          <a:p>
            <a:pPr marL="342900" indent="-342900">
              <a:buFontTx/>
              <a:buChar char="•"/>
            </a:pPr>
            <a:r>
              <a:rPr lang="zh-CN" altLang="en-US" sz="2400" b="1">
                <a:solidFill>
                  <a:schemeClr val="bg1"/>
                </a:solidFill>
                <a:latin typeface="Franklin Gothic Medium" pitchFamily="34" charset="0"/>
                <a:ea typeface="楷体_GB2312"/>
                <a:cs typeface="楷体_GB2312"/>
              </a:rPr>
              <a:t>初读课文，抓住大意</a:t>
            </a:r>
          </a:p>
          <a:p>
            <a:pPr marL="342900" indent="-342900">
              <a:buFontTx/>
              <a:buChar char="•"/>
            </a:pPr>
            <a:r>
              <a:rPr lang="zh-CN" altLang="en-US" sz="2400" b="1">
                <a:solidFill>
                  <a:schemeClr val="bg1"/>
                </a:solidFill>
                <a:latin typeface="Franklin Gothic Medium" pitchFamily="34" charset="0"/>
                <a:ea typeface="楷体_GB2312"/>
                <a:cs typeface="楷体_GB2312"/>
              </a:rPr>
              <a:t>生字教学，记忆书写反馈</a:t>
            </a:r>
          </a:p>
          <a:p>
            <a:pPr marL="342900" indent="-342900">
              <a:buFontTx/>
              <a:buChar char="•"/>
            </a:pPr>
            <a:r>
              <a:rPr lang="zh-CN" altLang="en-US" sz="2400" b="1">
                <a:solidFill>
                  <a:schemeClr val="bg1"/>
                </a:solidFill>
                <a:latin typeface="Franklin Gothic Medium" pitchFamily="34" charset="0"/>
                <a:ea typeface="楷体_GB2312"/>
                <a:cs typeface="楷体_GB2312"/>
              </a:rPr>
              <a:t>品读不同花开的重点段落  </a:t>
            </a:r>
          </a:p>
          <a:p>
            <a:pPr marL="342900" indent="-342900"/>
            <a:r>
              <a:rPr lang="zh-CN" altLang="en-US" sz="2400" b="1">
                <a:solidFill>
                  <a:schemeClr val="bg1"/>
                </a:solidFill>
                <a:latin typeface="Franklin Gothic Medium" pitchFamily="34" charset="0"/>
                <a:ea typeface="楷体_GB2312"/>
                <a:cs typeface="楷体_GB2312"/>
              </a:rPr>
              <a:t>   分析比喻拟人的写作手法</a:t>
            </a:r>
          </a:p>
          <a:p>
            <a:pPr marL="342900" indent="-342900">
              <a:buFontTx/>
              <a:buChar char="•"/>
            </a:pPr>
            <a:r>
              <a:rPr lang="zh-CN" altLang="en-US" sz="2400" b="1">
                <a:solidFill>
                  <a:schemeClr val="bg1"/>
                </a:solidFill>
                <a:latin typeface="Franklin Gothic Medium" pitchFamily="34" charset="0"/>
                <a:ea typeface="楷体_GB2312"/>
                <a:cs typeface="楷体_GB2312"/>
              </a:rPr>
              <a:t>对比阅读，进一步理解比</a:t>
            </a:r>
          </a:p>
          <a:p>
            <a:pPr marL="342900" indent="-342900"/>
            <a:r>
              <a:rPr lang="zh-CN" altLang="en-US" sz="2400" b="1">
                <a:solidFill>
                  <a:schemeClr val="bg1"/>
                </a:solidFill>
                <a:latin typeface="Franklin Gothic Medium" pitchFamily="34" charset="0"/>
                <a:ea typeface="楷体_GB2312"/>
                <a:cs typeface="楷体_GB2312"/>
              </a:rPr>
              <a:t>  喻和拟人手法的运用</a:t>
            </a:r>
          </a:p>
          <a:p>
            <a:pPr marL="342900" indent="-342900">
              <a:buFontTx/>
              <a:buChar char="•"/>
            </a:pPr>
            <a:r>
              <a:rPr lang="zh-CN" altLang="en-US" sz="2400" b="1">
                <a:solidFill>
                  <a:schemeClr val="bg1"/>
                </a:solidFill>
                <a:latin typeface="Franklin Gothic Medium" pitchFamily="34" charset="0"/>
                <a:ea typeface="楷体_GB2312"/>
                <a:cs typeface="楷体_GB2312"/>
              </a:rPr>
              <a:t>运用比喻和拟人手法，简</a:t>
            </a:r>
          </a:p>
          <a:p>
            <a:pPr marL="342900" indent="-342900"/>
            <a:r>
              <a:rPr lang="zh-CN" altLang="en-US" sz="2400" b="1">
                <a:solidFill>
                  <a:schemeClr val="bg1"/>
                </a:solidFill>
                <a:latin typeface="Franklin Gothic Medium" pitchFamily="34" charset="0"/>
                <a:ea typeface="楷体_GB2312"/>
                <a:cs typeface="楷体_GB2312"/>
              </a:rPr>
              <a:t>   短写作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888" y="1627188"/>
            <a:ext cx="8912225" cy="135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888" y="2978150"/>
            <a:ext cx="6832600" cy="354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9413" y="1695450"/>
            <a:ext cx="8337550" cy="317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4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34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4916" grpId="0" animBg="1"/>
      <p:bldP spid="9349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花钟</a:t>
            </a:r>
            <a:r>
              <a:rPr lang="en-US" altLang="zh-CN" smtClean="0"/>
              <a:t>+</a:t>
            </a:r>
            <a:r>
              <a:rPr lang="zh-CN" altLang="en-US" smtClean="0"/>
              <a:t>找骆驼（说理</a:t>
            </a:r>
            <a:r>
              <a:rPr lang="en-US" altLang="zh-CN" smtClean="0"/>
              <a:t>/</a:t>
            </a:r>
            <a:r>
              <a:rPr lang="zh-CN" altLang="en-US" smtClean="0"/>
              <a:t>主题）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68413"/>
            <a:ext cx="4119563" cy="1066800"/>
          </a:xfrm>
        </p:spPr>
        <p:txBody>
          <a:bodyPr/>
          <a:lstStyle/>
          <a:p>
            <a:r>
              <a:rPr lang="zh-CN" altLang="en-US" smtClean="0"/>
              <a:t>第二课时教学过程</a:t>
            </a:r>
          </a:p>
          <a:p>
            <a:endParaRPr lang="en-US" altLang="zh-CN" smtClean="0"/>
          </a:p>
        </p:txBody>
      </p:sp>
      <p:sp>
        <p:nvSpPr>
          <p:cNvPr id="935940" name="Text Box 4"/>
          <p:cNvSpPr txBox="1">
            <a:spLocks noChangeArrowheads="1"/>
          </p:cNvSpPr>
          <p:nvPr/>
        </p:nvSpPr>
        <p:spPr bwMode="auto">
          <a:xfrm>
            <a:off x="4932363" y="1916113"/>
            <a:ext cx="4211637" cy="3765550"/>
          </a:xfrm>
          <a:prstGeom prst="rect">
            <a:avLst/>
          </a:prstGeom>
          <a:solidFill>
            <a:srgbClr val="333399"/>
          </a:solidFill>
          <a:ln w="22225" algn="ctr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Char char="•"/>
            </a:pPr>
            <a:r>
              <a:rPr lang="zh-CN" altLang="en-US" sz="2400">
                <a:solidFill>
                  <a:schemeClr val="bg1"/>
                </a:solidFill>
                <a:latin typeface="Franklin Gothic Medium" pitchFamily="34" charset="0"/>
                <a:ea typeface="楷体_GB2312"/>
                <a:cs typeface="楷体_GB2312"/>
              </a:rPr>
              <a:t>复习引入（可以回顾字词、课文大意、重点段落总结）</a:t>
            </a:r>
          </a:p>
          <a:p>
            <a:pPr marL="342900" indent="-342900">
              <a:buFontTx/>
              <a:buChar char="•"/>
            </a:pPr>
            <a:r>
              <a:rPr lang="zh-CN" altLang="en-US" sz="2400">
                <a:solidFill>
                  <a:schemeClr val="bg1"/>
                </a:solidFill>
                <a:latin typeface="Franklin Gothic Medium" pitchFamily="34" charset="0"/>
                <a:ea typeface="楷体_GB2312"/>
                <a:cs typeface="楷体_GB2312"/>
              </a:rPr>
              <a:t>分析课文重点，理解主题</a:t>
            </a:r>
          </a:p>
          <a:p>
            <a:pPr marL="342900" indent="-342900">
              <a:buFontTx/>
              <a:buChar char="•"/>
            </a:pPr>
            <a:r>
              <a:rPr lang="zh-CN" altLang="en-US" sz="2400">
                <a:solidFill>
                  <a:schemeClr val="bg1"/>
                </a:solidFill>
                <a:latin typeface="Franklin Gothic Medium" pitchFamily="34" charset="0"/>
                <a:ea typeface="楷体_GB2312"/>
                <a:cs typeface="楷体_GB2312"/>
              </a:rPr>
              <a:t>根据精略结合点，设计学习任务，师生共同完成，总结学习方法</a:t>
            </a:r>
          </a:p>
          <a:p>
            <a:pPr marL="342900" indent="-342900">
              <a:buFontTx/>
              <a:buChar char="•"/>
            </a:pPr>
            <a:r>
              <a:rPr lang="zh-CN" altLang="en-US" sz="2400">
                <a:solidFill>
                  <a:schemeClr val="bg1"/>
                </a:solidFill>
                <a:latin typeface="Franklin Gothic Medium" pitchFamily="34" charset="0"/>
                <a:ea typeface="楷体_GB2312"/>
                <a:cs typeface="楷体_GB2312"/>
              </a:rPr>
              <a:t>运用学习方法，学习略读课文</a:t>
            </a:r>
          </a:p>
          <a:p>
            <a:pPr marL="342900" indent="-342900">
              <a:buFontTx/>
              <a:buChar char="•"/>
            </a:pPr>
            <a:r>
              <a:rPr lang="zh-CN" altLang="en-US" sz="2400">
                <a:solidFill>
                  <a:schemeClr val="bg1"/>
                </a:solidFill>
                <a:latin typeface="Franklin Gothic Medium" pitchFamily="34" charset="0"/>
                <a:ea typeface="楷体_GB2312"/>
                <a:cs typeface="楷体_GB2312"/>
              </a:rPr>
              <a:t>深入理解学习方法，自主学习多篇拓展材料</a:t>
            </a:r>
          </a:p>
        </p:txBody>
      </p:sp>
      <p:sp>
        <p:nvSpPr>
          <p:cNvPr id="935941" name="Text Box 5"/>
          <p:cNvSpPr txBox="1">
            <a:spLocks noChangeArrowheads="1"/>
          </p:cNvSpPr>
          <p:nvPr/>
        </p:nvSpPr>
        <p:spPr bwMode="auto">
          <a:xfrm>
            <a:off x="5219700" y="1196975"/>
            <a:ext cx="3671888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第二课时教学重点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250825" y="1916113"/>
            <a:ext cx="3816350" cy="4130675"/>
          </a:xfrm>
          <a:prstGeom prst="rect">
            <a:avLst/>
          </a:prstGeom>
          <a:solidFill>
            <a:srgbClr val="003300"/>
          </a:solidFill>
          <a:ln w="222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Char char="•"/>
            </a:pPr>
            <a:r>
              <a:rPr lang="zh-CN" altLang="en-US" sz="2400">
                <a:solidFill>
                  <a:schemeClr val="bg1"/>
                </a:solidFill>
                <a:latin typeface="Franklin Gothic Medium" pitchFamily="34" charset="0"/>
                <a:ea typeface="楷体_GB2312"/>
                <a:cs typeface="楷体_GB2312"/>
              </a:rPr>
              <a:t>复习引入（回忆花开时间和描写手法）</a:t>
            </a:r>
          </a:p>
          <a:p>
            <a:pPr marL="342900" indent="-342900">
              <a:buFontTx/>
              <a:buChar char="•"/>
            </a:pPr>
            <a:r>
              <a:rPr lang="zh-CN" altLang="en-US" sz="2400">
                <a:solidFill>
                  <a:schemeClr val="bg1"/>
                </a:solidFill>
                <a:latin typeface="Franklin Gothic Medium" pitchFamily="34" charset="0"/>
                <a:ea typeface="楷体_GB2312"/>
                <a:cs typeface="楷体_GB2312"/>
              </a:rPr>
              <a:t>探究学习，运用表格顺次分析课文写作结构</a:t>
            </a:r>
          </a:p>
          <a:p>
            <a:pPr marL="342900" indent="-342900">
              <a:buFontTx/>
              <a:buChar char="•"/>
            </a:pPr>
            <a:r>
              <a:rPr lang="zh-CN" altLang="en-US" sz="2400">
                <a:solidFill>
                  <a:schemeClr val="bg1"/>
                </a:solidFill>
                <a:latin typeface="Franklin Gothic Medium" pitchFamily="34" charset="0"/>
                <a:ea typeface="楷体_GB2312"/>
                <a:cs typeface="楷体_GB2312"/>
              </a:rPr>
              <a:t>总结方法，运用同一表格学略读课文，梳理写作结构</a:t>
            </a:r>
          </a:p>
          <a:p>
            <a:pPr marL="342900" indent="-342900">
              <a:buFontTx/>
              <a:buChar char="•"/>
            </a:pPr>
            <a:r>
              <a:rPr lang="zh-CN" altLang="en-US" sz="2400">
                <a:solidFill>
                  <a:schemeClr val="bg1"/>
                </a:solidFill>
                <a:latin typeface="Franklin Gothic Medium" pitchFamily="34" charset="0"/>
                <a:ea typeface="楷体_GB2312"/>
                <a:cs typeface="楷体_GB2312"/>
              </a:rPr>
              <a:t>运用方法，自学多篇有相同或相似写作结构的拓展材料</a:t>
            </a:r>
          </a:p>
          <a:p>
            <a:pPr marL="342900" indent="-342900">
              <a:buFontTx/>
              <a:buChar char="•"/>
            </a:pPr>
            <a:r>
              <a:rPr lang="zh-CN" altLang="en-US" sz="2400">
                <a:solidFill>
                  <a:schemeClr val="bg1"/>
                </a:solidFill>
                <a:latin typeface="Franklin Gothic Medium" pitchFamily="34" charset="0"/>
                <a:ea typeface="楷体_GB2312"/>
                <a:cs typeface="楷体_GB2312"/>
              </a:rPr>
              <a:t>汇报总结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" y="1196975"/>
            <a:ext cx="8564563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75" y="2871788"/>
            <a:ext cx="4505325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38" y="4762500"/>
            <a:ext cx="7666037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35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35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5940" grpId="0" animBg="1"/>
      <p:bldP spid="9359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花钟</a:t>
            </a:r>
            <a:r>
              <a:rPr lang="en-US" altLang="zh-CN" smtClean="0"/>
              <a:t>+</a:t>
            </a:r>
            <a:r>
              <a:rPr lang="zh-CN" altLang="en-US" smtClean="0"/>
              <a:t>找骆驼（说理</a:t>
            </a:r>
            <a:r>
              <a:rPr lang="en-US" altLang="zh-CN" smtClean="0"/>
              <a:t>/</a:t>
            </a:r>
            <a:r>
              <a:rPr lang="zh-CN" altLang="en-US" smtClean="0"/>
              <a:t>主题）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68413"/>
            <a:ext cx="4119563" cy="1066800"/>
          </a:xfrm>
        </p:spPr>
        <p:txBody>
          <a:bodyPr/>
          <a:lstStyle/>
          <a:p>
            <a:r>
              <a:rPr lang="zh-CN" altLang="en-US" smtClean="0"/>
              <a:t>第三课时教学过程</a:t>
            </a:r>
          </a:p>
          <a:p>
            <a:endParaRPr lang="en-US" altLang="zh-CN" smtClean="0"/>
          </a:p>
        </p:txBody>
      </p:sp>
      <p:sp>
        <p:nvSpPr>
          <p:cNvPr id="936964" name="Text Box 4"/>
          <p:cNvSpPr txBox="1">
            <a:spLocks noChangeArrowheads="1"/>
          </p:cNvSpPr>
          <p:nvPr/>
        </p:nvSpPr>
        <p:spPr bwMode="auto">
          <a:xfrm>
            <a:off x="4932363" y="1916113"/>
            <a:ext cx="4211637" cy="4495800"/>
          </a:xfrm>
          <a:prstGeom prst="rect">
            <a:avLst/>
          </a:prstGeom>
          <a:solidFill>
            <a:srgbClr val="333399"/>
          </a:solidFill>
          <a:ln w="22225" algn="ctr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Char char="•"/>
            </a:pPr>
            <a:r>
              <a:rPr lang="zh-CN" altLang="en-US" sz="2400">
                <a:solidFill>
                  <a:schemeClr val="bg1"/>
                </a:solidFill>
                <a:latin typeface="Franklin Gothic Medium" pitchFamily="34" charset="0"/>
                <a:ea typeface="楷体_GB2312"/>
                <a:cs typeface="楷体_GB2312"/>
              </a:rPr>
              <a:t>回顾一二课时的教学重点或者精略的结合点</a:t>
            </a:r>
          </a:p>
          <a:p>
            <a:pPr marL="342900" indent="-342900">
              <a:buFontTx/>
              <a:buChar char="•"/>
            </a:pPr>
            <a:r>
              <a:rPr lang="zh-CN" altLang="en-US" sz="2400">
                <a:solidFill>
                  <a:schemeClr val="bg1"/>
                </a:solidFill>
                <a:latin typeface="Franklin Gothic Medium" pitchFamily="34" charset="0"/>
                <a:ea typeface="楷体_GB2312"/>
                <a:cs typeface="楷体_GB2312"/>
              </a:rPr>
              <a:t>再次总结学习方法（深化主题升华内涵，写作手法分析，写作结构回忆，提供更多思考角度）</a:t>
            </a:r>
          </a:p>
          <a:p>
            <a:pPr marL="342900" indent="-342900">
              <a:buFontTx/>
              <a:buChar char="•"/>
            </a:pPr>
            <a:r>
              <a:rPr lang="zh-CN" altLang="en-US" sz="2400">
                <a:solidFill>
                  <a:schemeClr val="bg1"/>
                </a:solidFill>
                <a:latin typeface="Franklin Gothic Medium" pitchFamily="34" charset="0"/>
                <a:ea typeface="楷体_GB2312"/>
                <a:cs typeface="楷体_GB2312"/>
              </a:rPr>
              <a:t>提供相关拓展阅读（与主题、内容、写作手法、写作结构等相关）的范例</a:t>
            </a:r>
          </a:p>
          <a:p>
            <a:pPr marL="342900" indent="-342900">
              <a:buFontTx/>
              <a:buChar char="•"/>
            </a:pPr>
            <a:r>
              <a:rPr lang="zh-CN" altLang="en-US" sz="2400">
                <a:solidFill>
                  <a:schemeClr val="bg1"/>
                </a:solidFill>
                <a:latin typeface="Franklin Gothic Medium" pitchFamily="34" charset="0"/>
                <a:ea typeface="楷体_GB2312"/>
                <a:cs typeface="楷体_GB2312"/>
              </a:rPr>
              <a:t>写作</a:t>
            </a:r>
          </a:p>
          <a:p>
            <a:pPr marL="342900" indent="-342900">
              <a:buFontTx/>
              <a:buChar char="•"/>
            </a:pPr>
            <a:r>
              <a:rPr lang="zh-CN" altLang="en-US" sz="2400">
                <a:solidFill>
                  <a:schemeClr val="bg1"/>
                </a:solidFill>
                <a:latin typeface="Franklin Gothic Medium" pitchFamily="34" charset="0"/>
                <a:ea typeface="楷体_GB2312"/>
                <a:cs typeface="楷体_GB2312"/>
              </a:rPr>
              <a:t>评议与修改</a:t>
            </a:r>
          </a:p>
          <a:p>
            <a:pPr marL="342900" indent="-342900">
              <a:buFontTx/>
              <a:buChar char="•"/>
            </a:pPr>
            <a:r>
              <a:rPr lang="zh-CN" altLang="en-US" sz="2400">
                <a:solidFill>
                  <a:schemeClr val="bg1"/>
                </a:solidFill>
                <a:latin typeface="Franklin Gothic Medium" pitchFamily="34" charset="0"/>
                <a:ea typeface="楷体_GB2312"/>
                <a:cs typeface="楷体_GB2312"/>
              </a:rPr>
              <a:t>总结</a:t>
            </a:r>
          </a:p>
        </p:txBody>
      </p:sp>
      <p:sp>
        <p:nvSpPr>
          <p:cNvPr id="936965" name="Text Box 5"/>
          <p:cNvSpPr txBox="1">
            <a:spLocks noChangeArrowheads="1"/>
          </p:cNvSpPr>
          <p:nvPr/>
        </p:nvSpPr>
        <p:spPr bwMode="auto">
          <a:xfrm>
            <a:off x="5219700" y="1196975"/>
            <a:ext cx="3671888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第三课时教学重点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250825" y="1916113"/>
            <a:ext cx="3960813" cy="4130675"/>
          </a:xfrm>
          <a:prstGeom prst="rect">
            <a:avLst/>
          </a:prstGeom>
          <a:solidFill>
            <a:srgbClr val="003300"/>
          </a:solidFill>
          <a:ln w="222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Char char="•"/>
            </a:pPr>
            <a:r>
              <a:rPr lang="zh-CN" altLang="en-US" sz="2400">
                <a:solidFill>
                  <a:schemeClr val="bg1"/>
                </a:solidFill>
                <a:latin typeface="Franklin Gothic Medium" pitchFamily="34" charset="0"/>
                <a:ea typeface="楷体_GB2312"/>
                <a:cs typeface="楷体_GB2312"/>
              </a:rPr>
              <a:t>回顾课文的写作结构</a:t>
            </a:r>
          </a:p>
          <a:p>
            <a:pPr marL="342900" indent="-342900">
              <a:buFontTx/>
              <a:buChar char="•"/>
            </a:pPr>
            <a:r>
              <a:rPr lang="zh-CN" altLang="en-US" sz="2400">
                <a:solidFill>
                  <a:schemeClr val="bg1"/>
                </a:solidFill>
                <a:latin typeface="Franklin Gothic Medium" pitchFamily="34" charset="0"/>
                <a:ea typeface="楷体_GB2312"/>
                <a:cs typeface="楷体_GB2312"/>
              </a:rPr>
              <a:t>提供一组生活化图片，口头训练写作结构</a:t>
            </a:r>
          </a:p>
          <a:p>
            <a:pPr marL="342900" indent="-342900">
              <a:buFontTx/>
              <a:buChar char="•"/>
            </a:pPr>
            <a:r>
              <a:rPr lang="zh-CN" altLang="en-US" sz="2400">
                <a:solidFill>
                  <a:schemeClr val="bg1"/>
                </a:solidFill>
                <a:latin typeface="Franklin Gothic Medium" pitchFamily="34" charset="0"/>
                <a:ea typeface="楷体_GB2312"/>
                <a:cs typeface="楷体_GB2312"/>
              </a:rPr>
              <a:t>拓展阅读，提供模仿范例</a:t>
            </a:r>
          </a:p>
          <a:p>
            <a:pPr marL="342900" indent="-342900">
              <a:buFontTx/>
              <a:buChar char="•"/>
            </a:pPr>
            <a:r>
              <a:rPr lang="zh-CN" altLang="en-US" sz="2400">
                <a:solidFill>
                  <a:schemeClr val="bg1"/>
                </a:solidFill>
                <a:latin typeface="Franklin Gothic Medium" pitchFamily="34" charset="0"/>
                <a:ea typeface="楷体_GB2312"/>
                <a:cs typeface="楷体_GB2312"/>
              </a:rPr>
              <a:t>列出题纲，提示写法，回顾第一课时学习过的比喻和拟人手法</a:t>
            </a:r>
          </a:p>
          <a:p>
            <a:pPr marL="342900" indent="-342900">
              <a:buFontTx/>
              <a:buChar char="•"/>
            </a:pPr>
            <a:r>
              <a:rPr lang="zh-CN" altLang="en-US" sz="2400">
                <a:solidFill>
                  <a:schemeClr val="bg1"/>
                </a:solidFill>
                <a:latin typeface="Franklin Gothic Medium" pitchFamily="34" charset="0"/>
                <a:ea typeface="楷体_GB2312"/>
                <a:cs typeface="楷体_GB2312"/>
              </a:rPr>
              <a:t>大处着眼（运用第二课时学习的写作结构），小处雕琢（运用第一课时学习的比喻拟人修辞手法）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20938"/>
            <a:ext cx="8894763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6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36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6964" grpId="0" animBg="1"/>
      <p:bldP spid="93696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smtClean="0"/>
              <a:t>花钟</a:t>
            </a:r>
            <a:r>
              <a:rPr lang="en-US" altLang="zh-CN" b="1" smtClean="0"/>
              <a:t>+</a:t>
            </a:r>
            <a:r>
              <a:rPr lang="zh-CN" altLang="en-US" b="1" smtClean="0"/>
              <a:t>找骆驼（说理</a:t>
            </a:r>
            <a:r>
              <a:rPr lang="en-US" altLang="zh-CN" b="1" smtClean="0"/>
              <a:t>/</a:t>
            </a:r>
            <a:r>
              <a:rPr lang="zh-CN" altLang="en-US" b="1" smtClean="0"/>
              <a:t>主题）</a:t>
            </a:r>
          </a:p>
        </p:txBody>
      </p:sp>
      <p:graphicFrame>
        <p:nvGraphicFramePr>
          <p:cNvPr id="928837" name="Group 69"/>
          <p:cNvGraphicFramePr>
            <a:graphicFrameLocks noGrp="1"/>
          </p:cNvGraphicFramePr>
          <p:nvPr>
            <p:ph idx="1"/>
          </p:nvPr>
        </p:nvGraphicFramePr>
        <p:xfrm>
          <a:off x="381000" y="981075"/>
          <a:ext cx="8763000" cy="5866067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842963"/>
                <a:gridCol w="3384550"/>
                <a:gridCol w="2559050"/>
                <a:gridCol w="1976437"/>
              </a:tblGrid>
              <a:tr h="461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Franklin Gothic Book" pitchFamily="34" charset="0"/>
                        <a:ea typeface="楷体_GB2312" pitchFamily="49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课文讲解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Franklin Gothic Book" pitchFamily="34" charset="0"/>
                        <a:ea typeface="楷体_GB2312" pitchFamily="49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拓展阅读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Franklin Gothic Book" pitchFamily="34" charset="0"/>
                        <a:ea typeface="楷体_GB2312" pitchFamily="49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写作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Franklin Gothic Book" pitchFamily="34" charset="0"/>
                        <a:ea typeface="楷体_GB2312" pitchFamily="49" charset="-122"/>
                      </a:endParaRPr>
                    </a:p>
                  </a:txBody>
                  <a:tcPr horzOverflow="overflow"/>
                </a:tc>
              </a:tr>
              <a:tr h="854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第一课时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Franklin Gothic Book" pitchFamily="34" charset="0"/>
                        <a:ea typeface="楷体_GB2312" pitchFamily="49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不同难度要求的生字词；初读课文；感受并朗读优美段落；分析比喻和拟人手法</a:t>
                      </a: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Franklin Gothic Book" pitchFamily="34" charset="0"/>
                        <a:ea typeface="楷体_GB2312" pitchFamily="49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运用比喻和拟人手法，描写花的姿态颜色形状的</a:t>
                      </a:r>
                      <a:r>
                        <a:rPr kumimoji="0" lang="en-US" altLang="zh-CN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8-10</a:t>
                      </a:r>
                      <a:r>
                        <a:rPr kumimoji="0" lang="zh-CN" altLang="en-US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个短小精彩片断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Franklin Gothic Book" pitchFamily="34" charset="0"/>
                        <a:ea typeface="楷体_GB2312" pitchFamily="49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运用比喻拟人手法写花的一个方面，三言两语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Franklin Gothic Book" pitchFamily="34" charset="0"/>
                        <a:ea typeface="楷体_GB2312" pitchFamily="49" charset="-122"/>
                      </a:endParaRPr>
                    </a:p>
                  </a:txBody>
                  <a:tcPr horzOverflow="overflow"/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第二课时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Franklin Gothic Book" pitchFamily="34" charset="0"/>
                        <a:ea typeface="楷体_GB2312" pitchFamily="49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深读课文，分析结构，总结学法；运用方法学习略读</a:t>
                      </a: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Franklin Gothic Book" pitchFamily="34" charset="0"/>
                        <a:ea typeface="楷体_GB2312" pitchFamily="49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与此结构相似的其他完整文章</a:t>
                      </a:r>
                      <a:r>
                        <a:rPr kumimoji="0" lang="en-US" altLang="zh-CN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5-6</a:t>
                      </a:r>
                      <a:r>
                        <a:rPr kumimoji="0" lang="zh-CN" altLang="en-US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篇，巩固深化迁移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Franklin Gothic Book" pitchFamily="34" charset="0"/>
                        <a:ea typeface="楷体_GB2312" pitchFamily="49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无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Franklin Gothic Book" pitchFamily="34" charset="0"/>
                        <a:ea typeface="楷体_GB2312" pitchFamily="49" charset="-122"/>
                      </a:endParaRPr>
                    </a:p>
                  </a:txBody>
                  <a:tcPr horzOverflow="overflow"/>
                </a:tc>
              </a:tr>
              <a:tr h="155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第三课时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Franklin Gothic Book" pitchFamily="34" charset="0"/>
                        <a:ea typeface="楷体_GB2312" pitchFamily="49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重点回顾（写作结构），口语应用；拓展阅读，自列题纲，修辞运用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Franklin Gothic Book" pitchFamily="34" charset="0"/>
                        <a:ea typeface="楷体_GB2312" pitchFamily="49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按照“观察</a:t>
                      </a:r>
                      <a:r>
                        <a:rPr kumimoji="0" lang="zh-CN" altLang="en-US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sym typeface="Wingdings" pitchFamily="2" charset="2"/>
                        </a:rPr>
                        <a:t>分析</a:t>
                      </a:r>
                      <a:r>
                        <a:rPr kumimoji="0" lang="zh-CN" altLang="en-US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”的结构组织的</a:t>
                      </a:r>
                      <a:r>
                        <a:rPr kumimoji="0" lang="en-US" altLang="zh-CN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3-4</a:t>
                      </a:r>
                      <a:r>
                        <a:rPr kumimoji="0" lang="zh-CN" altLang="en-US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篇少儿作文拓展材料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Franklin Gothic Book" pitchFamily="34" charset="0"/>
                        <a:ea typeface="楷体_GB2312" pitchFamily="49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先列题纲写顺序（用结构），再细化写作（用比喻拟人手法）</a:t>
                      </a: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Franklin Gothic Book" pitchFamily="34" charset="0"/>
                        <a:ea typeface="楷体_GB2312" pitchFamily="49" charset="-122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93113" cy="1336675"/>
          </a:xfrm>
        </p:spPr>
        <p:txBody>
          <a:bodyPr/>
          <a:lstStyle/>
          <a:p>
            <a:r>
              <a:rPr lang="en-US" altLang="zh-CN" smtClean="0"/>
              <a:t>《</a:t>
            </a:r>
            <a:r>
              <a:rPr lang="zh-CN" altLang="en-US" smtClean="0"/>
              <a:t>新型玻璃</a:t>
            </a:r>
            <a:r>
              <a:rPr lang="en-US" altLang="zh-CN" smtClean="0"/>
              <a:t>》+《</a:t>
            </a:r>
            <a:r>
              <a:rPr lang="zh-CN" altLang="en-US" smtClean="0"/>
              <a:t>假如没有灰尘</a:t>
            </a:r>
            <a:r>
              <a:rPr lang="en-US" altLang="zh-CN" smtClean="0"/>
              <a:t>》</a:t>
            </a:r>
            <a:r>
              <a:rPr lang="zh-CN" altLang="en-US" smtClean="0"/>
              <a:t>（说明</a:t>
            </a:r>
            <a:r>
              <a:rPr lang="en-US" altLang="zh-CN" smtClean="0"/>
              <a:t>/</a:t>
            </a:r>
            <a:r>
              <a:rPr lang="zh-CN" altLang="en-US" smtClean="0"/>
              <a:t>写法）</a:t>
            </a:r>
          </a:p>
        </p:txBody>
      </p:sp>
      <p:sp>
        <p:nvSpPr>
          <p:cNvPr id="93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6050"/>
            <a:ext cx="8388350" cy="4283075"/>
          </a:xfrm>
        </p:spPr>
        <p:txBody>
          <a:bodyPr/>
          <a:lstStyle/>
          <a:p>
            <a:r>
              <a:rPr lang="zh-CN" altLang="en-US" smtClean="0">
                <a:ea typeface="楷体_GB2312"/>
                <a:cs typeface="楷体_GB2312"/>
              </a:rPr>
              <a:t>本单元组织方式：说明文，二精二略</a:t>
            </a:r>
          </a:p>
          <a:p>
            <a:r>
              <a:rPr lang="zh-CN" altLang="en-US" smtClean="0">
                <a:ea typeface="楷体_GB2312"/>
                <a:cs typeface="楷体_GB2312"/>
              </a:rPr>
              <a:t>单元导读要求：抓住课文的要点，了解基本的说明方法，并试着加以运用。</a:t>
            </a:r>
          </a:p>
          <a:p>
            <a:r>
              <a:rPr lang="zh-CN" altLang="en-US" smtClean="0">
                <a:ea typeface="楷体_GB2312"/>
                <a:cs typeface="楷体_GB2312"/>
              </a:rPr>
              <a:t>在本单元内，选择精略结合点的标准是什么</a:t>
            </a:r>
          </a:p>
          <a:p>
            <a:endParaRPr lang="zh-CN" altLang="en-US" smtClean="0">
              <a:ea typeface="楷体_GB2312"/>
              <a:cs typeface="楷体_GB2312"/>
            </a:endParaRPr>
          </a:p>
          <a:p>
            <a:endParaRPr lang="zh-CN" altLang="en-US" smtClean="0">
              <a:ea typeface="楷体_GB2312"/>
              <a:cs typeface="楷体_GB2312"/>
            </a:endParaRPr>
          </a:p>
          <a:p>
            <a:endParaRPr lang="zh-CN" altLang="en-US" smtClean="0">
              <a:ea typeface="楷体_GB2312"/>
              <a:cs typeface="楷体_GB2312"/>
            </a:endParaRPr>
          </a:p>
          <a:p>
            <a:pPr>
              <a:buFont typeface="Wingdings" pitchFamily="2" charset="2"/>
              <a:buNone/>
            </a:pPr>
            <a:endParaRPr lang="en-US" altLang="zh-CN" smtClean="0">
              <a:ea typeface="楷体_GB2312"/>
              <a:cs typeface="楷体_GB2312"/>
            </a:endParaRPr>
          </a:p>
        </p:txBody>
      </p:sp>
      <p:pic>
        <p:nvPicPr>
          <p:cNvPr id="31748" name="Picture 52" descr="book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716338"/>
            <a:ext cx="8675688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90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1</a:t>
            </a:r>
            <a:r>
              <a:rPr lang="zh-CN" altLang="en-US" smtClean="0"/>
              <a:t>、中高年级教学模式谱系图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3122613" y="1290638"/>
            <a:ext cx="2714625" cy="10001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tx1"/>
                </a:solidFill>
              </a:rPr>
              <a:t>“单元整体设计”模式 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122363" y="4719638"/>
            <a:ext cx="2071687" cy="8572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tx1"/>
                </a:solidFill>
              </a:rPr>
              <a:t>2-1-1</a:t>
            </a:r>
            <a:r>
              <a:rPr lang="zh-CN" altLang="en-US" sz="2000" b="1" dirty="0">
                <a:solidFill>
                  <a:schemeClr val="tx1"/>
                </a:solidFill>
              </a:rPr>
              <a:t>模式 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3549650" y="4719638"/>
            <a:ext cx="2517775" cy="8572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1"/>
                </a:solidFill>
              </a:rPr>
              <a:t>分解子目标模式</a:t>
            </a:r>
            <a:endParaRPr lang="en-US" altLang="zh-CN" sz="20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1"/>
                </a:solidFill>
              </a:rPr>
              <a:t>（层次性双主模式） 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1100138" y="3221038"/>
            <a:ext cx="7237412" cy="9525"/>
          </a:xfrm>
          <a:prstGeom prst="lin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>
            <a:stCxn id="5" idx="2"/>
          </p:cNvCxnSpPr>
          <p:nvPr/>
        </p:nvCxnSpPr>
        <p:spPr>
          <a:xfrm flipH="1">
            <a:off x="4473575" y="2290763"/>
            <a:ext cx="6350" cy="947737"/>
          </a:xfrm>
          <a:prstGeom prst="lin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rot="5400000">
            <a:off x="2337594" y="3432969"/>
            <a:ext cx="428625" cy="1587"/>
          </a:xfrm>
          <a:prstGeom prst="straightConnector1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rot="5400000">
            <a:off x="3909219" y="3432969"/>
            <a:ext cx="428625" cy="1587"/>
          </a:xfrm>
          <a:prstGeom prst="straightConnector1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rot="5400000">
            <a:off x="6479381" y="3432969"/>
            <a:ext cx="428625" cy="1588"/>
          </a:xfrm>
          <a:prstGeom prst="straightConnector1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rot="5400000">
            <a:off x="8124031" y="3432969"/>
            <a:ext cx="428625" cy="1588"/>
          </a:xfrm>
          <a:prstGeom prst="straightConnector1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圆角矩形 13"/>
          <p:cNvSpPr/>
          <p:nvPr/>
        </p:nvSpPr>
        <p:spPr>
          <a:xfrm>
            <a:off x="6051550" y="3648075"/>
            <a:ext cx="1285875" cy="6429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1"/>
                </a:solidFill>
              </a:rPr>
              <a:t>主题阅读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7766050" y="3648075"/>
            <a:ext cx="1143000" cy="6429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1"/>
                </a:solidFill>
              </a:rPr>
              <a:t>写作</a:t>
            </a:r>
          </a:p>
        </p:txBody>
      </p:sp>
      <p:sp>
        <p:nvSpPr>
          <p:cNvPr id="16" name="圆角矩形 15"/>
          <p:cNvSpPr/>
          <p:nvPr/>
        </p:nvSpPr>
        <p:spPr>
          <a:xfrm>
            <a:off x="3908425" y="3648075"/>
            <a:ext cx="1143000" cy="6429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1"/>
                </a:solidFill>
              </a:rPr>
              <a:t>精</a:t>
            </a:r>
            <a:r>
              <a:rPr lang="en-US" altLang="zh-CN" sz="2000" b="1" dirty="0">
                <a:solidFill>
                  <a:schemeClr val="tx1"/>
                </a:solidFill>
              </a:rPr>
              <a:t>+</a:t>
            </a:r>
            <a:r>
              <a:rPr lang="zh-CN" altLang="en-US" sz="2000" b="1" dirty="0">
                <a:solidFill>
                  <a:schemeClr val="tx1"/>
                </a:solidFill>
              </a:rPr>
              <a:t>略</a:t>
            </a:r>
          </a:p>
        </p:txBody>
      </p:sp>
      <p:sp>
        <p:nvSpPr>
          <p:cNvPr id="17" name="圆角矩形 16"/>
          <p:cNvSpPr/>
          <p:nvPr/>
        </p:nvSpPr>
        <p:spPr>
          <a:xfrm>
            <a:off x="1908175" y="3648075"/>
            <a:ext cx="1143000" cy="6429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1"/>
                </a:solidFill>
              </a:rPr>
              <a:t>精读课</a:t>
            </a:r>
          </a:p>
        </p:txBody>
      </p:sp>
      <p:cxnSp>
        <p:nvCxnSpPr>
          <p:cNvPr id="18" name="直接箭头连接符 17"/>
          <p:cNvCxnSpPr/>
          <p:nvPr/>
        </p:nvCxnSpPr>
        <p:spPr>
          <a:xfrm rot="5400000">
            <a:off x="2015331" y="4255295"/>
            <a:ext cx="428625" cy="500062"/>
          </a:xfrm>
          <a:prstGeom prst="straightConnector1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>
            <a:off x="4622800" y="4291013"/>
            <a:ext cx="293688" cy="379412"/>
          </a:xfrm>
          <a:prstGeom prst="straightConnector1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30"/>
          <p:cNvSpPr txBox="1">
            <a:spLocks noChangeArrowheads="1"/>
          </p:cNvSpPr>
          <p:nvPr/>
        </p:nvSpPr>
        <p:spPr bwMode="auto">
          <a:xfrm>
            <a:off x="3116263" y="3662363"/>
            <a:ext cx="719137" cy="5222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latin typeface="+mn-lt"/>
                <a:ea typeface="+mn-ea"/>
              </a:rPr>
              <a:t>……</a:t>
            </a:r>
            <a:endParaRPr lang="zh-CN" altLang="en-US" sz="2800" b="1" dirty="0">
              <a:latin typeface="+mn-lt"/>
              <a:ea typeface="+mn-ea"/>
            </a:endParaRPr>
          </a:p>
        </p:txBody>
      </p:sp>
      <p:cxnSp>
        <p:nvCxnSpPr>
          <p:cNvPr id="21" name="直接箭头连接符 20"/>
          <p:cNvCxnSpPr/>
          <p:nvPr/>
        </p:nvCxnSpPr>
        <p:spPr>
          <a:xfrm rot="5400000">
            <a:off x="880269" y="3452019"/>
            <a:ext cx="428625" cy="1587"/>
          </a:xfrm>
          <a:prstGeom prst="straightConnector1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圆角矩形 21"/>
          <p:cNvSpPr/>
          <p:nvPr/>
        </p:nvSpPr>
        <p:spPr>
          <a:xfrm>
            <a:off x="450850" y="3667125"/>
            <a:ext cx="1143000" cy="6429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1"/>
                </a:solidFill>
              </a:rPr>
              <a:t>引言课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6391275" y="4732338"/>
            <a:ext cx="2517775" cy="8572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1"/>
                </a:solidFill>
              </a:rPr>
              <a:t>主题阅读写作模式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cxnSp>
        <p:nvCxnSpPr>
          <p:cNvPr id="26" name="直接箭头连接符 25"/>
          <p:cNvCxnSpPr>
            <a:endCxn id="25" idx="0"/>
          </p:cNvCxnSpPr>
          <p:nvPr/>
        </p:nvCxnSpPr>
        <p:spPr>
          <a:xfrm flipH="1">
            <a:off x="7650163" y="4292600"/>
            <a:ext cx="688975" cy="439738"/>
          </a:xfrm>
          <a:prstGeom prst="straightConnector1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>
            <a:endCxn id="25" idx="0"/>
          </p:cNvCxnSpPr>
          <p:nvPr/>
        </p:nvCxnSpPr>
        <p:spPr>
          <a:xfrm>
            <a:off x="6694488" y="4292600"/>
            <a:ext cx="955675" cy="439738"/>
          </a:xfrm>
          <a:prstGeom prst="straightConnector1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08013" y="3068638"/>
            <a:ext cx="444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000" b="1">
                <a:solidFill>
                  <a:srgbClr val="FFFF00"/>
                </a:solidFill>
              </a:rPr>
              <a:t>1</a:t>
            </a:r>
            <a:endParaRPr lang="zh-CN" altLang="en-US" sz="4000" b="1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1979613" y="3068638"/>
            <a:ext cx="444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000" b="1">
                <a:solidFill>
                  <a:srgbClr val="FFFF00"/>
                </a:solidFill>
              </a:rPr>
              <a:t>2</a:t>
            </a:r>
            <a:endParaRPr lang="zh-CN" altLang="en-US" sz="4000" b="1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4473575" y="3081338"/>
            <a:ext cx="444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000" b="1">
                <a:solidFill>
                  <a:srgbClr val="FFFF00"/>
                </a:solidFill>
              </a:rPr>
              <a:t>3</a:t>
            </a:r>
            <a:endParaRPr lang="zh-CN" altLang="en-US" sz="4000" b="1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7172325" y="3079750"/>
            <a:ext cx="95885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000" b="1">
                <a:solidFill>
                  <a:srgbClr val="FFFF00"/>
                </a:solidFill>
              </a:rPr>
              <a:t>2~3</a:t>
            </a:r>
            <a:endParaRPr lang="zh-CN" altLang="en-US" sz="4000" b="1">
              <a:solidFill>
                <a:srgbClr val="FFFF00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41582" y="2463279"/>
            <a:ext cx="142218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none">
            <a:spAutoFit/>
          </a:bodyPr>
          <a:lstStyle/>
          <a:p>
            <a:pPr marL="342900" indent="-342900" algn="ctr">
              <a:defRPr/>
            </a:pPr>
            <a:r>
              <a:rPr lang="zh-CN" altLang="en-US" sz="2400" b="1" dirty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整体感知</a:t>
            </a:r>
            <a:endParaRPr lang="zh-CN" altLang="en-US" sz="2400" dirty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latin typeface="Arial" charset="0"/>
              <a:ea typeface="黑体" pitchFamily="2" charset="-122"/>
              <a:cs typeface="Times New Roman" pitchFamily="18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339752" y="2463279"/>
            <a:ext cx="296908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342900" indent="-342900" algn="ctr">
              <a:defRPr/>
            </a:pPr>
            <a:r>
              <a:rPr lang="zh-CN" altLang="en-US" sz="2400" b="1" dirty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局部分析、深入研读</a:t>
            </a:r>
            <a:endParaRPr lang="zh-CN" altLang="en-US" sz="2400" dirty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latin typeface="Arial" charset="0"/>
              <a:ea typeface="黑体" pitchFamily="2" charset="-122"/>
              <a:cs typeface="Times New Roman" pitchFamily="18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883293" y="2463279"/>
            <a:ext cx="142218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342900" indent="-342900" algn="ctr">
              <a:defRPr/>
            </a:pPr>
            <a:r>
              <a:rPr lang="zh-CN" altLang="en-US" sz="2400" b="1" dirty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回归整体</a:t>
            </a:r>
            <a:endParaRPr lang="zh-CN" altLang="en-US" sz="2400" dirty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latin typeface="Arial" charset="0"/>
              <a:ea typeface="黑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新型玻璃＋假如没有灰尘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68413"/>
            <a:ext cx="4119563" cy="1066800"/>
          </a:xfrm>
        </p:spPr>
        <p:txBody>
          <a:bodyPr/>
          <a:lstStyle/>
          <a:p>
            <a:r>
              <a:rPr lang="zh-CN" altLang="en-US" smtClean="0"/>
              <a:t>第一课时教学过程</a:t>
            </a:r>
          </a:p>
          <a:p>
            <a:endParaRPr lang="en-US" altLang="zh-CN" smtClean="0"/>
          </a:p>
        </p:txBody>
      </p:sp>
      <p:sp>
        <p:nvSpPr>
          <p:cNvPr id="941060" name="Text Box 4"/>
          <p:cNvSpPr txBox="1">
            <a:spLocks noChangeArrowheads="1"/>
          </p:cNvSpPr>
          <p:nvPr/>
        </p:nvSpPr>
        <p:spPr bwMode="auto">
          <a:xfrm>
            <a:off x="4572000" y="1916113"/>
            <a:ext cx="4572000" cy="4130675"/>
          </a:xfrm>
          <a:prstGeom prst="rect">
            <a:avLst/>
          </a:prstGeom>
          <a:solidFill>
            <a:srgbClr val="333399"/>
          </a:solidFill>
          <a:ln w="22225" algn="ctr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Char char="•"/>
            </a:pPr>
            <a:r>
              <a:rPr lang="zh-CN" altLang="en-US" sz="2400">
                <a:solidFill>
                  <a:schemeClr val="bg1"/>
                </a:solidFill>
                <a:latin typeface="Franklin Gothic Medium" pitchFamily="34" charset="0"/>
                <a:ea typeface="楷体_GB2312"/>
                <a:cs typeface="楷体_GB2312"/>
              </a:rPr>
              <a:t>激情引趣，导入课文</a:t>
            </a:r>
          </a:p>
          <a:p>
            <a:pPr marL="342900" indent="-342900">
              <a:buFontTx/>
              <a:buChar char="•"/>
            </a:pPr>
            <a:r>
              <a:rPr lang="zh-CN" altLang="en-US" sz="2400">
                <a:solidFill>
                  <a:schemeClr val="bg1"/>
                </a:solidFill>
                <a:latin typeface="Franklin Gothic Medium" pitchFamily="34" charset="0"/>
                <a:ea typeface="楷体_GB2312"/>
                <a:cs typeface="楷体_GB2312"/>
              </a:rPr>
              <a:t>初读课文，抓住大意</a:t>
            </a:r>
          </a:p>
          <a:p>
            <a:pPr marL="342900" indent="-342900">
              <a:buFontTx/>
              <a:buChar char="•"/>
            </a:pPr>
            <a:r>
              <a:rPr lang="zh-CN" altLang="en-US" sz="2400">
                <a:solidFill>
                  <a:schemeClr val="bg1"/>
                </a:solidFill>
                <a:latin typeface="Franklin Gothic Medium" pitchFamily="34" charset="0"/>
                <a:ea typeface="楷体_GB2312"/>
                <a:cs typeface="楷体_GB2312"/>
              </a:rPr>
              <a:t>生字词教学，理解、运用</a:t>
            </a:r>
          </a:p>
          <a:p>
            <a:pPr marL="342900" indent="-342900">
              <a:buFontTx/>
              <a:buChar char="•"/>
            </a:pPr>
            <a:r>
              <a:rPr lang="zh-CN" altLang="en-US" sz="2400">
                <a:solidFill>
                  <a:schemeClr val="bg1"/>
                </a:solidFill>
                <a:latin typeface="Franklin Gothic Medium" pitchFamily="34" charset="0"/>
                <a:ea typeface="楷体_GB2312"/>
                <a:cs typeface="楷体_GB2312"/>
              </a:rPr>
              <a:t>理解课文大意，归纳重点</a:t>
            </a:r>
          </a:p>
          <a:p>
            <a:pPr marL="342900" indent="-342900">
              <a:buFontTx/>
              <a:buChar char="•"/>
            </a:pPr>
            <a:r>
              <a:rPr lang="zh-CN" altLang="en-US" sz="2400">
                <a:solidFill>
                  <a:schemeClr val="bg1"/>
                </a:solidFill>
                <a:latin typeface="Franklin Gothic Medium" pitchFamily="34" charset="0"/>
                <a:ea typeface="楷体_GB2312"/>
                <a:cs typeface="楷体_GB2312"/>
              </a:rPr>
              <a:t>拓展阅读（针对背景知识，体裁、作者、时代背景、人物、不常见或不好理解的知识点、单个写作手法等）</a:t>
            </a:r>
          </a:p>
          <a:p>
            <a:pPr marL="342900" indent="-342900">
              <a:buFontTx/>
              <a:buChar char="•"/>
            </a:pPr>
            <a:r>
              <a:rPr lang="zh-CN" altLang="en-US" sz="2400">
                <a:solidFill>
                  <a:schemeClr val="bg1"/>
                </a:solidFill>
                <a:latin typeface="Franklin Gothic Medium" pitchFamily="34" charset="0"/>
                <a:ea typeface="楷体_GB2312"/>
                <a:cs typeface="楷体_GB2312"/>
              </a:rPr>
              <a:t>简短写作（本课涉及知识点的理解或者单个写作手法的应用，视教学实际情况而定） </a:t>
            </a:r>
          </a:p>
        </p:txBody>
      </p:sp>
      <p:sp>
        <p:nvSpPr>
          <p:cNvPr id="941061" name="Text Box 5"/>
          <p:cNvSpPr txBox="1">
            <a:spLocks noChangeArrowheads="1"/>
          </p:cNvSpPr>
          <p:nvPr/>
        </p:nvSpPr>
        <p:spPr bwMode="auto">
          <a:xfrm>
            <a:off x="5213350" y="1268413"/>
            <a:ext cx="3671888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第一课时教学重点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250825" y="1916113"/>
            <a:ext cx="3960813" cy="4130675"/>
          </a:xfrm>
          <a:prstGeom prst="rect">
            <a:avLst/>
          </a:prstGeom>
          <a:solidFill>
            <a:srgbClr val="003300"/>
          </a:solidFill>
          <a:ln w="222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Char char="•"/>
            </a:pPr>
            <a:r>
              <a:rPr lang="zh-CN" altLang="en-US" sz="2400" b="1">
                <a:solidFill>
                  <a:schemeClr val="bg1"/>
                </a:solidFill>
                <a:latin typeface="Franklin Gothic Medium" pitchFamily="34" charset="0"/>
                <a:ea typeface="楷体_GB2312"/>
                <a:cs typeface="楷体_GB2312"/>
              </a:rPr>
              <a:t>回顾生活经验，课文导入</a:t>
            </a:r>
          </a:p>
          <a:p>
            <a:pPr marL="342900" indent="-342900">
              <a:buFontTx/>
              <a:buChar char="•"/>
            </a:pPr>
            <a:r>
              <a:rPr lang="zh-CN" altLang="en-US" sz="2400" b="1">
                <a:solidFill>
                  <a:schemeClr val="bg1"/>
                </a:solidFill>
                <a:latin typeface="Franklin Gothic Medium" pitchFamily="34" charset="0"/>
                <a:ea typeface="楷体_GB2312"/>
                <a:cs typeface="楷体_GB2312"/>
              </a:rPr>
              <a:t>初读课文，不同难度要求的字词教学</a:t>
            </a:r>
          </a:p>
          <a:p>
            <a:pPr marL="342900" indent="-342900">
              <a:buFontTx/>
              <a:buChar char="•"/>
            </a:pPr>
            <a:r>
              <a:rPr lang="zh-CN" altLang="en-US" sz="2400" b="1">
                <a:solidFill>
                  <a:schemeClr val="bg1"/>
                </a:solidFill>
                <a:latin typeface="Franklin Gothic Medium" pitchFamily="34" charset="0"/>
                <a:ea typeface="楷体_GB2312"/>
                <a:cs typeface="楷体_GB2312"/>
              </a:rPr>
              <a:t>理解课文大意，归纳重点</a:t>
            </a:r>
          </a:p>
          <a:p>
            <a:pPr marL="342900" indent="-342900"/>
            <a:r>
              <a:rPr lang="zh-CN" altLang="en-US" sz="2400" b="1">
                <a:solidFill>
                  <a:schemeClr val="bg1"/>
                </a:solidFill>
                <a:latin typeface="Franklin Gothic Medium" pitchFamily="34" charset="0"/>
                <a:ea typeface="楷体_GB2312"/>
                <a:cs typeface="楷体_GB2312"/>
              </a:rPr>
              <a:t>   （玻璃的特点和作用）</a:t>
            </a:r>
          </a:p>
          <a:p>
            <a:pPr marL="342900" indent="-342900">
              <a:buFontTx/>
              <a:buChar char="•"/>
            </a:pPr>
            <a:r>
              <a:rPr lang="zh-CN" altLang="en-US" sz="2400" b="1">
                <a:solidFill>
                  <a:schemeClr val="bg1"/>
                </a:solidFill>
                <a:latin typeface="Franklin Gothic Medium" pitchFamily="34" charset="0"/>
                <a:ea typeface="楷体_GB2312"/>
                <a:cs typeface="楷体_GB2312"/>
              </a:rPr>
              <a:t>对比阅读（不同说明方法在说明同一类事物时的表现形式）</a:t>
            </a:r>
          </a:p>
          <a:p>
            <a:pPr marL="342900" indent="-342900">
              <a:buFontTx/>
              <a:buChar char="•"/>
            </a:pPr>
            <a:r>
              <a:rPr lang="zh-CN" altLang="en-US" sz="2400" b="1">
                <a:solidFill>
                  <a:schemeClr val="bg1"/>
                </a:solidFill>
                <a:latin typeface="Franklin Gothic Medium" pitchFamily="34" charset="0"/>
                <a:ea typeface="楷体_GB2312"/>
                <a:cs typeface="楷体_GB2312"/>
              </a:rPr>
              <a:t>运用基本说明手法，简</a:t>
            </a:r>
          </a:p>
          <a:p>
            <a:pPr marL="342900" indent="-342900"/>
            <a:r>
              <a:rPr lang="zh-CN" altLang="en-US" sz="2400" b="1">
                <a:solidFill>
                  <a:schemeClr val="bg1"/>
                </a:solidFill>
                <a:latin typeface="Franklin Gothic Medium" pitchFamily="34" charset="0"/>
                <a:ea typeface="楷体_GB2312"/>
                <a:cs typeface="楷体_GB2312"/>
              </a:rPr>
              <a:t>   短写作（推销词／新产品说明）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530350"/>
            <a:ext cx="83058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4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4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1060" grpId="0" animBg="1"/>
      <p:bldP spid="94106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新型玻璃＋假如没有灰尘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68413"/>
            <a:ext cx="4119563" cy="1066800"/>
          </a:xfrm>
        </p:spPr>
        <p:txBody>
          <a:bodyPr/>
          <a:lstStyle/>
          <a:p>
            <a:r>
              <a:rPr lang="zh-CN" altLang="en-US" smtClean="0"/>
              <a:t>第二课时教学过程</a:t>
            </a:r>
          </a:p>
          <a:p>
            <a:endParaRPr lang="en-US" altLang="zh-CN" smtClean="0"/>
          </a:p>
        </p:txBody>
      </p:sp>
      <p:sp>
        <p:nvSpPr>
          <p:cNvPr id="942084" name="Text Box 4"/>
          <p:cNvSpPr txBox="1">
            <a:spLocks noChangeArrowheads="1"/>
          </p:cNvSpPr>
          <p:nvPr/>
        </p:nvSpPr>
        <p:spPr bwMode="auto">
          <a:xfrm>
            <a:off x="4932363" y="1916113"/>
            <a:ext cx="4211637" cy="4495800"/>
          </a:xfrm>
          <a:prstGeom prst="rect">
            <a:avLst/>
          </a:prstGeom>
          <a:solidFill>
            <a:srgbClr val="333399"/>
          </a:solidFill>
          <a:ln w="22225" algn="ctr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Char char="•"/>
            </a:pPr>
            <a:r>
              <a:rPr lang="zh-CN" altLang="en-US" sz="2400">
                <a:solidFill>
                  <a:schemeClr val="bg1"/>
                </a:solidFill>
                <a:latin typeface="Franklin Gothic Medium" pitchFamily="34" charset="0"/>
                <a:ea typeface="楷体_GB2312"/>
                <a:cs typeface="楷体_GB2312"/>
              </a:rPr>
              <a:t>复习引入（可以回顾字词、课文大意、重点段落总结）</a:t>
            </a:r>
          </a:p>
          <a:p>
            <a:pPr marL="342900" indent="-342900">
              <a:buFontTx/>
              <a:buChar char="•"/>
            </a:pPr>
            <a:r>
              <a:rPr lang="zh-CN" altLang="en-US" sz="2400">
                <a:solidFill>
                  <a:schemeClr val="bg1"/>
                </a:solidFill>
                <a:latin typeface="Franklin Gothic Medium" pitchFamily="34" charset="0"/>
                <a:ea typeface="楷体_GB2312"/>
                <a:cs typeface="楷体_GB2312"/>
              </a:rPr>
              <a:t>分析课文重点，理解主题</a:t>
            </a:r>
          </a:p>
          <a:p>
            <a:pPr marL="342900" indent="-342900">
              <a:buFontTx/>
              <a:buChar char="•"/>
            </a:pPr>
            <a:r>
              <a:rPr lang="zh-CN" altLang="en-US" sz="2400">
                <a:solidFill>
                  <a:schemeClr val="bg1"/>
                </a:solidFill>
                <a:latin typeface="Franklin Gothic Medium" pitchFamily="34" charset="0"/>
                <a:ea typeface="楷体_GB2312"/>
                <a:cs typeface="楷体_GB2312"/>
              </a:rPr>
              <a:t>根据精略结合点，设计学习任务，师生共同完成，总结学习方法</a:t>
            </a:r>
          </a:p>
          <a:p>
            <a:pPr marL="342900" indent="-342900">
              <a:buFontTx/>
              <a:buChar char="•"/>
            </a:pPr>
            <a:r>
              <a:rPr lang="zh-CN" altLang="en-US" sz="2400">
                <a:solidFill>
                  <a:schemeClr val="bg1"/>
                </a:solidFill>
                <a:latin typeface="Franklin Gothic Medium" pitchFamily="34" charset="0"/>
                <a:ea typeface="楷体_GB2312"/>
                <a:cs typeface="楷体_GB2312"/>
              </a:rPr>
              <a:t>运用学习方法，学习略读课文</a:t>
            </a:r>
          </a:p>
          <a:p>
            <a:pPr marL="342900" indent="-342900">
              <a:buFontTx/>
              <a:buChar char="•"/>
            </a:pPr>
            <a:r>
              <a:rPr lang="zh-CN" altLang="en-US" sz="2400">
                <a:solidFill>
                  <a:schemeClr val="bg1"/>
                </a:solidFill>
                <a:latin typeface="Franklin Gothic Medium" pitchFamily="34" charset="0"/>
                <a:ea typeface="楷体_GB2312"/>
                <a:cs typeface="楷体_GB2312"/>
              </a:rPr>
              <a:t>深入理解学习方法，自主学习多篇拓展材料</a:t>
            </a:r>
          </a:p>
          <a:p>
            <a:pPr marL="342900" indent="-342900">
              <a:buFontTx/>
              <a:buChar char="•"/>
            </a:pPr>
            <a:r>
              <a:rPr lang="zh-CN" altLang="en-US" sz="2400">
                <a:solidFill>
                  <a:schemeClr val="bg1"/>
                </a:solidFill>
                <a:latin typeface="Franklin Gothic Medium" pitchFamily="34" charset="0"/>
                <a:ea typeface="楷体_GB2312"/>
                <a:cs typeface="楷体_GB2312"/>
              </a:rPr>
              <a:t>学法总结：纵向挖掘／横向比较</a:t>
            </a:r>
          </a:p>
        </p:txBody>
      </p:sp>
      <p:sp>
        <p:nvSpPr>
          <p:cNvPr id="942085" name="Text Box 5"/>
          <p:cNvSpPr txBox="1">
            <a:spLocks noChangeArrowheads="1"/>
          </p:cNvSpPr>
          <p:nvPr/>
        </p:nvSpPr>
        <p:spPr bwMode="auto">
          <a:xfrm>
            <a:off x="5219700" y="1249363"/>
            <a:ext cx="3671888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第二课时教学重点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250825" y="1916113"/>
            <a:ext cx="3816350" cy="5016500"/>
          </a:xfrm>
          <a:prstGeom prst="rect">
            <a:avLst/>
          </a:prstGeom>
          <a:solidFill>
            <a:srgbClr val="003300"/>
          </a:solidFill>
          <a:ln w="222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Char char="•"/>
            </a:pPr>
            <a:r>
              <a:rPr lang="zh-CN" altLang="en-US" sz="2000">
                <a:solidFill>
                  <a:schemeClr val="bg1"/>
                </a:solidFill>
                <a:latin typeface="Franklin Gothic Medium" pitchFamily="34" charset="0"/>
                <a:ea typeface="楷体_GB2312"/>
                <a:cs typeface="楷体_GB2312"/>
              </a:rPr>
              <a:t>复习引入（回忆新型玻璃的特点和作用，运用表格呈现精读课文说明方法，做铺垫）</a:t>
            </a:r>
          </a:p>
          <a:p>
            <a:pPr marL="342900" indent="-342900">
              <a:buFontTx/>
              <a:buChar char="•"/>
            </a:pPr>
            <a:r>
              <a:rPr lang="zh-CN" altLang="en-US" sz="2000">
                <a:solidFill>
                  <a:schemeClr val="bg1"/>
                </a:solidFill>
                <a:latin typeface="Franklin Gothic Medium" pitchFamily="34" charset="0"/>
                <a:ea typeface="楷体_GB2312"/>
                <a:cs typeface="楷体_GB2312"/>
              </a:rPr>
              <a:t>总结方法，运用同一思路，学略读课文的结构和说明方法（灰尘特点、作用、说明方法）</a:t>
            </a:r>
          </a:p>
          <a:p>
            <a:pPr marL="342900" indent="-342900">
              <a:buFontTx/>
              <a:buChar char="•"/>
            </a:pPr>
            <a:r>
              <a:rPr lang="zh-CN" altLang="en-US" sz="2000">
                <a:solidFill>
                  <a:schemeClr val="bg1"/>
                </a:solidFill>
                <a:latin typeface="Franklin Gothic Medium" pitchFamily="34" charset="0"/>
                <a:ea typeface="楷体_GB2312"/>
                <a:cs typeface="楷体_GB2312"/>
              </a:rPr>
              <a:t>口头表达：</a:t>
            </a:r>
            <a:r>
              <a:rPr lang="zh-CN" altLang="zh-CN" sz="2000" b="1">
                <a:solidFill>
                  <a:schemeClr val="bg1"/>
                </a:solidFill>
                <a:latin typeface="Arial" pitchFamily="34" charset="0"/>
              </a:rPr>
              <a:t>说说“假如没有</a:t>
            </a:r>
            <a:r>
              <a:rPr lang="en-US" altLang="zh-CN" sz="2000" b="1">
                <a:solidFill>
                  <a:schemeClr val="bg1"/>
                </a:solidFill>
                <a:latin typeface="Arial" pitchFamily="34" charset="0"/>
              </a:rPr>
              <a:t>XX</a:t>
            </a:r>
            <a:r>
              <a:rPr lang="zh-CN" altLang="zh-CN" sz="2000" b="1">
                <a:solidFill>
                  <a:schemeClr val="bg1"/>
                </a:solidFill>
                <a:latin typeface="Arial" pitchFamily="34" charset="0"/>
              </a:rPr>
              <a:t>玻璃，会……”</a:t>
            </a:r>
            <a:r>
              <a:rPr lang="zh-CN" altLang="en-US" sz="2000">
                <a:solidFill>
                  <a:schemeClr val="bg1"/>
                </a:solidFill>
                <a:latin typeface="Franklin Gothic Medium" pitchFamily="34" charset="0"/>
                <a:ea typeface="楷体_GB2312"/>
                <a:cs typeface="楷体_GB2312"/>
              </a:rPr>
              <a:t>（略读中的新说明方法还原于精读课文中） </a:t>
            </a:r>
          </a:p>
          <a:p>
            <a:pPr marL="342900" indent="-342900">
              <a:buFontTx/>
              <a:buChar char="•"/>
            </a:pPr>
            <a:r>
              <a:rPr lang="zh-CN" altLang="en-US" sz="2000">
                <a:solidFill>
                  <a:schemeClr val="bg1"/>
                </a:solidFill>
                <a:latin typeface="Franklin Gothic Medium" pitchFamily="34" charset="0"/>
                <a:ea typeface="楷体_GB2312"/>
                <a:cs typeface="楷体_GB2312"/>
              </a:rPr>
              <a:t>正确看待事物的思想方法</a:t>
            </a:r>
          </a:p>
          <a:p>
            <a:pPr marL="342900" indent="-342900">
              <a:buFontTx/>
              <a:buChar char="•"/>
            </a:pPr>
            <a:r>
              <a:rPr lang="zh-CN" altLang="en-US" sz="2000">
                <a:solidFill>
                  <a:schemeClr val="bg1"/>
                </a:solidFill>
                <a:latin typeface="Franklin Gothic Medium" pitchFamily="34" charset="0"/>
                <a:ea typeface="楷体_GB2312"/>
                <a:cs typeface="楷体_GB2312"/>
              </a:rPr>
              <a:t>拓展阅读（一种说明方法说明不同类事物的表现形式）</a:t>
            </a:r>
          </a:p>
          <a:p>
            <a:pPr marL="342900" indent="-342900">
              <a:buFontTx/>
              <a:buChar char="•"/>
            </a:pPr>
            <a:r>
              <a:rPr lang="zh-CN" altLang="en-US" sz="2000">
                <a:solidFill>
                  <a:schemeClr val="bg1"/>
                </a:solidFill>
                <a:latin typeface="Franklin Gothic Medium" pitchFamily="34" charset="0"/>
                <a:ea typeface="楷体_GB2312"/>
                <a:cs typeface="楷体_GB2312"/>
              </a:rPr>
              <a:t>单元总结（全面总结本单元说明方法）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938338"/>
            <a:ext cx="8147050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716213"/>
            <a:ext cx="8339138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1225550"/>
            <a:ext cx="7359650" cy="600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4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4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084" grpId="0" animBg="1"/>
      <p:bldP spid="94208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新型玻璃＋假如没有灰尘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68413"/>
            <a:ext cx="4119563" cy="1066800"/>
          </a:xfrm>
        </p:spPr>
        <p:txBody>
          <a:bodyPr/>
          <a:lstStyle/>
          <a:p>
            <a:r>
              <a:rPr lang="zh-CN" altLang="en-US" smtClean="0"/>
              <a:t>第三课时教学过程</a:t>
            </a:r>
          </a:p>
          <a:p>
            <a:endParaRPr lang="en-US" altLang="zh-CN" smtClean="0"/>
          </a:p>
        </p:txBody>
      </p:sp>
      <p:sp>
        <p:nvSpPr>
          <p:cNvPr id="943108" name="Text Box 4"/>
          <p:cNvSpPr txBox="1">
            <a:spLocks noChangeArrowheads="1"/>
          </p:cNvSpPr>
          <p:nvPr/>
        </p:nvSpPr>
        <p:spPr bwMode="auto">
          <a:xfrm>
            <a:off x="4932363" y="1916113"/>
            <a:ext cx="4211637" cy="3400425"/>
          </a:xfrm>
          <a:prstGeom prst="rect">
            <a:avLst/>
          </a:prstGeom>
          <a:solidFill>
            <a:srgbClr val="333399"/>
          </a:solidFill>
          <a:ln w="22225" algn="ctr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Char char="•"/>
            </a:pPr>
            <a:r>
              <a:rPr lang="zh-CN" altLang="en-US" sz="2400">
                <a:solidFill>
                  <a:schemeClr val="bg1"/>
                </a:solidFill>
                <a:latin typeface="Franklin Gothic Medium" pitchFamily="34" charset="0"/>
                <a:ea typeface="楷体_GB2312"/>
                <a:cs typeface="楷体_GB2312"/>
              </a:rPr>
              <a:t>总结学习方法（深化主题升华内涵，写作手法分析，写作结构回忆，提供更多思考角度）</a:t>
            </a:r>
          </a:p>
          <a:p>
            <a:pPr marL="342900" indent="-342900">
              <a:buFontTx/>
              <a:buChar char="•"/>
            </a:pPr>
            <a:r>
              <a:rPr lang="zh-CN" altLang="en-US" sz="2400">
                <a:solidFill>
                  <a:schemeClr val="bg1"/>
                </a:solidFill>
                <a:latin typeface="Franklin Gothic Medium" pitchFamily="34" charset="0"/>
                <a:ea typeface="楷体_GB2312"/>
                <a:cs typeface="楷体_GB2312"/>
              </a:rPr>
              <a:t>提供相关拓展阅读（与主题、内容、写作手法、写作结构等相关的范例）</a:t>
            </a:r>
          </a:p>
          <a:p>
            <a:pPr marL="342900" indent="-342900">
              <a:buFontTx/>
              <a:buChar char="•"/>
            </a:pPr>
            <a:r>
              <a:rPr lang="zh-CN" altLang="en-US" sz="2400">
                <a:solidFill>
                  <a:schemeClr val="bg1"/>
                </a:solidFill>
                <a:latin typeface="Franklin Gothic Medium" pitchFamily="34" charset="0"/>
                <a:ea typeface="楷体_GB2312"/>
                <a:cs typeface="楷体_GB2312"/>
              </a:rPr>
              <a:t>表达</a:t>
            </a:r>
          </a:p>
          <a:p>
            <a:pPr marL="342900" indent="-342900">
              <a:buFontTx/>
              <a:buChar char="•"/>
            </a:pPr>
            <a:r>
              <a:rPr lang="zh-CN" altLang="en-US" sz="2400">
                <a:solidFill>
                  <a:schemeClr val="bg1"/>
                </a:solidFill>
                <a:latin typeface="Franklin Gothic Medium" pitchFamily="34" charset="0"/>
                <a:ea typeface="楷体_GB2312"/>
                <a:cs typeface="楷体_GB2312"/>
              </a:rPr>
              <a:t>总结</a:t>
            </a:r>
          </a:p>
        </p:txBody>
      </p:sp>
      <p:sp>
        <p:nvSpPr>
          <p:cNvPr id="943109" name="Text Box 5"/>
          <p:cNvSpPr txBox="1">
            <a:spLocks noChangeArrowheads="1"/>
          </p:cNvSpPr>
          <p:nvPr/>
        </p:nvSpPr>
        <p:spPr bwMode="auto">
          <a:xfrm>
            <a:off x="5219700" y="1222375"/>
            <a:ext cx="3671888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第三课时教学重点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250825" y="1916113"/>
            <a:ext cx="3960813" cy="4524375"/>
          </a:xfrm>
          <a:prstGeom prst="rect">
            <a:avLst/>
          </a:prstGeom>
          <a:solidFill>
            <a:srgbClr val="003300"/>
          </a:solidFill>
          <a:ln w="222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zh-CN" altLang="zh-CN" sz="2400" b="1">
                <a:solidFill>
                  <a:srgbClr val="FFFF00"/>
                </a:solidFill>
                <a:latin typeface="Arial" pitchFamily="34" charset="0"/>
              </a:rPr>
              <a:t>正方：科学造福人类</a:t>
            </a:r>
            <a:r>
              <a:rPr lang="en-US" altLang="zh-CN" sz="2400" b="1">
                <a:solidFill>
                  <a:srgbClr val="FFFF00"/>
                </a:solidFill>
                <a:latin typeface="Arial" pitchFamily="34" charset="0"/>
              </a:rPr>
              <a:t> </a:t>
            </a:r>
            <a:endParaRPr lang="zh-CN" altLang="zh-CN" sz="2400" b="1">
              <a:solidFill>
                <a:srgbClr val="FFFF00"/>
              </a:solidFill>
              <a:latin typeface="Arial" pitchFamily="34" charset="0"/>
            </a:endParaRPr>
          </a:p>
          <a:p>
            <a:pPr marL="342900" indent="-342900"/>
            <a:r>
              <a:rPr lang="zh-CN" altLang="zh-CN" sz="2400" b="1">
                <a:solidFill>
                  <a:srgbClr val="FFFF00"/>
                </a:solidFill>
                <a:latin typeface="Arial" pitchFamily="34" charset="0"/>
              </a:rPr>
              <a:t>反方：科学未必造福人类</a:t>
            </a:r>
            <a:r>
              <a:rPr lang="en-US" altLang="zh-CN" sz="2400" b="1">
                <a:solidFill>
                  <a:srgbClr val="FFFF00"/>
                </a:solidFill>
                <a:latin typeface="Arial" pitchFamily="34" charset="0"/>
              </a:rPr>
              <a:t> </a:t>
            </a:r>
            <a:endParaRPr lang="zh-CN" altLang="zh-CN" sz="2400" b="1">
              <a:solidFill>
                <a:srgbClr val="FFFF00"/>
              </a:solidFill>
              <a:latin typeface="Arial" pitchFamily="34" charset="0"/>
            </a:endParaRPr>
          </a:p>
          <a:p>
            <a:pPr marL="342900" indent="-342900">
              <a:buFontTx/>
              <a:buChar char="•"/>
            </a:pPr>
            <a:endParaRPr lang="en-US" altLang="zh-CN" sz="2400">
              <a:solidFill>
                <a:schemeClr val="bg1"/>
              </a:solidFill>
              <a:latin typeface="Franklin Gothic Medium" pitchFamily="34" charset="0"/>
              <a:ea typeface="楷体_GB2312"/>
              <a:cs typeface="楷体_GB2312"/>
            </a:endParaRPr>
          </a:p>
          <a:p>
            <a:pPr marL="342900" indent="-342900">
              <a:buFontTx/>
              <a:buChar char="•"/>
            </a:pPr>
            <a:r>
              <a:rPr lang="zh-CN" altLang="en-US" sz="2400" b="1">
                <a:solidFill>
                  <a:schemeClr val="bg1"/>
                </a:solidFill>
                <a:latin typeface="Franklin Gothic Medium" pitchFamily="34" charset="0"/>
                <a:ea typeface="楷体_GB2312"/>
                <a:cs typeface="楷体_GB2312"/>
              </a:rPr>
              <a:t>准备辩论：</a:t>
            </a:r>
            <a:r>
              <a:rPr lang="zh-CN" altLang="zh-CN" sz="2400">
                <a:solidFill>
                  <a:schemeClr val="bg1"/>
                </a:solidFill>
                <a:latin typeface="Arial" pitchFamily="34" charset="0"/>
              </a:rPr>
              <a:t>在网上阅读扩展资源。确定正反方后，各组学生围绕己方观点一起讨论，从各方面寻找理由和事实论据。要充分体现自主学习和合作学习的要求。</a:t>
            </a:r>
            <a:endParaRPr lang="zh-CN" altLang="en-US" sz="2400">
              <a:solidFill>
                <a:schemeClr val="bg1"/>
              </a:solidFill>
              <a:latin typeface="Franklin Gothic Medium" pitchFamily="34" charset="0"/>
              <a:ea typeface="楷体_GB2312"/>
              <a:cs typeface="楷体_GB2312"/>
            </a:endParaRPr>
          </a:p>
          <a:p>
            <a:pPr marL="342900" indent="-342900">
              <a:buFontTx/>
              <a:buChar char="•"/>
            </a:pPr>
            <a:r>
              <a:rPr lang="zh-CN" altLang="en-US" sz="2400">
                <a:solidFill>
                  <a:schemeClr val="bg1"/>
                </a:solidFill>
                <a:latin typeface="Franklin Gothic Medium" pitchFamily="34" charset="0"/>
                <a:ea typeface="楷体_GB2312"/>
                <a:cs typeface="楷体_GB2312"/>
              </a:rPr>
              <a:t>展开辩论</a:t>
            </a:r>
          </a:p>
          <a:p>
            <a:pPr marL="342900" indent="-342900">
              <a:buFontTx/>
              <a:buChar char="•"/>
            </a:pPr>
            <a:r>
              <a:rPr lang="zh-CN" altLang="en-US" sz="2400">
                <a:solidFill>
                  <a:schemeClr val="bg1"/>
                </a:solidFill>
                <a:latin typeface="Franklin Gothic Medium" pitchFamily="34" charset="0"/>
                <a:ea typeface="楷体_GB2312"/>
                <a:cs typeface="楷体_GB2312"/>
              </a:rPr>
              <a:t>总结辩论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374900"/>
            <a:ext cx="8101013" cy="313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4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3108" grpId="0" animBg="1"/>
      <p:bldP spid="94310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新型玻璃＋假如没有灰尘</a:t>
            </a:r>
          </a:p>
        </p:txBody>
      </p:sp>
      <p:graphicFrame>
        <p:nvGraphicFramePr>
          <p:cNvPr id="944168" name="Group 40"/>
          <p:cNvGraphicFramePr>
            <a:graphicFrameLocks noGrp="1"/>
          </p:cNvGraphicFramePr>
          <p:nvPr>
            <p:ph idx="1"/>
          </p:nvPr>
        </p:nvGraphicFramePr>
        <p:xfrm>
          <a:off x="381000" y="981075"/>
          <a:ext cx="8763000" cy="5399723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842963"/>
                <a:gridCol w="3384550"/>
                <a:gridCol w="2559050"/>
                <a:gridCol w="1976437"/>
              </a:tblGrid>
              <a:tr h="461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Franklin Gothic Book" pitchFamily="34" charset="0"/>
                        <a:ea typeface="楷体_GB2312" pitchFamily="49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课文讲解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Franklin Gothic Book" pitchFamily="34" charset="0"/>
                        <a:ea typeface="楷体_GB2312" pitchFamily="49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拓展阅读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Franklin Gothic Book" pitchFamily="34" charset="0"/>
                        <a:ea typeface="楷体_GB2312" pitchFamily="49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表达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Franklin Gothic Book" pitchFamily="34" charset="0"/>
                        <a:ea typeface="楷体_GB2312" pitchFamily="49" charset="-122"/>
                      </a:endParaRPr>
                    </a:p>
                  </a:txBody>
                  <a:tcPr horzOverflow="overflow"/>
                </a:tc>
              </a:tr>
              <a:tr h="854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第一课时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Franklin Gothic Book" pitchFamily="34" charset="0"/>
                        <a:ea typeface="楷体_GB2312" pitchFamily="49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不同难度的生字词；初读课文；抓住课文大意玻璃的特点和作用，总结说明方法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Franklin Gothic Book" pitchFamily="34" charset="0"/>
                        <a:ea typeface="楷体_GB2312" pitchFamily="49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不同说明方法在说明同一类事物的不同表现形式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Franklin Gothic Book" pitchFamily="34" charset="0"/>
                        <a:ea typeface="楷体_GB2312" pitchFamily="49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［写作］运用不同说明方法说明一种玻璃的特点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Franklin Gothic Book" pitchFamily="34" charset="0"/>
                        <a:ea typeface="楷体_GB2312" pitchFamily="49" charset="-122"/>
                      </a:endParaRPr>
                    </a:p>
                  </a:txBody>
                  <a:tcPr horzOverflow="overflow"/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第二课时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Franklin Gothic Book" pitchFamily="34" charset="0"/>
                        <a:ea typeface="楷体_GB2312" pitchFamily="49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总结课文重点和说明方法，运用表格学习略读课文的重点和说明方法；横向总结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Franklin Gothic Book" pitchFamily="34" charset="0"/>
                        <a:ea typeface="楷体_GB2312" pitchFamily="49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用同一种说明方法说明不同事物的表现形式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Franklin Gothic Book" pitchFamily="34" charset="0"/>
                        <a:ea typeface="楷体_GB2312" pitchFamily="49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［口头］用略读课文的新说明方法表达精读课文内容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Franklin Gothic Book" pitchFamily="34" charset="0"/>
                        <a:ea typeface="楷体_GB2312" pitchFamily="49" charset="-122"/>
                      </a:endParaRPr>
                    </a:p>
                  </a:txBody>
                  <a:tcPr horzOverflow="overflow"/>
                </a:tc>
              </a:tr>
              <a:tr h="155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第三课时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Franklin Gothic Book" pitchFamily="34" charset="0"/>
                        <a:ea typeface="楷体_GB2312" pitchFamily="49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重点回顾，给出任务；拓展阅读；观点辩论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Franklin Gothic Book" pitchFamily="34" charset="0"/>
                        <a:ea typeface="楷体_GB2312" pitchFamily="49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三类拓展阅读材料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Franklin Gothic Book" pitchFamily="34" charset="0"/>
                        <a:ea typeface="楷体_GB2312" pitchFamily="49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［辩论］运用本单元总结的说明方法、思想方法</a:t>
                      </a: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Franklin Gothic Book" pitchFamily="34" charset="0"/>
                        <a:ea typeface="楷体_GB2312" pitchFamily="49" charset="-122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13"/>
          <p:cNvSpPr>
            <a:spLocks noGrp="1" noChangeArrowheads="1" noTextEdit="1"/>
          </p:cNvSpPr>
          <p:nvPr>
            <p:ph type="tbl" idx="1"/>
          </p:nvPr>
        </p:nvSpPr>
        <p:spPr/>
      </p:sp>
      <p:graphicFrame>
        <p:nvGraphicFramePr>
          <p:cNvPr id="35068" name="Group 252"/>
          <p:cNvGraphicFramePr>
            <a:graphicFrameLocks noGrp="1"/>
          </p:cNvGraphicFramePr>
          <p:nvPr/>
        </p:nvGraphicFramePr>
        <p:xfrm>
          <a:off x="467544" y="188640"/>
          <a:ext cx="8227642" cy="6032373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609600"/>
                <a:gridCol w="1524000"/>
                <a:gridCol w="2205608"/>
                <a:gridCol w="1656185"/>
                <a:gridCol w="2232249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zh-CN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宋体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富</a:t>
                      </a:r>
                      <a:r>
                        <a:rPr kumimoji="0" lang="en-US" altLang="zh-CN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r>
                        <a:rPr kumimoji="0" lang="zh-CN" alt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东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zh-CN" alt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写景</a:t>
                      </a:r>
                      <a:r>
                        <a:rPr kumimoji="0" lang="en-US" altLang="zh-CN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zh-CN" alt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结构</a:t>
                      </a:r>
                      <a:r>
                        <a:rPr kumimoji="0" lang="en-US" altLang="zh-CN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宋体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花</a:t>
                      </a:r>
                      <a:r>
                        <a:rPr kumimoji="0" lang="en-US" altLang="zh-CN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r>
                        <a:rPr kumimoji="0" lang="zh-CN" alt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zh-CN" alt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说理</a:t>
                      </a:r>
                      <a:r>
                        <a:rPr kumimoji="0" lang="en-US" altLang="zh-CN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zh-CN" alt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主题</a:t>
                      </a:r>
                      <a:r>
                        <a:rPr kumimoji="0" lang="en-US" altLang="zh-CN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宋体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鹅</a:t>
                      </a:r>
                      <a:r>
                        <a:rPr kumimoji="0" lang="en-US" altLang="zh-CN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r>
                        <a:rPr kumimoji="0" lang="zh-CN" alt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zh-CN" alt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状物</a:t>
                      </a:r>
                      <a:r>
                        <a:rPr kumimoji="0" lang="en-US" altLang="zh-CN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zh-CN" alt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内容</a:t>
                      </a:r>
                      <a:r>
                        <a:rPr kumimoji="0" lang="en-US" altLang="zh-CN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宋体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新</a:t>
                      </a:r>
                      <a:r>
                        <a:rPr kumimoji="0" lang="en-US" altLang="zh-CN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r>
                        <a:rPr kumimoji="0" lang="zh-CN" alt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假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zh-CN" alt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说明</a:t>
                      </a:r>
                      <a:r>
                        <a:rPr kumimoji="0" lang="en-US" altLang="zh-CN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zh-CN" alt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手法</a:t>
                      </a:r>
                      <a:r>
                        <a:rPr kumimoji="0" lang="en-US" altLang="zh-CN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宋体" pitchFamily="2" charset="-122"/>
                      </a:endParaRPr>
                    </a:p>
                  </a:txBody>
                  <a:tcPr horzOverflow="overflow"/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第一课时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宋体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整体感知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解决字词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概括课文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1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拓展阅读背景知识</a:t>
                      </a:r>
                      <a:endParaRPr kumimoji="0" lang="zh-CN" alt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宋体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整体感知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解决字词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第一、</a:t>
                      </a:r>
                      <a:r>
                        <a:rPr kumimoji="0" lang="en-US" altLang="zh-CN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zh-CN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段落解决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写作手法的</a:t>
                      </a:r>
                      <a:r>
                        <a:rPr kumimoji="0" lang="zh-CN" altLang="en-US" sz="1800" b="1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对比拓展阅读</a:t>
                      </a:r>
                      <a:endParaRPr kumimoji="0" lang="en-US" altLang="zh-CN" sz="1800" b="1" i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1" i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迁移片断写作</a:t>
                      </a:r>
                      <a:endParaRPr kumimoji="0" lang="zh-CN" alt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itchFamily="34" charset="0"/>
                        <a:ea typeface="宋体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背景知识阅读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整体感知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字词解决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理清结构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学习第一、二自然段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宋体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整体感知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解决字词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1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对比阅读（手法的应用）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片断写作表达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宋体" pitchFamily="2" charset="-122"/>
                      </a:endParaRPr>
                    </a:p>
                  </a:txBody>
                  <a:tcPr horzOverflow="overflow"/>
                </a:tc>
              </a:tr>
              <a:tr h="168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第二课时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宋体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文中探究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品读课文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1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文中拓展对比阅读</a:t>
                      </a:r>
                      <a:endParaRPr kumimoji="0" lang="zh-CN" alt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宋体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总结学法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探究学习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1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迁移略读（结构）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1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泛化拓展</a:t>
                      </a:r>
                      <a:endParaRPr kumimoji="0" lang="zh-CN" alt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宋体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总结学法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探究学习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1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精略比较阅读（性格、形象，手法）</a:t>
                      </a:r>
                      <a:endParaRPr kumimoji="0" lang="zh-CN" altLang="en-US" sz="2600" b="1" i="1" u="sng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宋体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复习课文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方法总结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1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迁移略读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1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拓展阅读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单元总结</a:t>
                      </a:r>
                      <a:endParaRPr kumimoji="0" lang="zh-CN" alt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宋体" pitchFamily="2" charset="-122"/>
                      </a:endParaRPr>
                    </a:p>
                  </a:txBody>
                  <a:tcPr horzOverflow="overflow"/>
                </a:tc>
              </a:tr>
              <a:tr h="160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第三课时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宋体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总结学法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1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迁移略读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1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拓展阅读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写作表达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课文回顾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1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拓展阅读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写作应用（文章）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itchFamily="34" charset="0"/>
                        <a:ea typeface="宋体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课文写法总结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1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精略比较阅读（写法）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1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拓展阅读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片断写作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itchFamily="34" charset="0"/>
                        <a:ea typeface="宋体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确定辩题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1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拓展阅读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实施辩论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总结辩论</a:t>
                      </a:r>
                      <a:endParaRPr kumimoji="0" lang="zh-CN" alt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宋体" pitchFamily="2" charset="-122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313"/>
            <a:ext cx="8675688" cy="4897437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kumimoji="1" lang="zh-CN" altLang="en-US" sz="2400" b="1" smtClean="0">
                <a:latin typeface="楷体_GB2312"/>
                <a:ea typeface="楷体_GB2312"/>
                <a:cs typeface="楷体_GB2312"/>
              </a:rPr>
              <a:t>　　　</a:t>
            </a:r>
            <a:r>
              <a:rPr kumimoji="1" lang="zh-CN" altLang="en-US" sz="2400" b="1" smtClean="0">
                <a:solidFill>
                  <a:srgbClr val="FFFF00"/>
                </a:solidFill>
                <a:latin typeface="楷体_GB2312"/>
                <a:ea typeface="楷体_GB2312"/>
                <a:cs typeface="楷体_GB2312"/>
              </a:rPr>
              <a:t>三课时教学目标分布</a:t>
            </a:r>
          </a:p>
          <a:p>
            <a:pPr lvl="1">
              <a:lnSpc>
                <a:spcPct val="80000"/>
              </a:lnSpc>
            </a:pPr>
            <a:r>
              <a:rPr kumimoji="1" lang="zh-CN" altLang="en-US" b="1" smtClean="0">
                <a:latin typeface="楷体_GB2312"/>
                <a:ea typeface="楷体_GB2312"/>
                <a:cs typeface="楷体_GB2312"/>
              </a:rPr>
              <a:t>第一课时：围绕</a:t>
            </a:r>
            <a:r>
              <a:rPr kumimoji="1" lang="zh-CN" altLang="en-US" b="1" smtClean="0">
                <a:solidFill>
                  <a:srgbClr val="FFFF00"/>
                </a:solidFill>
                <a:latin typeface="楷体_GB2312"/>
                <a:ea typeface="楷体_GB2312"/>
                <a:cs typeface="楷体_GB2312"/>
              </a:rPr>
              <a:t>生字词</a:t>
            </a:r>
            <a:r>
              <a:rPr kumimoji="1" lang="zh-CN" altLang="en-US" b="1" smtClean="0">
                <a:latin typeface="楷体_GB2312"/>
                <a:ea typeface="楷体_GB2312"/>
                <a:cs typeface="楷体_GB2312"/>
              </a:rPr>
              <a:t>、抓住</a:t>
            </a:r>
            <a:r>
              <a:rPr kumimoji="1" lang="zh-CN" altLang="en-US" b="1" smtClean="0">
                <a:solidFill>
                  <a:srgbClr val="FFFF00"/>
                </a:solidFill>
                <a:latin typeface="楷体_GB2312"/>
                <a:ea typeface="楷体_GB2312"/>
                <a:cs typeface="楷体_GB2312"/>
              </a:rPr>
              <a:t>课文大意</a:t>
            </a:r>
            <a:r>
              <a:rPr kumimoji="1" lang="zh-CN" altLang="en-US" b="1" smtClean="0">
                <a:latin typeface="楷体_GB2312"/>
                <a:ea typeface="楷体_GB2312"/>
                <a:cs typeface="楷体_GB2312"/>
              </a:rPr>
              <a:t>，</a:t>
            </a:r>
            <a:r>
              <a:rPr kumimoji="1" lang="zh-CN" altLang="en-US" b="1" smtClean="0">
                <a:solidFill>
                  <a:srgbClr val="FFFF00"/>
                </a:solidFill>
                <a:latin typeface="楷体_GB2312"/>
                <a:ea typeface="楷体_GB2312"/>
                <a:cs typeface="楷体_GB2312"/>
              </a:rPr>
              <a:t>梳理结构</a:t>
            </a:r>
            <a:r>
              <a:rPr kumimoji="1" lang="zh-CN" altLang="en-US" b="1" smtClean="0">
                <a:latin typeface="楷体_GB2312"/>
                <a:ea typeface="楷体_GB2312"/>
                <a:cs typeface="楷体_GB2312"/>
              </a:rPr>
              <a:t>进行，拓展阅读背景性或知识性材料，写作简短内容</a:t>
            </a:r>
          </a:p>
          <a:p>
            <a:pPr lvl="1">
              <a:lnSpc>
                <a:spcPct val="80000"/>
              </a:lnSpc>
            </a:pPr>
            <a:r>
              <a:rPr kumimoji="1" lang="zh-CN" altLang="en-US" b="1" smtClean="0">
                <a:latin typeface="楷体_GB2312"/>
                <a:ea typeface="楷体_GB2312"/>
                <a:cs typeface="楷体_GB2312"/>
              </a:rPr>
              <a:t>第二课时：围绕</a:t>
            </a:r>
            <a:r>
              <a:rPr kumimoji="1" lang="zh-CN" altLang="en-US" b="1" smtClean="0">
                <a:solidFill>
                  <a:srgbClr val="FFFF00"/>
                </a:solidFill>
                <a:latin typeface="楷体_GB2312"/>
                <a:ea typeface="楷体_GB2312"/>
                <a:cs typeface="楷体_GB2312"/>
              </a:rPr>
              <a:t>课文主题，理</a:t>
            </a:r>
            <a:r>
              <a:rPr kumimoji="1" lang="zh-CN" altLang="en-US" smtClean="0">
                <a:solidFill>
                  <a:srgbClr val="FFFF00"/>
                </a:solidFill>
                <a:latin typeface="楷体_GB2312"/>
                <a:ea typeface="楷体_GB2312"/>
                <a:cs typeface="楷体_GB2312"/>
              </a:rPr>
              <a:t>解</a:t>
            </a:r>
            <a:r>
              <a:rPr kumimoji="1" lang="zh-CN" altLang="en-US" b="1" smtClean="0">
                <a:latin typeface="楷体_GB2312"/>
                <a:ea typeface="楷体_GB2312"/>
                <a:cs typeface="楷体_GB2312"/>
              </a:rPr>
              <a:t>（重点）、</a:t>
            </a:r>
            <a:r>
              <a:rPr kumimoji="1" lang="zh-CN" altLang="en-US" b="1" smtClean="0">
                <a:solidFill>
                  <a:srgbClr val="FFFF00"/>
                </a:solidFill>
                <a:latin typeface="楷体_GB2312"/>
                <a:ea typeface="楷体_GB2312"/>
                <a:cs typeface="楷体_GB2312"/>
              </a:rPr>
              <a:t>分析</a:t>
            </a:r>
            <a:r>
              <a:rPr kumimoji="1" lang="zh-CN" altLang="en-US" b="1" smtClean="0">
                <a:latin typeface="楷体_GB2312"/>
                <a:ea typeface="楷体_GB2312"/>
                <a:cs typeface="楷体_GB2312"/>
              </a:rPr>
              <a:t>（方法）、</a:t>
            </a:r>
            <a:r>
              <a:rPr kumimoji="1" lang="zh-CN" altLang="en-US" b="1" smtClean="0">
                <a:solidFill>
                  <a:srgbClr val="FFFF00"/>
                </a:solidFill>
                <a:latin typeface="楷体_GB2312"/>
                <a:ea typeface="楷体_GB2312"/>
                <a:cs typeface="楷体_GB2312"/>
              </a:rPr>
              <a:t>深化</a:t>
            </a:r>
            <a:r>
              <a:rPr kumimoji="1" lang="zh-CN" altLang="en-US" b="1" smtClean="0">
                <a:latin typeface="楷体_GB2312"/>
                <a:ea typeface="楷体_GB2312"/>
                <a:cs typeface="楷体_GB2312"/>
              </a:rPr>
              <a:t>（略读）、</a:t>
            </a:r>
            <a:r>
              <a:rPr kumimoji="1" lang="zh-CN" altLang="en-US" b="1" smtClean="0">
                <a:solidFill>
                  <a:srgbClr val="FFFF00"/>
                </a:solidFill>
                <a:latin typeface="楷体_GB2312"/>
                <a:ea typeface="楷体_GB2312"/>
                <a:cs typeface="楷体_GB2312"/>
              </a:rPr>
              <a:t>迁移</a:t>
            </a:r>
            <a:r>
              <a:rPr kumimoji="1" lang="zh-CN" altLang="en-US" b="1" smtClean="0">
                <a:latin typeface="楷体_GB2312"/>
                <a:ea typeface="楷体_GB2312"/>
                <a:cs typeface="楷体_GB2312"/>
              </a:rPr>
              <a:t>（拓展），其中拓展紧扣主题的材料</a:t>
            </a:r>
          </a:p>
          <a:p>
            <a:pPr lvl="1">
              <a:lnSpc>
                <a:spcPct val="80000"/>
              </a:lnSpc>
            </a:pPr>
            <a:r>
              <a:rPr kumimoji="1" lang="zh-CN" altLang="en-US" b="1" smtClean="0">
                <a:latin typeface="楷体_GB2312"/>
                <a:ea typeface="楷体_GB2312"/>
                <a:cs typeface="楷体_GB2312"/>
              </a:rPr>
              <a:t>第三课时：围绕</a:t>
            </a:r>
            <a:r>
              <a:rPr kumimoji="1" lang="zh-CN" altLang="en-US" b="1" smtClean="0">
                <a:solidFill>
                  <a:srgbClr val="FFFF00"/>
                </a:solidFill>
                <a:latin typeface="楷体_GB2312"/>
                <a:ea typeface="楷体_GB2312"/>
                <a:cs typeface="楷体_GB2312"/>
              </a:rPr>
              <a:t>语言应用</a:t>
            </a:r>
            <a:r>
              <a:rPr kumimoji="1" lang="zh-CN" altLang="en-US" b="1" smtClean="0">
                <a:latin typeface="楷体_GB2312"/>
                <a:ea typeface="楷体_GB2312"/>
                <a:cs typeface="楷体_GB2312"/>
              </a:rPr>
              <a:t>，抓住训练重点（主题深化、结构运用、写作手法等），充分拓展阅读，针对重点写作</a:t>
            </a:r>
            <a:endParaRPr kumimoji="1" lang="en-US" altLang="zh-CN" b="1" smtClean="0">
              <a:latin typeface="楷体_GB2312"/>
              <a:ea typeface="楷体_GB2312"/>
              <a:cs typeface="楷体_GB2312"/>
            </a:endParaRPr>
          </a:p>
          <a:p>
            <a:pPr lvl="1">
              <a:lnSpc>
                <a:spcPct val="80000"/>
              </a:lnSpc>
            </a:pPr>
            <a:endParaRPr kumimoji="1" lang="zh-CN" altLang="en-US" b="1" smtClean="0">
              <a:latin typeface="楷体_GB2312"/>
              <a:ea typeface="楷体_GB2312"/>
              <a:cs typeface="楷体_GB2312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kumimoji="1" lang="zh-CN" altLang="en-US" sz="2400" b="1" smtClean="0">
                <a:solidFill>
                  <a:srgbClr val="FFFF00"/>
                </a:solidFill>
                <a:latin typeface="楷体_GB2312"/>
                <a:ea typeface="楷体_GB2312"/>
                <a:cs typeface="楷体_GB2312"/>
              </a:rPr>
              <a:t>三课时的核心词</a:t>
            </a:r>
          </a:p>
          <a:p>
            <a:pPr lvl="1">
              <a:lnSpc>
                <a:spcPct val="80000"/>
              </a:lnSpc>
            </a:pPr>
            <a:r>
              <a:rPr kumimoji="1" lang="zh-CN" altLang="en-US" b="1" smtClean="0">
                <a:solidFill>
                  <a:srgbClr val="FFFF00"/>
                </a:solidFill>
                <a:latin typeface="楷体_GB2312"/>
                <a:ea typeface="楷体_GB2312"/>
                <a:cs typeface="楷体_GB2312"/>
              </a:rPr>
              <a:t>理解</a:t>
            </a:r>
            <a:r>
              <a:rPr kumimoji="1" lang="zh-CN" altLang="en-US" b="1" smtClean="0">
                <a:latin typeface="楷体_GB2312"/>
                <a:ea typeface="楷体_GB2312"/>
                <a:cs typeface="楷体_GB2312"/>
              </a:rPr>
              <a:t>（从外到内，写了什么</a:t>
            </a:r>
            <a:r>
              <a:rPr kumimoji="1" lang="en-US" altLang="zh-CN" b="1" smtClean="0">
                <a:latin typeface="楷体_GB2312"/>
                <a:ea typeface="楷体_GB2312"/>
                <a:cs typeface="楷体_GB2312"/>
              </a:rPr>
              <a:t>[</a:t>
            </a:r>
            <a:r>
              <a:rPr kumimoji="1" lang="zh-CN" altLang="en-US" b="1" smtClean="0">
                <a:latin typeface="楷体_GB2312"/>
                <a:ea typeface="楷体_GB2312"/>
                <a:cs typeface="楷体_GB2312"/>
              </a:rPr>
              <a:t>大意</a:t>
            </a:r>
            <a:r>
              <a:rPr kumimoji="1" lang="en-US" altLang="zh-CN" b="1" smtClean="0">
                <a:latin typeface="楷体_GB2312"/>
                <a:ea typeface="楷体_GB2312"/>
                <a:cs typeface="楷体_GB2312"/>
              </a:rPr>
              <a:t>,</a:t>
            </a:r>
            <a:r>
              <a:rPr kumimoji="1" lang="zh-CN" altLang="en-US" b="1" smtClean="0">
                <a:latin typeface="楷体_GB2312"/>
                <a:ea typeface="楷体_GB2312"/>
                <a:cs typeface="楷体_GB2312"/>
              </a:rPr>
              <a:t>脉络</a:t>
            </a:r>
            <a:r>
              <a:rPr kumimoji="1" lang="en-US" altLang="zh-CN" b="1" smtClean="0">
                <a:latin typeface="楷体_GB2312"/>
                <a:ea typeface="楷体_GB2312"/>
                <a:cs typeface="楷体_GB2312"/>
              </a:rPr>
              <a:t>]</a:t>
            </a:r>
            <a:r>
              <a:rPr kumimoji="1" lang="zh-CN" altLang="en-US" b="1" smtClean="0">
                <a:latin typeface="楷体_GB2312"/>
                <a:ea typeface="楷体_GB2312"/>
                <a:cs typeface="楷体_GB2312"/>
              </a:rPr>
              <a:t>）</a:t>
            </a:r>
          </a:p>
          <a:p>
            <a:pPr lvl="1">
              <a:lnSpc>
                <a:spcPct val="80000"/>
              </a:lnSpc>
            </a:pPr>
            <a:r>
              <a:rPr kumimoji="1" lang="zh-CN" altLang="en-US" b="1" smtClean="0">
                <a:solidFill>
                  <a:srgbClr val="FFFF00"/>
                </a:solidFill>
                <a:latin typeface="楷体_GB2312"/>
                <a:ea typeface="楷体_GB2312"/>
                <a:cs typeface="楷体_GB2312"/>
                <a:sym typeface="Wingdings" pitchFamily="2" charset="2"/>
              </a:rPr>
              <a:t>分析</a:t>
            </a:r>
            <a:r>
              <a:rPr kumimoji="1" lang="zh-CN" altLang="en-US" b="1" smtClean="0">
                <a:latin typeface="楷体_GB2312"/>
                <a:ea typeface="楷体_GB2312"/>
                <a:cs typeface="楷体_GB2312"/>
                <a:sym typeface="Wingdings" pitchFamily="2" charset="2"/>
              </a:rPr>
              <a:t>（从外到内，为什么这样写</a:t>
            </a:r>
            <a:r>
              <a:rPr kumimoji="1" lang="en-US" altLang="zh-CN" b="1" smtClean="0">
                <a:latin typeface="楷体_GB2312"/>
                <a:ea typeface="楷体_GB2312"/>
                <a:cs typeface="楷体_GB2312"/>
                <a:sym typeface="Wingdings" pitchFamily="2" charset="2"/>
              </a:rPr>
              <a:t>[</a:t>
            </a:r>
            <a:r>
              <a:rPr kumimoji="1" lang="zh-CN" altLang="en-US" b="1" smtClean="0">
                <a:latin typeface="楷体_GB2312"/>
                <a:ea typeface="楷体_GB2312"/>
                <a:cs typeface="楷体_GB2312"/>
                <a:sym typeface="Wingdings" pitchFamily="2" charset="2"/>
              </a:rPr>
              <a:t>意图</a:t>
            </a:r>
            <a:r>
              <a:rPr kumimoji="1" lang="en-US" altLang="zh-CN" b="1" smtClean="0">
                <a:latin typeface="楷体_GB2312"/>
                <a:ea typeface="楷体_GB2312"/>
                <a:cs typeface="楷体_GB2312"/>
                <a:sym typeface="Wingdings" pitchFamily="2" charset="2"/>
              </a:rPr>
              <a:t>],</a:t>
            </a:r>
            <a:r>
              <a:rPr kumimoji="1" lang="zh-CN" altLang="en-US" b="1" smtClean="0">
                <a:latin typeface="楷体_GB2312"/>
                <a:ea typeface="楷体_GB2312"/>
                <a:cs typeface="楷体_GB2312"/>
                <a:sym typeface="Wingdings" pitchFamily="2" charset="2"/>
              </a:rPr>
              <a:t>好在哪里</a:t>
            </a:r>
            <a:r>
              <a:rPr kumimoji="1" lang="en-US" altLang="zh-CN" b="1" smtClean="0">
                <a:latin typeface="楷体_GB2312"/>
                <a:ea typeface="楷体_GB2312"/>
                <a:cs typeface="楷体_GB2312"/>
                <a:sym typeface="Wingdings" pitchFamily="2" charset="2"/>
              </a:rPr>
              <a:t>[</a:t>
            </a:r>
            <a:r>
              <a:rPr kumimoji="1" lang="zh-CN" altLang="en-US" b="1" smtClean="0">
                <a:latin typeface="楷体_GB2312"/>
                <a:ea typeface="楷体_GB2312"/>
                <a:cs typeface="楷体_GB2312"/>
                <a:sym typeface="Wingdings" pitchFamily="2" charset="2"/>
              </a:rPr>
              <a:t>揣摩</a:t>
            </a:r>
            <a:r>
              <a:rPr kumimoji="1" lang="en-US" altLang="zh-CN" b="1" smtClean="0">
                <a:latin typeface="楷体_GB2312"/>
                <a:ea typeface="楷体_GB2312"/>
                <a:cs typeface="楷体_GB2312"/>
                <a:sym typeface="Wingdings" pitchFamily="2" charset="2"/>
              </a:rPr>
              <a:t>]</a:t>
            </a:r>
            <a:r>
              <a:rPr kumimoji="1" lang="zh-CN" altLang="en-US" b="1" smtClean="0">
                <a:latin typeface="楷体_GB2312"/>
                <a:ea typeface="楷体_GB2312"/>
                <a:cs typeface="楷体_GB2312"/>
                <a:sym typeface="Wingdings" pitchFamily="2" charset="2"/>
              </a:rPr>
              <a:t>）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kumimoji="1" lang="zh-CN" altLang="en-US" b="1" smtClean="0">
                <a:latin typeface="楷体_GB2312"/>
                <a:ea typeface="楷体_GB2312"/>
                <a:cs typeface="楷体_GB2312"/>
                <a:sym typeface="Wingdings" pitchFamily="2" charset="2"/>
              </a:rPr>
              <a:t>　　　（学一学［精］；练一练［略］；用一用［拓］）</a:t>
            </a:r>
          </a:p>
          <a:p>
            <a:pPr lvl="1">
              <a:lnSpc>
                <a:spcPct val="80000"/>
              </a:lnSpc>
            </a:pPr>
            <a:r>
              <a:rPr kumimoji="1" lang="zh-CN" altLang="en-US" b="1" smtClean="0">
                <a:solidFill>
                  <a:srgbClr val="FFFF00"/>
                </a:solidFill>
                <a:latin typeface="楷体_GB2312"/>
                <a:ea typeface="楷体_GB2312"/>
                <a:cs typeface="楷体_GB2312"/>
                <a:sym typeface="Wingdings" pitchFamily="2" charset="2"/>
              </a:rPr>
              <a:t>表达</a:t>
            </a:r>
            <a:r>
              <a:rPr kumimoji="1" lang="zh-CN" altLang="en-US" b="1" smtClean="0">
                <a:latin typeface="楷体_GB2312"/>
                <a:ea typeface="楷体_GB2312"/>
                <a:cs typeface="楷体_GB2312"/>
                <a:sym typeface="Wingdings" pitchFamily="2" charset="2"/>
              </a:rPr>
              <a:t>（从内到外，我也可以这样应用</a:t>
            </a:r>
            <a:r>
              <a:rPr kumimoji="1" lang="en-US" altLang="zh-CN" b="1" smtClean="0">
                <a:latin typeface="楷体_GB2312"/>
                <a:ea typeface="楷体_GB2312"/>
                <a:cs typeface="楷体_GB2312"/>
                <a:sym typeface="Wingdings" pitchFamily="2" charset="2"/>
              </a:rPr>
              <a:t>[</a:t>
            </a:r>
            <a:r>
              <a:rPr kumimoji="1" lang="zh-CN" altLang="en-US" b="1" smtClean="0">
                <a:latin typeface="楷体_GB2312"/>
                <a:ea typeface="楷体_GB2312"/>
                <a:cs typeface="楷体_GB2312"/>
                <a:sym typeface="Wingdings" pitchFamily="2" charset="2"/>
              </a:rPr>
              <a:t>主题</a:t>
            </a:r>
            <a:r>
              <a:rPr kumimoji="1" lang="en-US" altLang="zh-CN" b="1" smtClean="0">
                <a:latin typeface="楷体_GB2312"/>
                <a:ea typeface="楷体_GB2312"/>
                <a:cs typeface="楷体_GB2312"/>
                <a:sym typeface="Wingdings" pitchFamily="2" charset="2"/>
              </a:rPr>
              <a:t>,</a:t>
            </a:r>
            <a:r>
              <a:rPr kumimoji="1" lang="zh-CN" altLang="en-US" b="1" smtClean="0">
                <a:latin typeface="楷体_GB2312"/>
                <a:ea typeface="楷体_GB2312"/>
                <a:cs typeface="楷体_GB2312"/>
                <a:sym typeface="Wingdings" pitchFamily="2" charset="2"/>
              </a:rPr>
              <a:t>写作手法</a:t>
            </a:r>
            <a:r>
              <a:rPr kumimoji="1" lang="en-US" altLang="zh-CN" b="1" smtClean="0">
                <a:latin typeface="楷体_GB2312"/>
                <a:ea typeface="楷体_GB2312"/>
                <a:cs typeface="楷体_GB2312"/>
                <a:sym typeface="Wingdings" pitchFamily="2" charset="2"/>
              </a:rPr>
              <a:t>]</a:t>
            </a:r>
            <a:r>
              <a:rPr kumimoji="1" lang="zh-CN" altLang="en-US" b="1" smtClean="0">
                <a:latin typeface="楷体_GB2312"/>
                <a:ea typeface="楷体_GB2312"/>
                <a:cs typeface="楷体_GB2312"/>
                <a:sym typeface="Wingdings" pitchFamily="2" charset="2"/>
              </a:rPr>
              <a:t>）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中高年级教学模式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内容占位符 2"/>
          <p:cNvSpPr>
            <a:spLocks noGrp="1"/>
          </p:cNvSpPr>
          <p:nvPr>
            <p:ph type="body" idx="1"/>
          </p:nvPr>
        </p:nvSpPr>
        <p:spPr bwMode="gray">
          <a:xfrm>
            <a:off x="684213" y="1412875"/>
            <a:ext cx="8229600" cy="4525963"/>
          </a:xfrm>
        </p:spPr>
        <p:txBody>
          <a:bodyPr/>
          <a:lstStyle/>
          <a:p>
            <a:pPr marL="0" indent="0">
              <a:lnSpc>
                <a:spcPct val="110000"/>
              </a:lnSpc>
              <a:buFont typeface="Wingdings" pitchFamily="2" charset="2"/>
              <a:buNone/>
            </a:pPr>
            <a:r>
              <a:rPr kumimoji="1" lang="en-US" altLang="zh-CN" sz="3200" b="1" smtClean="0"/>
              <a:t>     </a:t>
            </a:r>
            <a:r>
              <a:rPr kumimoji="1" lang="en-US" altLang="zh-CN" sz="3200" b="1" smtClean="0">
                <a:latin typeface="Arial" pitchFamily="34" charset="0"/>
                <a:ea typeface="华文行楷" pitchFamily="2" charset="-122"/>
              </a:rPr>
              <a:t>“</a:t>
            </a:r>
            <a:r>
              <a:rPr kumimoji="1" lang="zh-CN" altLang="en-US" sz="3200" b="1" smtClean="0">
                <a:solidFill>
                  <a:srgbClr val="FFFF00"/>
                </a:solidFill>
                <a:latin typeface="华文行楷" pitchFamily="2" charset="-122"/>
                <a:ea typeface="华文行楷" pitchFamily="2" charset="-122"/>
              </a:rPr>
              <a:t>扩展阅读和写作</a:t>
            </a:r>
            <a:r>
              <a:rPr kumimoji="1" lang="zh-CN" altLang="en-US" sz="3200" b="1" smtClean="0">
                <a:latin typeface="华文行楷" pitchFamily="2" charset="-122"/>
                <a:ea typeface="华文行楷" pitchFamily="2" charset="-122"/>
              </a:rPr>
              <a:t>仍是中高年级段语文跨越式教学不可缺少的基本环节（少了其中的一个环节，跨越式发展目标就难以达到），只是贯彻实施的具体方式有所不同而已。</a:t>
            </a:r>
            <a:r>
              <a:rPr kumimoji="1" lang="zh-CN" altLang="en-US" sz="3200" b="1" smtClean="0">
                <a:latin typeface="Arial" pitchFamily="34" charset="0"/>
                <a:ea typeface="华文行楷" pitchFamily="2" charset="-122"/>
              </a:rPr>
              <a:t>”</a:t>
            </a:r>
            <a:r>
              <a:rPr kumimoji="1" lang="zh-CN" altLang="en-US" sz="3200" b="1" smtClean="0">
                <a:latin typeface="华文行楷" pitchFamily="2" charset="-122"/>
                <a:ea typeface="华文行楷" pitchFamily="2" charset="-122"/>
              </a:rPr>
              <a:t>    </a:t>
            </a:r>
          </a:p>
          <a:p>
            <a:pPr marL="0" indent="0">
              <a:lnSpc>
                <a:spcPct val="110000"/>
              </a:lnSpc>
              <a:buFont typeface="Arial" pitchFamily="34" charset="0"/>
              <a:buNone/>
            </a:pPr>
            <a:r>
              <a:rPr kumimoji="1" lang="zh-CN" altLang="en-US" sz="3200" b="1" smtClean="0"/>
              <a:t>                                         </a:t>
            </a:r>
            <a:r>
              <a:rPr kumimoji="1" lang="en-US" altLang="zh-CN" sz="3200" b="1" smtClean="0"/>
              <a:t>——</a:t>
            </a:r>
            <a:r>
              <a:rPr kumimoji="1" lang="zh-CN" altLang="en-US" sz="3200" b="1" smtClean="0"/>
              <a:t>何克抗教授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标题 1"/>
          <p:cNvSpPr>
            <a:spLocks noGrp="1"/>
          </p:cNvSpPr>
          <p:nvPr>
            <p:ph type="title"/>
          </p:nvPr>
        </p:nvSpPr>
        <p:spPr>
          <a:xfrm>
            <a:off x="539750" y="2565400"/>
            <a:ext cx="8229600" cy="1143000"/>
          </a:xfrm>
        </p:spPr>
        <p:txBody>
          <a:bodyPr/>
          <a:lstStyle/>
          <a:p>
            <a:r>
              <a:rPr lang="en-US" altLang="zh-CN" smtClean="0"/>
              <a:t>3</a:t>
            </a:r>
            <a:r>
              <a:rPr lang="zh-CN" altLang="en-US" smtClean="0"/>
              <a:t>、单元主题</a:t>
            </a:r>
            <a:r>
              <a:rPr lang="en-US" altLang="zh-CN" smtClean="0"/>
              <a:t>+</a:t>
            </a:r>
            <a:r>
              <a:rPr lang="zh-CN" altLang="en-US" smtClean="0"/>
              <a:t>阅读教学模式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美丽的秋天（写景）</a:t>
            </a:r>
          </a:p>
        </p:txBody>
      </p:sp>
      <p:sp>
        <p:nvSpPr>
          <p:cNvPr id="40963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6248400"/>
            <a:ext cx="990600" cy="6096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228600" y="1981200"/>
            <a:ext cx="3429000" cy="471328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>
                <a:solidFill>
                  <a:schemeClr val="accent2"/>
                </a:solidFill>
                <a:latin typeface="Verdana" pitchFamily="34" charset="0"/>
              </a:rPr>
              <a:t>第一课时</a:t>
            </a:r>
          </a:p>
          <a:p>
            <a:pPr>
              <a:spcBef>
                <a:spcPct val="50000"/>
              </a:spcBef>
            </a:pPr>
            <a:r>
              <a:rPr lang="en-US" altLang="zh-CN" sz="2400"/>
              <a:t>1</a:t>
            </a:r>
            <a:r>
              <a:rPr lang="zh-CN" altLang="en-US" sz="2400"/>
              <a:t>、回顾课文，梳理主题（对本单元课文的写作内容、写作方法和写作结构复习）</a:t>
            </a:r>
          </a:p>
          <a:p>
            <a:pPr>
              <a:spcBef>
                <a:spcPct val="50000"/>
              </a:spcBef>
            </a:pPr>
            <a:r>
              <a:rPr lang="en-US" altLang="zh-CN" sz="2400"/>
              <a:t>2</a:t>
            </a:r>
            <a:r>
              <a:rPr lang="zh-CN" altLang="en-US" sz="2400"/>
              <a:t>、拓展阅读，迁移应用，并完成相应的表格</a:t>
            </a:r>
          </a:p>
          <a:p>
            <a:pPr>
              <a:spcBef>
                <a:spcPct val="50000"/>
              </a:spcBef>
            </a:pPr>
            <a:r>
              <a:rPr lang="en-US" altLang="zh-CN" sz="2400"/>
              <a:t>3</a:t>
            </a:r>
            <a:r>
              <a:rPr lang="zh-CN" altLang="en-US" sz="2400"/>
              <a:t>、写景写作手法总结（景物特点，恰当修辞，一定顺序）</a:t>
            </a:r>
          </a:p>
          <a:p>
            <a:pPr>
              <a:spcBef>
                <a:spcPct val="50000"/>
              </a:spcBef>
            </a:pPr>
            <a:endParaRPr lang="en-US" altLang="zh-CN">
              <a:latin typeface="Verdana" pitchFamily="34" charset="0"/>
            </a:endParaRP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3276600" y="1828800"/>
            <a:ext cx="3962400" cy="380047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>
                <a:solidFill>
                  <a:schemeClr val="accent2"/>
                </a:solidFill>
                <a:latin typeface="Verdana" pitchFamily="34" charset="0"/>
              </a:rPr>
              <a:t>第二课时</a:t>
            </a:r>
          </a:p>
          <a:p>
            <a:pPr>
              <a:spcBef>
                <a:spcPct val="50000"/>
              </a:spcBef>
            </a:pPr>
            <a:r>
              <a:rPr lang="en-US" altLang="zh-CN" sz="2400"/>
              <a:t>1</a:t>
            </a:r>
            <a:r>
              <a:rPr lang="zh-CN" altLang="en-US" sz="2400"/>
              <a:t>、回顾交流，明确写作要求</a:t>
            </a:r>
          </a:p>
          <a:p>
            <a:pPr>
              <a:spcBef>
                <a:spcPct val="50000"/>
              </a:spcBef>
            </a:pPr>
            <a:r>
              <a:rPr lang="en-US" altLang="zh-CN" sz="2400"/>
              <a:t>2</a:t>
            </a:r>
            <a:r>
              <a:rPr lang="zh-CN" altLang="en-US" sz="2400"/>
              <a:t>、欣赏范文，积累素材，构思作品</a:t>
            </a:r>
          </a:p>
          <a:p>
            <a:pPr>
              <a:spcBef>
                <a:spcPct val="50000"/>
              </a:spcBef>
            </a:pPr>
            <a:r>
              <a:rPr lang="en-US" altLang="zh-CN" sz="2400"/>
              <a:t>3</a:t>
            </a:r>
            <a:r>
              <a:rPr lang="zh-CN" altLang="en-US" sz="2400"/>
              <a:t>、自主创作，上传作品</a:t>
            </a:r>
          </a:p>
          <a:p>
            <a:pPr>
              <a:spcBef>
                <a:spcPct val="50000"/>
              </a:spcBef>
            </a:pPr>
            <a:r>
              <a:rPr lang="en-US" altLang="zh-CN" sz="2400"/>
              <a:t>4</a:t>
            </a:r>
            <a:r>
              <a:rPr lang="zh-CN" altLang="en-US" sz="2400"/>
              <a:t>、教师小结</a:t>
            </a:r>
          </a:p>
          <a:p>
            <a:pPr>
              <a:spcBef>
                <a:spcPct val="50000"/>
              </a:spcBef>
            </a:pPr>
            <a:endParaRPr lang="en-US" altLang="zh-CN">
              <a:latin typeface="Verdana" pitchFamily="34" charset="0"/>
            </a:endParaRP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4876800" y="1447800"/>
            <a:ext cx="3962400" cy="361791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>
                <a:solidFill>
                  <a:schemeClr val="accent2"/>
                </a:solidFill>
                <a:latin typeface="Verdana" pitchFamily="34" charset="0"/>
              </a:rPr>
              <a:t>第三课时</a:t>
            </a:r>
          </a:p>
          <a:p>
            <a:pPr>
              <a:spcBef>
                <a:spcPct val="50000"/>
              </a:spcBef>
            </a:pPr>
            <a:r>
              <a:rPr lang="en-US" altLang="zh-CN" sz="2400"/>
              <a:t>1</a:t>
            </a:r>
            <a:r>
              <a:rPr lang="zh-CN" altLang="en-US" sz="2400"/>
              <a:t>、复习写作要求</a:t>
            </a:r>
          </a:p>
          <a:p>
            <a:pPr>
              <a:spcBef>
                <a:spcPct val="50000"/>
              </a:spcBef>
            </a:pPr>
            <a:r>
              <a:rPr lang="en-US" altLang="zh-CN" sz="2400"/>
              <a:t>2</a:t>
            </a:r>
            <a:r>
              <a:rPr lang="zh-CN" altLang="en-US" sz="2400"/>
              <a:t>、范文点评，深化手法</a:t>
            </a:r>
          </a:p>
          <a:p>
            <a:pPr>
              <a:spcBef>
                <a:spcPct val="50000"/>
              </a:spcBef>
            </a:pPr>
            <a:r>
              <a:rPr lang="en-US" altLang="zh-CN" sz="2400"/>
              <a:t>3</a:t>
            </a:r>
            <a:r>
              <a:rPr lang="zh-CN" altLang="en-US" sz="2400"/>
              <a:t>、自主修改，重新上传</a:t>
            </a:r>
          </a:p>
          <a:p>
            <a:pPr>
              <a:spcBef>
                <a:spcPct val="50000"/>
              </a:spcBef>
            </a:pPr>
            <a:r>
              <a:rPr lang="en-US" altLang="zh-CN" sz="2400"/>
              <a:t>4</a:t>
            </a:r>
            <a:r>
              <a:rPr lang="zh-CN" altLang="en-US" sz="2400"/>
              <a:t>、小组互评，推选范文</a:t>
            </a:r>
          </a:p>
          <a:p>
            <a:pPr>
              <a:spcBef>
                <a:spcPct val="50000"/>
              </a:spcBef>
            </a:pPr>
            <a:r>
              <a:rPr lang="en-US" altLang="zh-CN" sz="2400"/>
              <a:t>5</a:t>
            </a:r>
            <a:r>
              <a:rPr lang="zh-CN" altLang="en-US" sz="2400"/>
              <a:t>、全班展示，评价小结</a:t>
            </a:r>
          </a:p>
          <a:p>
            <a:pPr>
              <a:spcBef>
                <a:spcPct val="50000"/>
              </a:spcBef>
            </a:pPr>
            <a:endParaRPr lang="en-US" altLang="zh-CN">
              <a:latin typeface="Verdana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animBg="1"/>
      <p:bldP spid="36870" grpId="0" animBg="1"/>
      <p:bldP spid="3687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3" y="2012950"/>
            <a:ext cx="3860800" cy="33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童话写作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304800" y="2057400"/>
            <a:ext cx="4953000" cy="44831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spcBef>
                <a:spcPct val="20000"/>
              </a:spcBef>
              <a:spcAft>
                <a:spcPct val="20000"/>
              </a:spcAft>
            </a:pPr>
            <a:r>
              <a:rPr lang="zh-CN" altLang="en-US" sz="2400">
                <a:solidFill>
                  <a:srgbClr val="990033"/>
                </a:solidFill>
              </a:rPr>
              <a:t>综合实践活动</a:t>
            </a:r>
          </a:p>
          <a:p>
            <a:pPr marL="800100" lvl="1" indent="-342900">
              <a:spcBef>
                <a:spcPct val="20000"/>
              </a:spcBef>
              <a:spcAft>
                <a:spcPct val="20000"/>
              </a:spcAft>
              <a:buFontTx/>
              <a:buAutoNum type="arabicPeriod"/>
            </a:pPr>
            <a:r>
              <a:rPr lang="zh-CN" altLang="en-US" sz="2400"/>
              <a:t>教师说明要求，提供样例（童话的相关知识，著名童话家，中国和外国的童话名篇等）</a:t>
            </a:r>
          </a:p>
          <a:p>
            <a:pPr marL="800100" lvl="1" indent="-342900">
              <a:spcBef>
                <a:spcPct val="20000"/>
              </a:spcBef>
              <a:spcAft>
                <a:spcPct val="20000"/>
              </a:spcAft>
              <a:buFontTx/>
              <a:buAutoNum type="arabicPeriod"/>
            </a:pPr>
            <a:r>
              <a:rPr lang="zh-CN" altLang="en-US" sz="2400"/>
              <a:t>学生课下根据要求，收集材料，制作手工报</a:t>
            </a:r>
          </a:p>
          <a:p>
            <a:pPr marL="800100" lvl="1" indent="-342900">
              <a:spcBef>
                <a:spcPct val="20000"/>
              </a:spcBef>
              <a:spcAft>
                <a:spcPct val="20000"/>
              </a:spcAft>
              <a:buFontTx/>
              <a:buAutoNum type="arabicPeriod"/>
            </a:pPr>
            <a:r>
              <a:rPr lang="zh-CN" altLang="en-US" sz="2400"/>
              <a:t>教师收集学生的作品，了解学生的完成情况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1828800" y="1371600"/>
            <a:ext cx="4953000" cy="462915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spcBef>
                <a:spcPct val="20000"/>
              </a:spcBef>
              <a:spcAft>
                <a:spcPct val="20000"/>
              </a:spcAft>
            </a:pPr>
            <a:r>
              <a:rPr lang="zh-CN" altLang="en-US" sz="2400">
                <a:solidFill>
                  <a:srgbClr val="990033"/>
                </a:solidFill>
              </a:rPr>
              <a:t>第一课时</a:t>
            </a:r>
          </a:p>
          <a:p>
            <a:pPr marL="800100" lvl="1" indent="-342900">
              <a:spcBef>
                <a:spcPct val="20000"/>
              </a:spcBef>
              <a:spcAft>
                <a:spcPct val="20000"/>
              </a:spcAft>
              <a:buFontTx/>
              <a:buAutoNum type="arabicPeriod"/>
            </a:pPr>
            <a:r>
              <a:rPr lang="zh-CN" altLang="en-US" sz="2400"/>
              <a:t>教师反馈学生手工画报的情况，学生集体学习有关童话方面的信息和知识</a:t>
            </a:r>
          </a:p>
          <a:p>
            <a:pPr marL="800100" lvl="1" indent="-342900">
              <a:spcBef>
                <a:spcPct val="20000"/>
              </a:spcBef>
              <a:spcAft>
                <a:spcPct val="20000"/>
              </a:spcAft>
              <a:buFontTx/>
              <a:buAutoNum type="arabicPeriod"/>
            </a:pPr>
            <a:r>
              <a:rPr lang="zh-CN" altLang="en-US" sz="2400"/>
              <a:t> 在回顾单元课文的基础上，总结出童话写作要点</a:t>
            </a:r>
          </a:p>
          <a:p>
            <a:pPr marL="800100" lvl="1" indent="-342900">
              <a:spcBef>
                <a:spcPct val="20000"/>
              </a:spcBef>
              <a:spcAft>
                <a:spcPct val="20000"/>
              </a:spcAft>
              <a:buFontTx/>
              <a:buAutoNum type="arabicPeriod"/>
            </a:pPr>
            <a:r>
              <a:rPr lang="zh-CN" altLang="en-US" sz="2400"/>
              <a:t>拓展阅读童话，再次领会写作要点</a:t>
            </a:r>
          </a:p>
          <a:p>
            <a:pPr marL="800100" lvl="1" indent="-342900">
              <a:spcBef>
                <a:spcPct val="20000"/>
              </a:spcBef>
              <a:spcAft>
                <a:spcPct val="20000"/>
              </a:spcAft>
              <a:buFontTx/>
              <a:buAutoNum type="arabicPeriod"/>
            </a:pPr>
            <a:endParaRPr lang="en-US" altLang="zh-CN" sz="2400"/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3962400" y="1066800"/>
            <a:ext cx="4953000" cy="433705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spcBef>
                <a:spcPct val="20000"/>
              </a:spcBef>
              <a:spcAft>
                <a:spcPct val="20000"/>
              </a:spcAft>
            </a:pPr>
            <a:r>
              <a:rPr lang="zh-CN" altLang="en-US" sz="2400">
                <a:solidFill>
                  <a:srgbClr val="990033"/>
                </a:solidFill>
              </a:rPr>
              <a:t>第二课时</a:t>
            </a:r>
          </a:p>
          <a:p>
            <a:pPr marL="800100" lvl="1" indent="-342900">
              <a:spcBef>
                <a:spcPct val="20000"/>
              </a:spcBef>
              <a:spcAft>
                <a:spcPct val="20000"/>
              </a:spcAft>
              <a:buFontTx/>
              <a:buAutoNum type="arabicPeriod"/>
            </a:pPr>
            <a:r>
              <a:rPr lang="zh-CN" altLang="en-US" sz="2400"/>
              <a:t>复习童话的写作要点</a:t>
            </a:r>
          </a:p>
          <a:p>
            <a:pPr marL="800100" lvl="1" indent="-342900">
              <a:spcBef>
                <a:spcPct val="20000"/>
              </a:spcBef>
              <a:spcAft>
                <a:spcPct val="20000"/>
              </a:spcAft>
              <a:buFontTx/>
              <a:buAutoNum type="arabicPeriod"/>
            </a:pPr>
            <a:r>
              <a:rPr lang="zh-CN" altLang="en-US" sz="2400"/>
              <a:t>教师创设情境，激发学生想象</a:t>
            </a:r>
          </a:p>
          <a:p>
            <a:pPr marL="800100" lvl="1" indent="-342900">
              <a:spcBef>
                <a:spcPct val="20000"/>
              </a:spcBef>
              <a:spcAft>
                <a:spcPct val="20000"/>
              </a:spcAft>
              <a:buFontTx/>
              <a:buAutoNum type="arabicPeriod"/>
            </a:pPr>
            <a:r>
              <a:rPr lang="zh-CN" altLang="en-US" sz="2400"/>
              <a:t>学生现场进行创作</a:t>
            </a:r>
          </a:p>
          <a:p>
            <a:pPr marL="800100" lvl="1" indent="-342900">
              <a:spcBef>
                <a:spcPct val="20000"/>
              </a:spcBef>
              <a:spcAft>
                <a:spcPct val="20000"/>
              </a:spcAft>
              <a:buFontTx/>
              <a:buAutoNum type="arabicPeriod"/>
            </a:pPr>
            <a:r>
              <a:rPr lang="zh-CN" altLang="en-US" sz="2400"/>
              <a:t>教师的现场进行点评指导，课后学生再修改完善</a:t>
            </a:r>
          </a:p>
          <a:p>
            <a:pPr marL="800100" lvl="1" indent="-342900">
              <a:spcBef>
                <a:spcPct val="20000"/>
              </a:spcBef>
              <a:spcAft>
                <a:spcPct val="20000"/>
              </a:spcAft>
              <a:buFontTx/>
              <a:buAutoNum type="arabicPeriod"/>
            </a:pPr>
            <a:endParaRPr lang="en-US" altLang="zh-CN" sz="24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 animBg="1"/>
      <p:bldP spid="37894" grpId="0" animBg="1"/>
      <p:bldP spid="3789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/>
          <p:cNvSpPr>
            <a:spLocks noGrp="1"/>
          </p:cNvSpPr>
          <p:nvPr>
            <p:ph type="title"/>
          </p:nvPr>
        </p:nvSpPr>
        <p:spPr>
          <a:xfrm>
            <a:off x="539750" y="115888"/>
            <a:ext cx="8229600" cy="1143000"/>
          </a:xfrm>
        </p:spPr>
        <p:txBody>
          <a:bodyPr/>
          <a:lstStyle/>
          <a:p>
            <a:r>
              <a:rPr lang="zh-CN" altLang="en-US" smtClean="0"/>
              <a:t>例如</a:t>
            </a:r>
          </a:p>
        </p:txBody>
      </p:sp>
      <p:sp>
        <p:nvSpPr>
          <p:cNvPr id="15363" name="内容占位符 2"/>
          <p:cNvSpPr>
            <a:spLocks noGrp="1"/>
          </p:cNvSpPr>
          <p:nvPr>
            <p:ph idx="1"/>
          </p:nvPr>
        </p:nvSpPr>
        <p:spPr>
          <a:xfrm>
            <a:off x="611188" y="1125538"/>
            <a:ext cx="8229600" cy="4525962"/>
          </a:xfrm>
        </p:spPr>
        <p:txBody>
          <a:bodyPr/>
          <a:lstStyle/>
          <a:p>
            <a:r>
              <a:rPr lang="zh-CN" altLang="en-US" b="1" smtClean="0"/>
              <a:t>课题：</a:t>
            </a:r>
            <a:r>
              <a:rPr lang="zh-CN" altLang="en-US" b="1" smtClean="0">
                <a:latin typeface="华文行楷" pitchFamily="2" charset="-122"/>
                <a:ea typeface="华文行楷" pitchFamily="2" charset="-122"/>
              </a:rPr>
              <a:t>名家笔下的小动物</a:t>
            </a:r>
            <a:endParaRPr lang="en-US" altLang="zh-CN" b="1" smtClean="0">
              <a:latin typeface="华文行楷" pitchFamily="2" charset="-122"/>
              <a:ea typeface="华文行楷" pitchFamily="2" charset="-122"/>
            </a:endParaRPr>
          </a:p>
          <a:p>
            <a:r>
              <a:rPr lang="zh-CN" altLang="en-US" b="1" smtClean="0"/>
              <a:t>设计者：</a:t>
            </a:r>
            <a:r>
              <a:rPr lang="zh-CN" altLang="en-US" b="1" smtClean="0">
                <a:latin typeface="华文行楷" pitchFamily="2" charset="-122"/>
                <a:ea typeface="华文行楷" pitchFamily="2" charset="-122"/>
              </a:rPr>
              <a:t>广州市越秀区东风东路小学 张红</a:t>
            </a:r>
          </a:p>
          <a:p>
            <a:endParaRPr lang="zh-CN" altLang="en-US" smtClean="0"/>
          </a:p>
        </p:txBody>
      </p:sp>
      <p:pic>
        <p:nvPicPr>
          <p:cNvPr id="1026" name="Picture 2" descr="http://www.pep.com.cn/xiaoyu/jiaoshi/tbjx/kbjiaocai/xy4s/201009/W0201009023846069188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4346575" cy="659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www.pep.com.cn/xiaoyu/jiaoshi/tbjx/kbjiaocai/xy4s/201009/W0201009023846066044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53975"/>
            <a:ext cx="4491037" cy="680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http://www.pep.com.cn/xiaoyu/jiaoshi/tbjx/kbjiaocai/xy4s/201009/W02010090238460472837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87563" y="30163"/>
            <a:ext cx="4518025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http://www.pep.com.cn/xiaoyu/jiaoshi/tbjx/kbjiaocai/xy4s/201009/W02010090238460269288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4838" y="-36513"/>
            <a:ext cx="4551362" cy="689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 descr="http://www.pep.com.cn/xiaoyu/jiaoshi/tbjx/kbjiaocai/xy4s/201009/W02010090238460082989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-36513"/>
            <a:ext cx="4572000" cy="693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39750" y="1052513"/>
            <a:ext cx="8153400" cy="5589587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zh-CN" altLang="en-US" sz="2000" b="1" smtClean="0"/>
              <a:t>认知目标</a:t>
            </a:r>
            <a:endParaRPr lang="zh-CN" altLang="en-US" sz="2000" smtClean="0"/>
          </a:p>
          <a:p>
            <a:pPr>
              <a:lnSpc>
                <a:spcPct val="105000"/>
              </a:lnSpc>
            </a:pPr>
            <a:r>
              <a:rPr lang="en-US" altLang="zh-CN" sz="2000" b="1" smtClean="0"/>
              <a:t>1</a:t>
            </a:r>
            <a:r>
              <a:rPr lang="zh-CN" altLang="en-US" sz="2000" b="1" smtClean="0"/>
              <a:t>．</a:t>
            </a:r>
            <a:r>
              <a:rPr lang="zh-CN" altLang="en-US" sz="2000" b="1" smtClean="0">
                <a:latin typeface="仿宋_GB2312"/>
                <a:ea typeface="仿宋_GB2312"/>
                <a:cs typeface="仿宋_GB2312"/>
              </a:rPr>
              <a:t>认识</a:t>
            </a:r>
            <a:r>
              <a:rPr lang="en-US" altLang="zh-CN" sz="2000" b="1" smtClean="0">
                <a:latin typeface="仿宋_GB2312"/>
                <a:ea typeface="仿宋_GB2312"/>
                <a:cs typeface="仿宋_GB2312"/>
              </a:rPr>
              <a:t>15</a:t>
            </a:r>
            <a:r>
              <a:rPr lang="zh-CN" altLang="en-US" sz="2000" b="1" smtClean="0">
                <a:latin typeface="仿宋_GB2312"/>
                <a:ea typeface="仿宋_GB2312"/>
                <a:cs typeface="仿宋_GB2312"/>
              </a:rPr>
              <a:t>个生字，会写</a:t>
            </a:r>
            <a:r>
              <a:rPr lang="en-US" altLang="zh-CN" sz="2000" b="1" smtClean="0">
                <a:latin typeface="仿宋_GB2312"/>
                <a:ea typeface="仿宋_GB2312"/>
                <a:cs typeface="仿宋_GB2312"/>
              </a:rPr>
              <a:t>25</a:t>
            </a:r>
            <a:r>
              <a:rPr lang="zh-CN" altLang="en-US" sz="2000" b="1" smtClean="0">
                <a:latin typeface="仿宋_GB2312"/>
                <a:ea typeface="仿宋_GB2312"/>
                <a:cs typeface="仿宋_GB2312"/>
              </a:rPr>
              <a:t>个生字，能读记文中词语。</a:t>
            </a:r>
          </a:p>
          <a:p>
            <a:pPr>
              <a:lnSpc>
                <a:spcPct val="105000"/>
              </a:lnSpc>
            </a:pPr>
            <a:r>
              <a:rPr lang="en-US" altLang="zh-CN" sz="2000" b="1" smtClean="0">
                <a:latin typeface="仿宋_GB2312"/>
                <a:ea typeface="仿宋_GB2312"/>
                <a:cs typeface="仿宋_GB2312"/>
              </a:rPr>
              <a:t>2</a:t>
            </a:r>
            <a:r>
              <a:rPr lang="zh-CN" altLang="en-US" sz="2000" b="1" smtClean="0">
                <a:latin typeface="仿宋_GB2312"/>
                <a:ea typeface="仿宋_GB2312"/>
                <a:cs typeface="仿宋_GB2312"/>
              </a:rPr>
              <a:t>、有感情地朗读课文，背诵自己喜欢的段落，摘录、积累好词佳句，增加语言储存，为语文学习奠定基础。</a:t>
            </a:r>
          </a:p>
          <a:p>
            <a:pPr>
              <a:lnSpc>
                <a:spcPct val="105000"/>
              </a:lnSpc>
            </a:pPr>
            <a:r>
              <a:rPr lang="en-US" altLang="zh-CN" sz="2000" b="1" smtClean="0">
                <a:latin typeface="仿宋_GB2312"/>
                <a:ea typeface="仿宋_GB2312"/>
                <a:cs typeface="仿宋_GB2312"/>
              </a:rPr>
              <a:t>3</a:t>
            </a:r>
            <a:r>
              <a:rPr lang="zh-CN" altLang="en-US" sz="2000" b="1" smtClean="0">
                <a:latin typeface="仿宋_GB2312"/>
                <a:ea typeface="仿宋_GB2312"/>
                <a:cs typeface="仿宋_GB2312"/>
              </a:rPr>
              <a:t>、学习作者抓住特点写动物的方法，体会作者用词的准确生动。</a:t>
            </a:r>
          </a:p>
          <a:p>
            <a:pPr>
              <a:lnSpc>
                <a:spcPct val="105000"/>
              </a:lnSpc>
            </a:pPr>
            <a:r>
              <a:rPr lang="en-US" altLang="zh-CN" sz="2000" b="1" smtClean="0">
                <a:latin typeface="仿宋_GB2312"/>
                <a:ea typeface="仿宋_GB2312"/>
                <a:cs typeface="仿宋_GB2312"/>
              </a:rPr>
              <a:t>4</a:t>
            </a:r>
            <a:r>
              <a:rPr lang="zh-CN" altLang="en-US" sz="2000" b="1" smtClean="0">
                <a:latin typeface="仿宋_GB2312"/>
                <a:ea typeface="仿宋_GB2312"/>
                <a:cs typeface="仿宋_GB2312"/>
              </a:rPr>
              <a:t>．以</a:t>
            </a:r>
            <a:r>
              <a:rPr lang="en-US" altLang="zh-CN" sz="2000" b="1" smtClean="0">
                <a:latin typeface="仿宋_GB2312"/>
                <a:ea typeface="仿宋_GB2312"/>
                <a:cs typeface="仿宋_GB2312"/>
              </a:rPr>
              <a:t>4</a:t>
            </a:r>
            <a:r>
              <a:rPr lang="zh-CN" altLang="en-US" sz="2000" b="1" smtClean="0">
                <a:latin typeface="仿宋_GB2312"/>
                <a:ea typeface="仿宋_GB2312"/>
                <a:cs typeface="仿宋_GB2312"/>
              </a:rPr>
              <a:t>篇课文为研究材料，学会运用表格比较分析的方法，区别异同；通过二度对比（一度：老舍的小猫与阅读链接中周而复、夏丏尊的猫对比；二度：老舍写的猫和母鸡对比。）深入体会作者表达上的异同，发现作者的语言特点（如拟人比喻夸张、反语诙谐幽默、口语化京腔矛盾对比等），寻找描写动物的一般方法和规律。</a:t>
            </a:r>
          </a:p>
          <a:p>
            <a:pPr>
              <a:lnSpc>
                <a:spcPct val="105000"/>
              </a:lnSpc>
            </a:pPr>
            <a:r>
              <a:rPr lang="en-US" altLang="zh-CN" sz="2000" b="1" smtClean="0">
                <a:latin typeface="仿宋_GB2312"/>
                <a:ea typeface="仿宋_GB2312"/>
                <a:cs typeface="仿宋_GB2312"/>
              </a:rPr>
              <a:t>5</a:t>
            </a:r>
            <a:r>
              <a:rPr lang="zh-CN" altLang="en-US" sz="2000" b="1" smtClean="0">
                <a:latin typeface="仿宋_GB2312"/>
                <a:ea typeface="仿宋_GB2312"/>
                <a:cs typeface="仿宋_GB2312"/>
              </a:rPr>
              <a:t>．利用网站的批注功能，培养学生探究语言，对文本深层感悟以及对信息敏锐捕捉的能力，提高学生理解感悟文章的能力。</a:t>
            </a:r>
          </a:p>
          <a:p>
            <a:pPr>
              <a:lnSpc>
                <a:spcPct val="105000"/>
              </a:lnSpc>
            </a:pPr>
            <a:r>
              <a:rPr lang="en-US" altLang="zh-CN" sz="2000" b="1" smtClean="0">
                <a:latin typeface="仿宋_GB2312"/>
                <a:ea typeface="仿宋_GB2312"/>
                <a:cs typeface="仿宋_GB2312"/>
              </a:rPr>
              <a:t>6</a:t>
            </a:r>
            <a:r>
              <a:rPr lang="zh-CN" altLang="en-US" sz="2000" b="1" smtClean="0">
                <a:latin typeface="仿宋_GB2312"/>
                <a:ea typeface="仿宋_GB2312"/>
                <a:cs typeface="仿宋_GB2312"/>
              </a:rPr>
              <a:t>．利用网站概念图提高学生描写小动物的能力，着重培养学生习作中逻辑思维的能力。</a:t>
            </a:r>
          </a:p>
          <a:p>
            <a:pPr>
              <a:lnSpc>
                <a:spcPct val="105000"/>
              </a:lnSpc>
            </a:pPr>
            <a:r>
              <a:rPr lang="en-US" altLang="zh-CN" sz="2000" b="1" smtClean="0">
                <a:latin typeface="仿宋_GB2312"/>
                <a:ea typeface="仿宋_GB2312"/>
                <a:cs typeface="仿宋_GB2312"/>
              </a:rPr>
              <a:t>7</a:t>
            </a:r>
            <a:r>
              <a:rPr lang="zh-CN" altLang="en-US" sz="2000" b="1" smtClean="0">
                <a:latin typeface="仿宋_GB2312"/>
                <a:ea typeface="仿宋_GB2312"/>
                <a:cs typeface="仿宋_GB2312"/>
              </a:rPr>
              <a:t>、通过阅读大量写小动物的拓展资源，进一步巩固批注运用在理解文章中的作用，实现由读到写的能力迁移。</a:t>
            </a: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31750"/>
            <a:ext cx="8229600" cy="1143000"/>
          </a:xfrm>
        </p:spPr>
        <p:txBody>
          <a:bodyPr/>
          <a:lstStyle/>
          <a:p>
            <a:r>
              <a:rPr lang="en-US" altLang="zh-CN" smtClean="0"/>
              <a:t>【</a:t>
            </a:r>
            <a:r>
              <a:rPr lang="zh-CN" altLang="en-US" smtClean="0"/>
              <a:t>教学目标</a:t>
            </a:r>
            <a:r>
              <a:rPr lang="en-US" altLang="zh-CN" smtClean="0"/>
              <a:t>】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611188" y="1700213"/>
            <a:ext cx="8153400" cy="4897437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zh-CN" altLang="en-US" sz="2000" b="1" smtClean="0"/>
              <a:t>情感目标</a:t>
            </a:r>
            <a:endParaRPr lang="zh-CN" altLang="en-US" sz="2000" smtClean="0"/>
          </a:p>
          <a:p>
            <a:pPr>
              <a:lnSpc>
                <a:spcPct val="105000"/>
              </a:lnSpc>
            </a:pPr>
            <a:r>
              <a:rPr lang="en-US" altLang="zh-CN" sz="2000" b="1" smtClean="0"/>
              <a:t>1</a:t>
            </a:r>
            <a:r>
              <a:rPr lang="zh-CN" altLang="en-US" sz="2000" b="1" smtClean="0"/>
              <a:t>、</a:t>
            </a:r>
            <a:r>
              <a:rPr lang="zh-CN" altLang="en-US" sz="2000" b="1" smtClean="0">
                <a:latin typeface="仿宋_GB2312"/>
                <a:ea typeface="仿宋_GB2312"/>
                <a:cs typeface="仿宋_GB2312"/>
              </a:rPr>
              <a:t>通过本组课文中老舍爷爷两篇文章的对比学习，自主阅读网站中收录的老舍爷爷在小学阶段不同题材的文章，着力打开学生的视野，了解更多作家的生平和文学成就，感受老舍爷爷这位全才作家独特的观察视角、别具一格的语言特色，热爱生活的炙热心灵，激发对老舍爷爷以及其他作家的敬佩之情。</a:t>
            </a:r>
          </a:p>
          <a:p>
            <a:pPr>
              <a:lnSpc>
                <a:spcPct val="105000"/>
              </a:lnSpc>
            </a:pPr>
            <a:r>
              <a:rPr lang="en-US" altLang="zh-CN" sz="2000" b="1" smtClean="0">
                <a:latin typeface="仿宋_GB2312"/>
                <a:ea typeface="仿宋_GB2312"/>
                <a:cs typeface="仿宋_GB2312"/>
              </a:rPr>
              <a:t>2</a:t>
            </a:r>
            <a:r>
              <a:rPr lang="zh-CN" altLang="en-US" sz="2000" b="1" smtClean="0">
                <a:latin typeface="仿宋_GB2312"/>
                <a:ea typeface="仿宋_GB2312"/>
                <a:cs typeface="仿宋_GB2312"/>
              </a:rPr>
              <a:t>、通过网站中大量专题拓展资源的阅读，丰富学生的阅读积累和情感体验，激发学生课外观察动物的兴趣，激发他们对生活的热爱。</a:t>
            </a:r>
          </a:p>
          <a:p>
            <a:pPr>
              <a:lnSpc>
                <a:spcPct val="105000"/>
              </a:lnSpc>
            </a:pPr>
            <a:r>
              <a:rPr lang="en-US" altLang="zh-CN" sz="2000" b="1" smtClean="0">
                <a:latin typeface="仿宋_GB2312"/>
                <a:ea typeface="仿宋_GB2312"/>
                <a:cs typeface="仿宋_GB2312"/>
              </a:rPr>
              <a:t>3</a:t>
            </a:r>
            <a:r>
              <a:rPr lang="zh-CN" altLang="en-US" sz="2000" b="1" smtClean="0">
                <a:latin typeface="仿宋_GB2312"/>
                <a:ea typeface="仿宋_GB2312"/>
                <a:cs typeface="仿宋_GB2312"/>
              </a:rPr>
              <a:t>、通过本单元四个模块的学习中，在师生共同搭建的语文专题学习网站下，培养学生自觉拓展阅读不同小动物文章的积极性，有主动收集描写小动物和老舍爷爷资料的意识，培养在网络环境下开展语文综合性学习的兴趣和能力。</a:t>
            </a:r>
          </a:p>
          <a:p>
            <a:pPr>
              <a:lnSpc>
                <a:spcPct val="105000"/>
              </a:lnSpc>
            </a:pPr>
            <a:r>
              <a:rPr lang="en-US" altLang="zh-CN" sz="2000" b="1" smtClean="0">
                <a:latin typeface="仿宋_GB2312"/>
                <a:ea typeface="仿宋_GB2312"/>
                <a:cs typeface="仿宋_GB2312"/>
              </a:rPr>
              <a:t>4</a:t>
            </a:r>
            <a:r>
              <a:rPr lang="zh-CN" altLang="en-US" sz="2000" b="1" smtClean="0">
                <a:latin typeface="仿宋_GB2312"/>
                <a:ea typeface="仿宋_GB2312"/>
                <a:cs typeface="仿宋_GB2312"/>
              </a:rPr>
              <a:t>、通过概念图、对比表格以及批注的使用，激发学生利用信息技术和图表辅助语文学习的兴趣和意识，勤于表达、乐于表达。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【</a:t>
            </a:r>
            <a:r>
              <a:rPr lang="zh-CN" altLang="en-US" smtClean="0"/>
              <a:t>教学目标</a:t>
            </a:r>
            <a:r>
              <a:rPr lang="en-US" altLang="zh-CN" smtClean="0"/>
              <a:t>】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42" name="Group 62"/>
          <p:cNvGraphicFramePr>
            <a:graphicFrameLocks noGrp="1"/>
          </p:cNvGraphicFramePr>
          <p:nvPr>
            <p:ph/>
          </p:nvPr>
        </p:nvGraphicFramePr>
        <p:xfrm>
          <a:off x="298450" y="228600"/>
          <a:ext cx="8540750" cy="6255068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552575"/>
                <a:gridCol w="6988175"/>
              </a:tblGrid>
              <a:tr h="6381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步 骤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黑体" pitchFamily="2" charset="-122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任务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黑体" pitchFamily="2" charset="-122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12715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1" u="none" strike="noStrike" cap="none" normalizeH="0" baseline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整体感知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黑体" pitchFamily="2" charset="-122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  </a:t>
                      </a:r>
                      <a:r>
                        <a:rPr kumimoji="0" lang="zh-CN" alt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通读本单元四篇课文的基础上，了解作家眼中和作家笔下的动物是什么样的？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 高傲的白鹅，好斗的白公鹅，性格古怪的猫，慈爱的母鸡这些性格鲜明，栩栩如生的形象，让学生有一个整体的感知。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/>
                </a:tc>
              </a:tr>
              <a:tr h="16271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局部分析</a:t>
                      </a: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深入研读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黑体" pitchFamily="2" charset="-122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  </a:t>
                      </a:r>
                      <a:r>
                        <a:rPr kumimoji="0" lang="zh-CN" alt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通过阅读，比较分析</a:t>
                      </a:r>
                      <a:r>
                        <a:rPr kumimoji="0" lang="en-US" altLang="zh-CN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《</a:t>
                      </a:r>
                      <a:r>
                        <a:rPr kumimoji="0" lang="zh-CN" alt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白鹅</a:t>
                      </a:r>
                      <a:r>
                        <a:rPr kumimoji="0" lang="en-US" altLang="zh-CN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》</a:t>
                      </a:r>
                      <a:r>
                        <a:rPr kumimoji="0" lang="zh-CN" alt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和</a:t>
                      </a:r>
                      <a:r>
                        <a:rPr kumimoji="0" lang="en-US" altLang="zh-CN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《</a:t>
                      </a:r>
                      <a:r>
                        <a:rPr kumimoji="0" lang="zh-CN" alt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白公鹅</a:t>
                      </a:r>
                      <a:r>
                        <a:rPr kumimoji="0" lang="en-US" altLang="zh-CN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》</a:t>
                      </a:r>
                      <a:r>
                        <a:rPr kumimoji="0" lang="zh-CN" alt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以及</a:t>
                      </a:r>
                      <a:r>
                        <a:rPr kumimoji="0" lang="en-US" altLang="zh-CN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《</a:t>
                      </a:r>
                      <a:r>
                        <a:rPr kumimoji="0" lang="zh-CN" alt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猫</a:t>
                      </a:r>
                      <a:r>
                        <a:rPr kumimoji="0" lang="en-US" altLang="zh-CN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》</a:t>
                      </a:r>
                      <a:r>
                        <a:rPr kumimoji="0" lang="zh-CN" alt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和</a:t>
                      </a:r>
                      <a:r>
                        <a:rPr kumimoji="0" lang="en-US" altLang="zh-CN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《</a:t>
                      </a:r>
                      <a:r>
                        <a:rPr kumimoji="0" lang="zh-CN" alt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母鸡</a:t>
                      </a:r>
                      <a:r>
                        <a:rPr kumimoji="0" lang="en-US" altLang="zh-CN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》</a:t>
                      </a:r>
                      <a:r>
                        <a:rPr kumimoji="0" lang="zh-CN" alt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体会不同作家的不同写法。</a:t>
                      </a:r>
                      <a:endParaRPr kumimoji="0" lang="en-US" altLang="zh-CN" sz="18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5143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528638" algn="l"/>
                        </a:tabLst>
                      </a:pPr>
                      <a:r>
                        <a:rPr kumimoji="0" lang="zh-CN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pitchFamily="2" charset="-122"/>
                          <a:cs typeface="+mn-cs"/>
                        </a:rPr>
                        <a:t>对比教学</a:t>
                      </a:r>
                      <a:r>
                        <a:rPr kumimoji="0" lang="en-US" altLang="zh-CN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pitchFamily="2" charset="-122"/>
                          <a:cs typeface="+mn-cs"/>
                        </a:rPr>
                        <a:t>《</a:t>
                      </a:r>
                      <a:r>
                        <a:rPr kumimoji="0" lang="zh-CN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pitchFamily="2" charset="-122"/>
                          <a:cs typeface="+mn-cs"/>
                        </a:rPr>
                        <a:t>白鹅</a:t>
                      </a:r>
                      <a:r>
                        <a:rPr kumimoji="0" lang="en-US" altLang="zh-CN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pitchFamily="2" charset="-122"/>
                          <a:cs typeface="+mn-cs"/>
                        </a:rPr>
                        <a:t>》《</a:t>
                      </a:r>
                      <a:r>
                        <a:rPr kumimoji="0" lang="zh-CN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pitchFamily="2" charset="-122"/>
                          <a:cs typeface="+mn-cs"/>
                        </a:rPr>
                        <a:t>白公鹅</a:t>
                      </a:r>
                      <a:r>
                        <a:rPr kumimoji="0" lang="en-US" altLang="zh-CN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pitchFamily="2" charset="-122"/>
                          <a:cs typeface="+mn-cs"/>
                        </a:rPr>
                        <a:t>》</a:t>
                      </a:r>
                      <a:r>
                        <a:rPr kumimoji="0" lang="zh-CN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pitchFamily="2" charset="-122"/>
                          <a:cs typeface="+mn-cs"/>
                        </a:rPr>
                        <a:t>（同样的动物，不同的写法）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对比教学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《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猫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》《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母鸡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》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（同样的作者，不同的写法）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  使学生学会利用批注加深对文章的理解、运用概念图理清文章的脉络，对动物形象进行对比分析，感悟不同的表达风格，文章的结构特点。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/>
                </a:tc>
              </a:tr>
              <a:tr h="23336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1" u="none" strike="noStrike" cap="none" normalizeH="0" baseline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1" u="none" strike="noStrike" cap="none" normalizeH="0" baseline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1" u="none" strike="noStrike" cap="none" normalizeH="0" baseline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回归整体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黑体" pitchFamily="2" charset="-122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  </a:t>
                      </a:r>
                      <a:r>
                        <a:rPr kumimoji="0" lang="zh-CN" alt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在前两个环节的基础上，重读四篇课文，体会同题异构以及异题同作的文章，当作者的观察角度不同，心理体验就不同，运用的表达方法也不同，语言也就各具特色。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  在大量主题阅读过程中，巩固批注及概念图在阅读中的作用，利用概念图工具进行习作提纲的练习。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 最后，回顾整个单元的课文，利用概念图绘制成习作思维导图，归纳出描写小动物的一般规律和方法，进行语言的积累和实践。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基于单元目标进行子模式的灵活组合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0825" y="1557338"/>
            <a:ext cx="8686800" cy="935037"/>
          </a:xfrm>
        </p:spPr>
        <p:txBody>
          <a:bodyPr/>
          <a:lstStyle/>
          <a:p>
            <a:r>
              <a:rPr lang="zh-CN" altLang="en-US" smtClean="0"/>
              <a:t>组合方式一：单元</a:t>
            </a:r>
            <a:r>
              <a:rPr lang="zh-CN" altLang="en-US" b="1" smtClean="0">
                <a:latin typeface="黑体" pitchFamily="49" charset="-122"/>
                <a:ea typeface="黑体" pitchFamily="49" charset="-122"/>
              </a:rPr>
              <a:t>各课不同教学目标</a:t>
            </a:r>
          </a:p>
          <a:p>
            <a:endParaRPr lang="zh-CN" altLang="en-US" smtClean="0"/>
          </a:p>
        </p:txBody>
      </p:sp>
      <p:pic>
        <p:nvPicPr>
          <p:cNvPr id="9218" name="Picture 2" descr="http://www.pep.com.cn/xiaoyu/jiaoshi/tbjx/kbjiaocai/xy5s/201009/W0201009175567782501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" y="0"/>
            <a:ext cx="4500563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96838" y="1844675"/>
            <a:ext cx="4616451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250825" y="1989138"/>
            <a:ext cx="4105275" cy="431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标注 4"/>
          <p:cNvSpPr/>
          <p:nvPr/>
        </p:nvSpPr>
        <p:spPr>
          <a:xfrm>
            <a:off x="5003800" y="2346325"/>
            <a:ext cx="3960813" cy="1655763"/>
          </a:xfrm>
          <a:prstGeom prst="wedgeRectCallout">
            <a:avLst>
              <a:gd name="adj1" fmla="val -65206"/>
              <a:gd name="adj2" fmla="val -57494"/>
            </a:avLst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要使学生认识到，道德看起来只是个简单的是非判断问题，但实践起来却很难，它需要有勇气；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250825" y="2420938"/>
            <a:ext cx="4105275" cy="431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标注 8"/>
          <p:cNvSpPr/>
          <p:nvPr/>
        </p:nvSpPr>
        <p:spPr>
          <a:xfrm>
            <a:off x="5003800" y="2852738"/>
            <a:ext cx="3960813" cy="1655762"/>
          </a:xfrm>
          <a:prstGeom prst="wedgeRectCallout">
            <a:avLst>
              <a:gd name="adj1" fmla="val -65206"/>
              <a:gd name="adj2" fmla="val -57494"/>
            </a:avLst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要使学生认识到，在人生道路上也是如此（为了实现自己的人生目标，可以选择不同的道路）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250825" y="2781300"/>
            <a:ext cx="4105275" cy="431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矩形标注 12"/>
          <p:cNvSpPr/>
          <p:nvPr/>
        </p:nvSpPr>
        <p:spPr>
          <a:xfrm>
            <a:off x="5003800" y="3267075"/>
            <a:ext cx="3960813" cy="1657350"/>
          </a:xfrm>
          <a:prstGeom prst="wedgeRectCallout">
            <a:avLst>
              <a:gd name="adj1" fmla="val -65206"/>
              <a:gd name="adj2" fmla="val -57494"/>
            </a:avLst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要使学生认识到，应当像落花生那样做一个朴实无华但对社会有用的人，而不要做外表光鲜、亮丽却对社会没有什么用处的人；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250825" y="3141663"/>
            <a:ext cx="4105275" cy="431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矩形标注 14"/>
          <p:cNvSpPr/>
          <p:nvPr/>
        </p:nvSpPr>
        <p:spPr>
          <a:xfrm>
            <a:off x="5003800" y="3573463"/>
            <a:ext cx="3960813" cy="1655762"/>
          </a:xfrm>
          <a:prstGeom prst="wedgeRectCallout">
            <a:avLst>
              <a:gd name="adj1" fmla="val -65206"/>
              <a:gd name="adj2" fmla="val -57494"/>
            </a:avLst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要使学生认识到，相互信赖可以创造出美好的境界（人和珍珠鸟之间通过相互信赖都能达到如此亲密无间，难道人与人之间不是更应该如此吗？）。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708400" y="3154363"/>
            <a:ext cx="4851400" cy="52387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dash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Adobe 黑体 Std R" pitchFamily="34" charset="-122"/>
                <a:ea typeface="Adobe 黑体 Std R" pitchFamily="34" charset="-122"/>
              </a:rPr>
              <a:t>课文分别按照低年段方式处理</a:t>
            </a:r>
            <a:endParaRPr lang="zh-CN" altLang="en-US" sz="28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4" grpId="1" animBg="1"/>
      <p:bldP spid="5" grpId="0" animBg="1"/>
      <p:bldP spid="5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基于单元目标进行子模式的灵活组合</a:t>
            </a:r>
          </a:p>
        </p:txBody>
      </p:sp>
      <p:sp>
        <p:nvSpPr>
          <p:cNvPr id="2048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/>
              <a:t>组合方式二：单元内课文目标同中有异</a:t>
            </a:r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36800"/>
            <a:ext cx="4267200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107950" y="2420938"/>
            <a:ext cx="4087813" cy="431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23825" y="4724400"/>
            <a:ext cx="4087813" cy="4333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矩形标注 7"/>
          <p:cNvSpPr/>
          <p:nvPr/>
        </p:nvSpPr>
        <p:spPr>
          <a:xfrm>
            <a:off x="4968875" y="2852738"/>
            <a:ext cx="3960813" cy="1871662"/>
          </a:xfrm>
          <a:prstGeom prst="wedgeRectCallout">
            <a:avLst>
              <a:gd name="adj1" fmla="val -68814"/>
              <a:gd name="adj2" fmla="val -64395"/>
            </a:avLst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“通过课文的学习，使学生认识到，如果不虚心学习，不了解、不尊重自然规律就会遭到大自然的报复与惩罚”（用反面事例</a:t>
            </a:r>
            <a:r>
              <a:rPr lang="zh-CN" altLang="en-US" sz="20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sym typeface="Arial" charset="0"/>
              </a:rPr>
              <a:t>教育学生，必须了解和尊重自然规律</a:t>
            </a:r>
            <a:r>
              <a:rPr lang="zh-CN" altLang="en-US" sz="20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）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25413" y="3021013"/>
            <a:ext cx="4070350" cy="10556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90488" y="5300663"/>
            <a:ext cx="4087812" cy="431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矩形标注 10"/>
          <p:cNvSpPr/>
          <p:nvPr/>
        </p:nvSpPr>
        <p:spPr>
          <a:xfrm>
            <a:off x="4968875" y="3867150"/>
            <a:ext cx="3960813" cy="1873250"/>
          </a:xfrm>
          <a:prstGeom prst="wedgeRectCallout">
            <a:avLst>
              <a:gd name="adj1" fmla="val -68814"/>
              <a:gd name="adj2" fmla="val -64395"/>
            </a:avLst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“通过课文的学习，使学生认识到，如果能虚心学习，能了解并尊重自然规律，就可以利用这些规律为人类造福”（用正面事例教育学生，如</a:t>
            </a:r>
            <a:r>
              <a:rPr lang="zh-CN" altLang="en-US" sz="20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sym typeface="Arial" charset="0"/>
              </a:rPr>
              <a:t>何利用自然规律为人类造福</a:t>
            </a:r>
            <a:r>
              <a:rPr lang="zh-CN" altLang="en-US" sz="20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）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787900" y="3527425"/>
            <a:ext cx="3416300" cy="52387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dash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/>
              <a:t>分组处理，精略结合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基于单元目标进行子模式的灵活组合</a:t>
            </a:r>
          </a:p>
        </p:txBody>
      </p:sp>
      <p:sp>
        <p:nvSpPr>
          <p:cNvPr id="21507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/>
              <a:t>组合方式三：单元内课文目标一致</a:t>
            </a:r>
          </a:p>
          <a:p>
            <a:endParaRPr lang="zh-CN" altLang="en-US" smtClean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343150"/>
            <a:ext cx="352107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左箭头标注 3"/>
          <p:cNvSpPr/>
          <p:nvPr/>
        </p:nvSpPr>
        <p:spPr>
          <a:xfrm>
            <a:off x="3771900" y="2441575"/>
            <a:ext cx="5040313" cy="2447925"/>
          </a:xfrm>
          <a:prstGeom prst="lef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通过课文的学习，要使学生懂得，只要认准了目标，并且坚持不懈、锲而不舍，就一定能成功</a:t>
            </a:r>
            <a:r>
              <a:rPr lang="zh-CN" altLang="en-US" sz="2000" b="1" dirty="0">
                <a:solidFill>
                  <a:schemeClr val="tx1"/>
                </a:solidFill>
                <a:latin typeface="+mn-ea"/>
              </a:rPr>
              <a:t>。</a:t>
            </a:r>
            <a:endParaRPr lang="zh-CN" altLang="en-US" sz="24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42988" y="5373688"/>
            <a:ext cx="7624762" cy="127317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dash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sz="2400" b="1">
                <a:latin typeface="楷体_GB2312"/>
                <a:ea typeface="楷体_GB2312"/>
                <a:cs typeface="楷体_GB2312"/>
              </a:rPr>
              <a:t>扩展阅读可以每一课时安排</a:t>
            </a:r>
            <a:r>
              <a:rPr lang="en-US" altLang="zh-CN" sz="2400" b="1">
                <a:latin typeface="黑体" pitchFamily="49" charset="-122"/>
                <a:ea typeface="黑体" pitchFamily="49" charset="-122"/>
              </a:rPr>
              <a:t>10</a:t>
            </a:r>
            <a:r>
              <a:rPr lang="zh-CN" altLang="en-US" sz="2400" b="1">
                <a:latin typeface="楷体_GB2312"/>
                <a:ea typeface="楷体_GB2312"/>
                <a:cs typeface="楷体_GB2312"/>
              </a:rPr>
              <a:t>分钟左右；但打写（或手写）则不必每节课都有，可以在</a:t>
            </a:r>
            <a:r>
              <a:rPr lang="en-US" altLang="zh-CN" sz="2400" b="1">
                <a:latin typeface="楷体_GB2312"/>
                <a:ea typeface="楷体_GB2312"/>
                <a:cs typeface="楷体_GB2312"/>
              </a:rPr>
              <a:t>1</a:t>
            </a:r>
            <a:r>
              <a:rPr lang="zh-CN" altLang="en-US" sz="2400" b="1">
                <a:latin typeface="楷体_GB2312"/>
                <a:ea typeface="楷体_GB2312"/>
                <a:cs typeface="楷体_GB2312"/>
              </a:rPr>
              <a:t>个单元的总课时中集中安排 </a:t>
            </a:r>
            <a:r>
              <a:rPr lang="en-US" altLang="zh-CN" sz="2400" b="1"/>
              <a:t>1 </a:t>
            </a:r>
            <a:r>
              <a:rPr lang="zh-CN" altLang="en-US" sz="2400" b="1">
                <a:latin typeface="楷体_GB2312"/>
                <a:ea typeface="楷体_GB2312"/>
                <a:cs typeface="楷体_GB2312"/>
              </a:rPr>
              <a:t>次（但时间则可以长一些</a:t>
            </a:r>
            <a:r>
              <a:rPr lang="en-US" altLang="zh-CN" sz="2400" b="1">
                <a:latin typeface="Arial" pitchFamily="34" charset="0"/>
                <a:ea typeface="楷体_GB2312"/>
                <a:cs typeface="楷体_GB2312"/>
              </a:rPr>
              <a:t>——</a:t>
            </a:r>
            <a:r>
              <a:rPr lang="zh-CN" altLang="en-US" sz="2400" b="1">
                <a:latin typeface="楷体_GB2312"/>
                <a:ea typeface="楷体_GB2312"/>
                <a:cs typeface="楷体_GB2312"/>
              </a:rPr>
              <a:t>约半小时到</a:t>
            </a:r>
            <a:r>
              <a:rPr lang="en-US" altLang="zh-CN" sz="2400" b="1">
                <a:latin typeface="楷体_GB2312"/>
                <a:ea typeface="楷体_GB2312"/>
                <a:cs typeface="楷体_GB2312"/>
              </a:rPr>
              <a:t>1</a:t>
            </a:r>
            <a:r>
              <a:rPr lang="zh-CN" altLang="en-US" sz="2400" b="1">
                <a:latin typeface="楷体_GB2312"/>
                <a:ea typeface="楷体_GB2312"/>
                <a:cs typeface="楷体_GB2312"/>
              </a:rPr>
              <a:t>小时）。也可精略结合。</a:t>
            </a:r>
            <a:r>
              <a:rPr lang="zh-CN" altLang="en-US" sz="2000" b="1">
                <a:latin typeface="楷体_GB2312"/>
                <a:ea typeface="楷体_GB2312"/>
                <a:cs typeface="楷体_GB2312"/>
              </a:rPr>
              <a:t>      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3525</Words>
  <Application>Microsoft Office PowerPoint</Application>
  <PresentationFormat>全屏显示(4:3)</PresentationFormat>
  <Paragraphs>374</Paragraphs>
  <Slides>29</Slides>
  <Notes>7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0" baseType="lpstr">
      <vt:lpstr>主题1</vt:lpstr>
      <vt:lpstr>中高年级教学模式和案例分析</vt:lpstr>
      <vt:lpstr>1、中高年级教学模式谱系图</vt:lpstr>
      <vt:lpstr>例如</vt:lpstr>
      <vt:lpstr>【教学目标】</vt:lpstr>
      <vt:lpstr>【教学目标】</vt:lpstr>
      <vt:lpstr>幻灯片 6</vt:lpstr>
      <vt:lpstr>基于单元目标进行子模式的灵活组合</vt:lpstr>
      <vt:lpstr>基于单元目标进行子模式的灵活组合</vt:lpstr>
      <vt:lpstr>基于单元目标进行子模式的灵活组合</vt:lpstr>
      <vt:lpstr>教无定法</vt:lpstr>
      <vt:lpstr>2、“精+略”阅读教学模式</vt:lpstr>
      <vt:lpstr>鹅+白公鹅（状物/内容）</vt:lpstr>
      <vt:lpstr>富饶的西沙群岛+东方之珠（写景+结构）</vt:lpstr>
      <vt:lpstr>花钟+找骆驼（说理/主题）</vt:lpstr>
      <vt:lpstr>花钟+找骆驼（说理/主题）</vt:lpstr>
      <vt:lpstr>花钟+找骆驼（说理/主题）</vt:lpstr>
      <vt:lpstr>花钟+找骆驼（说理/主题）</vt:lpstr>
      <vt:lpstr>花钟+找骆驼（说理/主题）</vt:lpstr>
      <vt:lpstr>《新型玻璃》+《假如没有灰尘》（说明/写法）</vt:lpstr>
      <vt:lpstr>新型玻璃＋假如没有灰尘</vt:lpstr>
      <vt:lpstr>新型玻璃＋假如没有灰尘</vt:lpstr>
      <vt:lpstr>新型玻璃＋假如没有灰尘</vt:lpstr>
      <vt:lpstr>新型玻璃＋假如没有灰尘</vt:lpstr>
      <vt:lpstr>幻灯片 24</vt:lpstr>
      <vt:lpstr>中高年级教学模式</vt:lpstr>
      <vt:lpstr>幻灯片 26</vt:lpstr>
      <vt:lpstr>3、单元主题+阅读教学模式</vt:lpstr>
      <vt:lpstr>美丽的秋天（写景）</vt:lpstr>
      <vt:lpstr>童话写作</vt:lpstr>
    </vt:vector>
  </TitlesOfParts>
  <Company>wxf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中高年级教学模式和案例分析</dc:title>
  <dc:creator>wxf</dc:creator>
  <cp:lastModifiedBy>wxf</cp:lastModifiedBy>
  <cp:revision>1</cp:revision>
  <dcterms:created xsi:type="dcterms:W3CDTF">2013-04-11T08:55:00Z</dcterms:created>
  <dcterms:modified xsi:type="dcterms:W3CDTF">2013-04-11T08:58:35Z</dcterms:modified>
</cp:coreProperties>
</file>