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60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C8A14-F88E-4463-B144-EE2A000FC723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1D1D6-1EEC-4CF2-9272-26A139C684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2712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E811F-2581-4E00-88F4-D1D832265D17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56AE2-3780-4703-8C5A-0BC80FE02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3104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56AE2-3780-4703-8C5A-0BC80FE02FC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5447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56AE2-3780-4703-8C5A-0BC80FE02FC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6502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56AE2-3780-4703-8C5A-0BC80FE02FC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6502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56AE2-3780-4703-8C5A-0BC80FE02FC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6502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56AE2-3780-4703-8C5A-0BC80FE02FC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9142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B5BF5E-CA86-4017-9A1D-581CF7EEBAB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E62B0-BF25-453D-A937-D40198DF2A7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03047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4F38E-E255-489F-91B9-AD39C033866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781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CAB32-CD86-4398-BC7C-0A4539CB807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41374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EA0AE-0D56-4903-BDBD-E58AA974966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419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F4B91-1F6D-4FED-AC5E-D49F481F06A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6037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8ECD9-754E-4226-A1B3-F897174C61B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82616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95EDD-CD61-41F7-9B27-9B41C7D33C8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270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BAB43-BD61-46DD-8369-07161F6371B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026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F8E10-F641-4CC6-9F5D-59D3EBB104C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529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E9756-0B62-4180-BD9F-D00C49B79A7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456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EF76346-0A81-4968-B454-505328774C2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低年级语文教学中常见问题与技巧</a:t>
            </a:r>
            <a:endParaRPr lang="zh-CN" altLang="zh-CN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3886200" y="4572000"/>
            <a:ext cx="441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zh-CN" altLang="en-US" sz="3000" dirty="0" smtClean="0">
                <a:latin typeface="楷体" pitchFamily="49" charset="-122"/>
                <a:ea typeface="楷体" pitchFamily="49" charset="-122"/>
              </a:rPr>
              <a:t>制作人：张媛媛</a:t>
            </a:r>
            <a:endParaRPr lang="en-US" altLang="zh-CN" sz="30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3000" dirty="0" smtClean="0">
                <a:latin typeface="楷体" pitchFamily="49" charset="-122"/>
                <a:ea typeface="楷体" pitchFamily="49" charset="-122"/>
              </a:rPr>
              <a:t>时间：</a:t>
            </a:r>
            <a:r>
              <a:rPr lang="en-US" altLang="zh-CN" sz="3000" dirty="0" smtClean="0">
                <a:latin typeface="楷体" pitchFamily="49" charset="-122"/>
                <a:ea typeface="楷体" pitchFamily="49" charset="-122"/>
              </a:rPr>
              <a:t>2012.10.04</a:t>
            </a:r>
            <a:endParaRPr lang="zh-CN" altLang="zh-CN" sz="3000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png-0151"/>
          <p:cNvPicPr>
            <a:picLocks noChangeAspect="1" noChangeArrowheads="1"/>
          </p:cNvPicPr>
          <p:nvPr/>
        </p:nvPicPr>
        <p:blipFill>
          <a:blip r:embed="rId3">
            <a:lum bright="6000"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150" y="3957638"/>
            <a:ext cx="2101850" cy="265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一、前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20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分钟</a:t>
            </a:r>
            <a:endParaRPr lang="zh-CN" altLang="zh-CN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1. 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课文核心问题的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提出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 marL="0" indent="457200">
              <a:buNone/>
            </a:pP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根据课文内容和教参确定核心问题，贯穿课堂始终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2. 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如何做到层层递进，步步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升华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 marL="0" indent="457200">
              <a:buNone/>
            </a:pP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教师的解读深度，与过渡语的恰当应用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 flipV="1">
            <a:off x="8181975" y="3490913"/>
            <a:ext cx="257175" cy="187325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DDDDDD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楷体" pitchFamily="49" charset="-122"/>
                <a:ea typeface="楷体" pitchFamily="49" charset="-122"/>
              </a:rPr>
              <a:t>3. 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时间不够用怎么办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？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 marL="0" indent="457200">
              <a:buNone/>
            </a:pP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高效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课堂，精雕细琢</a:t>
            </a:r>
            <a:endParaRPr lang="en-US" altLang="zh-CN" dirty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dirty="0">
                <a:latin typeface="楷体" pitchFamily="49" charset="-122"/>
                <a:ea typeface="楷体" pitchFamily="49" charset="-122"/>
              </a:rPr>
              <a:t>4. 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如何做好朗读指导？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 marL="0" indent="457200">
              <a:buNone/>
            </a:pP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最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重要的是师范朗读和自主朗读；个别读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、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位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/2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、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位即可；要少采用集体朗读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zh-CN" altLang="zh-CN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4" name="Picture 12" descr="png-0151"/>
          <p:cNvPicPr>
            <a:picLocks noChangeAspect="1" noChangeArrowheads="1"/>
          </p:cNvPicPr>
          <p:nvPr/>
        </p:nvPicPr>
        <p:blipFill>
          <a:blip r:embed="rId2">
            <a:lum bright="6000"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150" y="3957638"/>
            <a:ext cx="2101850" cy="265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一、前</a:t>
            </a:r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20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分钟</a:t>
            </a:r>
            <a:endParaRPr lang="zh-CN" altLang="zh-CN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097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zh-CN" altLang="en-US" dirty="0">
                <a:latin typeface="楷体" pitchFamily="49" charset="-122"/>
                <a:ea typeface="楷体" pitchFamily="49" charset="-122"/>
              </a:rPr>
              <a:t>二、拓展阅读</a:t>
            </a:r>
            <a:endParaRPr lang="zh-CN" altLang="zh-CN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latin typeface="楷体" pitchFamily="49" charset="-122"/>
                <a:ea typeface="楷体" pitchFamily="49" charset="-122"/>
              </a:rPr>
              <a:t>1. 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与前面课文部分的衔接与过渡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 marL="0" lvl="1" indent="457200">
              <a:buNone/>
            </a:pP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拓展阅读不是硬生生添加进课堂中的，而是对教学目标的巩固与升华，教师要做好过渡与引导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。</a:t>
            </a:r>
            <a:endParaRPr lang="zh-CN" altLang="zh-CN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4" name="Picture 12" descr="png-0151"/>
          <p:cNvPicPr>
            <a:picLocks noChangeAspect="1" noChangeArrowheads="1"/>
          </p:cNvPicPr>
          <p:nvPr/>
        </p:nvPicPr>
        <p:blipFill>
          <a:blip r:embed="rId3">
            <a:lum bright="6000"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150" y="3957638"/>
            <a:ext cx="2101850" cy="265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13"/>
          <p:cNvSpPr>
            <a:spLocks noChangeArrowheads="1"/>
          </p:cNvSpPr>
          <p:nvPr/>
        </p:nvSpPr>
        <p:spPr bwMode="auto">
          <a:xfrm flipV="1">
            <a:off x="8181975" y="3490913"/>
            <a:ext cx="257175" cy="187325"/>
          </a:xfrm>
          <a:prstGeom prst="ellipse">
            <a:avLst/>
          </a:prstGeom>
          <a:gradFill rotWithShape="1">
            <a:gsLst>
              <a:gs pos="0">
                <a:schemeClr val="tx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DDDDDD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188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zh-CN" altLang="en-US" dirty="0">
                <a:latin typeface="楷体" pitchFamily="49" charset="-122"/>
                <a:ea typeface="楷体" pitchFamily="49" charset="-122"/>
              </a:rPr>
              <a:t>三、拓展写作</a:t>
            </a:r>
            <a:endParaRPr lang="zh-CN" altLang="zh-CN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latin typeface="楷体" pitchFamily="49" charset="-122"/>
                <a:ea typeface="楷体" pitchFamily="49" charset="-122"/>
              </a:rPr>
              <a:t>1. </a:t>
            </a:r>
            <a:r>
              <a:rPr lang="zh-CN" altLang="en-US" dirty="0">
                <a:latin typeface="楷体" pitchFamily="49" charset="-122"/>
                <a:ea typeface="楷体" pitchFamily="49" charset="-122"/>
              </a:rPr>
              <a:t>写话题目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设置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 marL="400050" lvl="1" indent="0">
              <a:buNone/>
            </a:pP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一类：贴近生活实际；熟悉的；写出真情实感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 marL="400050" lvl="1" indent="0">
              <a:buNone/>
            </a:pPr>
            <a:r>
              <a:rPr lang="zh-CN" altLang="en-US" dirty="0">
                <a:latin typeface="楷体" pitchFamily="49" charset="-122"/>
                <a:ea typeface="楷体" pitchFamily="49" charset="-122"/>
              </a:rPr>
              <a:t>二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类：想象作文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 marL="400050" lvl="1" indent="0">
              <a:buNone/>
            </a:pP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半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开放性的，半主观性的题目为宜。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CN" dirty="0" smtClean="0">
                <a:latin typeface="楷体" pitchFamily="49" charset="-122"/>
                <a:ea typeface="楷体" pitchFamily="49" charset="-122"/>
              </a:rPr>
              <a:t>2. 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给全体学生思考和输出的</a:t>
            </a: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时间</a:t>
            </a:r>
            <a:endParaRPr lang="en-US" altLang="zh-CN" dirty="0" smtClean="0">
              <a:latin typeface="楷体" pitchFamily="49" charset="-122"/>
              <a:ea typeface="楷体" pitchFamily="49" charset="-122"/>
            </a:endParaRPr>
          </a:p>
          <a:p>
            <a:pPr marL="400050" lvl="1" indent="0">
              <a:buNone/>
            </a:pP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让学生先写，写完了先同桌交流，再个别汇报</a:t>
            </a:r>
            <a:endParaRPr lang="zh-CN" altLang="zh-CN" dirty="0">
              <a:latin typeface="楷体" pitchFamily="49" charset="-122"/>
              <a:ea typeface="楷体" pitchFamily="49" charset="-122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473075" y="5187950"/>
            <a:ext cx="966788" cy="1225550"/>
            <a:chOff x="375" y="3260"/>
            <a:chExt cx="768" cy="770"/>
          </a:xfrm>
        </p:grpSpPr>
        <p:pic>
          <p:nvPicPr>
            <p:cNvPr id="8" name="Picture 5" descr="png-202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" y="3260"/>
              <a:ext cx="768" cy="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c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645" r="54781"/>
            <a:stretch>
              <a:fillRect/>
            </a:stretch>
          </p:blipFill>
          <p:spPr bwMode="auto">
            <a:xfrm>
              <a:off x="376" y="3648"/>
              <a:ext cx="350" cy="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组合 9"/>
          <p:cNvGrpSpPr/>
          <p:nvPr/>
        </p:nvGrpSpPr>
        <p:grpSpPr>
          <a:xfrm>
            <a:off x="473075" y="4587875"/>
            <a:ext cx="1089025" cy="1828800"/>
            <a:chOff x="473075" y="4587875"/>
            <a:chExt cx="1089025" cy="1828800"/>
          </a:xfrm>
        </p:grpSpPr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473075" y="5184775"/>
              <a:ext cx="974725" cy="1231900"/>
              <a:chOff x="1631" y="3070"/>
              <a:chExt cx="774" cy="774"/>
            </a:xfrm>
          </p:grpSpPr>
          <p:pic>
            <p:nvPicPr>
              <p:cNvPr id="13" name="Picture 8" descr="a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1" y="3070"/>
                <a:ext cx="774" cy="77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9" descr="c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645" r="54781"/>
              <a:stretch>
                <a:fillRect/>
              </a:stretch>
            </p:blipFill>
            <p:spPr bwMode="auto">
              <a:xfrm>
                <a:off x="1632" y="3457"/>
                <a:ext cx="350" cy="3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2" name="Picture 10" descr="b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7251">
              <a:off x="587375" y="4587875"/>
              <a:ext cx="974725" cy="1231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4329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438400"/>
            <a:ext cx="8229600" cy="1143000"/>
          </a:xfrm>
        </p:spPr>
        <p:txBody>
          <a:bodyPr/>
          <a:lstStyle/>
          <a:p>
            <a:r>
              <a:rPr lang="zh-CN" altLang="en-US" sz="4800" dirty="0" smtClean="0">
                <a:latin typeface="楷体" pitchFamily="49" charset="-122"/>
                <a:ea typeface="楷体" pitchFamily="49" charset="-122"/>
              </a:rPr>
              <a:t>谢谢！</a:t>
            </a:r>
            <a:endParaRPr lang="zh-CN" altLang="zh-CN" sz="4800" dirty="0"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7172" name="Picture 4" descr="图片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9530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图片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9530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图片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9530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图片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9530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220</Words>
  <Application>Microsoft Office PowerPoint</Application>
  <PresentationFormat>全屏显示(4:3)</PresentationFormat>
  <Paragraphs>29</Paragraphs>
  <Slides>6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默认设计模板</vt:lpstr>
      <vt:lpstr>低年级语文教学中常见问题与技巧</vt:lpstr>
      <vt:lpstr>一、前20分钟</vt:lpstr>
      <vt:lpstr>一、前20分钟</vt:lpstr>
      <vt:lpstr>二、拓展阅读</vt:lpstr>
      <vt:lpstr>三、拓展写作</vt:lpstr>
      <vt:lpstr>谢谢！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zhyy</dc:creator>
  <cp:lastModifiedBy>zhangyuan</cp:lastModifiedBy>
  <cp:revision>30</cp:revision>
  <cp:lastPrinted>1601-01-01T00:00:00Z</cp:lastPrinted>
  <dcterms:created xsi:type="dcterms:W3CDTF">1601-01-01T00:00:00Z</dcterms:created>
  <dcterms:modified xsi:type="dcterms:W3CDTF">2012-10-04T01:57:59Z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