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3" r:id="rId2"/>
    <p:sldId id="363" r:id="rId3"/>
    <p:sldId id="364" r:id="rId4"/>
    <p:sldId id="367" r:id="rId5"/>
    <p:sldId id="368" r:id="rId6"/>
    <p:sldId id="365" r:id="rId7"/>
    <p:sldId id="369" r:id="rId8"/>
    <p:sldId id="370" r:id="rId9"/>
    <p:sldId id="376" r:id="rId10"/>
    <p:sldId id="377" r:id="rId11"/>
    <p:sldId id="378" r:id="rId12"/>
    <p:sldId id="374" r:id="rId13"/>
    <p:sldId id="375" r:id="rId14"/>
    <p:sldId id="366" r:id="rId15"/>
    <p:sldId id="274" r:id="rId16"/>
    <p:sldId id="268" r:id="rId17"/>
    <p:sldId id="379" r:id="rId18"/>
    <p:sldId id="380" r:id="rId19"/>
    <p:sldId id="381" r:id="rId20"/>
    <p:sldId id="382" r:id="rId21"/>
    <p:sldId id="271" r:id="rId22"/>
  </p:sldIdLst>
  <p:sldSz cx="9144000" cy="6858000" type="screen4x3"/>
  <p:notesSz cx="6858000" cy="9144000"/>
  <p:custDataLst>
    <p:tags r:id="rId2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451F"/>
    <a:srgbClr val="475C2A"/>
    <a:srgbClr val="565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93" d="100"/>
          <a:sy n="93" d="100"/>
        </p:scale>
        <p:origin x="-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56612-117F-46DF-B528-08BBD71228C2}" type="datetimeFigureOut">
              <a:rPr lang="zh-CN" altLang="en-US" smtClean="0"/>
              <a:t>2012/5/8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B0536-BE83-4117-9092-913792B1EB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849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8CE7-1949-43B4-8A4A-5765B020EFB0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571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8CE7-1949-43B4-8A4A-5765B020EFB0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0626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8CE7-1949-43B4-8A4A-5765B020EFB0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5142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8CE7-1949-43B4-8A4A-5765B020EFB0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334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8CE7-1949-43B4-8A4A-5765B020EFB0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334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28CE7-1949-43B4-8A4A-5765B020EFB0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101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15816" y="6310219"/>
            <a:ext cx="3824064" cy="28713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22F98-F979-4ED3-96CB-6CE97187CDF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0369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915816" y="6309320"/>
            <a:ext cx="375476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 dirty="0" smtClean="0"/>
              <a:t>北京师范大学现代教育技术研究所</a:t>
            </a: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528" y="630932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A6B3A-15EA-4B87-9F58-9ADA733524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06887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5533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15816" y="6310219"/>
            <a:ext cx="3824064" cy="28713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4DDFD-8AB1-40B9-B928-5750D590E7C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72478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15816" y="6310219"/>
            <a:ext cx="3824064" cy="28713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CAC4E-8ECF-46B9-AEE4-E0BE65D4E40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1106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15816" y="6310219"/>
            <a:ext cx="3824064" cy="28713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F0396-ED68-4A84-B1F3-150AD41C479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80628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15816" y="6310219"/>
            <a:ext cx="3824064" cy="28713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F939A-3AA6-4D7B-8BBB-683366BC366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4083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15816" y="6310219"/>
            <a:ext cx="3824064" cy="28713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57E15-A1AE-4A26-A056-773E5D9FA09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20627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15816" y="6310219"/>
            <a:ext cx="3824064" cy="28713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E27C0-833B-4A9C-B5B1-3B49C1EC586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48543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15816" y="6310219"/>
            <a:ext cx="3824064" cy="28713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18F1A-828E-4C15-9667-D93F307FCB5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44180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</a:defRPr>
            </a:lvl1pPr>
          </a:lstStyle>
          <a:p>
            <a:pPr>
              <a:defRPr/>
            </a:pPr>
            <a:fld id="{35AC381D-21F0-40B0-A2E8-2F33E060E9C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2" name="Picture 2" descr="C:\Users\juan\Desktop\PPT模板制作\logo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381328"/>
            <a:ext cx="216024" cy="20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3419872" y="6311061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 smtClean="0">
                <a:latin typeface="华文行楷" pitchFamily="2" charset="-122"/>
                <a:ea typeface="华文行楷" pitchFamily="2" charset="-122"/>
              </a:rPr>
              <a:t>北京师范大学 现代教育技术研究所</a:t>
            </a:r>
            <a:endParaRPr lang="en-US" altLang="zh-CN" sz="1400" dirty="0" smtClean="0">
              <a:latin typeface="华文行楷" pitchFamily="2" charset="-122"/>
              <a:ea typeface="华文行楷" pitchFamily="2" charset="-122"/>
            </a:endParaRPr>
          </a:p>
          <a:p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jzeducation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 rot="-208769">
            <a:off x="4926723" y="2169241"/>
            <a:ext cx="364205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7200" dirty="0" err="1" smtClean="0">
                <a:solidFill>
                  <a:srgbClr val="FF0000"/>
                </a:solidFill>
                <a:latin typeface="MS Mincho" pitchFamily="49" charset="-128"/>
                <a:ea typeface="MS Mincho" pitchFamily="49" charset="-128"/>
              </a:rPr>
              <a:t>Edmodo</a:t>
            </a:r>
            <a:endParaRPr lang="en-US" altLang="zh-CN" sz="7200" dirty="0" smtClean="0">
              <a:solidFill>
                <a:srgbClr val="FF0000"/>
              </a:solidFill>
              <a:latin typeface="MS Mincho" pitchFamily="49" charset="-128"/>
              <a:ea typeface="MS Mincho" pitchFamily="49" charset="-128"/>
            </a:endParaRPr>
          </a:p>
          <a:p>
            <a:pPr algn="ctr" eaLnBrk="1" hangingPunct="1"/>
            <a:r>
              <a:rPr lang="zh-CN" altLang="en-US" sz="7200" dirty="0" smtClean="0">
                <a:solidFill>
                  <a:srgbClr val="35451F"/>
                </a:solidFill>
                <a:latin typeface="+mj-ea"/>
                <a:ea typeface="+mj-ea"/>
              </a:rPr>
              <a:t>简介</a:t>
            </a:r>
            <a:endParaRPr lang="en-US" altLang="zh-CN" sz="7200" dirty="0">
              <a:solidFill>
                <a:srgbClr val="35451F"/>
              </a:solidFill>
              <a:latin typeface="+mj-ea"/>
              <a:ea typeface="+mj-ea"/>
            </a:endParaRPr>
          </a:p>
        </p:txBody>
      </p:sp>
      <p:sp>
        <p:nvSpPr>
          <p:cNvPr id="2053" name="TextBox 1"/>
          <p:cNvSpPr txBox="1">
            <a:spLocks noChangeArrowheads="1"/>
          </p:cNvSpPr>
          <p:nvPr/>
        </p:nvSpPr>
        <p:spPr bwMode="auto">
          <a:xfrm>
            <a:off x="3347864" y="4725144"/>
            <a:ext cx="2636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dirty="0"/>
              <a:t>    </a:t>
            </a:r>
            <a:r>
              <a:rPr lang="zh-CN" altLang="en-US" dirty="0">
                <a:latin typeface="华文琥珀" pitchFamily="2" charset="-122"/>
                <a:ea typeface="华文琥珀" pitchFamily="2" charset="-122"/>
              </a:rPr>
              <a:t>郑娟</a:t>
            </a:r>
            <a:endParaRPr lang="en-US" altLang="zh-CN" dirty="0">
              <a:latin typeface="华文琥珀" pitchFamily="2" charset="-122"/>
              <a:ea typeface="华文琥珀" pitchFamily="2" charset="-122"/>
            </a:endParaRPr>
          </a:p>
          <a:p>
            <a:pPr eaLnBrk="1" hangingPunct="1"/>
            <a:r>
              <a:rPr lang="en-US" altLang="zh-CN" dirty="0">
                <a:latin typeface="华文琥珀" pitchFamily="2" charset="-122"/>
                <a:ea typeface="华文琥珀" pitchFamily="2" charset="-122"/>
              </a:rPr>
              <a:t>2012-4-19</a:t>
            </a:r>
            <a:endParaRPr lang="zh-CN" altLang="en-US" dirty="0"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2054" name="Picture 6" descr="C:\Users\juan\Desktop\PPT模板制作\logo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3527"/>
            <a:ext cx="1842536" cy="182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功能简单介绍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第 </a:t>
            </a:r>
            <a:fld id="{DD969240-5698-4DE0-A7FC-974C2D9FE511}" type="slidenum">
              <a:rPr lang="zh-CN" altLang="en-US" smtClean="0"/>
              <a:pPr>
                <a:defRPr/>
              </a:pPr>
              <a:t>10</a:t>
            </a:fld>
            <a:r>
              <a:rPr lang="zh-CN" altLang="en-US" smtClean="0"/>
              <a:t> 页</a:t>
            </a:r>
            <a:endParaRPr lang="zh-CN" altLang="en-US"/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ltGray">
          <a:xfrm>
            <a:off x="3600452" y="1928802"/>
            <a:ext cx="2057400" cy="5270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与同行教师交流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1285852" y="2603470"/>
            <a:ext cx="2071702" cy="2226484"/>
          </a:xfrm>
          <a:prstGeom prst="roundRect">
            <a:avLst>
              <a:gd name="adj" fmla="val 7209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养成终身学习的</a:t>
            </a:r>
            <a:r>
              <a:rPr lang="zh-CN" altLang="en-US" dirty="0" smtClean="0"/>
              <a:t>习惯</a:t>
            </a:r>
            <a:endParaRPr lang="en-US" altLang="zh-CN" dirty="0"/>
          </a:p>
        </p:txBody>
      </p:sp>
      <p:sp>
        <p:nvSpPr>
          <p:cNvPr id="16" name="圆角矩形 15"/>
          <p:cNvSpPr/>
          <p:nvPr/>
        </p:nvSpPr>
        <p:spPr>
          <a:xfrm>
            <a:off x="3643306" y="2603470"/>
            <a:ext cx="2071702" cy="2226484"/>
          </a:xfrm>
          <a:prstGeom prst="roundRect">
            <a:avLst>
              <a:gd name="adj" fmla="val 7209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txBody>
          <a:bodyPr anchor="ctr"/>
          <a:lstStyle/>
          <a:p>
            <a:r>
              <a:rPr lang="zh-CN" altLang="en-US" dirty="0"/>
              <a:t>分享自己的成功或者失败的经验、兴趣、职业成就</a:t>
            </a:r>
            <a:endParaRPr lang="en-US" altLang="zh-CN" dirty="0"/>
          </a:p>
        </p:txBody>
      </p:sp>
      <p:sp>
        <p:nvSpPr>
          <p:cNvPr id="17" name="圆角矩形 16"/>
          <p:cNvSpPr/>
          <p:nvPr/>
        </p:nvSpPr>
        <p:spPr>
          <a:xfrm>
            <a:off x="5929322" y="2603470"/>
            <a:ext cx="2071702" cy="2226484"/>
          </a:xfrm>
          <a:prstGeom prst="roundRect">
            <a:avLst>
              <a:gd name="adj" fmla="val 7209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txBody>
          <a:bodyPr anchor="ctr"/>
          <a:lstStyle/>
          <a:p>
            <a:r>
              <a:rPr lang="zh-CN" altLang="en-US" dirty="0"/>
              <a:t>跟踪</a:t>
            </a:r>
            <a:r>
              <a:rPr lang="zh-CN" altLang="en-US" dirty="0" smtClean="0"/>
              <a:t>学生的学习情况做研究</a:t>
            </a:r>
            <a:endParaRPr lang="en-US" altLang="zh-CN" dirty="0"/>
          </a:p>
        </p:txBody>
      </p:sp>
      <p:sp>
        <p:nvSpPr>
          <p:cNvPr id="18" name="流程图: 摘录 17"/>
          <p:cNvSpPr/>
          <p:nvPr/>
        </p:nvSpPr>
        <p:spPr>
          <a:xfrm rot="5400000">
            <a:off x="3346451" y="4281477"/>
            <a:ext cx="320675" cy="298450"/>
          </a:xfrm>
          <a:prstGeom prst="flowChartExtract">
            <a:avLst/>
          </a:prstGeom>
          <a:gradFill flip="none"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8100000" scaled="1"/>
            <a:tileRect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sp>
      <p:sp>
        <p:nvSpPr>
          <p:cNvPr id="19" name="流程图: 摘录 18"/>
          <p:cNvSpPr/>
          <p:nvPr/>
        </p:nvSpPr>
        <p:spPr>
          <a:xfrm rot="5400000">
            <a:off x="5703889" y="4308465"/>
            <a:ext cx="320675" cy="298450"/>
          </a:xfrm>
          <a:prstGeom prst="flowChartExtract">
            <a:avLst/>
          </a:prstGeom>
          <a:gradFill flip="none"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8100000" scaled="1"/>
            <a:tileRect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sp>
    </p:spTree>
    <p:extLst>
      <p:ext uri="{BB962C8B-B14F-4D97-AF65-F5344CB8AC3E}">
        <p14:creationId xmlns:p14="http://schemas.microsoft.com/office/powerpoint/2010/main" val="384659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功能简单介绍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第 </a:t>
            </a:r>
            <a:fld id="{DD969240-5698-4DE0-A7FC-974C2D9FE511}" type="slidenum">
              <a:rPr lang="zh-CN" altLang="en-US" smtClean="0"/>
              <a:pPr>
                <a:defRPr/>
              </a:pPr>
              <a:t>11</a:t>
            </a:fld>
            <a:r>
              <a:rPr lang="zh-CN" altLang="en-US" smtClean="0"/>
              <a:t> 页</a:t>
            </a:r>
            <a:endParaRPr lang="zh-CN" altLang="en-US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ltGray">
          <a:xfrm>
            <a:off x="1281114" y="1928802"/>
            <a:ext cx="2057400" cy="5270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kern="0" dirty="0" smtClean="0">
                <a:solidFill>
                  <a:sysClr val="window" lastClr="FFFFFF"/>
                </a:solidFill>
                <a:latin typeface="Calibri"/>
                <a:ea typeface="宋体"/>
              </a:rPr>
              <a:t>背着</a:t>
            </a:r>
            <a:r>
              <a:rPr lang="zh-CN" altLang="en-US" sz="1600" b="1" kern="0" dirty="0">
                <a:solidFill>
                  <a:sysClr val="window" lastClr="FFFFFF"/>
                </a:solidFill>
                <a:latin typeface="Calibri"/>
                <a:ea typeface="宋体"/>
              </a:rPr>
              <a:t>背包</a:t>
            </a:r>
            <a:r>
              <a:rPr lang="zh-CN" altLang="en-US" sz="1600" b="1" kern="0" dirty="0" smtClean="0">
                <a:solidFill>
                  <a:sysClr val="window" lastClr="FFFFFF"/>
                </a:solidFill>
                <a:latin typeface="Calibri"/>
                <a:ea typeface="宋体"/>
              </a:rPr>
              <a:t>“买知识”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ltGray">
          <a:xfrm>
            <a:off x="3966682" y="1928802"/>
            <a:ext cx="2693550" cy="5270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kern="0" dirty="0">
                <a:solidFill>
                  <a:sysClr val="window" lastClr="FFFFFF"/>
                </a:solidFill>
                <a:latin typeface="Calibri"/>
                <a:ea typeface="宋体"/>
              </a:rPr>
              <a:t>追踪学校、区域的活动进展</a:t>
            </a:r>
            <a:endParaRPr lang="en-US" altLang="zh-CN" sz="1600" b="1" kern="0" dirty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1285852" y="2603470"/>
            <a:ext cx="2071702" cy="2226484"/>
          </a:xfrm>
          <a:prstGeom prst="roundRect">
            <a:avLst>
              <a:gd name="adj" fmla="val 7209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txBody>
          <a:bodyPr anchor="ctr"/>
          <a:lstStyle/>
          <a:p>
            <a:r>
              <a:rPr lang="zh-CN" altLang="en-US" dirty="0" smtClean="0"/>
              <a:t>  知识商店</a:t>
            </a:r>
            <a:endParaRPr lang="en-US" altLang="zh-CN" dirty="0"/>
          </a:p>
        </p:txBody>
      </p:sp>
      <p:sp>
        <p:nvSpPr>
          <p:cNvPr id="16" name="圆角矩形 15"/>
          <p:cNvSpPr/>
          <p:nvPr/>
        </p:nvSpPr>
        <p:spPr>
          <a:xfrm>
            <a:off x="3643306" y="2603470"/>
            <a:ext cx="2071702" cy="2226484"/>
          </a:xfrm>
          <a:prstGeom prst="roundRect">
            <a:avLst>
              <a:gd name="adj" fmla="val 7209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txBody>
          <a:bodyPr anchor="ctr"/>
          <a:lstStyle/>
          <a:p>
            <a:r>
              <a:rPr lang="zh-CN" altLang="en-US" dirty="0"/>
              <a:t>教师、学生、家长联系起来，形成一个交流的网络</a:t>
            </a:r>
            <a:endParaRPr lang="en-US" altLang="zh-CN" dirty="0"/>
          </a:p>
        </p:txBody>
      </p:sp>
      <p:sp>
        <p:nvSpPr>
          <p:cNvPr id="17" name="圆角矩形 16"/>
          <p:cNvSpPr/>
          <p:nvPr/>
        </p:nvSpPr>
        <p:spPr>
          <a:xfrm>
            <a:off x="5929322" y="2603470"/>
            <a:ext cx="2071702" cy="2226484"/>
          </a:xfrm>
          <a:prstGeom prst="roundRect">
            <a:avLst>
              <a:gd name="adj" fmla="val 7209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txBody>
          <a:bodyPr anchor="ctr"/>
          <a:lstStyle/>
          <a:p>
            <a:r>
              <a:rPr lang="zh-CN" altLang="en-US" dirty="0"/>
              <a:t>整个学校的活动概况，图标展示</a:t>
            </a:r>
          </a:p>
        </p:txBody>
      </p:sp>
      <p:sp>
        <p:nvSpPr>
          <p:cNvPr id="18" name="流程图: 摘录 17"/>
          <p:cNvSpPr/>
          <p:nvPr/>
        </p:nvSpPr>
        <p:spPr>
          <a:xfrm rot="5400000">
            <a:off x="3346451" y="4281477"/>
            <a:ext cx="320675" cy="298450"/>
          </a:xfrm>
          <a:prstGeom prst="flowChartExtract">
            <a:avLst/>
          </a:prstGeom>
          <a:gradFill flip="none"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8100000" scaled="1"/>
            <a:tileRect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sp>
      <p:sp>
        <p:nvSpPr>
          <p:cNvPr id="19" name="流程图: 摘录 18"/>
          <p:cNvSpPr/>
          <p:nvPr/>
        </p:nvSpPr>
        <p:spPr>
          <a:xfrm rot="5400000">
            <a:off x="5703889" y="4308465"/>
            <a:ext cx="320675" cy="298450"/>
          </a:xfrm>
          <a:prstGeom prst="flowChartExtract">
            <a:avLst/>
          </a:prstGeom>
          <a:gradFill flip="none"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8100000" scaled="1"/>
            <a:tileRect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sp>
    </p:spTree>
    <p:extLst>
      <p:ext uri="{BB962C8B-B14F-4D97-AF65-F5344CB8AC3E}">
        <p14:creationId xmlns:p14="http://schemas.microsoft.com/office/powerpoint/2010/main" val="384659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特别功能介绍：日历</a:t>
            </a:r>
            <a:endParaRPr lang="zh-CN" altLang="en-US" dirty="0"/>
          </a:p>
        </p:txBody>
      </p:sp>
      <p:pic>
        <p:nvPicPr>
          <p:cNvPr id="2050" name="Picture 2" descr="C:\Users\juan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29908"/>
            <a:ext cx="7968243" cy="562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40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特别功能介绍：图书馆</a:t>
            </a:r>
            <a:endParaRPr lang="zh-CN" altLang="en-US" dirty="0"/>
          </a:p>
        </p:txBody>
      </p:sp>
      <p:pic>
        <p:nvPicPr>
          <p:cNvPr id="3076" name="Picture 4" descr="C:\Users\juan\Desktop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77421" cy="605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juan\Desktop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7" y="3573016"/>
            <a:ext cx="47720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44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0" y="2852738"/>
            <a:ext cx="814388" cy="132397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8000">
                <a:solidFill>
                  <a:schemeClr val="bg1"/>
                </a:solidFill>
                <a:latin typeface="Baskerville Old Face" pitchFamily="18" charset="0"/>
              </a:rPr>
              <a:t>w</a:t>
            </a:r>
            <a:endParaRPr lang="zh-CN" altLang="en-US" sz="800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7413" y="2852738"/>
            <a:ext cx="1252537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8000" dirty="0">
                <a:solidFill>
                  <a:schemeClr val="bg1">
                    <a:lumMod val="50000"/>
                  </a:schemeClr>
                </a:solidFill>
                <a:latin typeface="Baskerville Old Face" pitchFamily="18" charset="0"/>
              </a:rPr>
              <a:t>ho</a:t>
            </a:r>
            <a:endParaRPr lang="zh-CN" altLang="en-US" sz="8000" dirty="0">
              <a:solidFill>
                <a:schemeClr val="bg1">
                  <a:lumMod val="50000"/>
                </a:schemeClr>
              </a:solidFill>
              <a:latin typeface="Baskerville Old Face" pitchFamily="18" charset="0"/>
            </a:endParaRPr>
          </a:p>
        </p:txBody>
      </p:sp>
      <p:cxnSp>
        <p:nvCxnSpPr>
          <p:cNvPr id="6" name="直接连接符​​ 5"/>
          <p:cNvCxnSpPr/>
          <p:nvPr/>
        </p:nvCxnSpPr>
        <p:spPr>
          <a:xfrm>
            <a:off x="2605088" y="3860800"/>
            <a:ext cx="40544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01790" y="3356992"/>
            <a:ext cx="343876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800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altLang="zh-CN" sz="4800" dirty="0" smtClean="0">
                <a:solidFill>
                  <a:schemeClr val="bg1">
                    <a:lumMod val="50000"/>
                  </a:schemeClr>
                </a:solidFill>
              </a:rPr>
              <a:t>an use it</a:t>
            </a:r>
            <a:r>
              <a:rPr lang="zh-CN" altLang="en-US" sz="4800" dirty="0" smtClean="0">
                <a:solidFill>
                  <a:schemeClr val="bg1">
                    <a:lumMod val="50000"/>
                  </a:schemeClr>
                </a:solidFill>
              </a:rPr>
              <a:t>？</a:t>
            </a:r>
            <a:endParaRPr lang="zh-CN" altLang="en-US" sz="4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矩形​​ 9"/>
          <p:cNvSpPr/>
          <p:nvPr/>
        </p:nvSpPr>
        <p:spPr>
          <a:xfrm>
            <a:off x="0" y="0"/>
            <a:ext cx="9144000" cy="19161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矩形​​ 10"/>
          <p:cNvSpPr/>
          <p:nvPr/>
        </p:nvSpPr>
        <p:spPr>
          <a:xfrm>
            <a:off x="0" y="5013325"/>
            <a:ext cx="9144000" cy="19161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37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使用者的角色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教师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zh-CN" altLang="en-US" dirty="0" smtClean="0"/>
              <a:t>学生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zh-CN" altLang="en-US" dirty="0"/>
              <a:t>家长</a:t>
            </a:r>
          </a:p>
        </p:txBody>
      </p:sp>
      <p:pic>
        <p:nvPicPr>
          <p:cNvPr id="4098" name="Picture 2" descr="C:\Users\juan\Desktop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13215"/>
            <a:ext cx="4968552" cy="435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37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uan\Desktop\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251" y="1412776"/>
            <a:ext cx="6072659" cy="472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3970" y="2204864"/>
            <a:ext cx="1526381" cy="340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 smtClean="0"/>
              <a:t>PC</a:t>
            </a:r>
            <a:r>
              <a:rPr lang="zh-CN" altLang="en-US" sz="2800" dirty="0" smtClean="0"/>
              <a:t>机</a:t>
            </a:r>
            <a:endParaRPr lang="en-US" altLang="zh-CN" sz="2800" dirty="0" smtClean="0"/>
          </a:p>
          <a:p>
            <a:pPr>
              <a:lnSpc>
                <a:spcPct val="200000"/>
              </a:lnSpc>
            </a:pPr>
            <a:r>
              <a:rPr lang="en-US" altLang="zh-CN" sz="2800" dirty="0" smtClean="0"/>
              <a:t>MAC</a:t>
            </a:r>
          </a:p>
          <a:p>
            <a:pPr>
              <a:lnSpc>
                <a:spcPct val="200000"/>
              </a:lnSpc>
            </a:pPr>
            <a:r>
              <a:rPr lang="en-US" altLang="zh-CN" sz="2800" dirty="0" smtClean="0"/>
              <a:t>IPONE</a:t>
            </a:r>
          </a:p>
          <a:p>
            <a:pPr>
              <a:lnSpc>
                <a:spcPct val="200000"/>
              </a:lnSpc>
            </a:pPr>
            <a:r>
              <a:rPr lang="en-US" altLang="zh-CN" sz="2800" dirty="0" smtClean="0"/>
              <a:t>IPAD</a:t>
            </a:r>
            <a:endParaRPr lang="zh-CN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264442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 smtClean="0"/>
              <a:t>使用平台</a:t>
            </a:r>
            <a:endParaRPr lang="zh-CN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0" y="2852738"/>
            <a:ext cx="814388" cy="132397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8000">
                <a:solidFill>
                  <a:schemeClr val="bg1"/>
                </a:solidFill>
                <a:latin typeface="Baskerville Old Face" pitchFamily="18" charset="0"/>
              </a:rPr>
              <a:t>w</a:t>
            </a:r>
            <a:endParaRPr lang="zh-CN" altLang="en-US" sz="800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7413" y="2852738"/>
            <a:ext cx="1151277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8000" dirty="0" err="1" smtClean="0">
                <a:solidFill>
                  <a:schemeClr val="bg1">
                    <a:lumMod val="50000"/>
                  </a:schemeClr>
                </a:solidFill>
                <a:latin typeface="Baskerville Old Face" pitchFamily="18" charset="0"/>
              </a:rPr>
              <a:t>hy</a:t>
            </a:r>
            <a:endParaRPr lang="zh-CN" altLang="en-US" sz="8000" dirty="0">
              <a:solidFill>
                <a:schemeClr val="bg1">
                  <a:lumMod val="50000"/>
                </a:schemeClr>
              </a:solidFill>
              <a:latin typeface="Baskerville Old Face" pitchFamily="18" charset="0"/>
            </a:endParaRPr>
          </a:p>
        </p:txBody>
      </p:sp>
      <p:cxnSp>
        <p:nvCxnSpPr>
          <p:cNvPr id="6" name="直接连接符​​ 5"/>
          <p:cNvCxnSpPr/>
          <p:nvPr/>
        </p:nvCxnSpPr>
        <p:spPr>
          <a:xfrm>
            <a:off x="2605088" y="3860800"/>
            <a:ext cx="40544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​​ 9"/>
          <p:cNvSpPr/>
          <p:nvPr/>
        </p:nvSpPr>
        <p:spPr>
          <a:xfrm>
            <a:off x="0" y="0"/>
            <a:ext cx="9144000" cy="19161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矩形​​ 10"/>
          <p:cNvSpPr/>
          <p:nvPr/>
        </p:nvSpPr>
        <p:spPr>
          <a:xfrm>
            <a:off x="0" y="5013325"/>
            <a:ext cx="9144000" cy="19161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98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案例</a:t>
            </a:r>
            <a:r>
              <a:rPr lang="en-US" altLang="zh-CN" dirty="0" smtClean="0"/>
              <a:t>1</a:t>
            </a:r>
            <a:endParaRPr lang="zh-CN" altLang="en-US" dirty="0"/>
          </a:p>
        </p:txBody>
      </p:sp>
      <p:pic>
        <p:nvPicPr>
          <p:cNvPr id="6146" name="Picture 2" descr="C:\Users\juan\Desktop\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4" y="1131508"/>
            <a:ext cx="8905504" cy="646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60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案例</a:t>
            </a:r>
            <a:r>
              <a:rPr lang="en-US" altLang="zh-CN" dirty="0" smtClean="0"/>
              <a:t>2</a:t>
            </a:r>
            <a:endParaRPr lang="zh-CN" altLang="en-US" dirty="0"/>
          </a:p>
        </p:txBody>
      </p:sp>
      <p:pic>
        <p:nvPicPr>
          <p:cNvPr id="7170" name="Picture 2" descr="C:\Users\juan\Desktop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036496" cy="633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47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 smtClean="0">
                <a:ea typeface="华文琥珀" pitchFamily="2" charset="-122"/>
              </a:rPr>
              <a:t>Contents</a:t>
            </a:r>
            <a:endParaRPr lang="zh-CN" altLang="en-US" dirty="0">
              <a:ea typeface="华文琥珀" pitchFamily="2" charset="-122"/>
            </a:endParaRPr>
          </a:p>
        </p:txBody>
      </p:sp>
      <p:sp>
        <p:nvSpPr>
          <p:cNvPr id="3" name="矩形​​ 2"/>
          <p:cNvSpPr/>
          <p:nvPr/>
        </p:nvSpPr>
        <p:spPr>
          <a:xfrm>
            <a:off x="1042988" y="2746012"/>
            <a:ext cx="2484437" cy="21669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梯形 3"/>
          <p:cNvSpPr/>
          <p:nvPr/>
        </p:nvSpPr>
        <p:spPr>
          <a:xfrm>
            <a:off x="1042988" y="2349137"/>
            <a:ext cx="2484437" cy="411163"/>
          </a:xfrm>
          <a:prstGeom prst="trapezoid">
            <a:avLst>
              <a:gd name="adj" fmla="val 109837"/>
            </a:avLst>
          </a:prstGeom>
          <a:gradFill>
            <a:gsLst>
              <a:gs pos="0">
                <a:srgbClr val="FFD03B"/>
              </a:gs>
              <a:gs pos="100000">
                <a:schemeClr val="bg1">
                  <a:alpha val="43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圆角矩形​​ 4"/>
          <p:cNvSpPr/>
          <p:nvPr/>
        </p:nvSpPr>
        <p:spPr>
          <a:xfrm>
            <a:off x="4427538" y="1569675"/>
            <a:ext cx="3968750" cy="7191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3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圆角矩形​​ 5"/>
          <p:cNvSpPr/>
          <p:nvPr/>
        </p:nvSpPr>
        <p:spPr>
          <a:xfrm>
            <a:off x="4427538" y="2703150"/>
            <a:ext cx="3968750" cy="7207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3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圆角矩形​​ 6"/>
          <p:cNvSpPr/>
          <p:nvPr/>
        </p:nvSpPr>
        <p:spPr>
          <a:xfrm>
            <a:off x="4427538" y="3838212"/>
            <a:ext cx="3968750" cy="7191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3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圆角矩形​​ 7"/>
          <p:cNvSpPr/>
          <p:nvPr/>
        </p:nvSpPr>
        <p:spPr>
          <a:xfrm>
            <a:off x="4427538" y="4743450"/>
            <a:ext cx="3968750" cy="7207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3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0" name="肘形连接符​​ 9"/>
          <p:cNvCxnSpPr>
            <a:stCxn id="4" idx="0"/>
            <a:endCxn id="5" idx="1"/>
          </p:cNvCxnSpPr>
          <p:nvPr/>
        </p:nvCxnSpPr>
        <p:spPr>
          <a:xfrm rot="5400000" flipH="1" flipV="1">
            <a:off x="3146425" y="1068025"/>
            <a:ext cx="420687" cy="2141538"/>
          </a:xfrm>
          <a:prstGeom prst="bentConnector2">
            <a:avLst/>
          </a:prstGeom>
          <a:ln w="19050">
            <a:solidFill>
              <a:srgbClr val="009AD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肘形连接符​​ 11"/>
          <p:cNvCxnSpPr>
            <a:stCxn id="3" idx="2"/>
          </p:cNvCxnSpPr>
          <p:nvPr/>
        </p:nvCxnSpPr>
        <p:spPr>
          <a:xfrm rot="16200000" flipH="1">
            <a:off x="3147219" y="4051731"/>
            <a:ext cx="419100" cy="2141538"/>
          </a:xfrm>
          <a:prstGeom prst="bentConnector2">
            <a:avLst/>
          </a:prstGeom>
          <a:ln w="19050">
            <a:solidFill>
              <a:srgbClr val="009AD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9" name="矩形​​ 18"/>
          <p:cNvSpPr>
            <a:spLocks noChangeArrowheads="1"/>
          </p:cNvSpPr>
          <p:nvPr/>
        </p:nvSpPr>
        <p:spPr bwMode="auto">
          <a:xfrm>
            <a:off x="1577221" y="3636600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内容导航</a:t>
            </a:r>
            <a:endParaRPr lang="zh-CN" altLang="en-US" dirty="0"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  <p:sp>
        <p:nvSpPr>
          <p:cNvPr id="12300" name="矩形​​ 20"/>
          <p:cNvSpPr>
            <a:spLocks noChangeArrowheads="1"/>
          </p:cNvSpPr>
          <p:nvPr/>
        </p:nvSpPr>
        <p:spPr bwMode="auto">
          <a:xfrm>
            <a:off x="5471456" y="1752237"/>
            <a:ext cx="9236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How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？</a:t>
            </a:r>
            <a:endParaRPr lang="zh-CN" altLang="en-US" dirty="0"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  <p:sp>
        <p:nvSpPr>
          <p:cNvPr id="12301" name="矩形​​ 21"/>
          <p:cNvSpPr>
            <a:spLocks noChangeArrowheads="1"/>
          </p:cNvSpPr>
          <p:nvPr/>
        </p:nvSpPr>
        <p:spPr bwMode="auto">
          <a:xfrm>
            <a:off x="5428977" y="2879362"/>
            <a:ext cx="10086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What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？</a:t>
            </a:r>
            <a:endParaRPr lang="zh-CN" altLang="en-US" dirty="0"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  <p:sp>
        <p:nvSpPr>
          <p:cNvPr id="12302" name="矩形​​ 23"/>
          <p:cNvSpPr>
            <a:spLocks noChangeArrowheads="1"/>
          </p:cNvSpPr>
          <p:nvPr/>
        </p:nvSpPr>
        <p:spPr bwMode="auto">
          <a:xfrm>
            <a:off x="5462640" y="3973150"/>
            <a:ext cx="9412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Who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？</a:t>
            </a:r>
            <a:endParaRPr lang="zh-CN" altLang="en-US" dirty="0"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  <p:sp>
        <p:nvSpPr>
          <p:cNvPr id="12303" name="矩形​​ 24"/>
          <p:cNvSpPr>
            <a:spLocks noChangeArrowheads="1"/>
          </p:cNvSpPr>
          <p:nvPr/>
        </p:nvSpPr>
        <p:spPr bwMode="auto">
          <a:xfrm>
            <a:off x="5475464" y="5147900"/>
            <a:ext cx="9156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Why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？</a:t>
            </a:r>
            <a:endParaRPr lang="zh-CN" altLang="en-US" dirty="0"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86175" y="5897563"/>
            <a:ext cx="1620838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并列关系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51725" y="6413500"/>
            <a:ext cx="159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Kartika" pitchFamily="18" charset="0"/>
                <a:ea typeface="+mn-ea"/>
                <a:cs typeface="Kartika" pitchFamily="18" charset="0"/>
              </a:rPr>
              <a:t>Bread PPT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Kartika" pitchFamily="18" charset="0"/>
              <a:ea typeface="+mn-ea"/>
              <a:cs typeface="Kartik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51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/>
              <a:t>评价</a:t>
            </a:r>
            <a:endParaRPr lang="zh-CN" altLang="en-US" dirty="0"/>
          </a:p>
        </p:txBody>
      </p:sp>
      <p:cxnSp>
        <p:nvCxnSpPr>
          <p:cNvPr id="32" name="直接连接符​​ 31"/>
          <p:cNvCxnSpPr/>
          <p:nvPr/>
        </p:nvCxnSpPr>
        <p:spPr>
          <a:xfrm>
            <a:off x="3492500" y="2398713"/>
            <a:ext cx="4905375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059832" y="1412776"/>
            <a:ext cx="353173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设计细致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用户界面友好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功能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齐全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学习活动和学习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资源综合设计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4" name="直接连接符​​ 33"/>
          <p:cNvCxnSpPr/>
          <p:nvPr/>
        </p:nvCxnSpPr>
        <p:spPr>
          <a:xfrm>
            <a:off x="852488" y="5184775"/>
            <a:ext cx="3592512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824831" y="5251450"/>
            <a:ext cx="28911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注册比较复杂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平台的开放性还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不够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家长与教师、学生之间的联系较少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51725" y="6413500"/>
            <a:ext cx="159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Kartika" pitchFamily="18" charset="0"/>
                <a:ea typeface="+mn-ea"/>
                <a:cs typeface="Kartika" pitchFamily="18" charset="0"/>
              </a:rPr>
              <a:t>Bread PPT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Kartika" pitchFamily="18" charset="0"/>
              <a:ea typeface="+mn-ea"/>
              <a:cs typeface="Kartika" pitchFamily="18" charset="0"/>
            </a:endParaRPr>
          </a:p>
        </p:txBody>
      </p:sp>
      <p:grpSp>
        <p:nvGrpSpPr>
          <p:cNvPr id="16395" name="组合 7"/>
          <p:cNvGrpSpPr>
            <a:grpSpLocks/>
          </p:cNvGrpSpPr>
          <p:nvPr/>
        </p:nvGrpSpPr>
        <p:grpSpPr bwMode="auto">
          <a:xfrm>
            <a:off x="398463" y="1174750"/>
            <a:ext cx="2905125" cy="2682875"/>
            <a:chOff x="397852" y="1174235"/>
            <a:chExt cx="2905994" cy="2683572"/>
          </a:xfrm>
        </p:grpSpPr>
        <p:sp>
          <p:nvSpPr>
            <p:cNvPr id="3" name="圆角矩形​​ 2"/>
            <p:cNvSpPr/>
            <p:nvPr/>
          </p:nvSpPr>
          <p:spPr>
            <a:xfrm rot="21283523">
              <a:off x="439139" y="2225433"/>
              <a:ext cx="2864707" cy="1632374"/>
            </a:xfrm>
            <a:prstGeom prst="roundRect">
              <a:avLst>
                <a:gd name="adj" fmla="val 10409"/>
              </a:avLst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75000"/>
                  </a:schemeClr>
                </a:gs>
                <a:gs pos="20000">
                  <a:schemeClr val="bg1">
                    <a:lumMod val="85000"/>
                  </a:schemeClr>
                </a:gs>
              </a:gsLst>
              <a:lin ang="5400000" scaled="0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12" name="直接连接符​​ 11"/>
            <p:cNvCxnSpPr>
              <a:endCxn id="5" idx="2"/>
            </p:cNvCxnSpPr>
            <p:nvPr/>
          </p:nvCxnSpPr>
          <p:spPr>
            <a:xfrm flipV="1">
              <a:off x="866304" y="1337790"/>
              <a:ext cx="1171925" cy="100673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​​ 13"/>
            <p:cNvCxnSpPr>
              <a:stCxn id="5" idx="6"/>
            </p:cNvCxnSpPr>
            <p:nvPr/>
          </p:nvCxnSpPr>
          <p:spPr>
            <a:xfrm>
              <a:off x="2363765" y="1337790"/>
              <a:ext cx="447809" cy="82730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椭圆​​ 4"/>
            <p:cNvSpPr/>
            <p:nvPr/>
          </p:nvSpPr>
          <p:spPr>
            <a:xfrm>
              <a:off x="2038230" y="1174235"/>
              <a:ext cx="325535" cy="32552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75000"/>
                  </a:schemeClr>
                </a:gs>
                <a:gs pos="20000">
                  <a:schemeClr val="bg1">
                    <a:lumMod val="85000"/>
                  </a:schemeClr>
                </a:gs>
              </a:gsLst>
              <a:lin ang="5400000" scaled="0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椭圆​​ 6"/>
            <p:cNvSpPr/>
            <p:nvPr/>
          </p:nvSpPr>
          <p:spPr>
            <a:xfrm>
              <a:off x="2106543" y="1243146"/>
              <a:ext cx="187779" cy="187779"/>
            </a:xfrm>
            <a:prstGeom prst="ellipse">
              <a:avLst/>
            </a:prstGeom>
            <a:gradFill flip="none" rotWithShape="1">
              <a:gsLst>
                <a:gs pos="46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1" name="同侧圆角矩形 30"/>
            <p:cNvSpPr/>
            <p:nvPr/>
          </p:nvSpPr>
          <p:spPr>
            <a:xfrm rot="21295192">
              <a:off x="397852" y="2236549"/>
              <a:ext cx="2853590" cy="792368"/>
            </a:xfrm>
            <a:prstGeom prst="round2SameRect">
              <a:avLst/>
            </a:prstGeom>
            <a:gradFill flip="none" rotWithShape="1">
              <a:gsLst>
                <a:gs pos="52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  <a:gs pos="48000">
                  <a:schemeClr val="bg1">
                    <a:lumMod val="96000"/>
                  </a:schemeClr>
                </a:gs>
              </a:gsLst>
              <a:lin ang="468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圆角矩形​​ 3"/>
            <p:cNvSpPr/>
            <p:nvPr/>
          </p:nvSpPr>
          <p:spPr>
            <a:xfrm rot="21283523">
              <a:off x="564589" y="2384224"/>
              <a:ext cx="2621747" cy="1346550"/>
            </a:xfrm>
            <a:prstGeom prst="roundRect">
              <a:avLst>
                <a:gd name="adj" fmla="val 7418"/>
              </a:avLst>
            </a:prstGeom>
            <a:solidFill>
              <a:srgbClr val="92D050"/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zh-CN" altLang="en-US" sz="4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优点</a:t>
              </a:r>
              <a:endPara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椭圆​​ 8"/>
            <p:cNvSpPr/>
            <p:nvPr/>
          </p:nvSpPr>
          <p:spPr>
            <a:xfrm rot="21283523">
              <a:off x="811716" y="2344203"/>
              <a:ext cx="119226" cy="119226"/>
            </a:xfrm>
            <a:prstGeom prst="ellipse">
              <a:avLst/>
            </a:prstGeom>
            <a:gradFill flip="none" rotWithShape="1">
              <a:gsLst>
                <a:gs pos="46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椭圆​​ 9"/>
            <p:cNvSpPr/>
            <p:nvPr/>
          </p:nvSpPr>
          <p:spPr>
            <a:xfrm rot="21283523">
              <a:off x="2757052" y="2164609"/>
              <a:ext cx="119226" cy="119226"/>
            </a:xfrm>
            <a:prstGeom prst="ellipse">
              <a:avLst/>
            </a:prstGeom>
            <a:gradFill flip="none" rotWithShape="1">
              <a:gsLst>
                <a:gs pos="46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6396" name="组合 35"/>
          <p:cNvGrpSpPr>
            <a:grpSpLocks/>
          </p:cNvGrpSpPr>
          <p:nvPr/>
        </p:nvGrpSpPr>
        <p:grpSpPr bwMode="auto">
          <a:xfrm>
            <a:off x="4500563" y="2420938"/>
            <a:ext cx="3421062" cy="3159125"/>
            <a:chOff x="397852" y="1174235"/>
            <a:chExt cx="2905994" cy="2683572"/>
          </a:xfrm>
        </p:grpSpPr>
        <p:sp>
          <p:nvSpPr>
            <p:cNvPr id="41" name="圆角矩形​​ 40"/>
            <p:cNvSpPr/>
            <p:nvPr/>
          </p:nvSpPr>
          <p:spPr>
            <a:xfrm rot="21283523">
              <a:off x="438307" y="2226087"/>
              <a:ext cx="2865539" cy="1631720"/>
            </a:xfrm>
            <a:prstGeom prst="roundRect">
              <a:avLst>
                <a:gd name="adj" fmla="val 10409"/>
              </a:avLst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75000"/>
                  </a:schemeClr>
                </a:gs>
                <a:gs pos="20000">
                  <a:schemeClr val="bg1">
                    <a:lumMod val="85000"/>
                  </a:schemeClr>
                </a:gs>
              </a:gsLst>
              <a:lin ang="5400000" scaled="0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42" name="直接连接符​​ 41"/>
            <p:cNvCxnSpPr>
              <a:endCxn id="44" idx="2"/>
            </p:cNvCxnSpPr>
            <p:nvPr/>
          </p:nvCxnSpPr>
          <p:spPr>
            <a:xfrm flipV="1">
              <a:off x="865777" y="1337407"/>
              <a:ext cx="1171838" cy="1007351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​​ 42"/>
            <p:cNvCxnSpPr>
              <a:stCxn id="44" idx="6"/>
            </p:cNvCxnSpPr>
            <p:nvPr/>
          </p:nvCxnSpPr>
          <p:spPr>
            <a:xfrm>
              <a:off x="2362600" y="1337407"/>
              <a:ext cx="449047" cy="827997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椭圆​​ 43"/>
            <p:cNvSpPr/>
            <p:nvPr/>
          </p:nvSpPr>
          <p:spPr>
            <a:xfrm>
              <a:off x="2037615" y="1174235"/>
              <a:ext cx="324985" cy="32499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75000"/>
                  </a:schemeClr>
                </a:gs>
                <a:gs pos="20000">
                  <a:schemeClr val="bg1">
                    <a:lumMod val="85000"/>
                  </a:schemeClr>
                </a:gs>
              </a:gsLst>
              <a:lin ang="5400000" scaled="0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5" name="椭圆​​ 44"/>
            <p:cNvSpPr/>
            <p:nvPr/>
          </p:nvSpPr>
          <p:spPr>
            <a:xfrm>
              <a:off x="2106543" y="1243146"/>
              <a:ext cx="187779" cy="187779"/>
            </a:xfrm>
            <a:prstGeom prst="ellipse">
              <a:avLst/>
            </a:prstGeom>
            <a:gradFill flip="none" rotWithShape="1">
              <a:gsLst>
                <a:gs pos="46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6" name="同侧圆角矩形 45"/>
            <p:cNvSpPr/>
            <p:nvPr/>
          </p:nvSpPr>
          <p:spPr>
            <a:xfrm rot="21295192">
              <a:off x="397852" y="2236876"/>
              <a:ext cx="2853403" cy="792935"/>
            </a:xfrm>
            <a:prstGeom prst="round2SameRect">
              <a:avLst/>
            </a:prstGeom>
            <a:gradFill flip="none" rotWithShape="1">
              <a:gsLst>
                <a:gs pos="52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  <a:gs pos="48000">
                  <a:schemeClr val="bg1">
                    <a:lumMod val="96000"/>
                  </a:schemeClr>
                </a:gs>
              </a:gsLst>
              <a:lin ang="468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7" name="圆角矩形​​ 46"/>
            <p:cNvSpPr/>
            <p:nvPr/>
          </p:nvSpPr>
          <p:spPr>
            <a:xfrm rot="21283523">
              <a:off x="565065" y="2385214"/>
              <a:ext cx="2621463" cy="1345832"/>
            </a:xfrm>
            <a:prstGeom prst="roundRect">
              <a:avLst>
                <a:gd name="adj" fmla="val 7418"/>
              </a:avLst>
            </a:prstGeom>
            <a:solidFill>
              <a:srgbClr val="57D3FF"/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zh-CN" altLang="en-US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缺点</a:t>
              </a:r>
              <a:endPara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8" name="椭圆​​ 47"/>
            <p:cNvSpPr/>
            <p:nvPr/>
          </p:nvSpPr>
          <p:spPr>
            <a:xfrm rot="21283523">
              <a:off x="811716" y="2344203"/>
              <a:ext cx="119226" cy="119226"/>
            </a:xfrm>
            <a:prstGeom prst="ellipse">
              <a:avLst/>
            </a:prstGeom>
            <a:gradFill flip="none" rotWithShape="1">
              <a:gsLst>
                <a:gs pos="46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9" name="椭圆​​ 48"/>
            <p:cNvSpPr/>
            <p:nvPr/>
          </p:nvSpPr>
          <p:spPr>
            <a:xfrm rot="21283523">
              <a:off x="2757052" y="2164609"/>
              <a:ext cx="119226" cy="119226"/>
            </a:xfrm>
            <a:prstGeom prst="ellipse">
              <a:avLst/>
            </a:prstGeom>
            <a:gradFill flip="none" rotWithShape="1">
              <a:gsLst>
                <a:gs pos="46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7636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1" descr="白板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70063"/>
            <a:ext cx="3887787" cy="425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3645024"/>
            <a:ext cx="1944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latin typeface="华文行楷" pitchFamily="2" charset="-122"/>
                <a:ea typeface="华文行楷" pitchFamily="2" charset="-122"/>
              </a:rPr>
              <a:t>谢谢！</a:t>
            </a:r>
            <a:endParaRPr lang="en-US" altLang="zh-CN" sz="4000" dirty="0" smtClean="0">
              <a:latin typeface="华文行楷" pitchFamily="2" charset="-122"/>
              <a:ea typeface="华文行楷" pitchFamily="2" charset="-122"/>
            </a:endParaRPr>
          </a:p>
          <a:p>
            <a:pPr algn="ctr"/>
            <a:r>
              <a:rPr lang="en-US" altLang="zh-CN" sz="4000" dirty="0" smtClean="0">
                <a:latin typeface="华文行楷" pitchFamily="2" charset="-122"/>
                <a:ea typeface="华文行楷" pitchFamily="2" charset="-122"/>
              </a:rPr>
              <a:t>Thank you</a:t>
            </a:r>
            <a:r>
              <a:rPr lang="zh-CN" altLang="en-US" sz="4000" dirty="0" smtClean="0">
                <a:latin typeface="华文行楷" pitchFamily="2" charset="-122"/>
                <a:ea typeface="华文行楷" pitchFamily="2" charset="-122"/>
              </a:rPr>
              <a:t>！</a:t>
            </a:r>
            <a:endParaRPr lang="zh-CN" altLang="en-US" sz="4000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6136" y="3356992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郑娟</a:t>
            </a:r>
            <a:endParaRPr lang="en-US" altLang="zh-CN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Email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：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  <a:hlinkClick r:id="rId4"/>
              </a:rPr>
              <a:t>jjzeducation@gmail.com</a:t>
            </a:r>
            <a:endParaRPr lang="en-US" altLang="zh-CN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Tel:18010175274</a:t>
            </a:r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332656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END</a:t>
            </a:r>
            <a:r>
              <a:rPr lang="zh-CN" altLang="en-US" sz="4000" dirty="0" smtClean="0">
                <a:latin typeface="Verdana" pitchFamily="34" charset="0"/>
                <a:ea typeface="华文彩云" pitchFamily="2" charset="-122"/>
                <a:cs typeface="Verdana" pitchFamily="34" charset="0"/>
              </a:rPr>
              <a:t>！</a:t>
            </a:r>
            <a:endParaRPr lang="zh-CN" altLang="en-US" sz="4000" dirty="0">
              <a:latin typeface="Verdana" pitchFamily="34" charset="0"/>
              <a:ea typeface="华文彩云" pitchFamily="2" charset="-122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0" y="2852738"/>
            <a:ext cx="1019831" cy="1323439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8000" dirty="0" smtClean="0">
                <a:solidFill>
                  <a:schemeClr val="bg1"/>
                </a:solidFill>
                <a:latin typeface="Baskerville Old Face" pitchFamily="18" charset="0"/>
              </a:rPr>
              <a:t>H</a:t>
            </a:r>
            <a:endParaRPr lang="zh-CN" altLang="en-US" sz="8000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7413" y="2852738"/>
            <a:ext cx="1345240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8000" dirty="0" err="1" smtClean="0">
                <a:solidFill>
                  <a:schemeClr val="bg1">
                    <a:lumMod val="50000"/>
                  </a:schemeClr>
                </a:solidFill>
                <a:latin typeface="Baskerville Old Face" pitchFamily="18" charset="0"/>
              </a:rPr>
              <a:t>ow</a:t>
            </a:r>
            <a:endParaRPr lang="zh-CN" altLang="en-US" sz="8000" dirty="0">
              <a:solidFill>
                <a:schemeClr val="bg1">
                  <a:lumMod val="50000"/>
                </a:schemeClr>
              </a:solidFill>
              <a:latin typeface="Baskerville Old Face" pitchFamily="18" charset="0"/>
            </a:endParaRPr>
          </a:p>
        </p:txBody>
      </p:sp>
      <p:cxnSp>
        <p:nvCxnSpPr>
          <p:cNvPr id="6" name="直接连接符​​ 5"/>
          <p:cNvCxnSpPr/>
          <p:nvPr/>
        </p:nvCxnSpPr>
        <p:spPr>
          <a:xfrm>
            <a:off x="2605088" y="3860800"/>
            <a:ext cx="40544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85961" y="3445302"/>
            <a:ext cx="34580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4800" dirty="0" smtClean="0">
                <a:solidFill>
                  <a:schemeClr val="bg1">
                    <a:lumMod val="50000"/>
                  </a:schemeClr>
                </a:solidFill>
              </a:rPr>
              <a:t> did I find it</a:t>
            </a:r>
            <a:r>
              <a:rPr lang="zh-CN" altLang="en-US" sz="4800" dirty="0" smtClean="0">
                <a:solidFill>
                  <a:schemeClr val="bg1">
                    <a:lumMod val="50000"/>
                  </a:schemeClr>
                </a:solidFill>
              </a:rPr>
              <a:t>？</a:t>
            </a:r>
            <a:endParaRPr lang="zh-CN" altLang="en-US" sz="4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矩形​​ 9"/>
          <p:cNvSpPr/>
          <p:nvPr/>
        </p:nvSpPr>
        <p:spPr>
          <a:xfrm>
            <a:off x="0" y="0"/>
            <a:ext cx="9144000" cy="19161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矩形​​ 10"/>
          <p:cNvSpPr/>
          <p:nvPr/>
        </p:nvSpPr>
        <p:spPr>
          <a:xfrm>
            <a:off x="0" y="5013325"/>
            <a:ext cx="9144000" cy="19161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00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 descr="C:\Users\lenovo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650" y="266700"/>
            <a:ext cx="104013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66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 descr="C:\Users\lenovo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4896544" cy="6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0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0" y="2852738"/>
            <a:ext cx="814388" cy="132397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8000">
                <a:solidFill>
                  <a:schemeClr val="bg1"/>
                </a:solidFill>
                <a:latin typeface="Baskerville Old Face" pitchFamily="18" charset="0"/>
              </a:rPr>
              <a:t>w</a:t>
            </a:r>
            <a:endParaRPr lang="zh-CN" altLang="en-US" sz="800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7413" y="2852738"/>
            <a:ext cx="1425575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8000" dirty="0">
                <a:solidFill>
                  <a:schemeClr val="bg1">
                    <a:lumMod val="50000"/>
                  </a:schemeClr>
                </a:solidFill>
                <a:latin typeface="Baskerville Old Face" pitchFamily="18" charset="0"/>
              </a:rPr>
              <a:t>hat</a:t>
            </a:r>
            <a:endParaRPr lang="zh-CN" altLang="en-US" sz="8000" dirty="0">
              <a:solidFill>
                <a:schemeClr val="bg1">
                  <a:lumMod val="50000"/>
                </a:schemeClr>
              </a:solidFill>
              <a:latin typeface="Baskerville Old Face" pitchFamily="18" charset="0"/>
            </a:endParaRPr>
          </a:p>
        </p:txBody>
      </p:sp>
      <p:cxnSp>
        <p:nvCxnSpPr>
          <p:cNvPr id="6" name="直接连接符​​ 5"/>
          <p:cNvCxnSpPr/>
          <p:nvPr/>
        </p:nvCxnSpPr>
        <p:spPr>
          <a:xfrm>
            <a:off x="2605088" y="3860800"/>
            <a:ext cx="40544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66524" y="3390091"/>
            <a:ext cx="3474028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800" dirty="0" smtClean="0">
                <a:solidFill>
                  <a:schemeClr val="bg1">
                    <a:lumMod val="50000"/>
                  </a:schemeClr>
                </a:solidFill>
              </a:rPr>
              <a:t>Is it about</a:t>
            </a:r>
            <a:r>
              <a:rPr lang="zh-CN" altLang="en-US" sz="4800" dirty="0">
                <a:solidFill>
                  <a:schemeClr val="bg1">
                    <a:lumMod val="50000"/>
                  </a:schemeClr>
                </a:solidFill>
              </a:rPr>
              <a:t>？</a:t>
            </a:r>
          </a:p>
        </p:txBody>
      </p:sp>
      <p:sp>
        <p:nvSpPr>
          <p:cNvPr id="10" name="矩形​​ 9"/>
          <p:cNvSpPr/>
          <p:nvPr/>
        </p:nvSpPr>
        <p:spPr>
          <a:xfrm>
            <a:off x="0" y="0"/>
            <a:ext cx="9144000" cy="19161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矩形​​ 10"/>
          <p:cNvSpPr/>
          <p:nvPr/>
        </p:nvSpPr>
        <p:spPr>
          <a:xfrm>
            <a:off x="0" y="5013325"/>
            <a:ext cx="9144000" cy="19161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68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Watch a video</a:t>
            </a:r>
            <a:endParaRPr lang="zh-CN" altLang="en-US" dirty="0"/>
          </a:p>
        </p:txBody>
      </p:sp>
      <p:pic>
        <p:nvPicPr>
          <p:cNvPr id="3" name="introductio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3568" y="1412776"/>
            <a:ext cx="7848872" cy="437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3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概况</a:t>
            </a:r>
            <a:endParaRPr lang="zh-CN" altLang="en-US" dirty="0"/>
          </a:p>
        </p:txBody>
      </p:sp>
      <p:pic>
        <p:nvPicPr>
          <p:cNvPr id="1026" name="Picture 2" descr="C:\Users\jua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721170"/>
            <a:ext cx="4392487" cy="234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1700808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在</a:t>
            </a:r>
            <a:r>
              <a:rPr lang="en-US" altLang="zh-CN" dirty="0" err="1" smtClean="0"/>
              <a:t>Edmodo</a:t>
            </a:r>
            <a:r>
              <a:rPr lang="zh-CN" altLang="en-US" dirty="0" smtClean="0"/>
              <a:t>，我们帮助老师将教室变成一个社区。</a:t>
            </a:r>
            <a:endParaRPr lang="en-US" altLang="zh-CN" dirty="0" smtClean="0"/>
          </a:p>
          <a:p>
            <a:r>
              <a:rPr lang="en-US" altLang="zh-CN" dirty="0" err="1" smtClean="0"/>
              <a:t>Edomodo</a:t>
            </a:r>
            <a:r>
              <a:rPr lang="zh-CN" altLang="en-US" dirty="0" smtClean="0"/>
              <a:t>为教师和学生提供一个安全的环境，让他们能够联系、合作、分享学习内容、评价作业、打分、进行课堂讨论、发布公告。我们的目标是要帮助教学者提高他们管理媒体的能力、为每个学习者订制个性化的教学内容。</a:t>
            </a:r>
            <a:endParaRPr lang="en-US" altLang="zh-CN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364088" y="3266400"/>
            <a:ext cx="30243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所以说，</a:t>
            </a:r>
            <a:r>
              <a:rPr lang="zh-CN" altLang="en-US" sz="3600" dirty="0" smtClean="0"/>
              <a:t>开始联系</a:t>
            </a:r>
            <a:r>
              <a:rPr lang="zh-CN" altLang="en-US" sz="3600" dirty="0"/>
              <a:t>全球</a:t>
            </a:r>
            <a:r>
              <a:rPr lang="en-US" altLang="zh-CN" sz="3600" b="1" dirty="0">
                <a:solidFill>
                  <a:srgbClr val="FF0000"/>
                </a:solidFill>
              </a:rPr>
              <a:t>7000000</a:t>
            </a:r>
            <a:r>
              <a:rPr lang="zh-CN" altLang="en-US" sz="3600" dirty="0"/>
              <a:t>的老师和学生吧！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5462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功能简单介绍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第 </a:t>
            </a:r>
            <a:fld id="{DD969240-5698-4DE0-A7FC-974C2D9FE511}" type="slidenum">
              <a:rPr lang="zh-CN" altLang="en-US" smtClean="0"/>
              <a:pPr>
                <a:defRPr/>
              </a:pPr>
              <a:t>9</a:t>
            </a:fld>
            <a:r>
              <a:rPr lang="zh-CN" altLang="en-US" smtClean="0"/>
              <a:t> 页</a:t>
            </a:r>
            <a:endParaRPr lang="zh-CN" altLang="en-US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ltGray">
          <a:xfrm>
            <a:off x="1281114" y="1928802"/>
            <a:ext cx="2057400" cy="5270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kern="0" dirty="0" smtClean="0">
                <a:solidFill>
                  <a:sysClr val="window" lastClr="FFFFFF"/>
                </a:solidFill>
                <a:latin typeface="Calibri"/>
                <a:ea typeface="宋体"/>
              </a:rPr>
              <a:t>管理学生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1285852" y="2603470"/>
            <a:ext cx="2071702" cy="2226484"/>
          </a:xfrm>
          <a:prstGeom prst="roundRect">
            <a:avLst>
              <a:gd name="adj" fmla="val 7209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提供一对一的指导，给学生评价等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3643306" y="2603470"/>
            <a:ext cx="2071702" cy="2226484"/>
          </a:xfrm>
          <a:prstGeom prst="roundRect">
            <a:avLst>
              <a:gd name="adj" fmla="val 7209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建立小组协作</a:t>
            </a:r>
            <a:r>
              <a:rPr lang="zh-CN" altLang="en-US" dirty="0" smtClean="0"/>
              <a:t>活动</a:t>
            </a:r>
            <a:endParaRPr lang="en-US" altLang="zh-CN" dirty="0"/>
          </a:p>
        </p:txBody>
      </p:sp>
      <p:sp>
        <p:nvSpPr>
          <p:cNvPr id="17" name="圆角矩形 16"/>
          <p:cNvSpPr/>
          <p:nvPr/>
        </p:nvSpPr>
        <p:spPr>
          <a:xfrm>
            <a:off x="5929322" y="2603470"/>
            <a:ext cx="2071702" cy="2226484"/>
          </a:xfrm>
          <a:prstGeom prst="roundRect">
            <a:avLst>
              <a:gd name="adj" fmla="val 7209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txBody>
          <a:bodyPr anchor="ctr"/>
          <a:lstStyle/>
          <a:p>
            <a:r>
              <a:rPr lang="zh-CN" altLang="en-US" dirty="0"/>
              <a:t>布置作业、小测试</a:t>
            </a:r>
            <a:endParaRPr lang="en-US" altLang="zh-CN" dirty="0"/>
          </a:p>
        </p:txBody>
      </p:sp>
      <p:sp>
        <p:nvSpPr>
          <p:cNvPr id="18" name="流程图: 摘录 17"/>
          <p:cNvSpPr/>
          <p:nvPr/>
        </p:nvSpPr>
        <p:spPr>
          <a:xfrm rot="5400000">
            <a:off x="3346451" y="4281477"/>
            <a:ext cx="320675" cy="298450"/>
          </a:xfrm>
          <a:prstGeom prst="flowChartExtract">
            <a:avLst/>
          </a:prstGeom>
          <a:gradFill flip="none"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8100000" scaled="1"/>
            <a:tileRect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sp>
      <p:sp>
        <p:nvSpPr>
          <p:cNvPr id="19" name="流程图: 摘录 18"/>
          <p:cNvSpPr/>
          <p:nvPr/>
        </p:nvSpPr>
        <p:spPr>
          <a:xfrm rot="5400000">
            <a:off x="5703889" y="4308465"/>
            <a:ext cx="320675" cy="298450"/>
          </a:xfrm>
          <a:prstGeom prst="flowChartExtract">
            <a:avLst/>
          </a:prstGeom>
          <a:gradFill flip="none"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8100000" scaled="1"/>
            <a:tileRect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sp>
    </p:spTree>
    <p:extLst>
      <p:ext uri="{BB962C8B-B14F-4D97-AF65-F5344CB8AC3E}">
        <p14:creationId xmlns:p14="http://schemas.microsoft.com/office/powerpoint/2010/main" val="74420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9d88b6c248361752177bc97a5444fc7bd272561"/>
</p:tagLst>
</file>

<file path=ppt/theme/theme1.xml><?xml version="1.0" encoding="utf-8"?>
<a:theme xmlns:a="http://schemas.openxmlformats.org/drawingml/2006/main" name="050">
  <a:themeElements>
    <a:clrScheme name="0324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324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324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24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24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24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24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24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24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24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24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24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24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24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977</TotalTime>
  <Words>316</Words>
  <Application>Microsoft Office PowerPoint</Application>
  <PresentationFormat>全屏显示(4:3)</PresentationFormat>
  <Paragraphs>85</Paragraphs>
  <Slides>21</Slides>
  <Notes>6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050</vt:lpstr>
      <vt:lpstr>PowerPoint 演示文稿</vt:lpstr>
      <vt:lpstr>Contents</vt:lpstr>
      <vt:lpstr>PowerPoint 演示文稿</vt:lpstr>
      <vt:lpstr>PowerPoint 演示文稿</vt:lpstr>
      <vt:lpstr>PowerPoint 演示文稿</vt:lpstr>
      <vt:lpstr>PowerPoint 演示文稿</vt:lpstr>
      <vt:lpstr>Watch a video</vt:lpstr>
      <vt:lpstr>概况</vt:lpstr>
      <vt:lpstr>功能简单介绍</vt:lpstr>
      <vt:lpstr>功能简单介绍</vt:lpstr>
      <vt:lpstr>功能简单介绍</vt:lpstr>
      <vt:lpstr>特别功能介绍：日历</vt:lpstr>
      <vt:lpstr>特别功能介绍：图书馆</vt:lpstr>
      <vt:lpstr>PowerPoint 演示文稿</vt:lpstr>
      <vt:lpstr>使用者的角色</vt:lpstr>
      <vt:lpstr>PowerPoint 演示文稿</vt:lpstr>
      <vt:lpstr>PowerPoint 演示文稿</vt:lpstr>
      <vt:lpstr>案例1</vt:lpstr>
      <vt:lpstr>案例2</vt:lpstr>
      <vt:lpstr>评价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juan</dc:creator>
  <cp:lastModifiedBy>juan</cp:lastModifiedBy>
  <cp:revision>27</cp:revision>
  <dcterms:created xsi:type="dcterms:W3CDTF">2012-05-01T07:43:03Z</dcterms:created>
  <dcterms:modified xsi:type="dcterms:W3CDTF">2012-05-08T03:19:23Z</dcterms:modified>
</cp:coreProperties>
</file>