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8" r:id="rId3"/>
  </p:sldMasterIdLst>
  <p:notesMasterIdLst>
    <p:notesMasterId r:id="rId35"/>
  </p:notesMasterIdLst>
  <p:handoutMasterIdLst>
    <p:handoutMasterId r:id="rId36"/>
  </p:handoutMasterIdLst>
  <p:sldIdLst>
    <p:sldId id="256" r:id="rId4"/>
    <p:sldId id="533" r:id="rId5"/>
    <p:sldId id="590" r:id="rId6"/>
    <p:sldId id="521" r:id="rId7"/>
    <p:sldId id="589" r:id="rId8"/>
    <p:sldId id="522" r:id="rId9"/>
    <p:sldId id="591" r:id="rId10"/>
    <p:sldId id="510" r:id="rId11"/>
    <p:sldId id="546" r:id="rId12"/>
    <p:sldId id="614" r:id="rId13"/>
    <p:sldId id="559" r:id="rId14"/>
    <p:sldId id="594" r:id="rId15"/>
    <p:sldId id="597" r:id="rId16"/>
    <p:sldId id="560" r:id="rId17"/>
    <p:sldId id="596" r:id="rId18"/>
    <p:sldId id="561" r:id="rId19"/>
    <p:sldId id="563" r:id="rId20"/>
    <p:sldId id="598" r:id="rId21"/>
    <p:sldId id="592" r:id="rId22"/>
    <p:sldId id="600" r:id="rId23"/>
    <p:sldId id="514" r:id="rId24"/>
    <p:sldId id="599" r:id="rId25"/>
    <p:sldId id="517" r:id="rId26"/>
    <p:sldId id="607" r:id="rId27"/>
    <p:sldId id="608" r:id="rId28"/>
    <p:sldId id="610" r:id="rId29"/>
    <p:sldId id="611" r:id="rId30"/>
    <p:sldId id="612" r:id="rId31"/>
    <p:sldId id="613" r:id="rId32"/>
    <p:sldId id="609" r:id="rId33"/>
    <p:sldId id="565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2D050"/>
    <a:srgbClr val="1F497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86441" autoAdjust="0"/>
  </p:normalViewPr>
  <p:slideViewPr>
    <p:cSldViewPr>
      <p:cViewPr varScale="1">
        <p:scale>
          <a:sx n="61" d="100"/>
          <a:sy n="61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272E4-C0B7-4F37-953C-C98464E2E0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13A60B-1C21-4A11-A867-E04E5FC0D8FE}">
      <dgm:prSet phldrT="[文本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287164" y="2215"/>
          <a:ext cx="2099425" cy="968486"/>
        </a:xfr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CN" altLang="en-US" sz="3200" dirty="0" smtClean="0">
              <a:solidFill>
                <a:sysClr val="window" lastClr="FFFFFF"/>
              </a:solidFill>
              <a:latin typeface="黑体" pitchFamily="49" charset="-122"/>
              <a:ea typeface="黑体" pitchFamily="49" charset="-122"/>
              <a:cs typeface="+mn-cs"/>
            </a:rPr>
            <a:t>学习元</a:t>
          </a:r>
          <a:endParaRPr lang="zh-CN" altLang="en-US" sz="3200" dirty="0">
            <a:solidFill>
              <a:sysClr val="window" lastClr="FFFFFF"/>
            </a:solidFill>
            <a:latin typeface="黑体" pitchFamily="49" charset="-122"/>
            <a:ea typeface="黑体" pitchFamily="49" charset="-122"/>
            <a:cs typeface="+mn-cs"/>
          </a:endParaRPr>
        </a:p>
      </dgm:t>
    </dgm:pt>
    <dgm:pt modelId="{5C86B192-A4A1-4860-8DF7-41188AAE784E}" type="parTrans" cxnId="{2A8FFC16-F156-4A1B-BEFF-E40D25F73624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DE9BBBE4-28B1-4235-A529-677A9FFF32DC}" type="sibTrans" cxnId="{2A8FFC16-F156-4A1B-BEFF-E40D25F73624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330632F1-66F8-4088-91DD-F3179CD8C093}">
      <dgm:prSet phldrT="[文本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287164" y="1019125"/>
          <a:ext cx="2097741" cy="968486"/>
        </a:xfr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CN" altLang="en-US" sz="3200" dirty="0" smtClean="0">
              <a:solidFill>
                <a:sysClr val="window" lastClr="FFFFFF"/>
              </a:solidFill>
              <a:latin typeface="黑体" pitchFamily="49" charset="-122"/>
              <a:ea typeface="黑体" pitchFamily="49" charset="-122"/>
              <a:cs typeface="+mn-cs"/>
            </a:rPr>
            <a:t>知识群</a:t>
          </a:r>
          <a:endParaRPr lang="zh-CN" altLang="en-US" sz="3200" dirty="0">
            <a:solidFill>
              <a:sysClr val="window" lastClr="FFFFFF"/>
            </a:solidFill>
            <a:latin typeface="黑体" pitchFamily="49" charset="-122"/>
            <a:ea typeface="黑体" pitchFamily="49" charset="-122"/>
            <a:cs typeface="+mn-cs"/>
          </a:endParaRPr>
        </a:p>
      </dgm:t>
    </dgm:pt>
    <dgm:pt modelId="{260AA925-F17B-4D5E-B7DB-DB0D53B99B20}" type="parTrans" cxnId="{3E70EE2E-3904-4554-9E33-79164B53B320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C6E22E0C-EBBA-4DE2-B1B5-CF1CD91A8BC2}" type="sibTrans" cxnId="{3E70EE2E-3904-4554-9E33-79164B53B320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73167585-CE5C-420D-BBFB-F525E06754AB}">
      <dgm:prSet phldrT="[文本]" custT="1"/>
      <dgm:spPr>
        <a:xfrm rot="5400000">
          <a:off x="4374204" y="-873324"/>
          <a:ext cx="774789" cy="4753387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黑体" pitchFamily="49" charset="-122"/>
              <a:ea typeface="黑体" pitchFamily="49" charset="-122"/>
              <a:cs typeface="+mn-cs"/>
            </a:rPr>
            <a:t>相同主题或者相似主题的学习元可以聚合成知识群</a:t>
          </a:r>
          <a:endParaRPr lang="zh-CN" altLang="en-US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itchFamily="49" charset="-122"/>
            <a:ea typeface="黑体" pitchFamily="49" charset="-122"/>
            <a:cs typeface="+mn-cs"/>
          </a:endParaRPr>
        </a:p>
      </dgm:t>
    </dgm:pt>
    <dgm:pt modelId="{33B32FD2-4A01-4DA0-BFAD-927E8D3E3D0D}" type="parTrans" cxnId="{CE8FF468-10CE-4551-89C9-80E55AE3D9FC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8D0991BE-A788-4F97-BE25-9686DECD5E03}" type="sibTrans" cxnId="{CE8FF468-10CE-4551-89C9-80E55AE3D9FC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3BBCADD6-BDE7-49E2-91D2-DE3F0B03E3AF}">
      <dgm:prSet phldrT="[文本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287164" y="2036036"/>
          <a:ext cx="2099452" cy="968486"/>
        </a:xfr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CN" altLang="en-US" sz="3200" dirty="0" smtClean="0">
              <a:solidFill>
                <a:sysClr val="window" lastClr="FFFFFF"/>
              </a:solidFill>
              <a:latin typeface="黑体" pitchFamily="49" charset="-122"/>
              <a:ea typeface="黑体" pitchFamily="49" charset="-122"/>
              <a:cs typeface="+mn-cs"/>
            </a:rPr>
            <a:t>知识云</a:t>
          </a:r>
          <a:endParaRPr lang="zh-CN" altLang="en-US" sz="3200" dirty="0">
            <a:solidFill>
              <a:sysClr val="window" lastClr="FFFFFF"/>
            </a:solidFill>
            <a:latin typeface="黑体" pitchFamily="49" charset="-122"/>
            <a:ea typeface="黑体" pitchFamily="49" charset="-122"/>
            <a:cs typeface="+mn-cs"/>
          </a:endParaRPr>
        </a:p>
      </dgm:t>
    </dgm:pt>
    <dgm:pt modelId="{BD13A75A-7C80-4FCC-A63D-6C336F543897}" type="parTrans" cxnId="{C63FD690-BC0D-4ACE-8E40-6644D0812F76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4CE280A6-5125-45FA-B386-5DEE665FD98B}" type="sibTrans" cxnId="{C63FD690-BC0D-4ACE-8E40-6644D0812F76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BE66E556-2869-4662-B7EF-5DCF697C47A0}">
      <dgm:prSet phldrT="[文本]" custT="1"/>
      <dgm:spPr>
        <a:xfrm rot="5400000">
          <a:off x="4375915" y="143585"/>
          <a:ext cx="774789" cy="4753387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黑体" pitchFamily="49" charset="-122"/>
              <a:ea typeface="黑体" pitchFamily="49" charset="-122"/>
              <a:cs typeface="+mn-cs"/>
            </a:rPr>
            <a:t>通过标签、语义属性及语义关联等，把学习元和知识群聚合成的更大知识网</a:t>
          </a:r>
          <a:endParaRPr lang="zh-CN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itchFamily="49" charset="-122"/>
            <a:ea typeface="黑体" pitchFamily="49" charset="-122"/>
            <a:cs typeface="+mn-cs"/>
          </a:endParaRPr>
        </a:p>
      </dgm:t>
    </dgm:pt>
    <dgm:pt modelId="{300B44E7-47DF-4608-95AA-EA4FE908068E}" type="parTrans" cxnId="{3846C3F9-085C-47DE-A5DA-F4CB3FD74387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03E42E6B-50C1-4DA4-8E3E-6A9C06F99303}" type="sibTrans" cxnId="{3846C3F9-085C-47DE-A5DA-F4CB3FD74387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36869A20-1D58-4DB4-9B03-EE91DF48D286}">
      <dgm:prSet phldrT="[文本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287164" y="4069857"/>
          <a:ext cx="2099452" cy="968486"/>
        </a:xfr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CN" altLang="en-US" sz="3200" dirty="0" smtClean="0">
              <a:solidFill>
                <a:sysClr val="window" lastClr="FFFFFF"/>
              </a:solidFill>
              <a:latin typeface="黑体" pitchFamily="49" charset="-122"/>
              <a:ea typeface="黑体" pitchFamily="49" charset="-122"/>
              <a:cs typeface="+mn-cs"/>
            </a:rPr>
            <a:t>学习社区</a:t>
          </a:r>
          <a:endParaRPr lang="zh-CN" altLang="en-US" sz="3200" dirty="0">
            <a:solidFill>
              <a:sysClr val="window" lastClr="FFFFFF"/>
            </a:solidFill>
            <a:latin typeface="黑体" pitchFamily="49" charset="-122"/>
            <a:ea typeface="黑体" pitchFamily="49" charset="-122"/>
            <a:cs typeface="+mn-cs"/>
          </a:endParaRPr>
        </a:p>
      </dgm:t>
    </dgm:pt>
    <dgm:pt modelId="{630CC0DB-656D-4597-9B67-E9AE1A2CE1C3}" type="parTrans" cxnId="{DD06FAE5-6BA9-4CBB-8DC6-0DC4EEFA9C4D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30A8A504-E055-4CBA-9E5E-1FB9A7AB6BAE}" type="sibTrans" cxnId="{DD06FAE5-6BA9-4CBB-8DC6-0DC4EEFA9C4D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FD474FC0-59F5-4551-A963-DA8BBB01259F}">
      <dgm:prSet phldrT="[文本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287164" y="3052946"/>
          <a:ext cx="2097741" cy="968486"/>
        </a:xfr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CN" altLang="en-US" sz="3200" dirty="0" smtClean="0">
              <a:solidFill>
                <a:sysClr val="window" lastClr="FFFFFF"/>
              </a:solidFill>
              <a:latin typeface="黑体" pitchFamily="49" charset="-122"/>
              <a:ea typeface="黑体" pitchFamily="49" charset="-122"/>
              <a:cs typeface="+mn-cs"/>
            </a:rPr>
            <a:t>个人空间</a:t>
          </a:r>
          <a:endParaRPr lang="zh-CN" altLang="en-US" sz="3200" dirty="0">
            <a:solidFill>
              <a:sysClr val="window" lastClr="FFFFFF"/>
            </a:solidFill>
            <a:latin typeface="黑体" pitchFamily="49" charset="-122"/>
            <a:ea typeface="黑体" pitchFamily="49" charset="-122"/>
            <a:cs typeface="+mn-cs"/>
          </a:endParaRPr>
        </a:p>
      </dgm:t>
    </dgm:pt>
    <dgm:pt modelId="{DC3FC972-FAA3-4821-BB76-068CD7AE39CF}" type="parTrans" cxnId="{64297DCE-2A8A-4469-9D04-09290A59CF6D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EF694458-1EFA-4375-B9DF-A60BEEDCBB1A}" type="sibTrans" cxnId="{64297DCE-2A8A-4469-9D04-09290A59CF6D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959B44F7-98C9-4192-B477-4AF3D1895540}">
      <dgm:prSet phldrT="[文本]" custT="1"/>
      <dgm:spPr>
        <a:xfrm rot="5400000">
          <a:off x="4374204" y="1160496"/>
          <a:ext cx="774789" cy="4753387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黑体" pitchFamily="49" charset="-122"/>
              <a:ea typeface="黑体" pitchFamily="49" charset="-122"/>
              <a:cs typeface="+mn-cs"/>
            </a:rPr>
            <a:t>个人学习环境，用户进行知识管理、好友管理、个人信息管理，构建个人知识网络与人际网络</a:t>
          </a:r>
          <a:endParaRPr lang="zh-CN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itchFamily="49" charset="-122"/>
            <a:ea typeface="黑体" pitchFamily="49" charset="-122"/>
            <a:cs typeface="+mn-cs"/>
          </a:endParaRPr>
        </a:p>
      </dgm:t>
    </dgm:pt>
    <dgm:pt modelId="{C0ADD402-1188-4667-BD15-9B4A39749326}" type="parTrans" cxnId="{9AE40042-30C1-4CE8-98AD-DAC22B77B2A4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42CE6340-C8E5-4BB5-983B-CA093845B2E3}" type="sibTrans" cxnId="{9AE40042-30C1-4CE8-98AD-DAC22B77B2A4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F2F0F1D7-D2FF-4E0C-988F-57360E33613E}">
      <dgm:prSet phldrT="[文本]" custT="1"/>
      <dgm:spPr>
        <a:xfrm rot="5400000">
          <a:off x="4375888" y="-1890235"/>
          <a:ext cx="774789" cy="4753387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黑体" pitchFamily="49" charset="-122"/>
              <a:ea typeface="黑体" pitchFamily="49" charset="-122"/>
              <a:cs typeface="+mn-cs"/>
            </a:rPr>
            <a:t>学习元平台的颗粒度最小的元素，具有生成性、连通性、微型化等特点，可以是专业术语、设计方案、探究问题等等</a:t>
          </a:r>
          <a:endParaRPr lang="zh-CN" altLang="en-US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itchFamily="49" charset="-122"/>
            <a:ea typeface="黑体" pitchFamily="49" charset="-122"/>
            <a:cs typeface="+mn-cs"/>
          </a:endParaRPr>
        </a:p>
      </dgm:t>
    </dgm:pt>
    <dgm:pt modelId="{84CDDE5F-629D-4768-B2B6-0DDA0DD51D5B}" type="parTrans" cxnId="{D1F8FCAD-D1EE-4CF7-8A61-E47CD4549CF5}">
      <dgm:prSet/>
      <dgm:spPr/>
      <dgm:t>
        <a:bodyPr/>
        <a:lstStyle/>
        <a:p>
          <a:endParaRPr lang="zh-CN" altLang="en-US"/>
        </a:p>
      </dgm:t>
    </dgm:pt>
    <dgm:pt modelId="{63C142D6-D0D5-4B9D-8A9B-285485B7CBA4}" type="sibTrans" cxnId="{D1F8FCAD-D1EE-4CF7-8A61-E47CD4549CF5}">
      <dgm:prSet/>
      <dgm:spPr/>
      <dgm:t>
        <a:bodyPr/>
        <a:lstStyle/>
        <a:p>
          <a:endParaRPr lang="zh-CN" altLang="en-US"/>
        </a:p>
      </dgm:t>
    </dgm:pt>
    <dgm:pt modelId="{F5C5FD42-BF7D-4BAE-9620-0B19B6073068}">
      <dgm:prSet phldrT="[文本]" custT="1"/>
      <dgm:spPr>
        <a:xfrm rot="5400000">
          <a:off x="4375915" y="2177406"/>
          <a:ext cx="774789" cy="4753387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黑体" pitchFamily="49" charset="-122"/>
              <a:ea typeface="黑体" pitchFamily="49" charset="-122"/>
              <a:cs typeface="+mn-cs"/>
            </a:rPr>
            <a:t>相同或者相似兴趣的用户共同探究、激发思考的社区，实现学习元、知识群、知识云以及学习活动、学习工具的连通与无缝交互</a:t>
          </a:r>
          <a:endParaRPr lang="zh-CN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itchFamily="49" charset="-122"/>
            <a:ea typeface="黑体" pitchFamily="49" charset="-122"/>
            <a:cs typeface="+mn-cs"/>
          </a:endParaRPr>
        </a:p>
      </dgm:t>
    </dgm:pt>
    <dgm:pt modelId="{89353B43-CE2F-4A40-B3CA-CBC02EFAE6A7}" type="sibTrans" cxnId="{6D3CB205-63A5-4319-BE3F-343659018529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BF977FC7-C5F3-4400-A130-6CB1A69D3B53}" type="parTrans" cxnId="{6D3CB205-63A5-4319-BE3F-343659018529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416D844A-51C4-44DF-ADA4-A1E36794DF5A}" type="pres">
      <dgm:prSet presAssocID="{529272E4-C0B7-4F37-953C-C98464E2E0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0B29F5-523B-4540-8E21-C4754342E6B5}" type="pres">
      <dgm:prSet presAssocID="{6F13A60B-1C21-4A11-A867-E04E5FC0D8FE}" presName="linNode" presStyleCnt="0"/>
      <dgm:spPr/>
    </dgm:pt>
    <dgm:pt modelId="{3F7CF65C-BA35-4A52-8E7C-21F7E612D1EB}" type="pres">
      <dgm:prSet presAssocID="{6F13A60B-1C21-4A11-A867-E04E5FC0D8FE}" presName="parentText" presStyleLbl="node1" presStyleIdx="0" presStyleCnt="5" custScaleX="7851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8AE7F263-A251-4EB2-8D79-CB9445457885}" type="pres">
      <dgm:prSet presAssocID="{6F13A60B-1C21-4A11-A867-E04E5FC0D8FE}" presName="descendantText" presStyleLbl="alignAccFollowNode1" presStyleIdx="0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E9838B61-96BB-4456-AB9D-DE7B2F97E964}" type="pres">
      <dgm:prSet presAssocID="{DE9BBBE4-28B1-4235-A529-677A9FFF32DC}" presName="sp" presStyleCnt="0"/>
      <dgm:spPr/>
    </dgm:pt>
    <dgm:pt modelId="{4BBC421D-7C1F-4E18-880D-72B78FB1C2AB}" type="pres">
      <dgm:prSet presAssocID="{330632F1-66F8-4088-91DD-F3179CD8C093}" presName="linNode" presStyleCnt="0"/>
      <dgm:spPr/>
    </dgm:pt>
    <dgm:pt modelId="{7B043940-B1D3-4951-82A3-2EC15D15F3FD}" type="pres">
      <dgm:prSet presAssocID="{330632F1-66F8-4088-91DD-F3179CD8C093}" presName="parentText" presStyleLbl="node1" presStyleIdx="1" presStyleCnt="5" custScaleX="7845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A08ECCF9-6488-4F1C-9462-9A0EA7970923}" type="pres">
      <dgm:prSet presAssocID="{330632F1-66F8-4088-91DD-F3179CD8C093}" presName="descendantText" presStyleLbl="alignAccFollowNode1" presStyleIdx="1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6CCE8254-8E82-436D-8C01-EC763D073FF8}" type="pres">
      <dgm:prSet presAssocID="{C6E22E0C-EBBA-4DE2-B1B5-CF1CD91A8BC2}" presName="sp" presStyleCnt="0"/>
      <dgm:spPr/>
    </dgm:pt>
    <dgm:pt modelId="{4A3057D4-ED05-4388-847C-22A4203E4BA0}" type="pres">
      <dgm:prSet presAssocID="{3BBCADD6-BDE7-49E2-91D2-DE3F0B03E3AF}" presName="linNode" presStyleCnt="0"/>
      <dgm:spPr/>
    </dgm:pt>
    <dgm:pt modelId="{B6FA015F-278F-41CF-98EE-23DF27E99C87}" type="pres">
      <dgm:prSet presAssocID="{3BBCADD6-BDE7-49E2-91D2-DE3F0B03E3AF}" presName="parentText" presStyleLbl="node1" presStyleIdx="2" presStyleCnt="5" custScaleX="7852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D3B210-4805-4378-A55A-4A91CE60EB87}" type="pres">
      <dgm:prSet presAssocID="{3BBCADD6-BDE7-49E2-91D2-DE3F0B03E3AF}" presName="descendantText" presStyleLbl="alignAccFollowNode1" presStyleIdx="2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6A09D3A-6350-4FF3-B495-3FD23ABC5DD2}" type="pres">
      <dgm:prSet presAssocID="{4CE280A6-5125-45FA-B386-5DEE665FD98B}" presName="sp" presStyleCnt="0"/>
      <dgm:spPr/>
    </dgm:pt>
    <dgm:pt modelId="{460D3264-A801-431D-84CB-AC182989B01B}" type="pres">
      <dgm:prSet presAssocID="{FD474FC0-59F5-4551-A963-DA8BBB01259F}" presName="linNode" presStyleCnt="0"/>
      <dgm:spPr/>
    </dgm:pt>
    <dgm:pt modelId="{96527E00-ACFE-4DC7-B195-FA5DAD62FD1C}" type="pres">
      <dgm:prSet presAssocID="{FD474FC0-59F5-4551-A963-DA8BBB01259F}" presName="parentText" presStyleLbl="node1" presStyleIdx="3" presStyleCnt="5" custScaleX="7845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3C42BF2-60E8-4651-839F-D3ECE4D73323}" type="pres">
      <dgm:prSet presAssocID="{FD474FC0-59F5-4551-A963-DA8BBB01259F}" presName="descendantText" presStyleLbl="alignAccFollowNode1" presStyleIdx="3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86536D47-BC78-4036-B9CF-9BDC12C031EE}" type="pres">
      <dgm:prSet presAssocID="{EF694458-1EFA-4375-B9DF-A60BEEDCBB1A}" presName="sp" presStyleCnt="0"/>
      <dgm:spPr/>
    </dgm:pt>
    <dgm:pt modelId="{79846F46-05C8-4C84-BBB2-F85B2EEF100C}" type="pres">
      <dgm:prSet presAssocID="{36869A20-1D58-4DB4-9B03-EE91DF48D286}" presName="linNode" presStyleCnt="0"/>
      <dgm:spPr/>
    </dgm:pt>
    <dgm:pt modelId="{868E8954-E949-413F-81AC-C4E9AF09D0C2}" type="pres">
      <dgm:prSet presAssocID="{36869A20-1D58-4DB4-9B03-EE91DF48D286}" presName="parentText" presStyleLbl="node1" presStyleIdx="4" presStyleCnt="5" custScaleX="7852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7CC8063-167E-47D8-88B3-1CD4DF1EC6DD}" type="pres">
      <dgm:prSet presAssocID="{36869A20-1D58-4DB4-9B03-EE91DF48D286}" presName="descendantText" presStyleLbl="alignAccFollowNode1" presStyleIdx="4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116EEA1D-368C-4259-B23B-4BE65DDD9C18}" type="presOf" srcId="{BE66E556-2869-4662-B7EF-5DCF697C47A0}" destId="{97D3B210-4805-4378-A55A-4A91CE60EB87}" srcOrd="0" destOrd="0" presId="urn:microsoft.com/office/officeart/2005/8/layout/vList5"/>
    <dgm:cxn modelId="{6B0268ED-73CC-4F57-8060-2E3914D8D448}" type="presOf" srcId="{959B44F7-98C9-4192-B477-4AF3D1895540}" destId="{23C42BF2-60E8-4651-839F-D3ECE4D73323}" srcOrd="0" destOrd="0" presId="urn:microsoft.com/office/officeart/2005/8/layout/vList5"/>
    <dgm:cxn modelId="{C63FD690-BC0D-4ACE-8E40-6644D0812F76}" srcId="{529272E4-C0B7-4F37-953C-C98464E2E092}" destId="{3BBCADD6-BDE7-49E2-91D2-DE3F0B03E3AF}" srcOrd="2" destOrd="0" parTransId="{BD13A75A-7C80-4FCC-A63D-6C336F543897}" sibTransId="{4CE280A6-5125-45FA-B386-5DEE665FD98B}"/>
    <dgm:cxn modelId="{DD06FAE5-6BA9-4CBB-8DC6-0DC4EEFA9C4D}" srcId="{529272E4-C0B7-4F37-953C-C98464E2E092}" destId="{36869A20-1D58-4DB4-9B03-EE91DF48D286}" srcOrd="4" destOrd="0" parTransId="{630CC0DB-656D-4597-9B67-E9AE1A2CE1C3}" sibTransId="{30A8A504-E055-4CBA-9E5E-1FB9A7AB6BAE}"/>
    <dgm:cxn modelId="{55DF96D9-7CD6-400D-8A39-2704BF0CD790}" type="presOf" srcId="{73167585-CE5C-420D-BBFB-F525E06754AB}" destId="{A08ECCF9-6488-4F1C-9462-9A0EA7970923}" srcOrd="0" destOrd="0" presId="urn:microsoft.com/office/officeart/2005/8/layout/vList5"/>
    <dgm:cxn modelId="{6D3CB205-63A5-4319-BE3F-343659018529}" srcId="{36869A20-1D58-4DB4-9B03-EE91DF48D286}" destId="{F5C5FD42-BF7D-4BAE-9620-0B19B6073068}" srcOrd="0" destOrd="0" parTransId="{BF977FC7-C5F3-4400-A130-6CB1A69D3B53}" sibTransId="{89353B43-CE2F-4A40-B3CA-CBC02EFAE6A7}"/>
    <dgm:cxn modelId="{3846C3F9-085C-47DE-A5DA-F4CB3FD74387}" srcId="{3BBCADD6-BDE7-49E2-91D2-DE3F0B03E3AF}" destId="{BE66E556-2869-4662-B7EF-5DCF697C47A0}" srcOrd="0" destOrd="0" parTransId="{300B44E7-47DF-4608-95AA-EA4FE908068E}" sibTransId="{03E42E6B-50C1-4DA4-8E3E-6A9C06F99303}"/>
    <dgm:cxn modelId="{331BA690-A691-48E4-A403-D1C437FABF72}" type="presOf" srcId="{F2F0F1D7-D2FF-4E0C-988F-57360E33613E}" destId="{8AE7F263-A251-4EB2-8D79-CB9445457885}" srcOrd="0" destOrd="0" presId="urn:microsoft.com/office/officeart/2005/8/layout/vList5"/>
    <dgm:cxn modelId="{E386B131-20A9-4C65-B07B-DC0AFCF7E890}" type="presOf" srcId="{36869A20-1D58-4DB4-9B03-EE91DF48D286}" destId="{868E8954-E949-413F-81AC-C4E9AF09D0C2}" srcOrd="0" destOrd="0" presId="urn:microsoft.com/office/officeart/2005/8/layout/vList5"/>
    <dgm:cxn modelId="{76ED5FEB-3972-4BE5-953E-E3B98578ED1B}" type="presOf" srcId="{F5C5FD42-BF7D-4BAE-9620-0B19B6073068}" destId="{F7CC8063-167E-47D8-88B3-1CD4DF1EC6DD}" srcOrd="0" destOrd="0" presId="urn:microsoft.com/office/officeart/2005/8/layout/vList5"/>
    <dgm:cxn modelId="{9AE40042-30C1-4CE8-98AD-DAC22B77B2A4}" srcId="{FD474FC0-59F5-4551-A963-DA8BBB01259F}" destId="{959B44F7-98C9-4192-B477-4AF3D1895540}" srcOrd="0" destOrd="0" parTransId="{C0ADD402-1188-4667-BD15-9B4A39749326}" sibTransId="{42CE6340-C8E5-4BB5-983B-CA093845B2E3}"/>
    <dgm:cxn modelId="{2A8FFC16-F156-4A1B-BEFF-E40D25F73624}" srcId="{529272E4-C0B7-4F37-953C-C98464E2E092}" destId="{6F13A60B-1C21-4A11-A867-E04E5FC0D8FE}" srcOrd="0" destOrd="0" parTransId="{5C86B192-A4A1-4860-8DF7-41188AAE784E}" sibTransId="{DE9BBBE4-28B1-4235-A529-677A9FFF32DC}"/>
    <dgm:cxn modelId="{68BA17C5-F73A-42EF-81C1-6CB421A058B2}" type="presOf" srcId="{FD474FC0-59F5-4551-A963-DA8BBB01259F}" destId="{96527E00-ACFE-4DC7-B195-FA5DAD62FD1C}" srcOrd="0" destOrd="0" presId="urn:microsoft.com/office/officeart/2005/8/layout/vList5"/>
    <dgm:cxn modelId="{BBE840D6-FAFC-4460-B6A9-05CD31AA3280}" type="presOf" srcId="{6F13A60B-1C21-4A11-A867-E04E5FC0D8FE}" destId="{3F7CF65C-BA35-4A52-8E7C-21F7E612D1EB}" srcOrd="0" destOrd="0" presId="urn:microsoft.com/office/officeart/2005/8/layout/vList5"/>
    <dgm:cxn modelId="{CE8FF468-10CE-4551-89C9-80E55AE3D9FC}" srcId="{330632F1-66F8-4088-91DD-F3179CD8C093}" destId="{73167585-CE5C-420D-BBFB-F525E06754AB}" srcOrd="0" destOrd="0" parTransId="{33B32FD2-4A01-4DA0-BFAD-927E8D3E3D0D}" sibTransId="{8D0991BE-A788-4F97-BE25-9686DECD5E03}"/>
    <dgm:cxn modelId="{A92D23B0-2512-4F2D-B65B-845931BFA5B3}" type="presOf" srcId="{529272E4-C0B7-4F37-953C-C98464E2E092}" destId="{416D844A-51C4-44DF-ADA4-A1E36794DF5A}" srcOrd="0" destOrd="0" presId="urn:microsoft.com/office/officeart/2005/8/layout/vList5"/>
    <dgm:cxn modelId="{D1F8FCAD-D1EE-4CF7-8A61-E47CD4549CF5}" srcId="{6F13A60B-1C21-4A11-A867-E04E5FC0D8FE}" destId="{F2F0F1D7-D2FF-4E0C-988F-57360E33613E}" srcOrd="0" destOrd="0" parTransId="{84CDDE5F-629D-4768-B2B6-0DDA0DD51D5B}" sibTransId="{63C142D6-D0D5-4B9D-8A9B-285485B7CBA4}"/>
    <dgm:cxn modelId="{2F8167BF-79B7-4496-924B-EBDFD11265DA}" type="presOf" srcId="{330632F1-66F8-4088-91DD-F3179CD8C093}" destId="{7B043940-B1D3-4951-82A3-2EC15D15F3FD}" srcOrd="0" destOrd="0" presId="urn:microsoft.com/office/officeart/2005/8/layout/vList5"/>
    <dgm:cxn modelId="{3E70EE2E-3904-4554-9E33-79164B53B320}" srcId="{529272E4-C0B7-4F37-953C-C98464E2E092}" destId="{330632F1-66F8-4088-91DD-F3179CD8C093}" srcOrd="1" destOrd="0" parTransId="{260AA925-F17B-4D5E-B7DB-DB0D53B99B20}" sibTransId="{C6E22E0C-EBBA-4DE2-B1B5-CF1CD91A8BC2}"/>
    <dgm:cxn modelId="{64297DCE-2A8A-4469-9D04-09290A59CF6D}" srcId="{529272E4-C0B7-4F37-953C-C98464E2E092}" destId="{FD474FC0-59F5-4551-A963-DA8BBB01259F}" srcOrd="3" destOrd="0" parTransId="{DC3FC972-FAA3-4821-BB76-068CD7AE39CF}" sibTransId="{EF694458-1EFA-4375-B9DF-A60BEEDCBB1A}"/>
    <dgm:cxn modelId="{CDDCF74A-A1F3-4ABB-8DBB-239DC6684BB3}" type="presOf" srcId="{3BBCADD6-BDE7-49E2-91D2-DE3F0B03E3AF}" destId="{B6FA015F-278F-41CF-98EE-23DF27E99C87}" srcOrd="0" destOrd="0" presId="urn:microsoft.com/office/officeart/2005/8/layout/vList5"/>
    <dgm:cxn modelId="{702E01F4-E486-4D0C-84F5-DB866B7564AA}" type="presParOf" srcId="{416D844A-51C4-44DF-ADA4-A1E36794DF5A}" destId="{080B29F5-523B-4540-8E21-C4754342E6B5}" srcOrd="0" destOrd="0" presId="urn:microsoft.com/office/officeart/2005/8/layout/vList5"/>
    <dgm:cxn modelId="{3C910042-978F-41E0-A3ED-E55A8F4C5394}" type="presParOf" srcId="{080B29F5-523B-4540-8E21-C4754342E6B5}" destId="{3F7CF65C-BA35-4A52-8E7C-21F7E612D1EB}" srcOrd="0" destOrd="0" presId="urn:microsoft.com/office/officeart/2005/8/layout/vList5"/>
    <dgm:cxn modelId="{9D120430-F4CA-48A8-A1CB-41C5CE792F81}" type="presParOf" srcId="{080B29F5-523B-4540-8E21-C4754342E6B5}" destId="{8AE7F263-A251-4EB2-8D79-CB9445457885}" srcOrd="1" destOrd="0" presId="urn:microsoft.com/office/officeart/2005/8/layout/vList5"/>
    <dgm:cxn modelId="{E66333B3-9DC8-4A3E-A71D-C7095EA37FB7}" type="presParOf" srcId="{416D844A-51C4-44DF-ADA4-A1E36794DF5A}" destId="{E9838B61-96BB-4456-AB9D-DE7B2F97E964}" srcOrd="1" destOrd="0" presId="urn:microsoft.com/office/officeart/2005/8/layout/vList5"/>
    <dgm:cxn modelId="{DFF4600E-551A-4A0B-B21D-E409769D24BF}" type="presParOf" srcId="{416D844A-51C4-44DF-ADA4-A1E36794DF5A}" destId="{4BBC421D-7C1F-4E18-880D-72B78FB1C2AB}" srcOrd="2" destOrd="0" presId="urn:microsoft.com/office/officeart/2005/8/layout/vList5"/>
    <dgm:cxn modelId="{A070DFFD-E1FB-4E29-9D2D-7FC6F187A6F7}" type="presParOf" srcId="{4BBC421D-7C1F-4E18-880D-72B78FB1C2AB}" destId="{7B043940-B1D3-4951-82A3-2EC15D15F3FD}" srcOrd="0" destOrd="0" presId="urn:microsoft.com/office/officeart/2005/8/layout/vList5"/>
    <dgm:cxn modelId="{A5FC098B-0B8C-4A35-9FBE-41B42D96E7B0}" type="presParOf" srcId="{4BBC421D-7C1F-4E18-880D-72B78FB1C2AB}" destId="{A08ECCF9-6488-4F1C-9462-9A0EA7970923}" srcOrd="1" destOrd="0" presId="urn:microsoft.com/office/officeart/2005/8/layout/vList5"/>
    <dgm:cxn modelId="{5DCDD3A3-E675-4C13-9F2C-7E0628967CB3}" type="presParOf" srcId="{416D844A-51C4-44DF-ADA4-A1E36794DF5A}" destId="{6CCE8254-8E82-436D-8C01-EC763D073FF8}" srcOrd="3" destOrd="0" presId="urn:microsoft.com/office/officeart/2005/8/layout/vList5"/>
    <dgm:cxn modelId="{CD4B9CEB-23F6-471E-9C4A-D8AEB61AF689}" type="presParOf" srcId="{416D844A-51C4-44DF-ADA4-A1E36794DF5A}" destId="{4A3057D4-ED05-4388-847C-22A4203E4BA0}" srcOrd="4" destOrd="0" presId="urn:microsoft.com/office/officeart/2005/8/layout/vList5"/>
    <dgm:cxn modelId="{AC44B189-8B1A-4D66-98AA-9D526AD312DE}" type="presParOf" srcId="{4A3057D4-ED05-4388-847C-22A4203E4BA0}" destId="{B6FA015F-278F-41CF-98EE-23DF27E99C87}" srcOrd="0" destOrd="0" presId="urn:microsoft.com/office/officeart/2005/8/layout/vList5"/>
    <dgm:cxn modelId="{A46917FB-C645-46BC-B9F8-0A93CF915A42}" type="presParOf" srcId="{4A3057D4-ED05-4388-847C-22A4203E4BA0}" destId="{97D3B210-4805-4378-A55A-4A91CE60EB87}" srcOrd="1" destOrd="0" presId="urn:microsoft.com/office/officeart/2005/8/layout/vList5"/>
    <dgm:cxn modelId="{6A132302-DE9C-46FC-91F8-478B95068503}" type="presParOf" srcId="{416D844A-51C4-44DF-ADA4-A1E36794DF5A}" destId="{36A09D3A-6350-4FF3-B495-3FD23ABC5DD2}" srcOrd="5" destOrd="0" presId="urn:microsoft.com/office/officeart/2005/8/layout/vList5"/>
    <dgm:cxn modelId="{EA9BF74E-3F98-47A9-B760-811B1C22F973}" type="presParOf" srcId="{416D844A-51C4-44DF-ADA4-A1E36794DF5A}" destId="{460D3264-A801-431D-84CB-AC182989B01B}" srcOrd="6" destOrd="0" presId="urn:microsoft.com/office/officeart/2005/8/layout/vList5"/>
    <dgm:cxn modelId="{730ED9F5-1DE3-44C9-AC97-7DA5A7176912}" type="presParOf" srcId="{460D3264-A801-431D-84CB-AC182989B01B}" destId="{96527E00-ACFE-4DC7-B195-FA5DAD62FD1C}" srcOrd="0" destOrd="0" presId="urn:microsoft.com/office/officeart/2005/8/layout/vList5"/>
    <dgm:cxn modelId="{4DEE917A-3BB7-4554-B081-E37FF5F23338}" type="presParOf" srcId="{460D3264-A801-431D-84CB-AC182989B01B}" destId="{23C42BF2-60E8-4651-839F-D3ECE4D73323}" srcOrd="1" destOrd="0" presId="urn:microsoft.com/office/officeart/2005/8/layout/vList5"/>
    <dgm:cxn modelId="{B92DE8A7-6E08-467C-A35D-97055BB8C008}" type="presParOf" srcId="{416D844A-51C4-44DF-ADA4-A1E36794DF5A}" destId="{86536D47-BC78-4036-B9CF-9BDC12C031EE}" srcOrd="7" destOrd="0" presId="urn:microsoft.com/office/officeart/2005/8/layout/vList5"/>
    <dgm:cxn modelId="{111E686C-F1BF-402A-AAF4-65A96BAE21C7}" type="presParOf" srcId="{416D844A-51C4-44DF-ADA4-A1E36794DF5A}" destId="{79846F46-05C8-4C84-BBB2-F85B2EEF100C}" srcOrd="8" destOrd="0" presId="urn:microsoft.com/office/officeart/2005/8/layout/vList5"/>
    <dgm:cxn modelId="{4FCAA47E-DCFB-4407-9EDD-4EFBB8AC4D67}" type="presParOf" srcId="{79846F46-05C8-4C84-BBB2-F85B2EEF100C}" destId="{868E8954-E949-413F-81AC-C4E9AF09D0C2}" srcOrd="0" destOrd="0" presId="urn:microsoft.com/office/officeart/2005/8/layout/vList5"/>
    <dgm:cxn modelId="{5BDD1893-2D36-424B-A5AA-1EFF9173D389}" type="presParOf" srcId="{79846F46-05C8-4C84-BBB2-F85B2EEF100C}" destId="{F7CC8063-167E-47D8-88B3-1CD4DF1EC6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7F263-A251-4EB2-8D79-CB9445457885}">
      <dsp:nvSpPr>
        <dsp:cNvPr id="0" name=""/>
        <dsp:cNvSpPr/>
      </dsp:nvSpPr>
      <dsp:spPr>
        <a:xfrm rot="5400000">
          <a:off x="4375888" y="-1890235"/>
          <a:ext cx="774789" cy="47533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黑体" pitchFamily="49" charset="-122"/>
              <a:ea typeface="黑体" pitchFamily="49" charset="-122"/>
              <a:cs typeface="+mn-cs"/>
            </a:rPr>
            <a:t>学习元平台的颗粒度最小的元素，具有生成性、连通性、微型化等特点，可以是专业术语、设计方案、探究问题等等</a:t>
          </a:r>
          <a:endParaRPr lang="zh-CN" altLang="en-US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itchFamily="49" charset="-122"/>
            <a:ea typeface="黑体" pitchFamily="49" charset="-122"/>
            <a:cs typeface="+mn-cs"/>
          </a:endParaRPr>
        </a:p>
      </dsp:txBody>
      <dsp:txXfrm rot="-5400000">
        <a:off x="2386589" y="136886"/>
        <a:ext cx="4715565" cy="699145"/>
      </dsp:txXfrm>
    </dsp:sp>
    <dsp:sp modelId="{3F7CF65C-BA35-4A52-8E7C-21F7E612D1EB}">
      <dsp:nvSpPr>
        <dsp:cNvPr id="0" name=""/>
        <dsp:cNvSpPr/>
      </dsp:nvSpPr>
      <dsp:spPr>
        <a:xfrm>
          <a:off x="287164" y="2215"/>
          <a:ext cx="2099425" cy="968486"/>
        </a:xfrm>
        <a:prstGeom prst="roundRect">
          <a:avLst/>
        </a:prstGeo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ysClr val="window" lastClr="FFFFFF"/>
              </a:solidFill>
              <a:latin typeface="黑体" pitchFamily="49" charset="-122"/>
              <a:ea typeface="黑体" pitchFamily="49" charset="-122"/>
              <a:cs typeface="+mn-cs"/>
            </a:rPr>
            <a:t>学习元</a:t>
          </a:r>
          <a:endParaRPr lang="zh-CN" altLang="en-US" sz="3200" kern="1200" dirty="0">
            <a:solidFill>
              <a:sysClr val="window" lastClr="FFFFFF"/>
            </a:solidFill>
            <a:latin typeface="黑体" pitchFamily="49" charset="-122"/>
            <a:ea typeface="黑体" pitchFamily="49" charset="-122"/>
            <a:cs typeface="+mn-cs"/>
          </a:endParaRPr>
        </a:p>
      </dsp:txBody>
      <dsp:txXfrm>
        <a:off x="334442" y="49493"/>
        <a:ext cx="2004869" cy="873930"/>
      </dsp:txXfrm>
    </dsp:sp>
    <dsp:sp modelId="{A08ECCF9-6488-4F1C-9462-9A0EA7970923}">
      <dsp:nvSpPr>
        <dsp:cNvPr id="0" name=""/>
        <dsp:cNvSpPr/>
      </dsp:nvSpPr>
      <dsp:spPr>
        <a:xfrm rot="5400000">
          <a:off x="4374204" y="-873324"/>
          <a:ext cx="774789" cy="47533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黑体" pitchFamily="49" charset="-122"/>
              <a:ea typeface="黑体" pitchFamily="49" charset="-122"/>
              <a:cs typeface="+mn-cs"/>
            </a:rPr>
            <a:t>相同主题或者相似主题的学习元可以聚合成知识群</a:t>
          </a:r>
          <a:endParaRPr lang="zh-CN" altLang="en-US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itchFamily="49" charset="-122"/>
            <a:ea typeface="黑体" pitchFamily="49" charset="-122"/>
            <a:cs typeface="+mn-cs"/>
          </a:endParaRPr>
        </a:p>
      </dsp:txBody>
      <dsp:txXfrm rot="-5400000">
        <a:off x="2384905" y="1153797"/>
        <a:ext cx="4715565" cy="699145"/>
      </dsp:txXfrm>
    </dsp:sp>
    <dsp:sp modelId="{7B043940-B1D3-4951-82A3-2EC15D15F3FD}">
      <dsp:nvSpPr>
        <dsp:cNvPr id="0" name=""/>
        <dsp:cNvSpPr/>
      </dsp:nvSpPr>
      <dsp:spPr>
        <a:xfrm>
          <a:off x="287164" y="1019125"/>
          <a:ext cx="2097741" cy="968486"/>
        </a:xfrm>
        <a:prstGeom prst="roundRect">
          <a:avLst/>
        </a:prstGeo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ysClr val="window" lastClr="FFFFFF"/>
              </a:solidFill>
              <a:latin typeface="黑体" pitchFamily="49" charset="-122"/>
              <a:ea typeface="黑体" pitchFamily="49" charset="-122"/>
              <a:cs typeface="+mn-cs"/>
            </a:rPr>
            <a:t>知识群</a:t>
          </a:r>
          <a:endParaRPr lang="zh-CN" altLang="en-US" sz="3200" kern="1200" dirty="0">
            <a:solidFill>
              <a:sysClr val="window" lastClr="FFFFFF"/>
            </a:solidFill>
            <a:latin typeface="黑体" pitchFamily="49" charset="-122"/>
            <a:ea typeface="黑体" pitchFamily="49" charset="-122"/>
            <a:cs typeface="+mn-cs"/>
          </a:endParaRPr>
        </a:p>
      </dsp:txBody>
      <dsp:txXfrm>
        <a:off x="334442" y="1066403"/>
        <a:ext cx="2003185" cy="873930"/>
      </dsp:txXfrm>
    </dsp:sp>
    <dsp:sp modelId="{97D3B210-4805-4378-A55A-4A91CE60EB87}">
      <dsp:nvSpPr>
        <dsp:cNvPr id="0" name=""/>
        <dsp:cNvSpPr/>
      </dsp:nvSpPr>
      <dsp:spPr>
        <a:xfrm rot="5400000">
          <a:off x="4375915" y="143585"/>
          <a:ext cx="774789" cy="47533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黑体" pitchFamily="49" charset="-122"/>
              <a:ea typeface="黑体" pitchFamily="49" charset="-122"/>
              <a:cs typeface="+mn-cs"/>
            </a:rPr>
            <a:t>通过标签、语义属性及语义关联等，把学习元和知识群聚合成的更大知识网</a:t>
          </a:r>
          <a:endParaRPr lang="zh-CN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itchFamily="49" charset="-122"/>
            <a:ea typeface="黑体" pitchFamily="49" charset="-122"/>
            <a:cs typeface="+mn-cs"/>
          </a:endParaRPr>
        </a:p>
      </dsp:txBody>
      <dsp:txXfrm rot="-5400000">
        <a:off x="2386616" y="2170706"/>
        <a:ext cx="4715565" cy="699145"/>
      </dsp:txXfrm>
    </dsp:sp>
    <dsp:sp modelId="{B6FA015F-278F-41CF-98EE-23DF27E99C87}">
      <dsp:nvSpPr>
        <dsp:cNvPr id="0" name=""/>
        <dsp:cNvSpPr/>
      </dsp:nvSpPr>
      <dsp:spPr>
        <a:xfrm>
          <a:off x="287164" y="2036036"/>
          <a:ext cx="2099452" cy="968486"/>
        </a:xfrm>
        <a:prstGeom prst="roundRect">
          <a:avLst/>
        </a:prstGeo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ysClr val="window" lastClr="FFFFFF"/>
              </a:solidFill>
              <a:latin typeface="黑体" pitchFamily="49" charset="-122"/>
              <a:ea typeface="黑体" pitchFamily="49" charset="-122"/>
              <a:cs typeface="+mn-cs"/>
            </a:rPr>
            <a:t>知识云</a:t>
          </a:r>
          <a:endParaRPr lang="zh-CN" altLang="en-US" sz="3200" kern="1200" dirty="0">
            <a:solidFill>
              <a:sysClr val="window" lastClr="FFFFFF"/>
            </a:solidFill>
            <a:latin typeface="黑体" pitchFamily="49" charset="-122"/>
            <a:ea typeface="黑体" pitchFamily="49" charset="-122"/>
            <a:cs typeface="+mn-cs"/>
          </a:endParaRPr>
        </a:p>
      </dsp:txBody>
      <dsp:txXfrm>
        <a:off x="334442" y="2083314"/>
        <a:ext cx="2004896" cy="873930"/>
      </dsp:txXfrm>
    </dsp:sp>
    <dsp:sp modelId="{23C42BF2-60E8-4651-839F-D3ECE4D73323}">
      <dsp:nvSpPr>
        <dsp:cNvPr id="0" name=""/>
        <dsp:cNvSpPr/>
      </dsp:nvSpPr>
      <dsp:spPr>
        <a:xfrm rot="5400000">
          <a:off x="4374204" y="1160496"/>
          <a:ext cx="774789" cy="47533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黑体" pitchFamily="49" charset="-122"/>
              <a:ea typeface="黑体" pitchFamily="49" charset="-122"/>
              <a:cs typeface="+mn-cs"/>
            </a:rPr>
            <a:t>个人学习环境，用户进行知识管理、好友管理、个人信息管理，构建个人知识网络与人际网络</a:t>
          </a:r>
          <a:endParaRPr lang="zh-CN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itchFamily="49" charset="-122"/>
            <a:ea typeface="黑体" pitchFamily="49" charset="-122"/>
            <a:cs typeface="+mn-cs"/>
          </a:endParaRPr>
        </a:p>
      </dsp:txBody>
      <dsp:txXfrm rot="-5400000">
        <a:off x="2384905" y="3187617"/>
        <a:ext cx="4715565" cy="699145"/>
      </dsp:txXfrm>
    </dsp:sp>
    <dsp:sp modelId="{96527E00-ACFE-4DC7-B195-FA5DAD62FD1C}">
      <dsp:nvSpPr>
        <dsp:cNvPr id="0" name=""/>
        <dsp:cNvSpPr/>
      </dsp:nvSpPr>
      <dsp:spPr>
        <a:xfrm>
          <a:off x="287164" y="3052946"/>
          <a:ext cx="2097741" cy="968486"/>
        </a:xfrm>
        <a:prstGeom prst="roundRect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ysClr val="window" lastClr="FFFFFF"/>
              </a:solidFill>
              <a:latin typeface="黑体" pitchFamily="49" charset="-122"/>
              <a:ea typeface="黑体" pitchFamily="49" charset="-122"/>
              <a:cs typeface="+mn-cs"/>
            </a:rPr>
            <a:t>个人空间</a:t>
          </a:r>
          <a:endParaRPr lang="zh-CN" altLang="en-US" sz="3200" kern="1200" dirty="0">
            <a:solidFill>
              <a:sysClr val="window" lastClr="FFFFFF"/>
            </a:solidFill>
            <a:latin typeface="黑体" pitchFamily="49" charset="-122"/>
            <a:ea typeface="黑体" pitchFamily="49" charset="-122"/>
            <a:cs typeface="+mn-cs"/>
          </a:endParaRPr>
        </a:p>
      </dsp:txBody>
      <dsp:txXfrm>
        <a:off x="334442" y="3100224"/>
        <a:ext cx="2003185" cy="873930"/>
      </dsp:txXfrm>
    </dsp:sp>
    <dsp:sp modelId="{F7CC8063-167E-47D8-88B3-1CD4DF1EC6DD}">
      <dsp:nvSpPr>
        <dsp:cNvPr id="0" name=""/>
        <dsp:cNvSpPr/>
      </dsp:nvSpPr>
      <dsp:spPr>
        <a:xfrm rot="5400000">
          <a:off x="4375915" y="2177406"/>
          <a:ext cx="774789" cy="47533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黑体" pitchFamily="49" charset="-122"/>
              <a:ea typeface="黑体" pitchFamily="49" charset="-122"/>
              <a:cs typeface="+mn-cs"/>
            </a:rPr>
            <a:t>相同或者相似兴趣的用户共同探究、激发思考的社区，实现学习元、知识群、知识云以及学习活动、学习工具的连通与无缝交互</a:t>
          </a:r>
          <a:endParaRPr lang="zh-CN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黑体" pitchFamily="49" charset="-122"/>
            <a:ea typeface="黑体" pitchFamily="49" charset="-122"/>
            <a:cs typeface="+mn-cs"/>
          </a:endParaRPr>
        </a:p>
      </dsp:txBody>
      <dsp:txXfrm rot="-5400000">
        <a:off x="2386616" y="4204527"/>
        <a:ext cx="4715565" cy="699145"/>
      </dsp:txXfrm>
    </dsp:sp>
    <dsp:sp modelId="{868E8954-E949-413F-81AC-C4E9AF09D0C2}">
      <dsp:nvSpPr>
        <dsp:cNvPr id="0" name=""/>
        <dsp:cNvSpPr/>
      </dsp:nvSpPr>
      <dsp:spPr>
        <a:xfrm>
          <a:off x="287164" y="4069857"/>
          <a:ext cx="2099452" cy="968486"/>
        </a:xfrm>
        <a:prstGeom prst="roundRect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ysClr val="window" lastClr="FFFFFF"/>
              </a:solidFill>
              <a:latin typeface="黑体" pitchFamily="49" charset="-122"/>
              <a:ea typeface="黑体" pitchFamily="49" charset="-122"/>
              <a:cs typeface="+mn-cs"/>
            </a:rPr>
            <a:t>学习社区</a:t>
          </a:r>
          <a:endParaRPr lang="zh-CN" altLang="en-US" sz="3200" kern="1200" dirty="0">
            <a:solidFill>
              <a:sysClr val="window" lastClr="FFFFFF"/>
            </a:solidFill>
            <a:latin typeface="黑体" pitchFamily="49" charset="-122"/>
            <a:ea typeface="黑体" pitchFamily="49" charset="-122"/>
            <a:cs typeface="+mn-cs"/>
          </a:endParaRPr>
        </a:p>
      </dsp:txBody>
      <dsp:txXfrm>
        <a:off x="334442" y="4117135"/>
        <a:ext cx="2004896" cy="873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 err="1" smtClean="0">
                <a:ea typeface="微软雅黑" pitchFamily="34" charset="-122"/>
              </a:rPr>
              <a:t>ULearning</a:t>
            </a:r>
            <a:r>
              <a:rPr lang="zh-CN" altLang="en-US" dirty="0" smtClean="0">
                <a:ea typeface="微软雅黑" pitchFamily="34" charset="-122"/>
              </a:rPr>
              <a:t>小组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1EDF1-6549-46E6-A5F1-53FAD277D3AF}" type="datetimeFigureOut">
              <a:rPr lang="zh-CN" altLang="en-US" smtClean="0">
                <a:ea typeface="微软雅黑" pitchFamily="34" charset="-122"/>
              </a:rPr>
              <a:pPr/>
              <a:t>2014/1/14</a:t>
            </a:fld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880EC-27B8-4A9A-A631-F7DE02B3F2B3}" type="slidenum">
              <a:rPr lang="zh-CN" altLang="en-US" smtClean="0">
                <a:ea typeface="微软雅黑" pitchFamily="34" charset="-122"/>
              </a:rPr>
              <a:pPr/>
              <a:t>‹#›</a:t>
            </a:fld>
            <a:endParaRPr lang="zh-CN" altLang="en-US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701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 err="1" smtClean="0">
                <a:ea typeface="微软雅黑" pitchFamily="34" charset="-122"/>
              </a:rPr>
              <a:t>ULearning</a:t>
            </a:r>
            <a:r>
              <a:rPr lang="zh-CN" altLang="en-US" dirty="0" smtClean="0">
                <a:ea typeface="微软雅黑" pitchFamily="34" charset="-122"/>
              </a:rPr>
              <a:t>小组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DAE92D0C-CD34-4A6E-9780-0788DD8043FD}" type="datetimeFigureOut">
              <a:rPr lang="zh-CN" altLang="en-US" smtClean="0"/>
              <a:pPr/>
              <a:t>2014/1/14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9855B5DC-3CAA-4815-916D-78B67ED471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4414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2011.12.03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89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rgbClr val="FF0000"/>
                </a:solidFill>
              </a:rPr>
              <a:t>对内容直接修改（补充、删除、调整）或针对某内容分享其他策略方法</a:t>
            </a:r>
            <a:r>
              <a:rPr lang="zh-CN" altLang="en-US" sz="1200" dirty="0" smtClean="0"/>
              <a:t>时，鼓励用不同颜色字体或者文字底纹区分自己的分享，分享和修订时候注意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阐述背后的原因</a:t>
            </a:r>
            <a:endParaRPr lang="en-US" altLang="zh-CN" sz="1200" b="1" dirty="0" smtClean="0">
              <a:solidFill>
                <a:srgbClr val="FF0000"/>
              </a:solidFill>
            </a:endParaRPr>
          </a:p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29D62E-90F0-424A-AB9E-29DBF3189944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29D62E-90F0-424A-AB9E-29DBF3189944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15E4F-3D2A-4E52-8F34-5E397655E916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就</a:t>
            </a:r>
            <a:r>
              <a:rPr lang="zh-CN" altLang="en-US" b="1" dirty="0" smtClean="0">
                <a:solidFill>
                  <a:srgbClr val="FF0000"/>
                </a:solidFill>
              </a:rPr>
              <a:t>某段</a:t>
            </a:r>
            <a:r>
              <a:rPr lang="zh-CN" altLang="en-US" dirty="0" smtClean="0"/>
              <a:t>具体内容发表个人看法，包括</a:t>
            </a:r>
            <a:r>
              <a:rPr lang="zh-CN" altLang="en-US" b="1" dirty="0" smtClean="0">
                <a:solidFill>
                  <a:srgbClr val="FF0000"/>
                </a:solidFill>
              </a:rPr>
              <a:t>支持、反对、质疑、解释、补充</a:t>
            </a:r>
            <a:r>
              <a:rPr lang="zh-CN" altLang="en-US" dirty="0" smtClean="0"/>
              <a:t>，教师间就某点进行深入探讨，注意</a:t>
            </a:r>
            <a:r>
              <a:rPr lang="zh-CN" altLang="en-US" b="1" dirty="0" smtClean="0">
                <a:solidFill>
                  <a:srgbClr val="FF0000"/>
                </a:solidFill>
              </a:rPr>
              <a:t>查看和回复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1553C-0CC8-4B95-AA94-C6179E01B54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1553C-0CC8-4B95-AA94-C6179E01B54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就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方案整体</a:t>
            </a:r>
            <a:r>
              <a:rPr lang="zh-CN" altLang="en-US" sz="1200" dirty="0" smtClean="0"/>
              <a:t>进行评分、评论和建议</a:t>
            </a:r>
            <a:endParaRPr lang="en-US" altLang="zh-CN" sz="1200" b="1" dirty="0" smtClean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00281-C73C-4A5C-8BF9-A0393A9F42C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F4793-92E7-4853-BE36-7AA41882E8A9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307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345B86-122B-4CAD-8C31-2F0D4027422A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44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507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485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40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465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095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18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18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18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18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11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657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19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5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47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1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89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89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89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华文仿宋" pitchFamily="2" charset="-122"/>
                <a:ea typeface="华文仿宋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7" name="图片 6" descr="lc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374603" cy="6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ulearning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76256" y="5452070"/>
            <a:ext cx="1828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198884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08000"/>
              </a:solidFill>
              <a:ea typeface="微软雅黑" pitchFamily="34" charset="-122"/>
            </a:endParaRPr>
          </a:p>
        </p:txBody>
      </p:sp>
      <p:pic>
        <p:nvPicPr>
          <p:cNvPr id="10" name="图片 9" descr="lc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3324444" cy="94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4122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71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810794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03680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9540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91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91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637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work\第二\天空纸板\未标题-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3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work\第二\天空纸板\未标题-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1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78CC-7358-4AA7-B6A7-4A2DAC4546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940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A03F-B17E-433F-A758-6395A17A8E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8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j-lt"/>
                <a:ea typeface="黑体" pitchFamily="49" charset="-122"/>
                <a:cs typeface="Tahoma" pitchFamily="34" charset="0"/>
              </a:defRPr>
            </a:lvl1pPr>
            <a:lvl2pPr>
              <a:defRPr>
                <a:latin typeface="华文中宋" pitchFamily="2" charset="-122"/>
                <a:ea typeface="华文中宋" pitchFamily="2" charset="-122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楷体" pitchFamily="49" charset="-122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8" name="图片 7" descr="ulearning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76256" y="5445224"/>
            <a:ext cx="18288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B21E-4B01-4D0D-BC57-98E5EAC26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878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6148-04C8-4309-90DA-1F5EF074CE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867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2CC5-F7BD-4976-B234-18A8BB33BF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150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15CC-14DF-4C53-A7EF-C7A8BBD3C4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731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A4F3-5FF4-468B-B0AC-20A6C022A1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40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BE66C-6601-4FAC-AD38-7B205F0F1D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476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B4CA-33B4-4313-8E3F-F0AD43C1E8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962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1A82-D8F9-4571-96F6-15656A8EC2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702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F1AA-5C50-40A7-99CC-D7169B497F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57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1362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rgbClr val="990000"/>
                </a:solidFill>
                <a:latin typeface="方正姚体" pitchFamily="2" charset="-122"/>
                <a:ea typeface="方正姚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43651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图片 9" descr="learningce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27512" y="1412776"/>
            <a:ext cx="1608584" cy="151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>
                <a:latin typeface="黑体" pitchFamily="49" charset="-122"/>
                <a:ea typeface="黑体" pitchFamily="49" charset="-122"/>
              </a:defRPr>
            </a:lvl1pPr>
            <a:lvl2pPr>
              <a:defRPr sz="2400">
                <a:latin typeface="华文中宋" pitchFamily="2" charset="-122"/>
                <a:ea typeface="华文中宋" pitchFamily="2" charset="-122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>
                <a:latin typeface="黑体" pitchFamily="49" charset="-122"/>
                <a:ea typeface="黑体" pitchFamily="49" charset="-122"/>
              </a:defRPr>
            </a:lvl1pPr>
            <a:lvl2pPr>
              <a:defRPr sz="2400">
                <a:latin typeface="华文中宋" pitchFamily="2" charset="-122"/>
                <a:ea typeface="华文中宋" pitchFamily="2" charset="-122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未命名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85750"/>
            <a:ext cx="933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3494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7948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826974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4974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686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fld id="{7521CFA2-C643-4712-A4D0-5F4DAEFF807F}" type="datetime1">
              <a:rPr lang="zh-CN" altLang="en-US" smtClean="0"/>
              <a:pPr/>
              <a:t>2014/1/14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Learning Cell http://lcell.bnu.edu.cn/index.jsp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91880" y="107340"/>
            <a:ext cx="55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北京师范大学现代教育技术研究所 泛在学习研究小组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8" name="图片 7" descr="lc_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95536" y="332656"/>
            <a:ext cx="2374603" cy="6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ulearning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76256" y="5452070"/>
            <a:ext cx="18288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gray">
          <a:xfrm>
            <a:off x="0" y="-27384"/>
            <a:ext cx="9144000" cy="134076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6327180"/>
            <a:ext cx="9144000" cy="558204"/>
            <a:chOff x="0" y="6324599"/>
            <a:chExt cx="9144000" cy="542924"/>
          </a:xfrm>
        </p:grpSpPr>
        <p:pic>
          <p:nvPicPr>
            <p:cNvPr id="12" name="Picture 16" descr="1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b="38461"/>
            <a:stretch>
              <a:fillRect/>
            </a:stretch>
          </p:blipFill>
          <p:spPr bwMode="auto">
            <a:xfrm>
              <a:off x="0" y="6324599"/>
              <a:ext cx="9144000" cy="542924"/>
            </a:xfrm>
            <a:prstGeom prst="rect">
              <a:avLst/>
            </a:prstGeom>
            <a:noFill/>
          </p:spPr>
        </p:pic>
        <p:pic>
          <p:nvPicPr>
            <p:cNvPr id="13" name="Picture 26" descr="b_1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58082" y="6500837"/>
              <a:ext cx="646113" cy="280987"/>
            </a:xfrm>
            <a:prstGeom prst="rect">
              <a:avLst/>
            </a:prstGeom>
            <a:noFill/>
          </p:spPr>
        </p:pic>
        <p:pic>
          <p:nvPicPr>
            <p:cNvPr id="14" name="Picture 21" descr="artplus_nature_naturalcity42_i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072462" y="6403048"/>
              <a:ext cx="857255" cy="454954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6271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C1C1C"/>
          </a:solidFill>
          <a:latin typeface="黑体" pitchFamily="2" charset="-122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C1C1C"/>
          </a:solidFill>
          <a:latin typeface="黑体" pitchFamily="2" charset="-122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C1C1C"/>
          </a:solidFill>
          <a:latin typeface="黑体" pitchFamily="2" charset="-122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C1C1C"/>
          </a:solidFill>
          <a:latin typeface="黑体" pitchFamily="2" charset="-122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C1C1C"/>
          </a:solidFill>
          <a:latin typeface="黑体" pitchFamily="2" charset="-122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C1C1C"/>
          </a:solidFill>
          <a:latin typeface="黑体" pitchFamily="2" charset="-122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C1C1C"/>
          </a:solidFill>
          <a:latin typeface="黑体" pitchFamily="2" charset="-122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C1C1C"/>
          </a:solidFill>
          <a:latin typeface="黑体" pitchFamily="2" charset="-122"/>
          <a:ea typeface="黑体" pitchFamily="2" charset="-122"/>
        </a:defRPr>
      </a:lvl9pPr>
    </p:titleStyle>
    <p:bodyStyle>
      <a:lvl1pPr marL="342900" indent="12700" algn="l" rtl="0" eaLnBrk="0" fontAlgn="base" hangingPunct="0">
        <a:spcBef>
          <a:spcPct val="20000"/>
        </a:spcBef>
        <a:spcAft>
          <a:spcPct val="0"/>
        </a:spcAft>
        <a:buClr>
          <a:srgbClr val="1C1C1C"/>
        </a:buClr>
        <a:buFont typeface="Wingdings" pitchFamily="2" charset="2"/>
        <a:buChar char="•"/>
        <a:defRPr sz="1600" b="1">
          <a:solidFill>
            <a:srgbClr val="1C1C1C"/>
          </a:solidFill>
          <a:latin typeface="+mn-lt"/>
          <a:ea typeface="+mn-ea"/>
          <a:cs typeface="+mn-cs"/>
        </a:defRPr>
      </a:lvl1pPr>
      <a:lvl2pPr marL="820738" indent="-79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rgbClr val="1C1C1C"/>
          </a:solidFill>
          <a:latin typeface="+mn-lt"/>
          <a:ea typeface="+mn-ea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rgbClr val="1C1C1C"/>
          </a:solidFill>
          <a:latin typeface="+mn-lt"/>
          <a:ea typeface="+mn-ea"/>
        </a:defRPr>
      </a:lvl3pPr>
      <a:lvl4pPr marL="1612900" indent="-2413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C1C1C"/>
          </a:solidFill>
          <a:latin typeface="+mn-lt"/>
          <a:ea typeface="+mn-ea"/>
        </a:defRPr>
      </a:lvl4pPr>
      <a:lvl5pPr marL="1968500" indent="-1397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5pPr>
      <a:lvl6pPr marL="24257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6pPr>
      <a:lvl7pPr marL="28829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7pPr>
      <a:lvl8pPr marL="33401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8pPr>
      <a:lvl9pPr marL="37973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15FAE-2488-486D-ABCA-83CE4D0601D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87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do/lc?action=staticNav&amp;staticType=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do/lcpage?action=view&amp;koId=2122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cell.bnu.edu.cn/do/lcpage?action=view&amp;koId=2122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community/index.jsp?communityId=65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2247007"/>
            <a:ext cx="8064896" cy="1830065"/>
          </a:xfrm>
          <a:effectLst/>
        </p:spPr>
        <p:txBody>
          <a:bodyPr>
            <a:normAutofit/>
          </a:bodyPr>
          <a:lstStyle/>
          <a:p>
            <a:r>
              <a:rPr lang="zh-CN" altLang="en-US" sz="5400" dirty="0">
                <a:effectLst>
                  <a:reflection blurRad="6350" stA="55000" endA="300" endPos="455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>学习元</a:t>
            </a:r>
            <a:r>
              <a:rPr lang="zh-CN" altLang="en-US" sz="5400" dirty="0" smtClean="0">
                <a:effectLst>
                  <a:reflection blurRad="6350" stA="55000" endA="300" endPos="455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>平台培训</a:t>
            </a:r>
            <a:r>
              <a:rPr lang="en-US" altLang="zh-CN" sz="5400" dirty="0" smtClean="0">
                <a:effectLst>
                  <a:reflection blurRad="6350" stA="55000" endA="300" endPos="455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5400" dirty="0" smtClean="0">
                <a:effectLst>
                  <a:reflection blurRad="6350" stA="55000" endA="300" endPos="45500" dir="5400000" sy="-100000" algn="bl" rotWithShape="0"/>
                </a:effectLst>
                <a:latin typeface="隶书" pitchFamily="49" charset="-122"/>
                <a:ea typeface="隶书" pitchFamily="49" charset="-122"/>
              </a:rPr>
            </a:br>
            <a:r>
              <a:rPr lang="zh-CN" altLang="en-US" sz="5400" dirty="0" smtClean="0">
                <a:effectLst>
                  <a:reflection blurRad="6350" stA="55000" endA="300" endPos="455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>之高阶操作</a:t>
            </a:r>
            <a:endParaRPr lang="zh-CN" altLang="en-US" sz="3600" dirty="0">
              <a:effectLst>
                <a:reflection blurRad="6350" stA="55000" endA="300" endPos="45500" dir="5400000" sy="-100000" algn="bl" rotWithShape="0"/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北京师范大学现代教育技术研究所</a:t>
            </a:r>
            <a:endParaRPr lang="en-US" altLang="zh-CN" sz="2400" dirty="0" smtClean="0"/>
          </a:p>
          <a:p>
            <a:r>
              <a:rPr lang="en-US" altLang="zh-CN" sz="2400" dirty="0" smtClean="0"/>
              <a:t>2014.01    </a:t>
            </a:r>
            <a:r>
              <a:rPr lang="zh-CN" altLang="en-US" sz="2400" dirty="0"/>
              <a:t>李洁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j-cs"/>
              </a:defRPr>
            </a:lvl1pPr>
          </a:lstStyle>
          <a:p>
            <a:pPr algn="l"/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学习元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编辑 </a:t>
            </a:r>
            <a:r>
              <a:rPr lang="en-US" altLang="zh-CN" sz="2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 </a:t>
            </a:r>
            <a:r>
              <a:rPr lang="zh-CN" altLang="en-US" sz="2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批注</a:t>
            </a:r>
            <a:r>
              <a:rPr lang="en-US" altLang="zh-CN" sz="2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| </a:t>
            </a:r>
            <a:r>
              <a:rPr lang="zh-CN" altLang="en-US" sz="2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评论 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40463"/>
            <a:ext cx="2571768" cy="10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/>
          <a:srcRect l="20755"/>
          <a:stretch/>
        </p:blipFill>
        <p:spPr bwMode="auto">
          <a:xfrm>
            <a:off x="706318" y="3314097"/>
            <a:ext cx="2784293" cy="108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862" y="4733124"/>
            <a:ext cx="268606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01020" y="1708788"/>
            <a:ext cx="5435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对内容直接修改（补充、删除、调整）或针对某内容分享其他策略方法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时，鼓励用不同颜色字体或者文字底纹区分自己的分享，分享和修订时候注意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阐述背后的原因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3918" y="3429429"/>
            <a:ext cx="5492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就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某段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具体内容发表个人看法，包括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支持、反对、质疑、解释、补充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，教师间就某点进行深入探讨，注意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查看和回复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74075" y="5125102"/>
            <a:ext cx="4038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就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方案整体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进行评分、评论和建议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8464" y="3058237"/>
            <a:ext cx="60769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捕获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1104907" y="2814612"/>
            <a:ext cx="7358114" cy="307183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428728" y="2857496"/>
            <a:ext cx="6972300" cy="3028950"/>
            <a:chOff x="1428728" y="2857496"/>
            <a:chExt cx="6972300" cy="302895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28728" y="2857496"/>
              <a:ext cx="6972300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6643702" y="3357562"/>
              <a:ext cx="1439863" cy="5064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37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协同编辑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学习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" y="1457688"/>
            <a:ext cx="91440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571500" y="3486750"/>
            <a:ext cx="5872708" cy="1444149"/>
            <a:chOff x="571472" y="3214686"/>
            <a:chExt cx="5871861" cy="2714644"/>
          </a:xfrm>
        </p:grpSpPr>
        <p:sp>
          <p:nvSpPr>
            <p:cNvPr id="7" name="圆角矩形 6"/>
            <p:cNvSpPr/>
            <p:nvPr/>
          </p:nvSpPr>
          <p:spPr>
            <a:xfrm>
              <a:off x="571472" y="3214686"/>
              <a:ext cx="4428486" cy="27146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latin typeface="微软雅黑" pitchFamily="34" charset="-122"/>
                  <a:ea typeface="微软雅黑" pitchFamily="34" charset="-122"/>
                </a:rPr>
                <a:t>您可以对文章进行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编辑</a:t>
              </a:r>
              <a:endPara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您是作者，特有权限</a:t>
              </a:r>
              <a:endPara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4999958" y="4040840"/>
              <a:ext cx="1443375" cy="5311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6444208" y="3643675"/>
            <a:ext cx="1224136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5" y="1238622"/>
            <a:ext cx="9112769" cy="550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3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协同编辑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学习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" y="1457688"/>
            <a:ext cx="91440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1834679" y="3926251"/>
            <a:ext cx="6088732" cy="1444149"/>
            <a:chOff x="571472" y="3214686"/>
            <a:chExt cx="6087854" cy="2714644"/>
          </a:xfrm>
        </p:grpSpPr>
        <p:sp>
          <p:nvSpPr>
            <p:cNvPr id="7" name="圆角矩形 6"/>
            <p:cNvSpPr/>
            <p:nvPr/>
          </p:nvSpPr>
          <p:spPr>
            <a:xfrm>
              <a:off x="571472" y="3214686"/>
              <a:ext cx="4428486" cy="27146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latin typeface="微软雅黑" pitchFamily="34" charset="-122"/>
                  <a:ea typeface="微软雅黑" pitchFamily="34" charset="-122"/>
                </a:rPr>
                <a:t>您可以对文章进行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编辑</a:t>
              </a:r>
              <a:endPara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defRPr/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非作者的权限</a:t>
              </a:r>
              <a:endPara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4999958" y="4040840"/>
              <a:ext cx="1659368" cy="5311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7923411" y="4067538"/>
            <a:ext cx="1041077" cy="391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864"/>
            <a:ext cx="9144000" cy="436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成为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学习元的协作者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如果您想参与某个学习元的编辑，而且不用创建者每次审核，您可以申请成为学习元的协作者。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286000"/>
            <a:ext cx="626745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000500" y="3857625"/>
            <a:ext cx="1000125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学习元进行批注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143000"/>
            <a:ext cx="6999288" cy="5286375"/>
          </a:xfrm>
          <a:noFill/>
        </p:spPr>
      </p:pic>
      <p:sp>
        <p:nvSpPr>
          <p:cNvPr id="6" name="矩形 5"/>
          <p:cNvSpPr/>
          <p:nvPr/>
        </p:nvSpPr>
        <p:spPr>
          <a:xfrm>
            <a:off x="6500813" y="2786063"/>
            <a:ext cx="1214437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571500" y="3286124"/>
            <a:ext cx="6537325" cy="1727053"/>
            <a:chOff x="571472" y="3286123"/>
            <a:chExt cx="6536577" cy="1727065"/>
          </a:xfrm>
        </p:grpSpPr>
        <p:sp>
          <p:nvSpPr>
            <p:cNvPr id="8" name="圆角矩形 7"/>
            <p:cNvSpPr/>
            <p:nvPr/>
          </p:nvSpPr>
          <p:spPr>
            <a:xfrm>
              <a:off x="571472" y="3429001"/>
              <a:ext cx="4428618" cy="15841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latin typeface="微软雅黑" pitchFamily="34" charset="-122"/>
                  <a:ea typeface="微软雅黑" pitchFamily="34" charset="-122"/>
                </a:rPr>
                <a:t>您可以对文章进行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批注</a:t>
              </a:r>
            </a:p>
          </p:txBody>
        </p:sp>
        <p:cxnSp>
          <p:nvCxnSpPr>
            <p:cNvPr id="9" name="直接箭头连接符 8"/>
            <p:cNvCxnSpPr>
              <a:endCxn id="6" idx="2"/>
            </p:cNvCxnSpPr>
            <p:nvPr/>
          </p:nvCxnSpPr>
          <p:spPr>
            <a:xfrm flipV="1">
              <a:off x="5000090" y="3286123"/>
              <a:ext cx="2107959" cy="12858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8" y="1793873"/>
            <a:ext cx="78867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学习元进行批注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50826" cy="50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6741939" y="2636912"/>
            <a:ext cx="1214437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3" name="组合 10"/>
          <p:cNvGrpSpPr>
            <a:grpSpLocks/>
          </p:cNvGrpSpPr>
          <p:nvPr/>
        </p:nvGrpSpPr>
        <p:grpSpPr bwMode="auto">
          <a:xfrm>
            <a:off x="571500" y="3136974"/>
            <a:ext cx="6777658" cy="1876201"/>
            <a:chOff x="571472" y="3136973"/>
            <a:chExt cx="6776883" cy="1876215"/>
          </a:xfrm>
        </p:grpSpPr>
        <p:sp>
          <p:nvSpPr>
            <p:cNvPr id="14" name="圆角矩形 13"/>
            <p:cNvSpPr/>
            <p:nvPr/>
          </p:nvSpPr>
          <p:spPr>
            <a:xfrm>
              <a:off x="571472" y="3429001"/>
              <a:ext cx="4428618" cy="15841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latin typeface="微软雅黑" pitchFamily="34" charset="-122"/>
                  <a:ea typeface="微软雅黑" pitchFamily="34" charset="-122"/>
                </a:rPr>
                <a:t>您可以</a:t>
              </a:r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对</a:t>
              </a:r>
              <a:r>
                <a:rPr lang="zh-CN" altLang="en-US" sz="2800" dirty="0">
                  <a:latin typeface="微软雅黑" pitchFamily="34" charset="-122"/>
                  <a:ea typeface="微软雅黑" pitchFamily="34" charset="-122"/>
                </a:rPr>
                <a:t>段落</a:t>
              </a:r>
              <a:r>
                <a:rPr lang="zh-CN" altLang="en-US" sz="2800" dirty="0" smtClean="0">
                  <a:latin typeface="微软雅黑" pitchFamily="34" charset="-122"/>
                  <a:ea typeface="微软雅黑" pitchFamily="34" charset="-122"/>
                </a:rPr>
                <a:t>进行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批注</a:t>
              </a:r>
            </a:p>
          </p:txBody>
        </p:sp>
        <p:cxnSp>
          <p:nvCxnSpPr>
            <p:cNvPr id="15" name="直接箭头连接符 14"/>
            <p:cNvCxnSpPr>
              <a:endCxn id="12" idx="2"/>
            </p:cNvCxnSpPr>
            <p:nvPr/>
          </p:nvCxnSpPr>
          <p:spPr>
            <a:xfrm flipV="1">
              <a:off x="5000090" y="3136973"/>
              <a:ext cx="2348265" cy="12858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26" y="1844824"/>
            <a:ext cx="68770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评论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学习元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857375"/>
            <a:ext cx="7970837" cy="3035300"/>
          </a:xfrm>
          <a:noFill/>
        </p:spPr>
      </p:pic>
    </p:spTree>
    <p:extLst>
      <p:ext uri="{BB962C8B-B14F-4D97-AF65-F5344CB8AC3E}">
        <p14:creationId xmlns:p14="http://schemas.microsoft.com/office/powerpoint/2010/main" val="23876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收藏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学习元</a:t>
            </a:r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如果您觉得某个学习元有价值，可以收藏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46" y="2276872"/>
            <a:ext cx="626745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643188" y="3857625"/>
            <a:ext cx="1000125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6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动手</a:t>
            </a:r>
            <a:r>
              <a:rPr lang="zh-CN" altLang="en-US" sz="54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做一做 </a:t>
            </a:r>
            <a:r>
              <a:rPr lang="en-US" altLang="zh-CN" sz="2800" dirty="0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15</a:t>
            </a:r>
            <a:r>
              <a:rPr lang="zh-CN" altLang="en-US" sz="2800" dirty="0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分钟</a:t>
            </a:r>
            <a:endParaRPr lang="zh-CN" altLang="en-US" sz="5400" dirty="0">
              <a:solidFill>
                <a:srgbClr val="0000FF"/>
              </a:solidFill>
              <a:latin typeface="隶书" pitchFamily="49" charset="-122"/>
              <a:ea typeface="隶书" pitchFamily="49" charset="-122"/>
              <a:cs typeface="Tahoma" pitchFamily="34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61" y="4016632"/>
            <a:ext cx="1953995" cy="2292688"/>
          </a:xfrm>
        </p:spPr>
      </p:pic>
      <p:sp>
        <p:nvSpPr>
          <p:cNvPr id="3" name="TextBox 2"/>
          <p:cNvSpPr txBox="1"/>
          <p:nvPr/>
        </p:nvSpPr>
        <p:spPr>
          <a:xfrm>
            <a:off x="611560" y="177281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请每个小组的组长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创建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一个学习元：命名为第**组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组名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编辑小组口号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小组成员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收藏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该学习元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小组成员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协同编辑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学习元，例如加入小组成员，小组的组徽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批注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评论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其他小组的学习元，每人批注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评论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一个，小组成员之间不重复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43342"/>
            <a:ext cx="9144000" cy="372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学习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元页面主要内容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内容：学习元内容。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基本信息：学习元标题、学习目标、引用该学习元的知识群、社区等。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资源：学习元上传的一些文件（资源）。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活动：学习元的学习活动。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用户：学习元的创建者、浏览者、编辑者等。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历史：学习元的版本信息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动态：学习元的用户操作信息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关联：将学习元和其他学习元建立某种关系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评价：查看自己在学习该学习中的评价信息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工具、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KNS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网络、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语义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属性、分类、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多余展示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模板、管理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>
              <a:buFont typeface="Wingdings" pitchFamily="2" charset="2"/>
              <a:buNone/>
            </a:pPr>
            <a:endParaRPr lang="zh-CN" altLang="en-US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395536" y="2924944"/>
            <a:ext cx="856895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15" name="矩形 14">
            <a:hlinkClick r:id="rId3"/>
          </p:cNvPr>
          <p:cNvSpPr/>
          <p:nvPr/>
        </p:nvSpPr>
        <p:spPr>
          <a:xfrm>
            <a:off x="2699792" y="1124744"/>
            <a:ext cx="348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u="sng" dirty="0" smtClean="0">
                <a:ea typeface="微软雅黑" pitchFamily="34" charset="-122"/>
              </a:rPr>
              <a:t>http://lcell.bnu.edu.cn</a:t>
            </a:r>
            <a:endParaRPr lang="zh-CN" altLang="en-US" sz="2800" u="sng" dirty="0"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97475" y="332656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学习</a:t>
            </a:r>
            <a:r>
              <a:rPr lang="zh-CN" altLang="en-US" sz="44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元平台</a:t>
            </a:r>
            <a:endParaRPr lang="zh-CN" altLang="en-US" sz="44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164288" cy="443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学习活动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：参与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-27384"/>
            <a:ext cx="1582738" cy="14255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学习活动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39846"/>
            <a:ext cx="9042611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229600" cy="1143000"/>
          </a:xfrm>
        </p:spPr>
        <p:txBody>
          <a:bodyPr/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参与学习活动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03219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6228184" y="3429000"/>
            <a:ext cx="9361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6" y="1268760"/>
            <a:ext cx="8483674" cy="53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动手</a:t>
            </a:r>
            <a:r>
              <a:rPr lang="zh-CN" altLang="en-US" sz="54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做一做 </a:t>
            </a:r>
            <a:r>
              <a:rPr lang="en-US" altLang="zh-CN" sz="2800" dirty="0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10</a:t>
            </a:r>
            <a:r>
              <a:rPr lang="zh-CN" altLang="en-US" sz="2800" dirty="0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分钟</a:t>
            </a:r>
            <a:endParaRPr lang="zh-CN" altLang="en-US" sz="2800" dirty="0">
              <a:solidFill>
                <a:srgbClr val="0000FF"/>
              </a:solidFill>
              <a:latin typeface="隶书" pitchFamily="49" charset="-122"/>
              <a:ea typeface="隶书" pitchFamily="49" charset="-122"/>
              <a:cs typeface="Tahoma" pitchFamily="34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61" y="4016632"/>
            <a:ext cx="1953995" cy="2292688"/>
          </a:xfrm>
        </p:spPr>
      </p:pic>
      <p:sp>
        <p:nvSpPr>
          <p:cNvPr id="3" name="TextBox 2"/>
          <p:cNvSpPr txBox="1"/>
          <p:nvPr/>
        </p:nvSpPr>
        <p:spPr>
          <a:xfrm>
            <a:off x="611560" y="177281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搜索到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全国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小学英语骨干教师培训之学习活动模拟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练习”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的学习元，或输入以下地址：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hlinkClick r:id="rId4"/>
              </a:rPr>
              <a:t>http://</a:t>
            </a:r>
            <a:r>
              <a:rPr lang="en-US" altLang="zh-CN" sz="2400" dirty="0" smtClean="0">
                <a:hlinkClick r:id="rId4"/>
              </a:rPr>
              <a:t>lcell.bnu.edu.cn/do/lcpage?action=view&amp;koId=21229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浏览该学习元的内容，了解每个活动的形式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2-3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个活动进行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参与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31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学习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社区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：加入社区 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讨论区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-36512" y="-12799"/>
            <a:ext cx="1582738" cy="142557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学习社区</a:t>
            </a:r>
            <a:endParaRPr lang="zh-CN" altLang="en-US" sz="2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54087" cy="436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加入学习社区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1" y="1444551"/>
            <a:ext cx="8315463" cy="493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489060" y="2699525"/>
            <a:ext cx="29523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868144" y="4869160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12791"/>
            <a:ext cx="9111533" cy="440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229600" cy="11430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讨论区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" y="1412776"/>
            <a:ext cx="9129006" cy="46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380312" y="321297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2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229600" cy="11430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讨论区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" y="1412776"/>
            <a:ext cx="8967649" cy="43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5445224"/>
            <a:ext cx="2664296" cy="358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4" y="2888015"/>
            <a:ext cx="8743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7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229600" cy="11430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发表帖子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4" y="1556792"/>
            <a:ext cx="8743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796136" y="2060848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1" y="1361443"/>
            <a:ext cx="74961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99592" y="2060848"/>
            <a:ext cx="71287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帖子名称</a:t>
            </a:r>
            <a:endParaRPr lang="zh-CN" altLang="en-US" sz="2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2852936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15616" y="3501008"/>
            <a:ext cx="6624736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内容编辑区</a:t>
            </a:r>
            <a:endParaRPr lang="zh-CN" altLang="en-US" sz="2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168" y="5949280"/>
            <a:ext cx="10801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229600" cy="11430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编辑帖子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作者权限</a:t>
            </a:r>
            <a:endParaRPr lang="zh-CN" altLang="en-US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84784"/>
            <a:ext cx="87153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72452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405824" y="4365104"/>
            <a:ext cx="486656" cy="415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9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229600" cy="11430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评论帖子</a:t>
            </a:r>
            <a:endParaRPr lang="zh-CN" altLang="en-US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40768"/>
            <a:ext cx="86391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8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MH90007874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30315" y="1366464"/>
            <a:ext cx="4896544" cy="4896544"/>
          </a:xfrm>
          <a:prstGeom prst="rect">
            <a:avLst/>
          </a:prstGeom>
        </p:spPr>
      </p:pic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050635"/>
              </p:ext>
            </p:extLst>
          </p:nvPr>
        </p:nvGraphicFramePr>
        <p:xfrm>
          <a:off x="1393304" y="1340768"/>
          <a:ext cx="7427168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矩形 6"/>
          <p:cNvSpPr/>
          <p:nvPr/>
        </p:nvSpPr>
        <p:spPr>
          <a:xfrm>
            <a:off x="1763688" y="332656"/>
            <a:ext cx="5843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学习</a:t>
            </a:r>
            <a:r>
              <a:rPr lang="zh-CN" altLang="en-US" sz="44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元平台的关键模块</a:t>
            </a:r>
            <a:endParaRPr lang="zh-CN" altLang="en-US" sz="44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28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动手</a:t>
            </a:r>
            <a:r>
              <a:rPr lang="zh-CN" altLang="en-US" sz="54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做一做 </a:t>
            </a:r>
            <a:r>
              <a:rPr lang="en-US" altLang="zh-CN" sz="2800" dirty="0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15</a:t>
            </a:r>
            <a:r>
              <a:rPr lang="zh-CN" altLang="en-US" sz="2800" dirty="0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  <a:cs typeface="Tahoma" pitchFamily="34" charset="0"/>
              </a:rPr>
              <a:t>分钟 </a:t>
            </a:r>
            <a:endParaRPr lang="zh-CN" altLang="en-US" sz="2800" dirty="0">
              <a:solidFill>
                <a:srgbClr val="0000FF"/>
              </a:solidFill>
              <a:latin typeface="隶书" pitchFamily="49" charset="-122"/>
              <a:ea typeface="隶书" pitchFamily="49" charset="-122"/>
              <a:cs typeface="Tahoma" pitchFamily="34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61" y="4016632"/>
            <a:ext cx="1953995" cy="2292688"/>
          </a:xfrm>
        </p:spPr>
      </p:pic>
      <p:sp>
        <p:nvSpPr>
          <p:cNvPr id="3" name="TextBox 2"/>
          <p:cNvSpPr txBox="1"/>
          <p:nvPr/>
        </p:nvSpPr>
        <p:spPr>
          <a:xfrm>
            <a:off x="611560" y="1772816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加入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全国小学英语骨干教师第一期培训（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的学习社区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模拟发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帖提交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作业，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在默认模块中发帖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每人发一个新帖子，帖子命名规则：学号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区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校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姓名，例如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201402047+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北京市石景山金二小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丁萍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帖子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里面任意上传一个附件，可以是</a:t>
            </a: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文档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endParaRPr lang="en-US" altLang="zh-CN" sz="24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PPT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文档、图片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、音频、视频等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提交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后，查看别人的帖子，并给予回复。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返回</a:t>
            </a:r>
            <a:r>
              <a:rPr lang="zh-CN" altLang="en-US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自己提交的帖子进行再次修改编辑。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  <a:effectLst/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谢谢聆听</a:t>
            </a:r>
            <a:endParaRPr lang="zh-CN" altLang="en-US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2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我会哪些学习元平台操作？</a:t>
            </a:r>
            <a:endParaRPr lang="zh-CN" altLang="en-US" sz="54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"/>
          <a:stretch/>
        </p:blipFill>
        <p:spPr bwMode="auto">
          <a:xfrm>
            <a:off x="2368704" y="1916832"/>
            <a:ext cx="3822692" cy="327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7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54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我会哪些学习元平台操作？</a:t>
            </a:r>
            <a:endParaRPr lang="zh-CN" altLang="en-US" sz="54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页脚占位符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Learning Cell http://lcell.bnu.edu.cn/index.jsp</a:t>
            </a:r>
            <a:endParaRPr lang="zh-CN" altLang="en-US" dirty="0"/>
          </a:p>
        </p:txBody>
      </p:sp>
      <p:sp>
        <p:nvSpPr>
          <p:cNvPr id="9" name="灯片编号占位符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10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475155"/>
              </p:ext>
            </p:extLst>
          </p:nvPr>
        </p:nvGraphicFramePr>
        <p:xfrm>
          <a:off x="5112320" y="3284538"/>
          <a:ext cx="380365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4" imgW="5536800" imgH="3945600" progId="">
                  <p:embed/>
                </p:oleObj>
              </mc:Choice>
              <mc:Fallback>
                <p:oleObj name="CorelDRAW" r:id="rId4" imgW="5536800" imgH="394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320" y="3284538"/>
                        <a:ext cx="3803650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 rot="1734656">
            <a:off x="3156452" y="2070091"/>
            <a:ext cx="2571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将学习元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引入知识群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 rot="2183256">
            <a:off x="609845" y="4051324"/>
            <a:ext cx="2571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浏览学习元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19131583">
            <a:off x="3049517" y="3678701"/>
            <a:ext cx="17738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加入学习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社区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9993723">
            <a:off x="102424" y="2208203"/>
            <a:ext cx="3143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收藏学习元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知识群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09270" y="1928813"/>
            <a:ext cx="3143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600" b="1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3600">
                <a:latin typeface="微软雅黑" pitchFamily="34" charset="-122"/>
                <a:ea typeface="微软雅黑" pitchFamily="34" charset="-122"/>
              </a:rPr>
              <a:t>…………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65708" y="5286375"/>
            <a:ext cx="1946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注册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登陆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099245" y="5743575"/>
            <a:ext cx="3130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新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建学习元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24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今天的任务链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60794" y="1844824"/>
            <a:ext cx="73556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30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学习元的高阶操作</a:t>
            </a:r>
            <a:endParaRPr lang="en-US" altLang="zh-CN" sz="3000" b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30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如何参与学习活动</a:t>
            </a:r>
            <a:endParaRPr lang="en-US" altLang="zh-CN" sz="3000" b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3000" b="1" kern="0" dirty="0" smtClean="0">
                <a:latin typeface="微软雅黑" pitchFamily="34" charset="-122"/>
                <a:ea typeface="微软雅黑" pitchFamily="34" charset="-122"/>
              </a:rPr>
              <a:t>玩转学习社区</a:t>
            </a:r>
            <a:endParaRPr lang="en-US" altLang="zh-CN" sz="3000" b="1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2310" r="3254" b="4090"/>
          <a:stretch/>
        </p:blipFill>
        <p:spPr>
          <a:xfrm>
            <a:off x="3491880" y="3588522"/>
            <a:ext cx="2432765" cy="243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学习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：创建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编辑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批注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评论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收藏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0" y="0"/>
            <a:ext cx="1582738" cy="14255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学习元</a:t>
            </a:r>
            <a:endParaRPr lang="zh-CN" altLang="en-US" sz="2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94946" cy="448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555776" y="1988840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1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学习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创建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编辑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批注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 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评论 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收藏</a:t>
            </a:r>
            <a:endParaRPr lang="zh-CN" altLang="en-US" dirty="0"/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0" y="0"/>
            <a:ext cx="1582738" cy="14255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学习元</a:t>
            </a:r>
            <a:endParaRPr lang="zh-CN" altLang="en-US" sz="2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30" y="1340767"/>
            <a:ext cx="5832648" cy="48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663" y="1143000"/>
            <a:ext cx="7240587" cy="3751263"/>
          </a:xfrm>
          <a:noFill/>
        </p:spPr>
      </p:pic>
      <p:sp>
        <p:nvSpPr>
          <p:cNvPr id="92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创建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714375" y="2178050"/>
            <a:ext cx="6858000" cy="4037013"/>
            <a:chOff x="714348" y="2178053"/>
            <a:chExt cx="6858048" cy="4037029"/>
          </a:xfrm>
        </p:grpSpPr>
        <p:sp>
          <p:nvSpPr>
            <p:cNvPr id="7" name="矩形 6"/>
            <p:cNvSpPr/>
            <p:nvPr/>
          </p:nvSpPr>
          <p:spPr>
            <a:xfrm>
              <a:off x="1071539" y="2178053"/>
              <a:ext cx="1428760" cy="17145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714348" y="4929202"/>
              <a:ext cx="6858048" cy="12858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800" dirty="0">
                  <a:ea typeface="微软雅黑" pitchFamily="34" charset="-122"/>
                </a:rPr>
                <a:t>默认方式：学习创建的最基本方式</a:t>
              </a:r>
            </a:p>
          </p:txBody>
        </p:sp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714375" y="2143125"/>
            <a:ext cx="6858000" cy="4071938"/>
            <a:chOff x="714348" y="2143116"/>
            <a:chExt cx="6858048" cy="4071966"/>
          </a:xfrm>
        </p:grpSpPr>
        <p:sp>
          <p:nvSpPr>
            <p:cNvPr id="13" name="矩形 12"/>
            <p:cNvSpPr/>
            <p:nvPr/>
          </p:nvSpPr>
          <p:spPr>
            <a:xfrm>
              <a:off x="2571736" y="2143116"/>
              <a:ext cx="1571636" cy="17859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14348" y="4929198"/>
              <a:ext cx="6858048" cy="12858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2800" dirty="0" smtClean="0">
                  <a:ea typeface="微软雅黑" pitchFamily="34" charset="-122"/>
                </a:rPr>
                <a:t>文件上传：如果您想一次上传由多个文件组成的一个文档，则可以采用这种方式。</a:t>
              </a:r>
              <a:endParaRPr lang="zh-CN" altLang="en-US" sz="2800" dirty="0">
                <a:ea typeface="微软雅黑" pitchFamily="34" charset="-122"/>
              </a:endParaRPr>
            </a:p>
          </p:txBody>
        </p:sp>
      </p:grpSp>
      <p:grpSp>
        <p:nvGrpSpPr>
          <p:cNvPr id="5" name="组合 17"/>
          <p:cNvGrpSpPr>
            <a:grpSpLocks/>
          </p:cNvGrpSpPr>
          <p:nvPr/>
        </p:nvGrpSpPr>
        <p:grpSpPr bwMode="auto">
          <a:xfrm>
            <a:off x="714375" y="2143125"/>
            <a:ext cx="6858000" cy="4071938"/>
            <a:chOff x="714348" y="2143116"/>
            <a:chExt cx="6858048" cy="4071966"/>
          </a:xfrm>
        </p:grpSpPr>
        <p:sp>
          <p:nvSpPr>
            <p:cNvPr id="16" name="矩形 15"/>
            <p:cNvSpPr/>
            <p:nvPr/>
          </p:nvSpPr>
          <p:spPr>
            <a:xfrm>
              <a:off x="4143372" y="2143116"/>
              <a:ext cx="1571636" cy="18573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714348" y="4929198"/>
              <a:ext cx="6858048" cy="12858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2800" dirty="0" err="1" smtClean="0">
                  <a:ea typeface="微软雅黑" pitchFamily="34" charset="-122"/>
                </a:rPr>
                <a:t>Scorm</a:t>
              </a:r>
              <a:r>
                <a:rPr lang="zh-CN" altLang="en-US" sz="2800" dirty="0" smtClean="0">
                  <a:ea typeface="微软雅黑" pitchFamily="34" charset="-122"/>
                </a:rPr>
                <a:t>切分：适合上传</a:t>
              </a:r>
              <a:r>
                <a:rPr lang="en-US" altLang="zh-CN" sz="2800" dirty="0" err="1" smtClean="0">
                  <a:ea typeface="微软雅黑" pitchFamily="34" charset="-122"/>
                </a:rPr>
                <a:t>scorm</a:t>
              </a:r>
              <a:r>
                <a:rPr lang="zh-CN" altLang="en-US" sz="2800" dirty="0" smtClean="0">
                  <a:ea typeface="微软雅黑" pitchFamily="34" charset="-122"/>
                </a:rPr>
                <a:t>标准的课程包，</a:t>
              </a:r>
              <a:r>
                <a:rPr lang="zh-CN" altLang="en-US" sz="2800" dirty="0" smtClean="0">
                  <a:solidFill>
                    <a:srgbClr val="FF0000"/>
                  </a:solidFill>
                  <a:ea typeface="微软雅黑" pitchFamily="34" charset="-122"/>
                </a:rPr>
                <a:t>不建议使用</a:t>
              </a:r>
              <a:r>
                <a:rPr lang="zh-CN" altLang="en-US" sz="2800" dirty="0" smtClean="0">
                  <a:ea typeface="微软雅黑" pitchFamily="34" charset="-122"/>
                </a:rPr>
                <a:t>。</a:t>
              </a:r>
              <a:endParaRPr lang="zh-CN" altLang="en-US" sz="2800" dirty="0">
                <a:ea typeface="微软雅黑" pitchFamily="34" charset="-122"/>
              </a:endParaRPr>
            </a:p>
          </p:txBody>
        </p:sp>
      </p:grpSp>
      <p:grpSp>
        <p:nvGrpSpPr>
          <p:cNvPr id="6" name="组合 20"/>
          <p:cNvGrpSpPr>
            <a:grpSpLocks/>
          </p:cNvGrpSpPr>
          <p:nvPr/>
        </p:nvGrpSpPr>
        <p:grpSpPr bwMode="auto">
          <a:xfrm>
            <a:off x="714375" y="2071688"/>
            <a:ext cx="6858000" cy="4143375"/>
            <a:chOff x="714348" y="2071678"/>
            <a:chExt cx="6858048" cy="4143404"/>
          </a:xfrm>
        </p:grpSpPr>
        <p:sp>
          <p:nvSpPr>
            <p:cNvPr id="19" name="矩形 18"/>
            <p:cNvSpPr/>
            <p:nvPr/>
          </p:nvSpPr>
          <p:spPr>
            <a:xfrm>
              <a:off x="5715008" y="2071678"/>
              <a:ext cx="1643075" cy="20002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714348" y="4929198"/>
              <a:ext cx="6858048" cy="12858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2800" dirty="0" smtClean="0">
                  <a:ea typeface="微软雅黑" pitchFamily="34" charset="-122"/>
                </a:rPr>
                <a:t>模板方式：如果您熟悉这个平台的使用，已经创建了自己的一些模板，不妨试试这种方式。</a:t>
              </a:r>
              <a:endParaRPr lang="zh-CN" altLang="en-US" sz="2800" dirty="0"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0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rdriDesignStud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ordriDesignStudio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driDesignStudio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C5903B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B28235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Studio 2">
        <a:dk1>
          <a:srgbClr val="124B98"/>
        </a:dk1>
        <a:lt1>
          <a:srgbClr val="FFFFFF"/>
        </a:lt1>
        <a:dk2>
          <a:srgbClr val="000000"/>
        </a:dk2>
        <a:lt2>
          <a:srgbClr val="C0C0C0"/>
        </a:lt2>
        <a:accent1>
          <a:srgbClr val="4A95E8"/>
        </a:accent1>
        <a:accent2>
          <a:srgbClr val="6D8DE9"/>
        </a:accent2>
        <a:accent3>
          <a:srgbClr val="FFFFFF"/>
        </a:accent3>
        <a:accent4>
          <a:srgbClr val="0E3F81"/>
        </a:accent4>
        <a:accent5>
          <a:srgbClr val="B1C8F2"/>
        </a:accent5>
        <a:accent6>
          <a:srgbClr val="627FD3"/>
        </a:accent6>
        <a:hlink>
          <a:srgbClr val="95CD2F"/>
        </a:hlink>
        <a:folHlink>
          <a:srgbClr val="CAA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Studio 3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28BFEE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Studio 4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FF6600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Studio 5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000066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</TotalTime>
  <Words>1083</Words>
  <Application>Microsoft Office PowerPoint</Application>
  <PresentationFormat>全屏显示(4:3)</PresentationFormat>
  <Paragraphs>143</Paragraphs>
  <Slides>31</Slides>
  <Notes>31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Office 主题</vt:lpstr>
      <vt:lpstr>NordriDesignStudio</vt:lpstr>
      <vt:lpstr>1_自定义设计方案</vt:lpstr>
      <vt:lpstr>CorelDRAW</vt:lpstr>
      <vt:lpstr>学习元平台培训 之高阶操作</vt:lpstr>
      <vt:lpstr>PowerPoint 演示文稿</vt:lpstr>
      <vt:lpstr>PowerPoint 演示文稿</vt:lpstr>
      <vt:lpstr>PowerPoint 演示文稿</vt:lpstr>
      <vt:lpstr>PowerPoint 演示文稿</vt:lpstr>
      <vt:lpstr>今天的任务链</vt:lpstr>
      <vt:lpstr>学习元：创建 | 编辑 | 批注 | 评论 | 收藏</vt:lpstr>
      <vt:lpstr>学习元：创建 | 编辑 | 批注 | 评论 | 收藏</vt:lpstr>
      <vt:lpstr>创建方式</vt:lpstr>
      <vt:lpstr>PowerPoint 演示文稿</vt:lpstr>
      <vt:lpstr>协同编辑学习元</vt:lpstr>
      <vt:lpstr>协同编辑学习元</vt:lpstr>
      <vt:lpstr>成为学习元的协作者</vt:lpstr>
      <vt:lpstr>对学习元进行批注</vt:lpstr>
      <vt:lpstr>对学习元进行批注</vt:lpstr>
      <vt:lpstr>评论学习元</vt:lpstr>
      <vt:lpstr>收藏学习元</vt:lpstr>
      <vt:lpstr>动手做一做 15分钟</vt:lpstr>
      <vt:lpstr>学习元页面主要内容</vt:lpstr>
      <vt:lpstr>学习活动：参与</vt:lpstr>
      <vt:lpstr>参与学习活动</vt:lpstr>
      <vt:lpstr>动手做一做 10分钟</vt:lpstr>
      <vt:lpstr>学习社区：加入社区 | 讨论区</vt:lpstr>
      <vt:lpstr>加入学习社区</vt:lpstr>
      <vt:lpstr>讨论区</vt:lpstr>
      <vt:lpstr>讨论区</vt:lpstr>
      <vt:lpstr>发表帖子</vt:lpstr>
      <vt:lpstr>编辑帖子——作者权限</vt:lpstr>
      <vt:lpstr>评论帖子</vt:lpstr>
      <vt:lpstr>动手做一做 15分钟 </vt:lpstr>
      <vt:lpstr>谢谢聆听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学习元使用介绍</dc:title>
  <dc:creator>chengweiet</dc:creator>
  <cp:lastModifiedBy>lijie</cp:lastModifiedBy>
  <cp:revision>550</cp:revision>
  <dcterms:created xsi:type="dcterms:W3CDTF">2011-03-10T05:16:34Z</dcterms:created>
  <dcterms:modified xsi:type="dcterms:W3CDTF">2014-01-14T01:58:47Z</dcterms:modified>
</cp:coreProperties>
</file>