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438" r:id="rId3"/>
    <p:sldId id="441" r:id="rId4"/>
    <p:sldId id="443" r:id="rId5"/>
    <p:sldId id="445" r:id="rId6"/>
    <p:sldId id="446" r:id="rId7"/>
    <p:sldId id="444" r:id="rId8"/>
    <p:sldId id="442" r:id="rId9"/>
    <p:sldId id="447" r:id="rId10"/>
    <p:sldId id="448" r:id="rId11"/>
    <p:sldId id="449" r:id="rId12"/>
    <p:sldId id="450" r:id="rId13"/>
    <p:sldId id="423" r:id="rId14"/>
    <p:sldId id="27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CC00"/>
    <a:srgbClr val="1966B3"/>
    <a:srgbClr val="DDDDDD"/>
    <a:srgbClr val="C1D1D3"/>
    <a:srgbClr val="5AABCC"/>
    <a:srgbClr val="BD9E6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74" autoAdjust="0"/>
    <p:restoredTop sz="79963" autoAdjust="0"/>
  </p:normalViewPr>
  <p:slideViewPr>
    <p:cSldViewPr>
      <p:cViewPr>
        <p:scale>
          <a:sx n="75" d="100"/>
          <a:sy n="75" d="100"/>
        </p:scale>
        <p:origin x="-1080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2C485D-B95D-46AC-AD75-7CDC684384F1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7C7F09F7-1009-4900-88C1-5AE07F27097E}">
      <dgm:prSet phldrT="[文本]" custT="1"/>
      <dgm:spPr/>
      <dgm:t>
        <a:bodyPr/>
        <a:lstStyle/>
        <a:p>
          <a:r>
            <a:rPr lang="zh-CN" altLang="en-US" sz="3600" b="1" dirty="0" smtClean="0">
              <a:latin typeface="微软雅黑" pitchFamily="34" charset="-122"/>
              <a:ea typeface="微软雅黑" pitchFamily="34" charset="-122"/>
            </a:rPr>
            <a:t>小学语文</a:t>
          </a:r>
          <a:endParaRPr lang="zh-CN" altLang="en-US" sz="3600" b="1" dirty="0">
            <a:latin typeface="微软雅黑" pitchFamily="34" charset="-122"/>
            <a:ea typeface="微软雅黑" pitchFamily="34" charset="-122"/>
          </a:endParaRPr>
        </a:p>
      </dgm:t>
    </dgm:pt>
    <dgm:pt modelId="{F14E115C-F6D4-460F-8C0C-AABE7195EC5B}" type="parTrans" cxnId="{114C69B0-E620-4375-A07D-91DDE0E9818F}">
      <dgm:prSet/>
      <dgm:spPr/>
      <dgm:t>
        <a:bodyPr/>
        <a:lstStyle/>
        <a:p>
          <a:endParaRPr lang="zh-CN" altLang="en-US"/>
        </a:p>
      </dgm:t>
    </dgm:pt>
    <dgm:pt modelId="{7F30B94A-4CB7-4483-8B52-604519233D7A}" type="sibTrans" cxnId="{114C69B0-E620-4375-A07D-91DDE0E9818F}">
      <dgm:prSet/>
      <dgm:spPr/>
      <dgm:t>
        <a:bodyPr/>
        <a:lstStyle/>
        <a:p>
          <a:endParaRPr lang="zh-CN" altLang="en-US"/>
        </a:p>
      </dgm:t>
    </dgm:pt>
    <dgm:pt modelId="{53C18E86-1D61-4E26-B232-A4AA9D095BCA}">
      <dgm:prSet phldrT="[文本]"/>
      <dgm:spPr/>
      <dgm:t>
        <a:bodyPr/>
        <a:lstStyle/>
        <a:p>
          <a:r>
            <a:rPr lang="zh-CN" altLang="en-US" b="1" dirty="0" smtClean="0">
              <a:latin typeface="微软雅黑" pitchFamily="34" charset="-122"/>
              <a:ea typeface="微软雅黑" pitchFamily="34" charset="-122"/>
            </a:rPr>
            <a:t>常见问题</a:t>
          </a:r>
          <a:r>
            <a:rPr lang="en-US" altLang="zh-CN" b="1" dirty="0" smtClean="0">
              <a:latin typeface="微软雅黑" pitchFamily="34" charset="-122"/>
              <a:ea typeface="微软雅黑" pitchFamily="34" charset="-122"/>
            </a:rPr>
            <a:t>/</a:t>
          </a:r>
          <a:r>
            <a:rPr lang="zh-CN" altLang="en-US" b="1" dirty="0" smtClean="0">
              <a:latin typeface="微软雅黑" pitchFamily="34" charset="-122"/>
              <a:ea typeface="微软雅黑" pitchFamily="34" charset="-122"/>
            </a:rPr>
            <a:t>解决技巧</a:t>
          </a:r>
          <a:endParaRPr lang="zh-CN" altLang="en-US" b="1" dirty="0">
            <a:latin typeface="微软雅黑" pitchFamily="34" charset="-122"/>
            <a:ea typeface="微软雅黑" pitchFamily="34" charset="-122"/>
          </a:endParaRPr>
        </a:p>
      </dgm:t>
    </dgm:pt>
    <dgm:pt modelId="{F0174C3A-1F11-4203-8B4B-A778C75072EA}" type="parTrans" cxnId="{D3515AC8-DD96-4621-8BED-9744677E0873}">
      <dgm:prSet/>
      <dgm:spPr/>
      <dgm:t>
        <a:bodyPr/>
        <a:lstStyle/>
        <a:p>
          <a:endParaRPr lang="zh-CN" altLang="en-US"/>
        </a:p>
      </dgm:t>
    </dgm:pt>
    <dgm:pt modelId="{2D44B289-01F3-44CC-BA40-7DA58740402A}" type="sibTrans" cxnId="{D3515AC8-DD96-4621-8BED-9744677E0873}">
      <dgm:prSet/>
      <dgm:spPr/>
      <dgm:t>
        <a:bodyPr/>
        <a:lstStyle/>
        <a:p>
          <a:endParaRPr lang="zh-CN" altLang="en-US"/>
        </a:p>
      </dgm:t>
    </dgm:pt>
    <dgm:pt modelId="{1EA7055B-DB1F-4374-AA65-AEC3B05B9954}">
      <dgm:prSet phldrT="[文本]" custT="1"/>
      <dgm:spPr/>
      <dgm:t>
        <a:bodyPr/>
        <a:lstStyle/>
        <a:p>
          <a:r>
            <a:rPr lang="zh-CN" altLang="en-US" sz="3600" b="1" dirty="0" smtClean="0">
              <a:latin typeface="微软雅黑" pitchFamily="34" charset="-122"/>
              <a:ea typeface="微软雅黑" pitchFamily="34" charset="-122"/>
            </a:rPr>
            <a:t>小学英语</a:t>
          </a:r>
        </a:p>
      </dgm:t>
    </dgm:pt>
    <dgm:pt modelId="{6014F527-7D42-418C-83BC-34E0FFBAB4C1}" type="parTrans" cxnId="{67964FB0-4374-4681-9A5D-187E06CF3777}">
      <dgm:prSet/>
      <dgm:spPr/>
      <dgm:t>
        <a:bodyPr/>
        <a:lstStyle/>
        <a:p>
          <a:endParaRPr lang="zh-CN" altLang="en-US"/>
        </a:p>
      </dgm:t>
    </dgm:pt>
    <dgm:pt modelId="{E8BD3737-2F90-4488-A3D5-AC8498BE2C74}" type="sibTrans" cxnId="{67964FB0-4374-4681-9A5D-187E06CF3777}">
      <dgm:prSet/>
      <dgm:spPr/>
      <dgm:t>
        <a:bodyPr/>
        <a:lstStyle/>
        <a:p>
          <a:endParaRPr lang="zh-CN" altLang="en-US"/>
        </a:p>
      </dgm:t>
    </dgm:pt>
    <dgm:pt modelId="{5B1C6F6F-15EC-44B2-8C2A-2B99B4048695}">
      <dgm:prSet phldrT="[文本]"/>
      <dgm:spPr/>
      <dgm:t>
        <a:bodyPr/>
        <a:lstStyle/>
        <a:p>
          <a:r>
            <a:rPr lang="zh-CN" altLang="en-US" b="1" dirty="0" smtClean="0">
              <a:latin typeface="微软雅黑" pitchFamily="34" charset="-122"/>
              <a:ea typeface="微软雅黑" pitchFamily="34" charset="-122"/>
            </a:rPr>
            <a:t>常见问题</a:t>
          </a:r>
          <a:r>
            <a:rPr lang="en-US" altLang="zh-CN" b="1" dirty="0" smtClean="0">
              <a:latin typeface="微软雅黑" pitchFamily="34" charset="-122"/>
              <a:ea typeface="微软雅黑" pitchFamily="34" charset="-122"/>
            </a:rPr>
            <a:t>/</a:t>
          </a:r>
          <a:r>
            <a:rPr lang="zh-CN" altLang="en-US" b="1" dirty="0" smtClean="0">
              <a:latin typeface="微软雅黑" pitchFamily="34" charset="-122"/>
              <a:ea typeface="微软雅黑" pitchFamily="34" charset="-122"/>
            </a:rPr>
            <a:t>解决技巧</a:t>
          </a:r>
        </a:p>
      </dgm:t>
    </dgm:pt>
    <dgm:pt modelId="{D2F2CADA-C562-4233-99A5-280FEAF21005}" type="parTrans" cxnId="{310F7FE9-8487-4963-90EA-19F39FF536B9}">
      <dgm:prSet/>
      <dgm:spPr/>
      <dgm:t>
        <a:bodyPr/>
        <a:lstStyle/>
        <a:p>
          <a:endParaRPr lang="zh-CN" altLang="en-US"/>
        </a:p>
      </dgm:t>
    </dgm:pt>
    <dgm:pt modelId="{636DC806-4722-47B4-961C-B32943A1BA52}" type="sibTrans" cxnId="{310F7FE9-8487-4963-90EA-19F39FF536B9}">
      <dgm:prSet/>
      <dgm:spPr/>
      <dgm:t>
        <a:bodyPr/>
        <a:lstStyle/>
        <a:p>
          <a:endParaRPr lang="zh-CN" altLang="en-US"/>
        </a:p>
      </dgm:t>
    </dgm:pt>
    <dgm:pt modelId="{42D25DFC-4892-47AF-BF08-6EFA9F5827BC}" type="pres">
      <dgm:prSet presAssocID="{3F2C485D-B95D-46AC-AD75-7CDC684384F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E100520A-BBC7-4B09-9006-1D01A290C01D}" type="pres">
      <dgm:prSet presAssocID="{7C7F09F7-1009-4900-88C1-5AE07F27097E}" presName="linNode" presStyleCnt="0"/>
      <dgm:spPr/>
    </dgm:pt>
    <dgm:pt modelId="{1B650246-59E6-4DFF-9CCD-10259827F5BA}" type="pres">
      <dgm:prSet presAssocID="{7C7F09F7-1009-4900-88C1-5AE07F27097E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16ACA1A-E878-4C1B-989D-81852382E58C}" type="pres">
      <dgm:prSet presAssocID="{7C7F09F7-1009-4900-88C1-5AE07F27097E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D3D3FF0-1474-453F-A5E1-A01630F353A6}" type="pres">
      <dgm:prSet presAssocID="{7F30B94A-4CB7-4483-8B52-604519233D7A}" presName="spacing" presStyleCnt="0"/>
      <dgm:spPr/>
    </dgm:pt>
    <dgm:pt modelId="{90EA277B-ACE0-41A6-BE92-AC19BFF60FD3}" type="pres">
      <dgm:prSet presAssocID="{1EA7055B-DB1F-4374-AA65-AEC3B05B9954}" presName="linNode" presStyleCnt="0"/>
      <dgm:spPr/>
    </dgm:pt>
    <dgm:pt modelId="{6C09452E-43B3-4A79-BB67-10DF7F0262CA}" type="pres">
      <dgm:prSet presAssocID="{1EA7055B-DB1F-4374-AA65-AEC3B05B9954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5179783-A22C-499A-B8C0-4702858C394C}" type="pres">
      <dgm:prSet presAssocID="{1EA7055B-DB1F-4374-AA65-AEC3B05B9954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114C69B0-E620-4375-A07D-91DDE0E9818F}" srcId="{3F2C485D-B95D-46AC-AD75-7CDC684384F1}" destId="{7C7F09F7-1009-4900-88C1-5AE07F27097E}" srcOrd="0" destOrd="0" parTransId="{F14E115C-F6D4-460F-8C0C-AABE7195EC5B}" sibTransId="{7F30B94A-4CB7-4483-8B52-604519233D7A}"/>
    <dgm:cxn modelId="{310F7FE9-8487-4963-90EA-19F39FF536B9}" srcId="{1EA7055B-DB1F-4374-AA65-AEC3B05B9954}" destId="{5B1C6F6F-15EC-44B2-8C2A-2B99B4048695}" srcOrd="0" destOrd="0" parTransId="{D2F2CADA-C562-4233-99A5-280FEAF21005}" sibTransId="{636DC806-4722-47B4-961C-B32943A1BA52}"/>
    <dgm:cxn modelId="{67E904AD-79C4-4300-900B-1A1E98499B36}" type="presOf" srcId="{53C18E86-1D61-4E26-B232-A4AA9D095BCA}" destId="{216ACA1A-E878-4C1B-989D-81852382E58C}" srcOrd="0" destOrd="0" presId="urn:microsoft.com/office/officeart/2005/8/layout/vList6"/>
    <dgm:cxn modelId="{158272B4-A574-4524-B3D6-4EAD78C713C1}" type="presOf" srcId="{1EA7055B-DB1F-4374-AA65-AEC3B05B9954}" destId="{6C09452E-43B3-4A79-BB67-10DF7F0262CA}" srcOrd="0" destOrd="0" presId="urn:microsoft.com/office/officeart/2005/8/layout/vList6"/>
    <dgm:cxn modelId="{57A39B62-E3C5-4CFE-9DD6-37BEF8BEED56}" type="presOf" srcId="{5B1C6F6F-15EC-44B2-8C2A-2B99B4048695}" destId="{25179783-A22C-499A-B8C0-4702858C394C}" srcOrd="0" destOrd="0" presId="urn:microsoft.com/office/officeart/2005/8/layout/vList6"/>
    <dgm:cxn modelId="{AAC55DC8-0FF3-4E68-B354-F0738438FE78}" type="presOf" srcId="{3F2C485D-B95D-46AC-AD75-7CDC684384F1}" destId="{42D25DFC-4892-47AF-BF08-6EFA9F5827BC}" srcOrd="0" destOrd="0" presId="urn:microsoft.com/office/officeart/2005/8/layout/vList6"/>
    <dgm:cxn modelId="{4A029356-B204-4C22-86AE-30385421189E}" type="presOf" srcId="{7C7F09F7-1009-4900-88C1-5AE07F27097E}" destId="{1B650246-59E6-4DFF-9CCD-10259827F5BA}" srcOrd="0" destOrd="0" presId="urn:microsoft.com/office/officeart/2005/8/layout/vList6"/>
    <dgm:cxn modelId="{67964FB0-4374-4681-9A5D-187E06CF3777}" srcId="{3F2C485D-B95D-46AC-AD75-7CDC684384F1}" destId="{1EA7055B-DB1F-4374-AA65-AEC3B05B9954}" srcOrd="1" destOrd="0" parTransId="{6014F527-7D42-418C-83BC-34E0FFBAB4C1}" sibTransId="{E8BD3737-2F90-4488-A3D5-AC8498BE2C74}"/>
    <dgm:cxn modelId="{D3515AC8-DD96-4621-8BED-9744677E0873}" srcId="{7C7F09F7-1009-4900-88C1-5AE07F27097E}" destId="{53C18E86-1D61-4E26-B232-A4AA9D095BCA}" srcOrd="0" destOrd="0" parTransId="{F0174C3A-1F11-4203-8B4B-A778C75072EA}" sibTransId="{2D44B289-01F3-44CC-BA40-7DA58740402A}"/>
    <dgm:cxn modelId="{D5C8E0F6-E4E1-419F-B786-76D7FCF77941}" type="presParOf" srcId="{42D25DFC-4892-47AF-BF08-6EFA9F5827BC}" destId="{E100520A-BBC7-4B09-9006-1D01A290C01D}" srcOrd="0" destOrd="0" presId="urn:microsoft.com/office/officeart/2005/8/layout/vList6"/>
    <dgm:cxn modelId="{72BD5DA0-F2E0-4B6B-B7E0-1A83F47B07CE}" type="presParOf" srcId="{E100520A-BBC7-4B09-9006-1D01A290C01D}" destId="{1B650246-59E6-4DFF-9CCD-10259827F5BA}" srcOrd="0" destOrd="0" presId="urn:microsoft.com/office/officeart/2005/8/layout/vList6"/>
    <dgm:cxn modelId="{1EE8AD8D-AA8A-48DA-8825-9CEFB75FBB20}" type="presParOf" srcId="{E100520A-BBC7-4B09-9006-1D01A290C01D}" destId="{216ACA1A-E878-4C1B-989D-81852382E58C}" srcOrd="1" destOrd="0" presId="urn:microsoft.com/office/officeart/2005/8/layout/vList6"/>
    <dgm:cxn modelId="{19EC9443-AC4E-418A-8B8C-069B05D10733}" type="presParOf" srcId="{42D25DFC-4892-47AF-BF08-6EFA9F5827BC}" destId="{9D3D3FF0-1474-453F-A5E1-A01630F353A6}" srcOrd="1" destOrd="0" presId="urn:microsoft.com/office/officeart/2005/8/layout/vList6"/>
    <dgm:cxn modelId="{5F6B668D-FA5D-4A90-9D3C-191BB0ECB695}" type="presParOf" srcId="{42D25DFC-4892-47AF-BF08-6EFA9F5827BC}" destId="{90EA277B-ACE0-41A6-BE92-AC19BFF60FD3}" srcOrd="2" destOrd="0" presId="urn:microsoft.com/office/officeart/2005/8/layout/vList6"/>
    <dgm:cxn modelId="{DAD67B6D-ABAE-4FA9-8FE8-425405821CE5}" type="presParOf" srcId="{90EA277B-ACE0-41A6-BE92-AC19BFF60FD3}" destId="{6C09452E-43B3-4A79-BB67-10DF7F0262CA}" srcOrd="0" destOrd="0" presId="urn:microsoft.com/office/officeart/2005/8/layout/vList6"/>
    <dgm:cxn modelId="{2602D70E-A421-4CE2-8E3A-34755ED090B6}" type="presParOf" srcId="{90EA277B-ACE0-41A6-BE92-AC19BFF60FD3}" destId="{25179783-A22C-499A-B8C0-4702858C394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6ACA1A-E878-4C1B-989D-81852382E58C}">
      <dsp:nvSpPr>
        <dsp:cNvPr id="0" name=""/>
        <dsp:cNvSpPr/>
      </dsp:nvSpPr>
      <dsp:spPr>
        <a:xfrm>
          <a:off x="2678697" y="316"/>
          <a:ext cx="4018047" cy="123412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3000" b="1" kern="1200" dirty="0" smtClean="0">
              <a:latin typeface="微软雅黑" pitchFamily="34" charset="-122"/>
              <a:ea typeface="微软雅黑" pitchFamily="34" charset="-122"/>
            </a:rPr>
            <a:t>常见问题</a:t>
          </a:r>
          <a:r>
            <a:rPr lang="en-US" altLang="zh-CN" sz="3000" b="1" kern="1200" dirty="0" smtClean="0">
              <a:latin typeface="微软雅黑" pitchFamily="34" charset="-122"/>
              <a:ea typeface="微软雅黑" pitchFamily="34" charset="-122"/>
            </a:rPr>
            <a:t>/</a:t>
          </a:r>
          <a:r>
            <a:rPr lang="zh-CN" altLang="en-US" sz="3000" b="1" kern="1200" dirty="0" smtClean="0">
              <a:latin typeface="微软雅黑" pitchFamily="34" charset="-122"/>
              <a:ea typeface="微软雅黑" pitchFamily="34" charset="-122"/>
            </a:rPr>
            <a:t>解决技巧</a:t>
          </a:r>
          <a:endParaRPr lang="zh-CN" altLang="en-US" sz="3000" b="1" kern="1200" dirty="0">
            <a:latin typeface="微软雅黑" pitchFamily="34" charset="-122"/>
            <a:ea typeface="微软雅黑" pitchFamily="34" charset="-122"/>
          </a:endParaRPr>
        </a:p>
      </dsp:txBody>
      <dsp:txXfrm>
        <a:off x="2678697" y="316"/>
        <a:ext cx="4018047" cy="1234121"/>
      </dsp:txXfrm>
    </dsp:sp>
    <dsp:sp modelId="{1B650246-59E6-4DFF-9CCD-10259827F5BA}">
      <dsp:nvSpPr>
        <dsp:cNvPr id="0" name=""/>
        <dsp:cNvSpPr/>
      </dsp:nvSpPr>
      <dsp:spPr>
        <a:xfrm>
          <a:off x="0" y="316"/>
          <a:ext cx="2678698" cy="12341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600" b="1" kern="1200" dirty="0" smtClean="0">
              <a:latin typeface="微软雅黑" pitchFamily="34" charset="-122"/>
              <a:ea typeface="微软雅黑" pitchFamily="34" charset="-122"/>
            </a:rPr>
            <a:t>小学语文</a:t>
          </a:r>
          <a:endParaRPr lang="zh-CN" altLang="en-US" sz="3600" b="1" kern="1200" dirty="0">
            <a:latin typeface="微软雅黑" pitchFamily="34" charset="-122"/>
            <a:ea typeface="微软雅黑" pitchFamily="34" charset="-122"/>
          </a:endParaRPr>
        </a:p>
      </dsp:txBody>
      <dsp:txXfrm>
        <a:off x="0" y="316"/>
        <a:ext cx="2678698" cy="1234121"/>
      </dsp:txXfrm>
    </dsp:sp>
    <dsp:sp modelId="{25179783-A22C-499A-B8C0-4702858C394C}">
      <dsp:nvSpPr>
        <dsp:cNvPr id="0" name=""/>
        <dsp:cNvSpPr/>
      </dsp:nvSpPr>
      <dsp:spPr>
        <a:xfrm>
          <a:off x="2678697" y="1357850"/>
          <a:ext cx="4018047" cy="123412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3000" b="1" kern="1200" dirty="0" smtClean="0">
              <a:latin typeface="微软雅黑" pitchFamily="34" charset="-122"/>
              <a:ea typeface="微软雅黑" pitchFamily="34" charset="-122"/>
            </a:rPr>
            <a:t>常见问题</a:t>
          </a:r>
          <a:r>
            <a:rPr lang="en-US" altLang="zh-CN" sz="3000" b="1" kern="1200" dirty="0" smtClean="0">
              <a:latin typeface="微软雅黑" pitchFamily="34" charset="-122"/>
              <a:ea typeface="微软雅黑" pitchFamily="34" charset="-122"/>
            </a:rPr>
            <a:t>/</a:t>
          </a:r>
          <a:r>
            <a:rPr lang="zh-CN" altLang="en-US" sz="3000" b="1" kern="1200" dirty="0" smtClean="0">
              <a:latin typeface="微软雅黑" pitchFamily="34" charset="-122"/>
              <a:ea typeface="微软雅黑" pitchFamily="34" charset="-122"/>
            </a:rPr>
            <a:t>解决技巧</a:t>
          </a:r>
        </a:p>
      </dsp:txBody>
      <dsp:txXfrm>
        <a:off x="2678697" y="1357850"/>
        <a:ext cx="4018047" cy="1234121"/>
      </dsp:txXfrm>
    </dsp:sp>
    <dsp:sp modelId="{6C09452E-43B3-4A79-BB67-10DF7F0262CA}">
      <dsp:nvSpPr>
        <dsp:cNvPr id="0" name=""/>
        <dsp:cNvSpPr/>
      </dsp:nvSpPr>
      <dsp:spPr>
        <a:xfrm>
          <a:off x="0" y="1357850"/>
          <a:ext cx="2678698" cy="12341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600" b="1" kern="1200" dirty="0" smtClean="0">
              <a:latin typeface="微软雅黑" pitchFamily="34" charset="-122"/>
              <a:ea typeface="微软雅黑" pitchFamily="34" charset="-122"/>
            </a:rPr>
            <a:t>小学英语</a:t>
          </a:r>
        </a:p>
      </dsp:txBody>
      <dsp:txXfrm>
        <a:off x="0" y="1357850"/>
        <a:ext cx="2678698" cy="12341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C9282933-564E-4A85-8D11-921E3E6FA0C8}" type="datetimeFigureOut">
              <a:rPr lang="zh-CN" altLang="en-US"/>
              <a:pPr>
                <a:defRPr/>
              </a:pPr>
              <a:t>2012/10/5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F8275DB7-3ACC-4B07-BD43-EBF0CAD788F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 bwMode="gray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8"/>
          <p:cNvSpPr>
            <a:spLocks noChangeArrowheads="1"/>
          </p:cNvSpPr>
          <p:nvPr/>
        </p:nvSpPr>
        <p:spPr bwMode="gray">
          <a:xfrm rot="5400000">
            <a:off x="7904162" y="1163638"/>
            <a:ext cx="2098675" cy="3810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54510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 rot="421294">
            <a:off x="971550" y="692150"/>
            <a:ext cx="1871663" cy="1944688"/>
            <a:chOff x="521" y="482"/>
            <a:chExt cx="1134" cy="1142"/>
          </a:xfrm>
        </p:grpSpPr>
        <p:sp>
          <p:nvSpPr>
            <p:cNvPr id="6" name="Oval 32"/>
            <p:cNvSpPr>
              <a:spLocks noChangeArrowheads="1"/>
            </p:cNvSpPr>
            <p:nvPr userDrawn="1"/>
          </p:nvSpPr>
          <p:spPr bwMode="gray">
            <a:xfrm rot="-128649">
              <a:off x="851" y="811"/>
              <a:ext cx="479" cy="494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grpSp>
          <p:nvGrpSpPr>
            <p:cNvPr id="7" name="Group 33"/>
            <p:cNvGrpSpPr>
              <a:grpSpLocks/>
            </p:cNvGrpSpPr>
            <p:nvPr userDrawn="1"/>
          </p:nvGrpSpPr>
          <p:grpSpPr bwMode="auto">
            <a:xfrm rot="56277">
              <a:off x="1311" y="1224"/>
              <a:ext cx="266" cy="218"/>
              <a:chOff x="3452" y="878"/>
              <a:chExt cx="402" cy="342"/>
            </a:xfrm>
          </p:grpSpPr>
          <p:sp>
            <p:nvSpPr>
              <p:cNvPr id="36" name="Oval 34"/>
              <p:cNvSpPr>
                <a:spLocks noChangeArrowheads="1"/>
              </p:cNvSpPr>
              <p:nvPr/>
            </p:nvSpPr>
            <p:spPr bwMode="gray">
              <a:xfrm>
                <a:off x="3630" y="1017"/>
                <a:ext cx="110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7" name="Oval 35"/>
              <p:cNvSpPr>
                <a:spLocks noChangeArrowheads="1"/>
              </p:cNvSpPr>
              <p:nvPr/>
            </p:nvSpPr>
            <p:spPr bwMode="gray">
              <a:xfrm>
                <a:off x="3753" y="1118"/>
                <a:ext cx="94" cy="9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8" name="Oval 36"/>
              <p:cNvSpPr>
                <a:spLocks noChangeArrowheads="1"/>
              </p:cNvSpPr>
              <p:nvPr/>
            </p:nvSpPr>
            <p:spPr bwMode="gray">
              <a:xfrm>
                <a:off x="3439" y="869"/>
                <a:ext cx="183" cy="183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8" name="Group 37"/>
            <p:cNvGrpSpPr>
              <a:grpSpLocks/>
            </p:cNvGrpSpPr>
            <p:nvPr userDrawn="1"/>
          </p:nvGrpSpPr>
          <p:grpSpPr bwMode="auto">
            <a:xfrm rot="-2383151">
              <a:off x="1390" y="942"/>
              <a:ext cx="265" cy="219"/>
              <a:chOff x="3452" y="878"/>
              <a:chExt cx="402" cy="342"/>
            </a:xfrm>
          </p:grpSpPr>
          <p:sp>
            <p:nvSpPr>
              <p:cNvPr id="33" name="Oval 38"/>
              <p:cNvSpPr>
                <a:spLocks noChangeArrowheads="1"/>
              </p:cNvSpPr>
              <p:nvPr/>
            </p:nvSpPr>
            <p:spPr bwMode="gray">
              <a:xfrm>
                <a:off x="3629" y="1012"/>
                <a:ext cx="112" cy="125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4" name="Oval 39"/>
              <p:cNvSpPr>
                <a:spLocks noChangeArrowheads="1"/>
              </p:cNvSpPr>
              <p:nvPr/>
            </p:nvSpPr>
            <p:spPr bwMode="gray">
              <a:xfrm>
                <a:off x="3763" y="1113"/>
                <a:ext cx="89" cy="93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5" name="Oval 40"/>
              <p:cNvSpPr>
                <a:spLocks noChangeArrowheads="1"/>
              </p:cNvSpPr>
              <p:nvPr/>
            </p:nvSpPr>
            <p:spPr bwMode="gray">
              <a:xfrm>
                <a:off x="3445" y="863"/>
                <a:ext cx="182" cy="183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9" name="Group 41"/>
            <p:cNvGrpSpPr>
              <a:grpSpLocks/>
            </p:cNvGrpSpPr>
            <p:nvPr userDrawn="1"/>
          </p:nvGrpSpPr>
          <p:grpSpPr bwMode="auto">
            <a:xfrm rot="-4925197">
              <a:off x="1293" y="630"/>
              <a:ext cx="257" cy="226"/>
              <a:chOff x="3452" y="878"/>
              <a:chExt cx="402" cy="342"/>
            </a:xfrm>
          </p:grpSpPr>
          <p:sp>
            <p:nvSpPr>
              <p:cNvPr id="30" name="Oval 42"/>
              <p:cNvSpPr>
                <a:spLocks noChangeArrowheads="1"/>
              </p:cNvSpPr>
              <p:nvPr/>
            </p:nvSpPr>
            <p:spPr bwMode="gray">
              <a:xfrm>
                <a:off x="3646" y="1023"/>
                <a:ext cx="111" cy="125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1" name="Oval 43"/>
              <p:cNvSpPr>
                <a:spLocks noChangeArrowheads="1"/>
              </p:cNvSpPr>
              <p:nvPr/>
            </p:nvSpPr>
            <p:spPr bwMode="gray">
              <a:xfrm>
                <a:off x="3772" y="1121"/>
                <a:ext cx="87" cy="93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2" name="Oval 44"/>
              <p:cNvSpPr>
                <a:spLocks noChangeArrowheads="1"/>
              </p:cNvSpPr>
              <p:nvPr/>
            </p:nvSpPr>
            <p:spPr bwMode="gray">
              <a:xfrm>
                <a:off x="3466" y="873"/>
                <a:ext cx="181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10" name="Group 45"/>
            <p:cNvGrpSpPr>
              <a:grpSpLocks/>
            </p:cNvGrpSpPr>
            <p:nvPr userDrawn="1"/>
          </p:nvGrpSpPr>
          <p:grpSpPr bwMode="auto">
            <a:xfrm rot="3149186">
              <a:off x="985" y="1383"/>
              <a:ext cx="257" cy="226"/>
              <a:chOff x="3452" y="878"/>
              <a:chExt cx="402" cy="342"/>
            </a:xfrm>
          </p:grpSpPr>
          <p:sp>
            <p:nvSpPr>
              <p:cNvPr id="27" name="Oval 46"/>
              <p:cNvSpPr>
                <a:spLocks noChangeArrowheads="1"/>
              </p:cNvSpPr>
              <p:nvPr/>
            </p:nvSpPr>
            <p:spPr bwMode="gray">
              <a:xfrm>
                <a:off x="3622" y="1016"/>
                <a:ext cx="112" cy="124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8" name="Oval 47"/>
              <p:cNvSpPr>
                <a:spLocks noChangeArrowheads="1"/>
              </p:cNvSpPr>
              <p:nvPr/>
            </p:nvSpPr>
            <p:spPr bwMode="gray">
              <a:xfrm>
                <a:off x="3751" y="1120"/>
                <a:ext cx="89" cy="93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9" name="Oval 48"/>
              <p:cNvSpPr>
                <a:spLocks noChangeArrowheads="1"/>
              </p:cNvSpPr>
              <p:nvPr/>
            </p:nvSpPr>
            <p:spPr bwMode="gray">
              <a:xfrm>
                <a:off x="3438" y="874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11" name="Group 49"/>
            <p:cNvGrpSpPr>
              <a:grpSpLocks/>
            </p:cNvGrpSpPr>
            <p:nvPr userDrawn="1"/>
          </p:nvGrpSpPr>
          <p:grpSpPr bwMode="auto">
            <a:xfrm rot="-7676986">
              <a:off x="966" y="498"/>
              <a:ext cx="257" cy="226"/>
              <a:chOff x="3452" y="878"/>
              <a:chExt cx="402" cy="342"/>
            </a:xfrm>
          </p:grpSpPr>
          <p:sp>
            <p:nvSpPr>
              <p:cNvPr id="24" name="Oval 50"/>
              <p:cNvSpPr>
                <a:spLocks noChangeArrowheads="1"/>
              </p:cNvSpPr>
              <p:nvPr/>
            </p:nvSpPr>
            <p:spPr bwMode="gray">
              <a:xfrm>
                <a:off x="3649" y="1032"/>
                <a:ext cx="111" cy="125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5" name="Oval 51"/>
              <p:cNvSpPr>
                <a:spLocks noChangeArrowheads="1"/>
              </p:cNvSpPr>
              <p:nvPr/>
            </p:nvSpPr>
            <p:spPr bwMode="gray">
              <a:xfrm>
                <a:off x="3776" y="1129"/>
                <a:ext cx="89" cy="93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6" name="Oval 52"/>
              <p:cNvSpPr>
                <a:spLocks noChangeArrowheads="1"/>
              </p:cNvSpPr>
              <p:nvPr/>
            </p:nvSpPr>
            <p:spPr bwMode="gray">
              <a:xfrm>
                <a:off x="3465" y="885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12" name="Group 53"/>
            <p:cNvGrpSpPr>
              <a:grpSpLocks/>
            </p:cNvGrpSpPr>
            <p:nvPr userDrawn="1"/>
          </p:nvGrpSpPr>
          <p:grpSpPr bwMode="auto">
            <a:xfrm rot="-10348150">
              <a:off x="628" y="649"/>
              <a:ext cx="266" cy="219"/>
              <a:chOff x="3452" y="878"/>
              <a:chExt cx="402" cy="342"/>
            </a:xfrm>
          </p:grpSpPr>
          <p:sp>
            <p:nvSpPr>
              <p:cNvPr id="21" name="Oval 54"/>
              <p:cNvSpPr>
                <a:spLocks noChangeArrowheads="1"/>
              </p:cNvSpPr>
              <p:nvPr/>
            </p:nvSpPr>
            <p:spPr bwMode="gray">
              <a:xfrm>
                <a:off x="3639" y="1027"/>
                <a:ext cx="110" cy="125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2" name="Oval 55"/>
              <p:cNvSpPr>
                <a:spLocks noChangeArrowheads="1"/>
              </p:cNvSpPr>
              <p:nvPr/>
            </p:nvSpPr>
            <p:spPr bwMode="gray">
              <a:xfrm>
                <a:off x="3766" y="1138"/>
                <a:ext cx="93" cy="9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3" name="Oval 56"/>
              <p:cNvSpPr>
                <a:spLocks noChangeArrowheads="1"/>
              </p:cNvSpPr>
              <p:nvPr/>
            </p:nvSpPr>
            <p:spPr bwMode="gray">
              <a:xfrm>
                <a:off x="3453" y="885"/>
                <a:ext cx="183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13" name="Group 57"/>
            <p:cNvGrpSpPr>
              <a:grpSpLocks/>
            </p:cNvGrpSpPr>
            <p:nvPr userDrawn="1"/>
          </p:nvGrpSpPr>
          <p:grpSpPr bwMode="auto">
            <a:xfrm rot="8606759">
              <a:off x="521" y="973"/>
              <a:ext cx="265" cy="218"/>
              <a:chOff x="3452" y="878"/>
              <a:chExt cx="402" cy="342"/>
            </a:xfrm>
          </p:grpSpPr>
          <p:sp>
            <p:nvSpPr>
              <p:cNvPr id="18" name="Oval 58"/>
              <p:cNvSpPr>
                <a:spLocks noChangeArrowheads="1"/>
              </p:cNvSpPr>
              <p:nvPr/>
            </p:nvSpPr>
            <p:spPr bwMode="gray">
              <a:xfrm>
                <a:off x="3646" y="103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9" name="Oval 59"/>
              <p:cNvSpPr>
                <a:spLocks noChangeArrowheads="1"/>
              </p:cNvSpPr>
              <p:nvPr/>
            </p:nvSpPr>
            <p:spPr bwMode="gray">
              <a:xfrm>
                <a:off x="3764" y="1131"/>
                <a:ext cx="90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0" name="Oval 60"/>
              <p:cNvSpPr>
                <a:spLocks noChangeArrowheads="1"/>
              </p:cNvSpPr>
              <p:nvPr/>
            </p:nvSpPr>
            <p:spPr bwMode="gray">
              <a:xfrm>
                <a:off x="3456" y="889"/>
                <a:ext cx="182" cy="184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14" name="Group 61"/>
            <p:cNvGrpSpPr>
              <a:grpSpLocks/>
            </p:cNvGrpSpPr>
            <p:nvPr userDrawn="1"/>
          </p:nvGrpSpPr>
          <p:grpSpPr bwMode="auto">
            <a:xfrm rot="6279754">
              <a:off x="654" y="1263"/>
              <a:ext cx="257" cy="226"/>
              <a:chOff x="3452" y="878"/>
              <a:chExt cx="402" cy="342"/>
            </a:xfrm>
          </p:grpSpPr>
          <p:sp>
            <p:nvSpPr>
              <p:cNvPr id="15" name="Oval 62"/>
              <p:cNvSpPr>
                <a:spLocks noChangeArrowheads="1"/>
              </p:cNvSpPr>
              <p:nvPr/>
            </p:nvSpPr>
            <p:spPr bwMode="gray">
              <a:xfrm>
                <a:off x="3628" y="1022"/>
                <a:ext cx="108" cy="125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6" name="Oval 63"/>
              <p:cNvSpPr>
                <a:spLocks noChangeArrowheads="1"/>
              </p:cNvSpPr>
              <p:nvPr/>
            </p:nvSpPr>
            <p:spPr bwMode="gray">
              <a:xfrm>
                <a:off x="3750" y="1125"/>
                <a:ext cx="89" cy="93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7" name="Oval 64"/>
              <p:cNvSpPr>
                <a:spLocks noChangeArrowheads="1"/>
              </p:cNvSpPr>
              <p:nvPr/>
            </p:nvSpPr>
            <p:spPr bwMode="gray">
              <a:xfrm>
                <a:off x="3445" y="882"/>
                <a:ext cx="181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</p:grpSp>
      <p:sp>
        <p:nvSpPr>
          <p:cNvPr id="39" name="Rectangle 65"/>
          <p:cNvSpPr>
            <a:spLocks noChangeArrowheads="1"/>
          </p:cNvSpPr>
          <p:nvPr/>
        </p:nvSpPr>
        <p:spPr bwMode="gray">
          <a:xfrm>
            <a:off x="457200" y="0"/>
            <a:ext cx="7620000" cy="3048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2431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40" name="Rectangle 66"/>
          <p:cNvSpPr>
            <a:spLocks noChangeArrowheads="1"/>
          </p:cNvSpPr>
          <p:nvPr/>
        </p:nvSpPr>
        <p:spPr bwMode="gray">
          <a:xfrm>
            <a:off x="6664325" y="-7938"/>
            <a:ext cx="2098675" cy="312738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41" name="Rectangle 68"/>
          <p:cNvSpPr>
            <a:spLocks noChangeArrowheads="1"/>
          </p:cNvSpPr>
          <p:nvPr/>
        </p:nvSpPr>
        <p:spPr bwMode="gray">
          <a:xfrm rot="10800000">
            <a:off x="2549525" y="6553200"/>
            <a:ext cx="6230938" cy="3175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42" name="Rectangle 69"/>
          <p:cNvSpPr>
            <a:spLocks noChangeArrowheads="1"/>
          </p:cNvSpPr>
          <p:nvPr/>
        </p:nvSpPr>
        <p:spPr bwMode="gray">
          <a:xfrm>
            <a:off x="8763000" y="-7938"/>
            <a:ext cx="381000" cy="314326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24314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43" name="Rectangle 70"/>
          <p:cNvSpPr>
            <a:spLocks noChangeArrowheads="1"/>
          </p:cNvSpPr>
          <p:nvPr/>
        </p:nvSpPr>
        <p:spPr bwMode="gray">
          <a:xfrm>
            <a:off x="457200" y="6554788"/>
            <a:ext cx="2098675" cy="31750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36471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44" name="Rectangle 71"/>
          <p:cNvSpPr>
            <a:spLocks noChangeArrowheads="1"/>
          </p:cNvSpPr>
          <p:nvPr/>
        </p:nvSpPr>
        <p:spPr bwMode="gray">
          <a:xfrm>
            <a:off x="0" y="6553200"/>
            <a:ext cx="457200" cy="31908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45" name="Rectangle 72"/>
          <p:cNvSpPr>
            <a:spLocks noChangeArrowheads="1"/>
          </p:cNvSpPr>
          <p:nvPr/>
        </p:nvSpPr>
        <p:spPr bwMode="gray">
          <a:xfrm>
            <a:off x="0" y="0"/>
            <a:ext cx="4572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46" name="Rectangle 73"/>
          <p:cNvSpPr>
            <a:spLocks noChangeArrowheads="1"/>
          </p:cNvSpPr>
          <p:nvPr/>
        </p:nvSpPr>
        <p:spPr bwMode="gray">
          <a:xfrm rot="5400000">
            <a:off x="-2213769" y="2510631"/>
            <a:ext cx="4876800" cy="465138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47" name="Rectangle 74"/>
          <p:cNvSpPr>
            <a:spLocks noChangeArrowheads="1"/>
          </p:cNvSpPr>
          <p:nvPr/>
        </p:nvSpPr>
        <p:spPr bwMode="gray">
          <a:xfrm rot="5400000">
            <a:off x="-575469" y="5520531"/>
            <a:ext cx="1600200" cy="465138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57647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48" name="Rectangle 75"/>
          <p:cNvSpPr>
            <a:spLocks noChangeArrowheads="1"/>
          </p:cNvSpPr>
          <p:nvPr/>
        </p:nvSpPr>
        <p:spPr bwMode="ltGray">
          <a:xfrm>
            <a:off x="8769350" y="6538913"/>
            <a:ext cx="374650" cy="3270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8824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49" name="Rectangle 76"/>
          <p:cNvSpPr>
            <a:spLocks noChangeArrowheads="1"/>
          </p:cNvSpPr>
          <p:nvPr/>
        </p:nvSpPr>
        <p:spPr bwMode="gray">
          <a:xfrm rot="5400000">
            <a:off x="6557962" y="3967163"/>
            <a:ext cx="4791075" cy="3810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57647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50" name="Rectangle 77"/>
          <p:cNvSpPr>
            <a:spLocks noChangeArrowheads="1"/>
          </p:cNvSpPr>
          <p:nvPr/>
        </p:nvSpPr>
        <p:spPr bwMode="gray">
          <a:xfrm>
            <a:off x="8763000" y="1752600"/>
            <a:ext cx="381000" cy="1524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2549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51" name="Line 80"/>
          <p:cNvSpPr>
            <a:spLocks noChangeShapeType="1"/>
          </p:cNvSpPr>
          <p:nvPr/>
        </p:nvSpPr>
        <p:spPr bwMode="auto">
          <a:xfrm>
            <a:off x="0" y="304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  <a:ea typeface="+mn-ea"/>
            </a:endParaRPr>
          </a:p>
        </p:txBody>
      </p:sp>
      <p:sp>
        <p:nvSpPr>
          <p:cNvPr id="52" name="Line 81"/>
          <p:cNvSpPr>
            <a:spLocks noChangeShapeType="1"/>
          </p:cNvSpPr>
          <p:nvPr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  <a:ea typeface="+mn-ea"/>
            </a:endParaRPr>
          </a:p>
        </p:txBody>
      </p:sp>
      <p:sp>
        <p:nvSpPr>
          <p:cNvPr id="53" name="Line 82"/>
          <p:cNvSpPr>
            <a:spLocks noChangeShapeType="1"/>
          </p:cNvSpPr>
          <p:nvPr/>
        </p:nvSpPr>
        <p:spPr bwMode="auto">
          <a:xfrm>
            <a:off x="457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  <a:ea typeface="+mn-ea"/>
            </a:endParaRPr>
          </a:p>
        </p:txBody>
      </p:sp>
      <p:sp>
        <p:nvSpPr>
          <p:cNvPr id="54" name="Line 83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  <a:ea typeface="+mn-ea"/>
            </a:endParaRPr>
          </a:p>
        </p:txBody>
      </p:sp>
      <p:sp>
        <p:nvSpPr>
          <p:cNvPr id="55" name="Line 84"/>
          <p:cNvSpPr>
            <a:spLocks noChangeShapeType="1"/>
          </p:cNvSpPr>
          <p:nvPr/>
        </p:nvSpPr>
        <p:spPr bwMode="auto">
          <a:xfrm flipH="1">
            <a:off x="0" y="4953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  <a:ea typeface="+mn-ea"/>
            </a:endParaRPr>
          </a:p>
        </p:txBody>
      </p:sp>
      <p:sp>
        <p:nvSpPr>
          <p:cNvPr id="56" name="Line 85"/>
          <p:cNvSpPr>
            <a:spLocks noChangeShapeType="1"/>
          </p:cNvSpPr>
          <p:nvPr/>
        </p:nvSpPr>
        <p:spPr bwMode="auto">
          <a:xfrm>
            <a:off x="8763000" y="1752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  <a:ea typeface="+mn-ea"/>
            </a:endParaRPr>
          </a:p>
        </p:txBody>
      </p:sp>
      <p:sp>
        <p:nvSpPr>
          <p:cNvPr id="57" name="Line 86"/>
          <p:cNvSpPr>
            <a:spLocks noChangeShapeType="1"/>
          </p:cNvSpPr>
          <p:nvPr/>
        </p:nvSpPr>
        <p:spPr bwMode="auto">
          <a:xfrm>
            <a:off x="8763000" y="190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  <a:ea typeface="+mn-ea"/>
            </a:endParaRPr>
          </a:p>
        </p:txBody>
      </p:sp>
      <p:sp>
        <p:nvSpPr>
          <p:cNvPr id="58" name="Line 87"/>
          <p:cNvSpPr>
            <a:spLocks noChangeShapeType="1"/>
          </p:cNvSpPr>
          <p:nvPr/>
        </p:nvSpPr>
        <p:spPr bwMode="auto">
          <a:xfrm>
            <a:off x="2543175" y="6553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  <a:ea typeface="+mn-ea"/>
            </a:endParaRPr>
          </a:p>
        </p:txBody>
      </p:sp>
      <p:sp>
        <p:nvSpPr>
          <p:cNvPr id="59" name="Line 88"/>
          <p:cNvSpPr>
            <a:spLocks noChangeShapeType="1"/>
          </p:cNvSpPr>
          <p:nvPr/>
        </p:nvSpPr>
        <p:spPr bwMode="auto">
          <a:xfrm flipV="1">
            <a:off x="6672263" y="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  <a:ea typeface="+mn-ea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2057400"/>
            <a:ext cx="5791200" cy="16986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990975"/>
            <a:ext cx="57912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/>
            </a:lvl1pPr>
          </a:lstStyle>
          <a:p>
            <a:r>
              <a:rPr lang="zh-CN" altLang="en-US" smtClean="0"/>
              <a:t>单击此处编辑母版副标题样式</a:t>
            </a:r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Company  Logo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03EEB-863E-4D3F-B5B8-FAB6905735E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www.themegallery.com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7813" y="122238"/>
            <a:ext cx="2005012" cy="602773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22238"/>
            <a:ext cx="5865813" cy="60277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Company  Logo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1D58B-5A92-4190-BB2A-D02C2E95E99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www.themegallery.com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90600" y="122238"/>
            <a:ext cx="6705600" cy="56356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609600" y="1228725"/>
            <a:ext cx="8023225" cy="4921250"/>
          </a:xfrm>
        </p:spPr>
        <p:txBody>
          <a:bodyPr/>
          <a:lstStyle/>
          <a:p>
            <a:pPr lvl="0"/>
            <a:r>
              <a:rPr lang="zh-CN" altLang="en-US" noProof="0" smtClean="0"/>
              <a:t>单击图标添加表格</a:t>
            </a:r>
            <a:endParaRPr lang="zh-CN" altLang="en-US" noProof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Company  Logo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18EA7-8A14-4261-BDDE-92654A1A598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www.themegallery.com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b="1">
                <a:latin typeface="微软雅黑" pitchFamily="34" charset="-122"/>
                <a:ea typeface="微软雅黑" pitchFamily="34" charset="-122"/>
              </a:defRPr>
            </a:lvl1pPr>
            <a:lvl2pPr>
              <a:defRPr b="1">
                <a:latin typeface="微软雅黑" pitchFamily="34" charset="-122"/>
                <a:ea typeface="微软雅黑" pitchFamily="34" charset="-122"/>
              </a:defRPr>
            </a:lvl2pPr>
            <a:lvl3pPr>
              <a:defRPr b="1">
                <a:latin typeface="微软雅黑" pitchFamily="34" charset="-122"/>
                <a:ea typeface="微软雅黑" pitchFamily="34" charset="-122"/>
              </a:defRPr>
            </a:lvl3pPr>
            <a:lvl4pPr>
              <a:defRPr b="1">
                <a:latin typeface="微软雅黑" pitchFamily="34" charset="-122"/>
                <a:ea typeface="微软雅黑" pitchFamily="34" charset="-122"/>
              </a:defRPr>
            </a:lvl4pPr>
            <a:lvl5pPr>
              <a:defRPr b="1">
                <a:latin typeface="微软雅黑" pitchFamily="34" charset="-122"/>
                <a:ea typeface="微软雅黑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ED591-7F1B-4E0B-8E39-7AD2752D15A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" name="Rectangle 13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北京师范大学现代教育技术研究所</a:t>
            </a:r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4910C-0D1D-4112-BE02-454141F8334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www.themegallery.com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228725"/>
            <a:ext cx="3935413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7413" y="1228725"/>
            <a:ext cx="3935412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Company  Logo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AF05A-3D80-4CD7-8485-F90F5511F51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www.themegallery.com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Company  Logo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23D66-D165-4CC2-BC17-89BB34FC37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9" name="日期占位符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www.themegallery.com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4"/>
          <p:cNvSpPr txBox="1">
            <a:spLocks/>
          </p:cNvSpPr>
          <p:nvPr userDrawn="1"/>
        </p:nvSpPr>
        <p:spPr bwMode="gray">
          <a:xfrm>
            <a:off x="6096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zh-CN" altLang="en-US" sz="1000" b="1">
                <a:latin typeface="+mn-lt"/>
                <a:ea typeface="宋体" charset="-122"/>
              </a:rPr>
              <a:t>北京师范大学现代教育技术研究所</a:t>
            </a:r>
            <a:endParaRPr lang="en-US" altLang="zh-CN" sz="1000" b="1" dirty="0">
              <a:latin typeface="+mn-lt"/>
              <a:ea typeface="宋体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Company  Logo</a:t>
            </a:r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94335-4674-42EE-BCA9-D46BC97BF8E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www.themegallery.com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Company  Logo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5B936-FACD-44CB-9A72-2378EF88CD9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www.themegallery.com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Company  Logo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B19C0-EE4E-493E-AB52-DE408669D22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www.themegallery.com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Company  Logo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E515C-6FD9-4F16-9768-E23E0E33839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www.themegallery.com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Rectangle 69"/>
          <p:cNvSpPr>
            <a:spLocks noChangeArrowheads="1"/>
          </p:cNvSpPr>
          <p:nvPr/>
        </p:nvSpPr>
        <p:spPr bwMode="gray">
          <a:xfrm>
            <a:off x="457200" y="0"/>
            <a:ext cx="8477250" cy="76835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9600" y="1228725"/>
            <a:ext cx="8023225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791200" y="6248400"/>
            <a:ext cx="28956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429000" y="6338888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A6F72694-803D-4268-B730-FCE579919F5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0" y="0"/>
            <a:ext cx="457200" cy="7683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CN" altLang="zh-CN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0" y="762000"/>
            <a:ext cx="457200" cy="1524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CN" altLang="zh-CN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0" y="914400"/>
            <a:ext cx="457200" cy="41910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42353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CN" altLang="zh-CN"/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gray">
          <a:xfrm>
            <a:off x="0" y="5105400"/>
            <a:ext cx="457200" cy="1544638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42353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CN" altLang="zh-CN"/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gray">
          <a:xfrm>
            <a:off x="0" y="6656388"/>
            <a:ext cx="457200" cy="2095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gray">
          <a:xfrm>
            <a:off x="457200" y="6650038"/>
            <a:ext cx="1304925" cy="21590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gray">
          <a:xfrm>
            <a:off x="1752600" y="6650038"/>
            <a:ext cx="7391400" cy="215900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tint val="54510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gray">
          <a:xfrm>
            <a:off x="8777288" y="6656388"/>
            <a:ext cx="366712" cy="2095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84706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gray">
          <a:xfrm>
            <a:off x="8769350" y="6019800"/>
            <a:ext cx="374650" cy="6429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gray">
          <a:xfrm>
            <a:off x="8763000" y="914400"/>
            <a:ext cx="381000" cy="51054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51373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90" name="Rectangle 66"/>
          <p:cNvSpPr>
            <a:spLocks noChangeArrowheads="1"/>
          </p:cNvSpPr>
          <p:nvPr/>
        </p:nvSpPr>
        <p:spPr bwMode="gray">
          <a:xfrm>
            <a:off x="8763000" y="762000"/>
            <a:ext cx="381000" cy="1524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CN" altLang="zh-CN"/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gray">
          <a:xfrm>
            <a:off x="8770938" y="0"/>
            <a:ext cx="373062" cy="7620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gray">
          <a:xfrm>
            <a:off x="457200" y="762000"/>
            <a:ext cx="8315325" cy="1524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3333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CN" altLang="zh-CN"/>
          </a:p>
        </p:txBody>
      </p:sp>
      <p:sp>
        <p:nvSpPr>
          <p:cNvPr id="3091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990600" y="122238"/>
            <a:ext cx="6705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grpSp>
        <p:nvGrpSpPr>
          <p:cNvPr id="3092" name="Group 104"/>
          <p:cNvGrpSpPr>
            <a:grpSpLocks/>
          </p:cNvGrpSpPr>
          <p:nvPr/>
        </p:nvGrpSpPr>
        <p:grpSpPr bwMode="auto">
          <a:xfrm>
            <a:off x="8002588" y="69850"/>
            <a:ext cx="657225" cy="636588"/>
            <a:chOff x="5041" y="44"/>
            <a:chExt cx="414" cy="401"/>
          </a:xfrm>
        </p:grpSpPr>
        <p:sp>
          <p:nvSpPr>
            <p:cNvPr id="1129" name="Oval 105"/>
            <p:cNvSpPr>
              <a:spLocks noChangeArrowheads="1"/>
            </p:cNvSpPr>
            <p:nvPr userDrawn="1"/>
          </p:nvSpPr>
          <p:spPr bwMode="gray">
            <a:xfrm rot="149948">
              <a:off x="5161" y="161"/>
              <a:ext cx="175" cy="170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grpSp>
          <p:nvGrpSpPr>
            <p:cNvPr id="3103" name="Group 106"/>
            <p:cNvGrpSpPr>
              <a:grpSpLocks/>
            </p:cNvGrpSpPr>
            <p:nvPr userDrawn="1"/>
          </p:nvGrpSpPr>
          <p:grpSpPr bwMode="auto">
            <a:xfrm rot="334874">
              <a:off x="5321" y="313"/>
              <a:ext cx="98" cy="75"/>
              <a:chOff x="3452" y="878"/>
              <a:chExt cx="402" cy="342"/>
            </a:xfrm>
          </p:grpSpPr>
          <p:sp>
            <p:nvSpPr>
              <p:cNvPr id="1131" name="Oval 107"/>
              <p:cNvSpPr>
                <a:spLocks noChangeArrowheads="1"/>
              </p:cNvSpPr>
              <p:nvPr userDrawn="1"/>
            </p:nvSpPr>
            <p:spPr bwMode="gray">
              <a:xfrm>
                <a:off x="3640" y="1024"/>
                <a:ext cx="111" cy="128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32" name="Oval 108"/>
              <p:cNvSpPr>
                <a:spLocks noChangeArrowheads="1"/>
              </p:cNvSpPr>
              <p:nvPr userDrawn="1"/>
            </p:nvSpPr>
            <p:spPr bwMode="gray">
              <a:xfrm>
                <a:off x="3762" y="1122"/>
                <a:ext cx="90" cy="87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33" name="Oval 109"/>
              <p:cNvSpPr>
                <a:spLocks noChangeArrowheads="1"/>
              </p:cNvSpPr>
              <p:nvPr userDrawn="1"/>
            </p:nvSpPr>
            <p:spPr bwMode="gray">
              <a:xfrm>
                <a:off x="3432" y="878"/>
                <a:ext cx="180" cy="178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3104" name="Group 110"/>
            <p:cNvGrpSpPr>
              <a:grpSpLocks/>
            </p:cNvGrpSpPr>
            <p:nvPr userDrawn="1"/>
          </p:nvGrpSpPr>
          <p:grpSpPr bwMode="auto">
            <a:xfrm rot="-2104554">
              <a:off x="5358" y="218"/>
              <a:ext cx="97" cy="75"/>
              <a:chOff x="3452" y="878"/>
              <a:chExt cx="402" cy="342"/>
            </a:xfrm>
          </p:grpSpPr>
          <p:sp>
            <p:nvSpPr>
              <p:cNvPr id="1135" name="Oval 111"/>
              <p:cNvSpPr>
                <a:spLocks noChangeArrowheads="1"/>
              </p:cNvSpPr>
              <p:nvPr userDrawn="1"/>
            </p:nvSpPr>
            <p:spPr bwMode="gray">
              <a:xfrm>
                <a:off x="3631" y="1003"/>
                <a:ext cx="112" cy="128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36" name="Oval 112"/>
              <p:cNvSpPr>
                <a:spLocks noChangeArrowheads="1"/>
              </p:cNvSpPr>
              <p:nvPr userDrawn="1"/>
            </p:nvSpPr>
            <p:spPr bwMode="gray">
              <a:xfrm>
                <a:off x="3761" y="1124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37" name="Oval 113"/>
              <p:cNvSpPr>
                <a:spLocks noChangeArrowheads="1"/>
              </p:cNvSpPr>
              <p:nvPr userDrawn="1"/>
            </p:nvSpPr>
            <p:spPr bwMode="gray">
              <a:xfrm>
                <a:off x="3449" y="859"/>
                <a:ext cx="174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3105" name="Group 114"/>
            <p:cNvGrpSpPr>
              <a:grpSpLocks/>
            </p:cNvGrpSpPr>
            <p:nvPr userDrawn="1"/>
          </p:nvGrpSpPr>
          <p:grpSpPr bwMode="auto">
            <a:xfrm rot="-4646600">
              <a:off x="5335" y="107"/>
              <a:ext cx="88" cy="82"/>
              <a:chOff x="3452" y="878"/>
              <a:chExt cx="402" cy="342"/>
            </a:xfrm>
          </p:grpSpPr>
          <p:sp>
            <p:nvSpPr>
              <p:cNvPr id="1139" name="Oval 115"/>
              <p:cNvSpPr>
                <a:spLocks noChangeArrowheads="1"/>
              </p:cNvSpPr>
              <p:nvPr userDrawn="1"/>
            </p:nvSpPr>
            <p:spPr bwMode="gray">
              <a:xfrm>
                <a:off x="3651" y="1010"/>
                <a:ext cx="110" cy="129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40" name="Oval 116"/>
              <p:cNvSpPr>
                <a:spLocks noChangeArrowheads="1"/>
              </p:cNvSpPr>
              <p:nvPr userDrawn="1"/>
            </p:nvSpPr>
            <p:spPr bwMode="gray">
              <a:xfrm>
                <a:off x="3768" y="1107"/>
                <a:ext cx="91" cy="9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41" name="Oval 117"/>
              <p:cNvSpPr>
                <a:spLocks noChangeArrowheads="1"/>
              </p:cNvSpPr>
              <p:nvPr userDrawn="1"/>
            </p:nvSpPr>
            <p:spPr bwMode="gray">
              <a:xfrm>
                <a:off x="3453" y="877"/>
                <a:ext cx="183" cy="184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3106" name="Group 118"/>
            <p:cNvGrpSpPr>
              <a:grpSpLocks/>
            </p:cNvGrpSpPr>
            <p:nvPr userDrawn="1"/>
          </p:nvGrpSpPr>
          <p:grpSpPr bwMode="auto">
            <a:xfrm rot="2913403">
              <a:off x="5210" y="359"/>
              <a:ext cx="88" cy="83"/>
              <a:chOff x="3452" y="878"/>
              <a:chExt cx="402" cy="342"/>
            </a:xfrm>
          </p:grpSpPr>
          <p:sp>
            <p:nvSpPr>
              <p:cNvPr id="1143" name="Oval 119"/>
              <p:cNvSpPr>
                <a:spLocks noChangeArrowheads="1"/>
              </p:cNvSpPr>
              <p:nvPr userDrawn="1"/>
            </p:nvSpPr>
            <p:spPr bwMode="gray">
              <a:xfrm>
                <a:off x="3624" y="1030"/>
                <a:ext cx="110" cy="128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44" name="Oval 120"/>
              <p:cNvSpPr>
                <a:spLocks noChangeArrowheads="1"/>
              </p:cNvSpPr>
              <p:nvPr userDrawn="1"/>
            </p:nvSpPr>
            <p:spPr bwMode="gray">
              <a:xfrm>
                <a:off x="3763" y="1128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45" name="Oval 121"/>
              <p:cNvSpPr>
                <a:spLocks noChangeArrowheads="1"/>
              </p:cNvSpPr>
              <p:nvPr userDrawn="1"/>
            </p:nvSpPr>
            <p:spPr bwMode="gray">
              <a:xfrm>
                <a:off x="3440" y="888"/>
                <a:ext cx="183" cy="177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3107" name="Group 122"/>
            <p:cNvGrpSpPr>
              <a:grpSpLocks/>
            </p:cNvGrpSpPr>
            <p:nvPr userDrawn="1"/>
          </p:nvGrpSpPr>
          <p:grpSpPr bwMode="auto">
            <a:xfrm rot="-7888389">
              <a:off x="5212" y="46"/>
              <a:ext cx="88" cy="83"/>
              <a:chOff x="3452" y="878"/>
              <a:chExt cx="402" cy="342"/>
            </a:xfrm>
          </p:grpSpPr>
          <p:sp>
            <p:nvSpPr>
              <p:cNvPr id="1147" name="Oval 123"/>
              <p:cNvSpPr>
                <a:spLocks noChangeArrowheads="1"/>
              </p:cNvSpPr>
              <p:nvPr userDrawn="1"/>
            </p:nvSpPr>
            <p:spPr bwMode="gray">
              <a:xfrm>
                <a:off x="3641" y="1021"/>
                <a:ext cx="110" cy="124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48" name="Oval 124"/>
              <p:cNvSpPr>
                <a:spLocks noChangeArrowheads="1"/>
              </p:cNvSpPr>
              <p:nvPr userDrawn="1"/>
            </p:nvSpPr>
            <p:spPr bwMode="gray">
              <a:xfrm>
                <a:off x="3769" y="1116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49" name="Oval 125"/>
              <p:cNvSpPr>
                <a:spLocks noChangeArrowheads="1"/>
              </p:cNvSpPr>
              <p:nvPr userDrawn="1"/>
            </p:nvSpPr>
            <p:spPr bwMode="gray">
              <a:xfrm>
                <a:off x="3464" y="864"/>
                <a:ext cx="183" cy="177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3108" name="Group 126"/>
            <p:cNvGrpSpPr>
              <a:grpSpLocks/>
            </p:cNvGrpSpPr>
            <p:nvPr userDrawn="1"/>
          </p:nvGrpSpPr>
          <p:grpSpPr bwMode="auto">
            <a:xfrm rot="-10069553">
              <a:off x="5089" y="95"/>
              <a:ext cx="97" cy="76"/>
              <a:chOff x="3452" y="878"/>
              <a:chExt cx="402" cy="342"/>
            </a:xfrm>
          </p:grpSpPr>
          <p:sp>
            <p:nvSpPr>
              <p:cNvPr id="1151" name="Oval 127"/>
              <p:cNvSpPr>
                <a:spLocks noChangeArrowheads="1"/>
              </p:cNvSpPr>
              <p:nvPr userDrawn="1"/>
            </p:nvSpPr>
            <p:spPr bwMode="gray">
              <a:xfrm>
                <a:off x="3639" y="1027"/>
                <a:ext cx="112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52" name="Oval 128"/>
              <p:cNvSpPr>
                <a:spLocks noChangeArrowheads="1"/>
              </p:cNvSpPr>
              <p:nvPr userDrawn="1"/>
            </p:nvSpPr>
            <p:spPr bwMode="gray">
              <a:xfrm>
                <a:off x="3752" y="1145"/>
                <a:ext cx="91" cy="90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53" name="Oval 129"/>
              <p:cNvSpPr>
                <a:spLocks noChangeArrowheads="1"/>
              </p:cNvSpPr>
              <p:nvPr userDrawn="1"/>
            </p:nvSpPr>
            <p:spPr bwMode="gray">
              <a:xfrm>
                <a:off x="3451" y="879"/>
                <a:ext cx="182" cy="180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3109" name="Group 130"/>
            <p:cNvGrpSpPr>
              <a:grpSpLocks/>
            </p:cNvGrpSpPr>
            <p:nvPr userDrawn="1"/>
          </p:nvGrpSpPr>
          <p:grpSpPr bwMode="auto">
            <a:xfrm rot="8885358">
              <a:off x="5041" y="204"/>
              <a:ext cx="97" cy="75"/>
              <a:chOff x="3452" y="878"/>
              <a:chExt cx="402" cy="342"/>
            </a:xfrm>
          </p:grpSpPr>
          <p:sp>
            <p:nvSpPr>
              <p:cNvPr id="1155" name="Oval 131"/>
              <p:cNvSpPr>
                <a:spLocks noChangeArrowheads="1"/>
              </p:cNvSpPr>
              <p:nvPr userDrawn="1"/>
            </p:nvSpPr>
            <p:spPr bwMode="gray">
              <a:xfrm>
                <a:off x="3640" y="1022"/>
                <a:ext cx="112" cy="128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56" name="Oval 132"/>
              <p:cNvSpPr>
                <a:spLocks noChangeArrowheads="1"/>
              </p:cNvSpPr>
              <p:nvPr userDrawn="1"/>
            </p:nvSpPr>
            <p:spPr bwMode="gray">
              <a:xfrm>
                <a:off x="3746" y="1127"/>
                <a:ext cx="91" cy="87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57" name="Oval 133"/>
              <p:cNvSpPr>
                <a:spLocks noChangeArrowheads="1"/>
              </p:cNvSpPr>
              <p:nvPr userDrawn="1"/>
            </p:nvSpPr>
            <p:spPr bwMode="gray">
              <a:xfrm>
                <a:off x="3451" y="874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3110" name="Group 134"/>
            <p:cNvGrpSpPr>
              <a:grpSpLocks/>
            </p:cNvGrpSpPr>
            <p:nvPr userDrawn="1"/>
          </p:nvGrpSpPr>
          <p:grpSpPr bwMode="auto">
            <a:xfrm rot="6558351">
              <a:off x="5085" y="304"/>
              <a:ext cx="88" cy="82"/>
              <a:chOff x="3452" y="878"/>
              <a:chExt cx="402" cy="342"/>
            </a:xfrm>
          </p:grpSpPr>
          <p:sp>
            <p:nvSpPr>
              <p:cNvPr id="1159" name="Oval 135"/>
              <p:cNvSpPr>
                <a:spLocks noChangeArrowheads="1"/>
              </p:cNvSpPr>
              <p:nvPr userDrawn="1"/>
            </p:nvSpPr>
            <p:spPr bwMode="gray">
              <a:xfrm>
                <a:off x="3638" y="1062"/>
                <a:ext cx="110" cy="129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60" name="Oval 136"/>
              <p:cNvSpPr>
                <a:spLocks noChangeArrowheads="1"/>
              </p:cNvSpPr>
              <p:nvPr userDrawn="1"/>
            </p:nvSpPr>
            <p:spPr bwMode="gray">
              <a:xfrm>
                <a:off x="3763" y="1130"/>
                <a:ext cx="91" cy="9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61" name="Oval 137"/>
              <p:cNvSpPr>
                <a:spLocks noChangeArrowheads="1"/>
              </p:cNvSpPr>
              <p:nvPr userDrawn="1"/>
            </p:nvSpPr>
            <p:spPr bwMode="gray">
              <a:xfrm>
                <a:off x="3442" y="898"/>
                <a:ext cx="187" cy="184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</p:grpSp>
      <p:sp>
        <p:nvSpPr>
          <p:cNvPr id="1162" name="Rectangle 138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3246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n-lt"/>
                <a:ea typeface="宋体" charset="-122"/>
              </a:defRPr>
            </a:lvl1pPr>
          </a:lstStyle>
          <a:p>
            <a:pPr>
              <a:defRPr/>
            </a:pPr>
            <a:r>
              <a:rPr lang="zh-CN" altLang="en-US"/>
              <a:t>北京师范大学现代教育技术研究所</a:t>
            </a:r>
            <a:endParaRPr lang="en-US" altLang="zh-CN"/>
          </a:p>
        </p:txBody>
      </p:sp>
      <p:sp>
        <p:nvSpPr>
          <p:cNvPr id="1175" name="Line 151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  <a:ea typeface="+mn-ea"/>
            </a:endParaRPr>
          </a:p>
        </p:txBody>
      </p:sp>
      <p:sp>
        <p:nvSpPr>
          <p:cNvPr id="1176" name="Line 152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  <a:ea typeface="+mn-ea"/>
            </a:endParaRPr>
          </a:p>
        </p:txBody>
      </p:sp>
      <p:sp>
        <p:nvSpPr>
          <p:cNvPr id="1177" name="Line 153"/>
          <p:cNvSpPr>
            <a:spLocks noChangeShapeType="1"/>
          </p:cNvSpPr>
          <p:nvPr/>
        </p:nvSpPr>
        <p:spPr bwMode="auto">
          <a:xfrm>
            <a:off x="0" y="66484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  <a:ea typeface="+mn-ea"/>
            </a:endParaRPr>
          </a:p>
        </p:txBody>
      </p:sp>
      <p:sp>
        <p:nvSpPr>
          <p:cNvPr id="1178" name="Line 154"/>
          <p:cNvSpPr>
            <a:spLocks noChangeShapeType="1"/>
          </p:cNvSpPr>
          <p:nvPr/>
        </p:nvSpPr>
        <p:spPr bwMode="auto">
          <a:xfrm>
            <a:off x="457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  <a:ea typeface="+mn-ea"/>
            </a:endParaRPr>
          </a:p>
        </p:txBody>
      </p:sp>
      <p:sp>
        <p:nvSpPr>
          <p:cNvPr id="1179" name="Line 15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  <a:ea typeface="+mn-ea"/>
            </a:endParaRPr>
          </a:p>
        </p:txBody>
      </p:sp>
      <p:sp>
        <p:nvSpPr>
          <p:cNvPr id="1181" name="Line 157"/>
          <p:cNvSpPr>
            <a:spLocks noChangeShapeType="1"/>
          </p:cNvSpPr>
          <p:nvPr/>
        </p:nvSpPr>
        <p:spPr bwMode="auto">
          <a:xfrm flipH="1">
            <a:off x="0" y="5105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  <a:ea typeface="+mn-ea"/>
            </a:endParaRPr>
          </a:p>
        </p:txBody>
      </p:sp>
      <p:sp>
        <p:nvSpPr>
          <p:cNvPr id="1182" name="Line 158"/>
          <p:cNvSpPr>
            <a:spLocks noChangeShapeType="1"/>
          </p:cNvSpPr>
          <p:nvPr/>
        </p:nvSpPr>
        <p:spPr bwMode="auto">
          <a:xfrm>
            <a:off x="1752600" y="6648450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  <a:ea typeface="+mn-ea"/>
            </a:endParaRPr>
          </a:p>
        </p:txBody>
      </p:sp>
      <p:sp>
        <p:nvSpPr>
          <p:cNvPr id="1183" name="Line 159"/>
          <p:cNvSpPr>
            <a:spLocks noChangeShapeType="1"/>
          </p:cNvSpPr>
          <p:nvPr/>
        </p:nvSpPr>
        <p:spPr bwMode="auto">
          <a:xfrm>
            <a:off x="8763000" y="6019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4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428" y="2357438"/>
            <a:ext cx="6817940" cy="1791642"/>
          </a:xfrm>
        </p:spPr>
        <p:txBody>
          <a:bodyPr/>
          <a:lstStyle/>
          <a:p>
            <a:pPr eaLnBrk="1" hangingPunct="1">
              <a:lnSpc>
                <a:spcPts val="5763"/>
              </a:lnSpc>
            </a:pPr>
            <a:r>
              <a:rPr lang="zh-CN" altLang="en-US" sz="6000" i="0" dirty="0" smtClean="0">
                <a:latin typeface="隶书" pitchFamily="49" charset="-122"/>
                <a:ea typeface="隶书" pitchFamily="49" charset="-122"/>
              </a:rPr>
              <a:t>低年级语文、英语常见问题与技巧</a:t>
            </a:r>
            <a:endParaRPr lang="en-US" altLang="zh-CN" sz="6000" i="0" dirty="0" smtClean="0"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28813" y="4471988"/>
            <a:ext cx="5791200" cy="457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北京师范大学教育技术研究所    李晓庆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lixiaoqing8507@163.com</a:t>
            </a:r>
          </a:p>
        </p:txBody>
      </p:sp>
      <p:pic>
        <p:nvPicPr>
          <p:cNvPr id="15364" name="Picture 8" descr="hui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188" y="428625"/>
            <a:ext cx="1462087" cy="147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解决方案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2060848"/>
            <a:ext cx="8023225" cy="4921250"/>
          </a:xfrm>
        </p:spPr>
        <p:txBody>
          <a:bodyPr/>
          <a:lstStyle/>
          <a:p>
            <a:r>
              <a:rPr lang="zh-CN" altLang="en-US" dirty="0" smtClean="0"/>
              <a:t>充分利用身边的事物，例如学</a:t>
            </a:r>
            <a:r>
              <a:rPr lang="en-US" altLang="zh-CN" dirty="0" err="1" smtClean="0"/>
              <a:t>colours</a:t>
            </a:r>
            <a:r>
              <a:rPr lang="zh-CN" altLang="en-US" dirty="0" smtClean="0"/>
              <a:t>，可以让学生看看自己穿的衣服、教师布置等，从身边事物出发去寻找与本节教学内容相关的话题</a:t>
            </a:r>
            <a:endParaRPr lang="en-US" altLang="zh-CN" dirty="0" smtClean="0"/>
          </a:p>
          <a:p>
            <a:r>
              <a:rPr lang="zh-CN" altLang="en-US" dirty="0" smtClean="0"/>
              <a:t>给学生更多的自信，鼓励时也创设英语交际的环境，如：</a:t>
            </a:r>
            <a:r>
              <a:rPr lang="en-US" altLang="zh-CN" dirty="0" smtClean="0"/>
              <a:t>you are good/ smart boy / clever/ do  a good job</a:t>
            </a:r>
            <a:r>
              <a:rPr lang="zh-CN" altLang="en-US" dirty="0" smtClean="0"/>
              <a:t>等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北京师范大学现代教育技术研究所</a:t>
            </a:r>
            <a:endParaRPr lang="en-US" altLang="zh-CN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96752"/>
            <a:ext cx="5688632" cy="68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解决方案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2060848"/>
            <a:ext cx="8023225" cy="4921250"/>
          </a:xfrm>
        </p:spPr>
        <p:txBody>
          <a:bodyPr/>
          <a:lstStyle/>
          <a:p>
            <a:r>
              <a:rPr lang="zh-CN" altLang="en-US" dirty="0" smtClean="0"/>
              <a:t>拓展听读分散在课上三大活动中</a:t>
            </a:r>
            <a:endParaRPr lang="en-US" altLang="zh-CN" dirty="0" smtClean="0"/>
          </a:p>
          <a:p>
            <a:r>
              <a:rPr lang="zh-CN" altLang="en-US" dirty="0" smtClean="0"/>
              <a:t>低年级可考虑领读，跟读，自由读三大策略</a:t>
            </a:r>
            <a:endParaRPr lang="en-US" altLang="zh-CN" dirty="0" smtClean="0"/>
          </a:p>
          <a:p>
            <a:r>
              <a:rPr lang="zh-CN" altLang="en-US" dirty="0" smtClean="0"/>
              <a:t>拓展材料的时间和数量要保证：根据学生掌握英语的情况不断递进</a:t>
            </a:r>
            <a:endParaRPr lang="en-US" altLang="zh-CN" dirty="0" smtClean="0"/>
          </a:p>
          <a:p>
            <a:r>
              <a:rPr lang="zh-CN" altLang="en-US" dirty="0" smtClean="0"/>
              <a:t>综合听说</a:t>
            </a:r>
            <a:r>
              <a:rPr lang="zh-CN" altLang="en-US" dirty="0" smtClean="0"/>
              <a:t>环节</a:t>
            </a:r>
            <a:r>
              <a:rPr lang="zh-CN" altLang="en-US" dirty="0" smtClean="0"/>
              <a:t>减少</a:t>
            </a:r>
            <a:r>
              <a:rPr lang="zh-CN" altLang="en-US" dirty="0" smtClean="0"/>
              <a:t>机械</a:t>
            </a:r>
            <a:r>
              <a:rPr lang="zh-CN" altLang="en-US" dirty="0" smtClean="0"/>
              <a:t>交流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北京师范大学现代教育技术研究所</a:t>
            </a:r>
            <a:endParaRPr lang="en-US" altLang="zh-CN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196752"/>
            <a:ext cx="5832648" cy="745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解决方案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2060848"/>
            <a:ext cx="8023225" cy="4921250"/>
          </a:xfrm>
        </p:spPr>
        <p:txBody>
          <a:bodyPr/>
          <a:lstStyle/>
          <a:p>
            <a:r>
              <a:rPr lang="zh-CN" altLang="en-US" dirty="0" smtClean="0"/>
              <a:t>用手势、动作表示</a:t>
            </a:r>
            <a:endParaRPr lang="en-US" altLang="zh-CN" dirty="0" smtClean="0"/>
          </a:p>
          <a:p>
            <a:r>
              <a:rPr lang="zh-CN" altLang="en-US" dirty="0" smtClean="0"/>
              <a:t>花一段时间去训练各个英语口令</a:t>
            </a:r>
            <a:endParaRPr lang="en-US" altLang="zh-CN" dirty="0" smtClean="0"/>
          </a:p>
          <a:p>
            <a:r>
              <a:rPr lang="zh-CN" altLang="en-US" dirty="0" smtClean="0"/>
              <a:t>参考英语常用口令</a:t>
            </a:r>
            <a:endParaRPr lang="en-US" altLang="zh-CN" dirty="0" smtClean="0"/>
          </a:p>
          <a:p>
            <a:r>
              <a:rPr lang="zh-CN" altLang="en-US" dirty="0" smtClean="0"/>
              <a:t>建议试验老师多听原生态英语，发音清晰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北京师范大学现代教育技术研究所</a:t>
            </a:r>
            <a:endParaRPr lang="en-US" altLang="zh-CN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196752"/>
            <a:ext cx="3240360" cy="739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讨论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北京师范大学现代教育技术研究所</a:t>
            </a:r>
            <a:endParaRPr lang="en-US" altLang="zh-CN"/>
          </a:p>
        </p:txBody>
      </p:sp>
      <p:sp>
        <p:nvSpPr>
          <p:cNvPr id="6" name="矩形 5"/>
          <p:cNvSpPr/>
          <p:nvPr/>
        </p:nvSpPr>
        <p:spPr>
          <a:xfrm>
            <a:off x="827584" y="2276872"/>
            <a:ext cx="746922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华文新魏" pitchFamily="2" charset="-122"/>
                <a:ea typeface="华文新魏" pitchFamily="2" charset="-122"/>
              </a:rPr>
              <a:t>您有什么问题吗？请畅所欲言，我们竭力帮您！</a:t>
            </a:r>
            <a:endParaRPr lang="zh-CN" alt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WordArt 4"/>
          <p:cNvSpPr>
            <a:spLocks noChangeArrowheads="1" noChangeShapeType="1" noTextEdit="1"/>
          </p:cNvSpPr>
          <p:nvPr/>
        </p:nvSpPr>
        <p:spPr bwMode="gray">
          <a:xfrm>
            <a:off x="1752600" y="2895600"/>
            <a:ext cx="5759450" cy="11525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870"/>
              </a:avLst>
            </a:prstTxWarp>
          </a:bodyPr>
          <a:lstStyle/>
          <a:p>
            <a:pPr algn="ctr"/>
            <a:r>
              <a:rPr lang="en-US" altLang="zh-CN" sz="3600" b="1" kern="1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Thank You !</a:t>
            </a:r>
            <a:endParaRPr lang="zh-CN" altLang="en-US" sz="3600" b="1" kern="10">
              <a:ln w="28575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hlink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53882" dir="2700000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3491" name="副标题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CN" altLang="en-US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目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	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录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1403647" y="2132856"/>
          <a:ext cx="6696745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北京师范大学现代教育技术研究所</a:t>
            </a:r>
            <a:endParaRPr lang="en-US" altLang="zh-C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跨越式小学语文常见问题</a:t>
            </a:r>
            <a:endParaRPr lang="en-US" altLang="zh-CN" dirty="0" smtClean="0">
              <a:ea typeface="宋体" pitchFamily="2" charset="-122"/>
            </a:endParaRPr>
          </a:p>
        </p:txBody>
      </p:sp>
      <p:sp>
        <p:nvSpPr>
          <p:cNvPr id="204803" name="AutoShape 3"/>
          <p:cNvSpPr>
            <a:spLocks noChangeArrowheads="1"/>
          </p:cNvSpPr>
          <p:nvPr/>
        </p:nvSpPr>
        <p:spPr bwMode="gray">
          <a:xfrm>
            <a:off x="2836863" y="3860800"/>
            <a:ext cx="5335587" cy="687388"/>
          </a:xfrm>
          <a:prstGeom prst="roundRect">
            <a:avLst>
              <a:gd name="adj" fmla="val 11505"/>
            </a:avLst>
          </a:prstGeom>
          <a:solidFill>
            <a:srgbClr val="009999">
              <a:alpha val="50195"/>
            </a:srgbClr>
          </a:solidFill>
          <a:ln w="6350" algn="ctr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>
              <a:cs typeface="Arial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36600" y="3873500"/>
            <a:ext cx="2613025" cy="687388"/>
            <a:chOff x="370" y="2169"/>
            <a:chExt cx="1790" cy="433"/>
          </a:xfrm>
        </p:grpSpPr>
        <p:sp>
          <p:nvSpPr>
            <p:cNvPr id="204825" name="AutoShape 5"/>
            <p:cNvSpPr>
              <a:spLocks noChangeArrowheads="1"/>
            </p:cNvSpPr>
            <p:nvPr/>
          </p:nvSpPr>
          <p:spPr bwMode="gray">
            <a:xfrm>
              <a:off x="1917" y="2249"/>
              <a:ext cx="243" cy="240"/>
            </a:xfrm>
            <a:prstGeom prst="rightArrow">
              <a:avLst>
                <a:gd name="adj1" fmla="val 50000"/>
                <a:gd name="adj2" fmla="val 59423"/>
              </a:avLst>
            </a:prstGeom>
            <a:solidFill>
              <a:srgbClr val="F8F8F8"/>
            </a:solidFill>
            <a:ln w="9525">
              <a:noFill/>
              <a:miter lim="800000"/>
              <a:headEnd/>
              <a:tailEnd/>
            </a:ln>
            <a:effectLst>
              <a:outerShdw dist="71842" dir="2700000" algn="ctr" rotWithShape="0">
                <a:srgbClr val="010101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zh-CN" altLang="en-US">
                <a:cs typeface="Arial" pitchFamily="34" charset="0"/>
              </a:endParaRPr>
            </a:p>
          </p:txBody>
        </p:sp>
        <p:sp>
          <p:nvSpPr>
            <p:cNvPr id="204826" name="Freeform 6"/>
            <p:cNvSpPr>
              <a:spLocks/>
            </p:cNvSpPr>
            <p:nvPr/>
          </p:nvSpPr>
          <p:spPr bwMode="gray">
            <a:xfrm>
              <a:off x="370" y="2169"/>
              <a:ext cx="1549" cy="433"/>
            </a:xfrm>
            <a:custGeom>
              <a:avLst/>
              <a:gdLst>
                <a:gd name="T0" fmla="*/ 83 w 1071"/>
                <a:gd name="T1" fmla="*/ 0 h 307"/>
                <a:gd name="T2" fmla="*/ 1069 w 1071"/>
                <a:gd name="T3" fmla="*/ 0 h 307"/>
                <a:gd name="T4" fmla="*/ 1069 w 1071"/>
                <a:gd name="T5" fmla="*/ 198 h 307"/>
                <a:gd name="T6" fmla="*/ 1055 w 1071"/>
                <a:gd name="T7" fmla="*/ 270 h 307"/>
                <a:gd name="T8" fmla="*/ 987 w 1071"/>
                <a:gd name="T9" fmla="*/ 302 h 307"/>
                <a:gd name="T10" fmla="*/ 0 w 1071"/>
                <a:gd name="T11" fmla="*/ 307 h 307"/>
                <a:gd name="T12" fmla="*/ 0 w 1071"/>
                <a:gd name="T13" fmla="*/ 89 h 307"/>
                <a:gd name="T14" fmla="*/ 21 w 1071"/>
                <a:gd name="T15" fmla="*/ 18 h 307"/>
                <a:gd name="T16" fmla="*/ 83 w 1071"/>
                <a:gd name="T17" fmla="*/ 0 h 3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71" h="307">
                  <a:moveTo>
                    <a:pt x="83" y="0"/>
                  </a:moveTo>
                  <a:lnTo>
                    <a:pt x="1069" y="0"/>
                  </a:lnTo>
                  <a:cubicBezTo>
                    <a:pt x="1069" y="0"/>
                    <a:pt x="1069" y="99"/>
                    <a:pt x="1069" y="198"/>
                  </a:cubicBezTo>
                  <a:cubicBezTo>
                    <a:pt x="1069" y="198"/>
                    <a:pt x="1071" y="248"/>
                    <a:pt x="1055" y="270"/>
                  </a:cubicBezTo>
                  <a:cubicBezTo>
                    <a:pt x="1043" y="288"/>
                    <a:pt x="1019" y="302"/>
                    <a:pt x="987" y="302"/>
                  </a:cubicBezTo>
                  <a:cubicBezTo>
                    <a:pt x="488" y="303"/>
                    <a:pt x="0" y="307"/>
                    <a:pt x="0" y="307"/>
                  </a:cubicBezTo>
                  <a:lnTo>
                    <a:pt x="0" y="89"/>
                  </a:lnTo>
                  <a:cubicBezTo>
                    <a:pt x="3" y="41"/>
                    <a:pt x="7" y="33"/>
                    <a:pt x="21" y="18"/>
                  </a:cubicBezTo>
                  <a:cubicBezTo>
                    <a:pt x="35" y="3"/>
                    <a:pt x="66" y="1"/>
                    <a:pt x="83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006161"/>
                </a:gs>
                <a:gs pos="50000">
                  <a:srgbClr val="009999"/>
                </a:gs>
                <a:gs pos="100000">
                  <a:srgbClr val="006161"/>
                </a:gs>
              </a:gsLst>
              <a:lin ang="5400000" scaled="1"/>
            </a:gradFill>
            <a:ln w="285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7184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04805" name="AutoShape 7"/>
          <p:cNvSpPr>
            <a:spLocks noChangeArrowheads="1"/>
          </p:cNvSpPr>
          <p:nvPr/>
        </p:nvSpPr>
        <p:spPr bwMode="gray">
          <a:xfrm>
            <a:off x="2776538" y="4927600"/>
            <a:ext cx="5400675" cy="687388"/>
          </a:xfrm>
          <a:prstGeom prst="roundRect">
            <a:avLst>
              <a:gd name="adj" fmla="val 11505"/>
            </a:avLst>
          </a:prstGeom>
          <a:solidFill>
            <a:schemeClr val="accent1">
              <a:alpha val="50195"/>
            </a:schemeClr>
          </a:solidFill>
          <a:ln w="6350" algn="ctr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>
              <a:cs typeface="Arial" pitchFamily="34" charset="0"/>
            </a:endParaRP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98500" y="4940300"/>
            <a:ext cx="2613025" cy="687388"/>
            <a:chOff x="370" y="2169"/>
            <a:chExt cx="1790" cy="433"/>
          </a:xfrm>
        </p:grpSpPr>
        <p:sp>
          <p:nvSpPr>
            <p:cNvPr id="204823" name="AutoShape 9"/>
            <p:cNvSpPr>
              <a:spLocks noChangeArrowheads="1"/>
            </p:cNvSpPr>
            <p:nvPr/>
          </p:nvSpPr>
          <p:spPr bwMode="gray">
            <a:xfrm>
              <a:off x="1917" y="2249"/>
              <a:ext cx="243" cy="240"/>
            </a:xfrm>
            <a:prstGeom prst="rightArrow">
              <a:avLst>
                <a:gd name="adj1" fmla="val 50000"/>
                <a:gd name="adj2" fmla="val 59423"/>
              </a:avLst>
            </a:prstGeom>
            <a:solidFill>
              <a:srgbClr val="F8F8F8"/>
            </a:solidFill>
            <a:ln w="9525">
              <a:noFill/>
              <a:miter lim="800000"/>
              <a:headEnd/>
              <a:tailEnd/>
            </a:ln>
            <a:effectLst>
              <a:outerShdw dist="71842" dir="2700000" algn="ctr" rotWithShape="0">
                <a:srgbClr val="010101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zh-CN" altLang="en-US">
                <a:cs typeface="Arial" pitchFamily="34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gray">
            <a:xfrm>
              <a:off x="370" y="2169"/>
              <a:ext cx="1549" cy="433"/>
            </a:xfrm>
            <a:custGeom>
              <a:avLst/>
              <a:gdLst>
                <a:gd name="T0" fmla="*/ 83 w 1071"/>
                <a:gd name="T1" fmla="*/ 0 h 307"/>
                <a:gd name="T2" fmla="*/ 1069 w 1071"/>
                <a:gd name="T3" fmla="*/ 0 h 307"/>
                <a:gd name="T4" fmla="*/ 1069 w 1071"/>
                <a:gd name="T5" fmla="*/ 198 h 307"/>
                <a:gd name="T6" fmla="*/ 1055 w 1071"/>
                <a:gd name="T7" fmla="*/ 270 h 307"/>
                <a:gd name="T8" fmla="*/ 987 w 1071"/>
                <a:gd name="T9" fmla="*/ 302 h 307"/>
                <a:gd name="T10" fmla="*/ 0 w 1071"/>
                <a:gd name="T11" fmla="*/ 307 h 307"/>
                <a:gd name="T12" fmla="*/ 0 w 1071"/>
                <a:gd name="T13" fmla="*/ 89 h 307"/>
                <a:gd name="T14" fmla="*/ 21 w 1071"/>
                <a:gd name="T15" fmla="*/ 18 h 307"/>
                <a:gd name="T16" fmla="*/ 83 w 1071"/>
                <a:gd name="T17" fmla="*/ 0 h 3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71"/>
                <a:gd name="T28" fmla="*/ 0 h 307"/>
                <a:gd name="T29" fmla="*/ 1071 w 1071"/>
                <a:gd name="T30" fmla="*/ 307 h 30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71" h="307">
                  <a:moveTo>
                    <a:pt x="83" y="0"/>
                  </a:moveTo>
                  <a:lnTo>
                    <a:pt x="1069" y="0"/>
                  </a:lnTo>
                  <a:cubicBezTo>
                    <a:pt x="1069" y="0"/>
                    <a:pt x="1069" y="99"/>
                    <a:pt x="1069" y="198"/>
                  </a:cubicBezTo>
                  <a:cubicBezTo>
                    <a:pt x="1069" y="198"/>
                    <a:pt x="1071" y="248"/>
                    <a:pt x="1055" y="270"/>
                  </a:cubicBezTo>
                  <a:cubicBezTo>
                    <a:pt x="1043" y="288"/>
                    <a:pt x="1019" y="302"/>
                    <a:pt x="987" y="302"/>
                  </a:cubicBezTo>
                  <a:cubicBezTo>
                    <a:pt x="488" y="303"/>
                    <a:pt x="0" y="307"/>
                    <a:pt x="0" y="307"/>
                  </a:cubicBezTo>
                  <a:lnTo>
                    <a:pt x="0" y="89"/>
                  </a:lnTo>
                  <a:cubicBezTo>
                    <a:pt x="3" y="41"/>
                    <a:pt x="7" y="33"/>
                    <a:pt x="21" y="18"/>
                  </a:cubicBezTo>
                  <a:cubicBezTo>
                    <a:pt x="35" y="3"/>
                    <a:pt x="66" y="1"/>
                    <a:pt x="83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28575">
              <a:solidFill>
                <a:srgbClr val="FFFFFF"/>
              </a:solidFill>
              <a:round/>
              <a:headEnd/>
              <a:tailEnd/>
            </a:ln>
            <a:effectLst>
              <a:outerShdw dist="7184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zh-CN" alt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204807" name="AutoShape 11"/>
          <p:cNvSpPr>
            <a:spLocks noChangeArrowheads="1"/>
          </p:cNvSpPr>
          <p:nvPr/>
        </p:nvSpPr>
        <p:spPr bwMode="gray">
          <a:xfrm>
            <a:off x="2838450" y="1768475"/>
            <a:ext cx="5330825" cy="687388"/>
          </a:xfrm>
          <a:prstGeom prst="roundRect">
            <a:avLst>
              <a:gd name="adj" fmla="val 11505"/>
            </a:avLst>
          </a:prstGeom>
          <a:solidFill>
            <a:schemeClr val="accent2">
              <a:alpha val="50195"/>
            </a:schemeClr>
          </a:solidFill>
          <a:ln w="6350" algn="ctr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>
              <a:cs typeface="Arial" pitchFamily="34" charset="0"/>
            </a:endParaRP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762000" y="1752600"/>
            <a:ext cx="2606675" cy="687388"/>
            <a:chOff x="378" y="1065"/>
            <a:chExt cx="1785" cy="433"/>
          </a:xfrm>
        </p:grpSpPr>
        <p:sp>
          <p:nvSpPr>
            <p:cNvPr id="204821" name="AutoShape 13"/>
            <p:cNvSpPr>
              <a:spLocks noChangeArrowheads="1"/>
            </p:cNvSpPr>
            <p:nvPr/>
          </p:nvSpPr>
          <p:spPr bwMode="gray">
            <a:xfrm>
              <a:off x="1921" y="1152"/>
              <a:ext cx="242" cy="240"/>
            </a:xfrm>
            <a:prstGeom prst="rightArrow">
              <a:avLst>
                <a:gd name="adj1" fmla="val 50000"/>
                <a:gd name="adj2" fmla="val 59422"/>
              </a:avLst>
            </a:prstGeom>
            <a:solidFill>
              <a:srgbClr val="F8F8F8"/>
            </a:solidFill>
            <a:ln w="9525">
              <a:noFill/>
              <a:miter lim="800000"/>
              <a:headEnd/>
              <a:tailEnd/>
            </a:ln>
            <a:effectLst>
              <a:outerShdw dist="71842" dir="2700000" algn="ctr" rotWithShape="0">
                <a:srgbClr val="010101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zh-CN" altLang="en-US">
                <a:cs typeface="Arial" pitchFamily="34" charset="0"/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gray">
            <a:xfrm>
              <a:off x="378" y="1065"/>
              <a:ext cx="1549" cy="433"/>
            </a:xfrm>
            <a:custGeom>
              <a:avLst/>
              <a:gdLst>
                <a:gd name="T0" fmla="*/ 83 w 1071"/>
                <a:gd name="T1" fmla="*/ 0 h 307"/>
                <a:gd name="T2" fmla="*/ 1069 w 1071"/>
                <a:gd name="T3" fmla="*/ 0 h 307"/>
                <a:gd name="T4" fmla="*/ 1069 w 1071"/>
                <a:gd name="T5" fmla="*/ 198 h 307"/>
                <a:gd name="T6" fmla="*/ 1055 w 1071"/>
                <a:gd name="T7" fmla="*/ 270 h 307"/>
                <a:gd name="T8" fmla="*/ 987 w 1071"/>
                <a:gd name="T9" fmla="*/ 302 h 307"/>
                <a:gd name="T10" fmla="*/ 0 w 1071"/>
                <a:gd name="T11" fmla="*/ 307 h 307"/>
                <a:gd name="T12" fmla="*/ 0 w 1071"/>
                <a:gd name="T13" fmla="*/ 89 h 307"/>
                <a:gd name="T14" fmla="*/ 21 w 1071"/>
                <a:gd name="T15" fmla="*/ 18 h 307"/>
                <a:gd name="T16" fmla="*/ 83 w 1071"/>
                <a:gd name="T17" fmla="*/ 0 h 3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71"/>
                <a:gd name="T28" fmla="*/ 0 h 307"/>
                <a:gd name="T29" fmla="*/ 1071 w 1071"/>
                <a:gd name="T30" fmla="*/ 307 h 30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71" h="307">
                  <a:moveTo>
                    <a:pt x="83" y="0"/>
                  </a:moveTo>
                  <a:lnTo>
                    <a:pt x="1069" y="0"/>
                  </a:lnTo>
                  <a:cubicBezTo>
                    <a:pt x="1069" y="0"/>
                    <a:pt x="1069" y="99"/>
                    <a:pt x="1069" y="198"/>
                  </a:cubicBezTo>
                  <a:cubicBezTo>
                    <a:pt x="1069" y="198"/>
                    <a:pt x="1071" y="248"/>
                    <a:pt x="1055" y="270"/>
                  </a:cubicBezTo>
                  <a:cubicBezTo>
                    <a:pt x="1043" y="288"/>
                    <a:pt x="1019" y="302"/>
                    <a:pt x="987" y="302"/>
                  </a:cubicBezTo>
                  <a:cubicBezTo>
                    <a:pt x="488" y="303"/>
                    <a:pt x="0" y="307"/>
                    <a:pt x="0" y="307"/>
                  </a:cubicBezTo>
                  <a:lnTo>
                    <a:pt x="0" y="89"/>
                  </a:lnTo>
                  <a:cubicBezTo>
                    <a:pt x="3" y="41"/>
                    <a:pt x="7" y="33"/>
                    <a:pt x="21" y="18"/>
                  </a:cubicBezTo>
                  <a:cubicBezTo>
                    <a:pt x="35" y="3"/>
                    <a:pt x="66" y="1"/>
                    <a:pt x="83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6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66275"/>
                    <a:invGamma/>
                  </a:schemeClr>
                </a:gs>
              </a:gsLst>
              <a:lin ang="5400000" scaled="1"/>
            </a:gradFill>
            <a:ln w="28575">
              <a:solidFill>
                <a:srgbClr val="FFFFFF"/>
              </a:solidFill>
              <a:round/>
              <a:headEnd/>
              <a:tailEnd/>
            </a:ln>
            <a:effectLst>
              <a:outerShdw dist="7184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zh-CN" alt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204809" name="AutoShape 19"/>
          <p:cNvSpPr>
            <a:spLocks noChangeArrowheads="1"/>
          </p:cNvSpPr>
          <p:nvPr/>
        </p:nvSpPr>
        <p:spPr bwMode="gray">
          <a:xfrm>
            <a:off x="2803525" y="2801938"/>
            <a:ext cx="5356225" cy="687387"/>
          </a:xfrm>
          <a:prstGeom prst="roundRect">
            <a:avLst>
              <a:gd name="adj" fmla="val 11505"/>
            </a:avLst>
          </a:prstGeom>
          <a:solidFill>
            <a:srgbClr val="CC3399">
              <a:alpha val="50195"/>
            </a:srgbClr>
          </a:solidFill>
          <a:ln w="6350" algn="ctr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>
              <a:cs typeface="Arial" pitchFamily="34" charset="0"/>
            </a:endParaRP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727075" y="2794000"/>
            <a:ext cx="2613025" cy="687388"/>
            <a:chOff x="370" y="2169"/>
            <a:chExt cx="1790" cy="433"/>
          </a:xfrm>
        </p:grpSpPr>
        <p:sp>
          <p:nvSpPr>
            <p:cNvPr id="204819" name="AutoShape 21"/>
            <p:cNvSpPr>
              <a:spLocks noChangeArrowheads="1"/>
            </p:cNvSpPr>
            <p:nvPr/>
          </p:nvSpPr>
          <p:spPr bwMode="gray">
            <a:xfrm>
              <a:off x="1917" y="2249"/>
              <a:ext cx="243" cy="240"/>
            </a:xfrm>
            <a:prstGeom prst="rightArrow">
              <a:avLst>
                <a:gd name="adj1" fmla="val 50000"/>
                <a:gd name="adj2" fmla="val 59423"/>
              </a:avLst>
            </a:prstGeom>
            <a:solidFill>
              <a:srgbClr val="F8F8F8"/>
            </a:solidFill>
            <a:ln w="9525">
              <a:noFill/>
              <a:miter lim="800000"/>
              <a:headEnd/>
              <a:tailEnd/>
            </a:ln>
            <a:effectLst>
              <a:outerShdw dist="71842" dir="2700000" algn="ctr" rotWithShape="0">
                <a:srgbClr val="010101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zh-CN" altLang="en-US">
                <a:cs typeface="Arial" pitchFamily="34" charset="0"/>
              </a:endParaRPr>
            </a:p>
          </p:txBody>
        </p:sp>
        <p:sp>
          <p:nvSpPr>
            <p:cNvPr id="204820" name="Freeform 22"/>
            <p:cNvSpPr>
              <a:spLocks/>
            </p:cNvSpPr>
            <p:nvPr/>
          </p:nvSpPr>
          <p:spPr bwMode="gray">
            <a:xfrm>
              <a:off x="370" y="2169"/>
              <a:ext cx="1549" cy="433"/>
            </a:xfrm>
            <a:custGeom>
              <a:avLst/>
              <a:gdLst>
                <a:gd name="T0" fmla="*/ 83 w 1071"/>
                <a:gd name="T1" fmla="*/ 0 h 307"/>
                <a:gd name="T2" fmla="*/ 1069 w 1071"/>
                <a:gd name="T3" fmla="*/ 0 h 307"/>
                <a:gd name="T4" fmla="*/ 1069 w 1071"/>
                <a:gd name="T5" fmla="*/ 198 h 307"/>
                <a:gd name="T6" fmla="*/ 1055 w 1071"/>
                <a:gd name="T7" fmla="*/ 270 h 307"/>
                <a:gd name="T8" fmla="*/ 987 w 1071"/>
                <a:gd name="T9" fmla="*/ 302 h 307"/>
                <a:gd name="T10" fmla="*/ 0 w 1071"/>
                <a:gd name="T11" fmla="*/ 307 h 307"/>
                <a:gd name="T12" fmla="*/ 0 w 1071"/>
                <a:gd name="T13" fmla="*/ 89 h 307"/>
                <a:gd name="T14" fmla="*/ 21 w 1071"/>
                <a:gd name="T15" fmla="*/ 18 h 307"/>
                <a:gd name="T16" fmla="*/ 83 w 1071"/>
                <a:gd name="T17" fmla="*/ 0 h 3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71" h="307">
                  <a:moveTo>
                    <a:pt x="83" y="0"/>
                  </a:moveTo>
                  <a:lnTo>
                    <a:pt x="1069" y="0"/>
                  </a:lnTo>
                  <a:cubicBezTo>
                    <a:pt x="1069" y="0"/>
                    <a:pt x="1069" y="99"/>
                    <a:pt x="1069" y="198"/>
                  </a:cubicBezTo>
                  <a:cubicBezTo>
                    <a:pt x="1069" y="198"/>
                    <a:pt x="1071" y="248"/>
                    <a:pt x="1055" y="270"/>
                  </a:cubicBezTo>
                  <a:cubicBezTo>
                    <a:pt x="1043" y="288"/>
                    <a:pt x="1019" y="302"/>
                    <a:pt x="987" y="302"/>
                  </a:cubicBezTo>
                  <a:cubicBezTo>
                    <a:pt x="488" y="303"/>
                    <a:pt x="0" y="307"/>
                    <a:pt x="0" y="307"/>
                  </a:cubicBezTo>
                  <a:lnTo>
                    <a:pt x="0" y="89"/>
                  </a:lnTo>
                  <a:cubicBezTo>
                    <a:pt x="3" y="41"/>
                    <a:pt x="7" y="33"/>
                    <a:pt x="21" y="18"/>
                  </a:cubicBezTo>
                  <a:cubicBezTo>
                    <a:pt x="35" y="3"/>
                    <a:pt x="66" y="1"/>
                    <a:pt x="83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822061"/>
                </a:gs>
                <a:gs pos="50000">
                  <a:srgbClr val="CC3399"/>
                </a:gs>
                <a:gs pos="100000">
                  <a:srgbClr val="822061"/>
                </a:gs>
              </a:gsLst>
              <a:lin ang="5400000" scaled="1"/>
            </a:gradFill>
            <a:ln w="285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7184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7" name="Rectangle 26"/>
          <p:cNvSpPr>
            <a:spLocks noChangeArrowheads="1"/>
          </p:cNvSpPr>
          <p:nvPr/>
        </p:nvSpPr>
        <p:spPr bwMode="gray">
          <a:xfrm>
            <a:off x="955675" y="1905000"/>
            <a:ext cx="183673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zh-CN" altLang="en-US" sz="2000" b="1" dirty="0" smtClean="0">
                <a:solidFill>
                  <a:srgbClr val="FEFE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itchFamily="34" charset="-122"/>
                <a:ea typeface="微软雅黑" pitchFamily="34" charset="-122"/>
              </a:rPr>
              <a:t>前</a:t>
            </a:r>
            <a:r>
              <a:rPr lang="en-US" sz="2000" b="1" dirty="0" smtClean="0">
                <a:solidFill>
                  <a:srgbClr val="FEFE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itchFamily="34" charset="-122"/>
                <a:ea typeface="微软雅黑" pitchFamily="34" charset="-122"/>
              </a:rPr>
              <a:t>20</a:t>
            </a:r>
            <a:r>
              <a:rPr lang="zh-CN" altLang="en-US" sz="2000" b="1" dirty="0" smtClean="0">
                <a:solidFill>
                  <a:srgbClr val="FEFE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itchFamily="34" charset="-122"/>
                <a:ea typeface="微软雅黑" pitchFamily="34" charset="-122"/>
              </a:rPr>
              <a:t>分钟</a:t>
            </a:r>
            <a:endParaRPr lang="en-US" sz="2000" b="1" dirty="0">
              <a:solidFill>
                <a:srgbClr val="FEFEF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gray">
          <a:xfrm>
            <a:off x="955675" y="2933700"/>
            <a:ext cx="18367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altLang="en-US" sz="2000" b="1" dirty="0" smtClean="0">
                <a:solidFill>
                  <a:srgbClr val="FEFE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itchFamily="34" charset="-122"/>
                <a:ea typeface="微软雅黑" pitchFamily="34" charset="-122"/>
              </a:rPr>
              <a:t>10</a:t>
            </a:r>
            <a:r>
              <a:rPr lang="zh-CN" altLang="en-US" sz="2000" b="1" dirty="0" smtClean="0">
                <a:solidFill>
                  <a:srgbClr val="FEFE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itchFamily="34" charset="-122"/>
                <a:ea typeface="微软雅黑" pitchFamily="34" charset="-122"/>
              </a:rPr>
              <a:t>分钟拓展读</a:t>
            </a:r>
            <a:endParaRPr lang="en-US" altLang="en-US" sz="2000" b="1" dirty="0">
              <a:solidFill>
                <a:srgbClr val="FEFEF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gray">
          <a:xfrm>
            <a:off x="955674" y="4019550"/>
            <a:ext cx="2032149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altLang="zh-CN" sz="2000" b="1" dirty="0" smtClean="0">
                <a:solidFill>
                  <a:srgbClr val="FEFE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itchFamily="34" charset="-122"/>
                <a:ea typeface="微软雅黑" pitchFamily="34" charset="-122"/>
              </a:rPr>
              <a:t>10</a:t>
            </a:r>
            <a:r>
              <a:rPr lang="zh-CN" altLang="en-US" sz="2000" b="1" dirty="0" smtClean="0">
                <a:solidFill>
                  <a:srgbClr val="FEFE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itchFamily="34" charset="-122"/>
                <a:ea typeface="微软雅黑" pitchFamily="34" charset="-122"/>
              </a:rPr>
              <a:t>分钟拓展说写</a:t>
            </a:r>
            <a:endParaRPr lang="en-US" altLang="en-US" sz="2000" b="1" dirty="0">
              <a:solidFill>
                <a:srgbClr val="FEFEF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gray">
          <a:xfrm>
            <a:off x="955675" y="5065713"/>
            <a:ext cx="18367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zh-CN" altLang="en-US" sz="2000" b="1" dirty="0" smtClean="0">
                <a:solidFill>
                  <a:srgbClr val="FEFE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itchFamily="34" charset="-122"/>
                <a:ea typeface="微软雅黑" pitchFamily="34" charset="-122"/>
              </a:rPr>
              <a:t>其他</a:t>
            </a:r>
            <a:endParaRPr lang="en-US" altLang="en-US" sz="2000" b="1" dirty="0">
              <a:solidFill>
                <a:srgbClr val="FEFEF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4815" name="Text Box 31"/>
          <p:cNvSpPr txBox="1">
            <a:spLocks noChangeArrowheads="1"/>
          </p:cNvSpPr>
          <p:nvPr/>
        </p:nvSpPr>
        <p:spPr bwMode="auto">
          <a:xfrm>
            <a:off x="3352800" y="1781175"/>
            <a:ext cx="48006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16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如何将</a:t>
            </a:r>
            <a:r>
              <a:rPr lang="en-US" altLang="zh-CN" sz="16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40</a:t>
            </a:r>
            <a:r>
              <a:rPr lang="zh-CN" altLang="en-US" sz="16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分钟讲解变成</a:t>
            </a:r>
            <a:r>
              <a:rPr lang="en-US" altLang="zh-CN" sz="16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20</a:t>
            </a:r>
            <a:r>
              <a:rPr lang="zh-CN" altLang="en-US" sz="16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分钟？什么才算无效环节？课时如何分配？</a:t>
            </a:r>
            <a:endParaRPr lang="en-US" altLang="zh-CN" sz="16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04816" name="Text Box 32"/>
          <p:cNvSpPr txBox="1">
            <a:spLocks noChangeArrowheads="1"/>
          </p:cNvSpPr>
          <p:nvPr/>
        </p:nvSpPr>
        <p:spPr bwMode="auto">
          <a:xfrm>
            <a:off x="3352800" y="2811463"/>
            <a:ext cx="48196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16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读什么？读多长时间？哪些篇目？如何反馈？需要教师领读吗？必须集中时间阅读吗？如何指导？</a:t>
            </a:r>
            <a:endParaRPr lang="en-US" altLang="zh-CN" sz="1600" b="1" dirty="0" smtClean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204817" name="Text Box 34"/>
          <p:cNvSpPr txBox="1">
            <a:spLocks noChangeArrowheads="1"/>
          </p:cNvSpPr>
          <p:nvPr/>
        </p:nvSpPr>
        <p:spPr bwMode="auto">
          <a:xfrm>
            <a:off x="3352800" y="3876675"/>
            <a:ext cx="4608513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16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什么时候开始由说到写？说什么？写什么？教师提供什么样的题目和支架？</a:t>
            </a:r>
            <a:endParaRPr lang="en-US" altLang="zh-CN" sz="1600" b="1" dirty="0" smtClean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204818" name="Text Box 35"/>
          <p:cNvSpPr txBox="1">
            <a:spLocks noChangeArrowheads="1"/>
          </p:cNvSpPr>
          <p:nvPr/>
        </p:nvSpPr>
        <p:spPr bwMode="auto">
          <a:xfrm>
            <a:off x="3352800" y="4943475"/>
            <a:ext cx="48006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16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拓展阅读可以拿到课下吗？学生写不完怎么办？低年级语文如何布置作业？允许学生画字吗？</a:t>
            </a:r>
            <a:endParaRPr lang="en-US" altLang="zh-CN" sz="1600" b="1" dirty="0" smtClean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前</a:t>
            </a:r>
            <a:r>
              <a:rPr lang="en-US" altLang="zh-CN" dirty="0" smtClean="0"/>
              <a:t>20</a:t>
            </a:r>
            <a:r>
              <a:rPr lang="zh-CN" altLang="en-US" dirty="0" smtClean="0"/>
              <a:t>分钟解决方案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936750"/>
            <a:ext cx="8023225" cy="4921250"/>
          </a:xfrm>
        </p:spPr>
        <p:txBody>
          <a:bodyPr/>
          <a:lstStyle/>
          <a:p>
            <a:r>
              <a:rPr lang="zh-CN" altLang="en-US" dirty="0" smtClean="0"/>
              <a:t>精雕细琢课堂：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减少不必要的提问、反复的单纯的读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无效的评价语言、无效的练习等</a:t>
            </a:r>
            <a:endParaRPr lang="en-US" altLang="zh-CN" dirty="0" smtClean="0"/>
          </a:p>
          <a:p>
            <a:r>
              <a:rPr lang="zh-CN" altLang="en-US" dirty="0" smtClean="0"/>
              <a:t>课时分配：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遵从课标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拼音教学整体呈现、识字教学注重教学方法</a:t>
            </a:r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北京师范大学现代教育技术研究所</a:t>
            </a:r>
            <a:endParaRPr lang="en-US" altLang="zh-C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052736"/>
            <a:ext cx="613868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拓展读解决方案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936750"/>
            <a:ext cx="8023225" cy="4921250"/>
          </a:xfrm>
        </p:spPr>
        <p:txBody>
          <a:bodyPr/>
          <a:lstStyle/>
          <a:p>
            <a:r>
              <a:rPr lang="zh-CN" altLang="en-US" dirty="0" smtClean="0"/>
              <a:t>读什么材料完全取决于教学目标（不局限于非网拓展材料）</a:t>
            </a:r>
            <a:endParaRPr lang="en-US" altLang="zh-CN" dirty="0" smtClean="0"/>
          </a:p>
          <a:p>
            <a:r>
              <a:rPr lang="zh-CN" altLang="en-US" dirty="0" smtClean="0"/>
              <a:t>课上尽量用</a:t>
            </a:r>
            <a:r>
              <a:rPr lang="en-US" altLang="zh-CN" dirty="0" smtClean="0"/>
              <a:t>8-10</a:t>
            </a:r>
            <a:r>
              <a:rPr lang="zh-CN" altLang="en-US" dirty="0" smtClean="0"/>
              <a:t>分钟进行阅读，减少教师带读，要让学生自主阅读，课上的阅读可以分散</a:t>
            </a:r>
            <a:endParaRPr lang="en-US" altLang="zh-CN" dirty="0" smtClean="0"/>
          </a:p>
          <a:p>
            <a:r>
              <a:rPr lang="zh-CN" altLang="en-US" dirty="0" smtClean="0"/>
              <a:t>进行弱反馈，花大约</a:t>
            </a:r>
            <a:r>
              <a:rPr lang="en-US" altLang="zh-CN" dirty="0" smtClean="0"/>
              <a:t>1-2</a:t>
            </a:r>
            <a:r>
              <a:rPr lang="zh-CN" altLang="en-US" dirty="0" smtClean="0"/>
              <a:t>分钟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北京师范大学现代教育技术研究所</a:t>
            </a:r>
            <a:endParaRPr lang="en-US" altLang="zh-CN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l="1176"/>
          <a:stretch>
            <a:fillRect/>
          </a:stretch>
        </p:blipFill>
        <p:spPr bwMode="auto">
          <a:xfrm>
            <a:off x="1403648" y="1124744"/>
            <a:ext cx="6048672" cy="77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解决方案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936750"/>
            <a:ext cx="8023225" cy="4921250"/>
          </a:xfrm>
        </p:spPr>
        <p:txBody>
          <a:bodyPr/>
          <a:lstStyle/>
          <a:p>
            <a:r>
              <a:rPr lang="zh-CN" altLang="en-US" dirty="0" smtClean="0"/>
              <a:t>拼音教学阶段是说话，但要注意说一段话，锻炼的是学生的思维</a:t>
            </a:r>
            <a:endParaRPr lang="en-US" altLang="zh-CN" dirty="0" smtClean="0"/>
          </a:p>
          <a:p>
            <a:r>
              <a:rPr lang="zh-CN" altLang="en-US" dirty="0" smtClean="0"/>
              <a:t>说话和写话的题目结合本节课的教学目标，以语言运用为中心</a:t>
            </a:r>
            <a:endParaRPr lang="en-US" altLang="zh-CN" dirty="0" smtClean="0"/>
          </a:p>
          <a:p>
            <a:r>
              <a:rPr lang="zh-CN" altLang="en-US" dirty="0" smtClean="0"/>
              <a:t>说话或写话可以提供一幅图片或者是半开放题目，让学生任意发挥，识字教学结束后开始写</a:t>
            </a: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北京师范大学现代教育技术研究所</a:t>
            </a:r>
            <a:endParaRPr lang="en-US" altLang="zh-CN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124743"/>
            <a:ext cx="5544616" cy="732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解决方案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2060848"/>
            <a:ext cx="8023225" cy="4921250"/>
          </a:xfrm>
        </p:spPr>
        <p:txBody>
          <a:bodyPr/>
          <a:lstStyle/>
          <a:p>
            <a:r>
              <a:rPr lang="zh-CN" altLang="en-US" dirty="0" smtClean="0"/>
              <a:t>跨越式不增加学生的课业负担，尽量让学生在课上完成，高效课堂从课上开始</a:t>
            </a:r>
            <a:endParaRPr lang="en-US" altLang="zh-CN" dirty="0" smtClean="0"/>
          </a:p>
          <a:p>
            <a:r>
              <a:rPr lang="zh-CN" altLang="en-US" dirty="0" smtClean="0"/>
              <a:t>学生写完写不完没事，重要的是思维训练的过程</a:t>
            </a:r>
            <a:endParaRPr lang="en-US" altLang="zh-CN" dirty="0" smtClean="0"/>
          </a:p>
          <a:p>
            <a:r>
              <a:rPr lang="zh-CN" altLang="en-US" dirty="0" smtClean="0"/>
              <a:t>学生不会写的字用拼音，文字的“形”和笔画还是要注意的（新课标规定：</a:t>
            </a:r>
            <a:r>
              <a:rPr lang="zh-CN" altLang="en-US" dirty="0" smtClean="0">
                <a:solidFill>
                  <a:srgbClr val="FF0000"/>
                </a:solidFill>
              </a:rPr>
              <a:t>中国书法</a:t>
            </a:r>
            <a:r>
              <a:rPr lang="zh-CN" altLang="en-US" dirty="0" smtClean="0"/>
              <a:t>）</a:t>
            </a:r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北京师范大学现代教育技术研究所</a:t>
            </a:r>
            <a:endParaRPr lang="en-US" altLang="zh-CN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124744"/>
            <a:ext cx="618925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跨越式小学英语常见问题</a:t>
            </a:r>
            <a:endParaRPr lang="en-US" altLang="zh-CN" dirty="0" smtClean="0">
              <a:ea typeface="宋体" pitchFamily="2" charset="-122"/>
            </a:endParaRPr>
          </a:p>
        </p:txBody>
      </p:sp>
      <p:sp>
        <p:nvSpPr>
          <p:cNvPr id="204803" name="AutoShape 3"/>
          <p:cNvSpPr>
            <a:spLocks noChangeArrowheads="1"/>
          </p:cNvSpPr>
          <p:nvPr/>
        </p:nvSpPr>
        <p:spPr bwMode="gray">
          <a:xfrm>
            <a:off x="2836863" y="3860800"/>
            <a:ext cx="5335587" cy="687388"/>
          </a:xfrm>
          <a:prstGeom prst="roundRect">
            <a:avLst>
              <a:gd name="adj" fmla="val 11505"/>
            </a:avLst>
          </a:prstGeom>
          <a:solidFill>
            <a:srgbClr val="009999">
              <a:alpha val="50195"/>
            </a:srgbClr>
          </a:solidFill>
          <a:ln w="6350" algn="ctr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>
              <a:cs typeface="Arial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36600" y="3873500"/>
            <a:ext cx="2613025" cy="687388"/>
            <a:chOff x="370" y="2169"/>
            <a:chExt cx="1790" cy="433"/>
          </a:xfrm>
        </p:grpSpPr>
        <p:sp>
          <p:nvSpPr>
            <p:cNvPr id="204825" name="AutoShape 5"/>
            <p:cNvSpPr>
              <a:spLocks noChangeArrowheads="1"/>
            </p:cNvSpPr>
            <p:nvPr/>
          </p:nvSpPr>
          <p:spPr bwMode="gray">
            <a:xfrm>
              <a:off x="1917" y="2249"/>
              <a:ext cx="243" cy="240"/>
            </a:xfrm>
            <a:prstGeom prst="rightArrow">
              <a:avLst>
                <a:gd name="adj1" fmla="val 50000"/>
                <a:gd name="adj2" fmla="val 59423"/>
              </a:avLst>
            </a:prstGeom>
            <a:solidFill>
              <a:srgbClr val="F8F8F8"/>
            </a:solidFill>
            <a:ln w="9525">
              <a:noFill/>
              <a:miter lim="800000"/>
              <a:headEnd/>
              <a:tailEnd/>
            </a:ln>
            <a:effectLst>
              <a:outerShdw dist="71842" dir="2700000" algn="ctr" rotWithShape="0">
                <a:srgbClr val="010101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zh-CN" altLang="en-US">
                <a:cs typeface="Arial" pitchFamily="34" charset="0"/>
              </a:endParaRPr>
            </a:p>
          </p:txBody>
        </p:sp>
        <p:sp>
          <p:nvSpPr>
            <p:cNvPr id="204826" name="Freeform 6"/>
            <p:cNvSpPr>
              <a:spLocks/>
            </p:cNvSpPr>
            <p:nvPr/>
          </p:nvSpPr>
          <p:spPr bwMode="gray">
            <a:xfrm>
              <a:off x="370" y="2169"/>
              <a:ext cx="1549" cy="433"/>
            </a:xfrm>
            <a:custGeom>
              <a:avLst/>
              <a:gdLst>
                <a:gd name="T0" fmla="*/ 83 w 1071"/>
                <a:gd name="T1" fmla="*/ 0 h 307"/>
                <a:gd name="T2" fmla="*/ 1069 w 1071"/>
                <a:gd name="T3" fmla="*/ 0 h 307"/>
                <a:gd name="T4" fmla="*/ 1069 w 1071"/>
                <a:gd name="T5" fmla="*/ 198 h 307"/>
                <a:gd name="T6" fmla="*/ 1055 w 1071"/>
                <a:gd name="T7" fmla="*/ 270 h 307"/>
                <a:gd name="T8" fmla="*/ 987 w 1071"/>
                <a:gd name="T9" fmla="*/ 302 h 307"/>
                <a:gd name="T10" fmla="*/ 0 w 1071"/>
                <a:gd name="T11" fmla="*/ 307 h 307"/>
                <a:gd name="T12" fmla="*/ 0 w 1071"/>
                <a:gd name="T13" fmla="*/ 89 h 307"/>
                <a:gd name="T14" fmla="*/ 21 w 1071"/>
                <a:gd name="T15" fmla="*/ 18 h 307"/>
                <a:gd name="T16" fmla="*/ 83 w 1071"/>
                <a:gd name="T17" fmla="*/ 0 h 3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71" h="307">
                  <a:moveTo>
                    <a:pt x="83" y="0"/>
                  </a:moveTo>
                  <a:lnTo>
                    <a:pt x="1069" y="0"/>
                  </a:lnTo>
                  <a:cubicBezTo>
                    <a:pt x="1069" y="0"/>
                    <a:pt x="1069" y="99"/>
                    <a:pt x="1069" y="198"/>
                  </a:cubicBezTo>
                  <a:cubicBezTo>
                    <a:pt x="1069" y="198"/>
                    <a:pt x="1071" y="248"/>
                    <a:pt x="1055" y="270"/>
                  </a:cubicBezTo>
                  <a:cubicBezTo>
                    <a:pt x="1043" y="288"/>
                    <a:pt x="1019" y="302"/>
                    <a:pt x="987" y="302"/>
                  </a:cubicBezTo>
                  <a:cubicBezTo>
                    <a:pt x="488" y="303"/>
                    <a:pt x="0" y="307"/>
                    <a:pt x="0" y="307"/>
                  </a:cubicBezTo>
                  <a:lnTo>
                    <a:pt x="0" y="89"/>
                  </a:lnTo>
                  <a:cubicBezTo>
                    <a:pt x="3" y="41"/>
                    <a:pt x="7" y="33"/>
                    <a:pt x="21" y="18"/>
                  </a:cubicBezTo>
                  <a:cubicBezTo>
                    <a:pt x="35" y="3"/>
                    <a:pt x="66" y="1"/>
                    <a:pt x="83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006161"/>
                </a:gs>
                <a:gs pos="50000">
                  <a:srgbClr val="009999"/>
                </a:gs>
                <a:gs pos="100000">
                  <a:srgbClr val="006161"/>
                </a:gs>
              </a:gsLst>
              <a:lin ang="5400000" scaled="1"/>
            </a:gradFill>
            <a:ln w="285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7184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04805" name="AutoShape 7"/>
          <p:cNvSpPr>
            <a:spLocks noChangeArrowheads="1"/>
          </p:cNvSpPr>
          <p:nvPr/>
        </p:nvSpPr>
        <p:spPr bwMode="gray">
          <a:xfrm>
            <a:off x="2776538" y="4927600"/>
            <a:ext cx="5400675" cy="687388"/>
          </a:xfrm>
          <a:prstGeom prst="roundRect">
            <a:avLst>
              <a:gd name="adj" fmla="val 11505"/>
            </a:avLst>
          </a:prstGeom>
          <a:solidFill>
            <a:schemeClr val="accent1">
              <a:alpha val="50195"/>
            </a:schemeClr>
          </a:solidFill>
          <a:ln w="6350" algn="ctr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>
              <a:cs typeface="Arial" pitchFamily="34" charset="0"/>
            </a:endParaRP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98500" y="4940300"/>
            <a:ext cx="2613025" cy="687388"/>
            <a:chOff x="370" y="2169"/>
            <a:chExt cx="1790" cy="433"/>
          </a:xfrm>
        </p:grpSpPr>
        <p:sp>
          <p:nvSpPr>
            <p:cNvPr id="204823" name="AutoShape 9"/>
            <p:cNvSpPr>
              <a:spLocks noChangeArrowheads="1"/>
            </p:cNvSpPr>
            <p:nvPr/>
          </p:nvSpPr>
          <p:spPr bwMode="gray">
            <a:xfrm>
              <a:off x="1917" y="2249"/>
              <a:ext cx="243" cy="240"/>
            </a:xfrm>
            <a:prstGeom prst="rightArrow">
              <a:avLst>
                <a:gd name="adj1" fmla="val 50000"/>
                <a:gd name="adj2" fmla="val 59423"/>
              </a:avLst>
            </a:prstGeom>
            <a:solidFill>
              <a:srgbClr val="F8F8F8"/>
            </a:solidFill>
            <a:ln w="9525">
              <a:noFill/>
              <a:miter lim="800000"/>
              <a:headEnd/>
              <a:tailEnd/>
            </a:ln>
            <a:effectLst>
              <a:outerShdw dist="71842" dir="2700000" algn="ctr" rotWithShape="0">
                <a:srgbClr val="010101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zh-CN" altLang="en-US">
                <a:cs typeface="Arial" pitchFamily="34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gray">
            <a:xfrm>
              <a:off x="370" y="2169"/>
              <a:ext cx="1549" cy="433"/>
            </a:xfrm>
            <a:custGeom>
              <a:avLst/>
              <a:gdLst>
                <a:gd name="T0" fmla="*/ 83 w 1071"/>
                <a:gd name="T1" fmla="*/ 0 h 307"/>
                <a:gd name="T2" fmla="*/ 1069 w 1071"/>
                <a:gd name="T3" fmla="*/ 0 h 307"/>
                <a:gd name="T4" fmla="*/ 1069 w 1071"/>
                <a:gd name="T5" fmla="*/ 198 h 307"/>
                <a:gd name="T6" fmla="*/ 1055 w 1071"/>
                <a:gd name="T7" fmla="*/ 270 h 307"/>
                <a:gd name="T8" fmla="*/ 987 w 1071"/>
                <a:gd name="T9" fmla="*/ 302 h 307"/>
                <a:gd name="T10" fmla="*/ 0 w 1071"/>
                <a:gd name="T11" fmla="*/ 307 h 307"/>
                <a:gd name="T12" fmla="*/ 0 w 1071"/>
                <a:gd name="T13" fmla="*/ 89 h 307"/>
                <a:gd name="T14" fmla="*/ 21 w 1071"/>
                <a:gd name="T15" fmla="*/ 18 h 307"/>
                <a:gd name="T16" fmla="*/ 83 w 1071"/>
                <a:gd name="T17" fmla="*/ 0 h 3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71"/>
                <a:gd name="T28" fmla="*/ 0 h 307"/>
                <a:gd name="T29" fmla="*/ 1071 w 1071"/>
                <a:gd name="T30" fmla="*/ 307 h 30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71" h="307">
                  <a:moveTo>
                    <a:pt x="83" y="0"/>
                  </a:moveTo>
                  <a:lnTo>
                    <a:pt x="1069" y="0"/>
                  </a:lnTo>
                  <a:cubicBezTo>
                    <a:pt x="1069" y="0"/>
                    <a:pt x="1069" y="99"/>
                    <a:pt x="1069" y="198"/>
                  </a:cubicBezTo>
                  <a:cubicBezTo>
                    <a:pt x="1069" y="198"/>
                    <a:pt x="1071" y="248"/>
                    <a:pt x="1055" y="270"/>
                  </a:cubicBezTo>
                  <a:cubicBezTo>
                    <a:pt x="1043" y="288"/>
                    <a:pt x="1019" y="302"/>
                    <a:pt x="987" y="302"/>
                  </a:cubicBezTo>
                  <a:cubicBezTo>
                    <a:pt x="488" y="303"/>
                    <a:pt x="0" y="307"/>
                    <a:pt x="0" y="307"/>
                  </a:cubicBezTo>
                  <a:lnTo>
                    <a:pt x="0" y="89"/>
                  </a:lnTo>
                  <a:cubicBezTo>
                    <a:pt x="3" y="41"/>
                    <a:pt x="7" y="33"/>
                    <a:pt x="21" y="18"/>
                  </a:cubicBezTo>
                  <a:cubicBezTo>
                    <a:pt x="35" y="3"/>
                    <a:pt x="66" y="1"/>
                    <a:pt x="83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28575">
              <a:solidFill>
                <a:srgbClr val="FFFFFF"/>
              </a:solidFill>
              <a:round/>
              <a:headEnd/>
              <a:tailEnd/>
            </a:ln>
            <a:effectLst>
              <a:outerShdw dist="7184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zh-CN" alt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204807" name="AutoShape 11"/>
          <p:cNvSpPr>
            <a:spLocks noChangeArrowheads="1"/>
          </p:cNvSpPr>
          <p:nvPr/>
        </p:nvSpPr>
        <p:spPr bwMode="gray">
          <a:xfrm>
            <a:off x="2838450" y="1768475"/>
            <a:ext cx="5330825" cy="687388"/>
          </a:xfrm>
          <a:prstGeom prst="roundRect">
            <a:avLst>
              <a:gd name="adj" fmla="val 11505"/>
            </a:avLst>
          </a:prstGeom>
          <a:solidFill>
            <a:schemeClr val="accent2">
              <a:alpha val="50195"/>
            </a:schemeClr>
          </a:solidFill>
          <a:ln w="6350" algn="ctr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>
              <a:cs typeface="Arial" pitchFamily="34" charset="0"/>
            </a:endParaRP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762000" y="1752600"/>
            <a:ext cx="2606675" cy="687388"/>
            <a:chOff x="378" y="1065"/>
            <a:chExt cx="1785" cy="433"/>
          </a:xfrm>
        </p:grpSpPr>
        <p:sp>
          <p:nvSpPr>
            <p:cNvPr id="204821" name="AutoShape 13"/>
            <p:cNvSpPr>
              <a:spLocks noChangeArrowheads="1"/>
            </p:cNvSpPr>
            <p:nvPr/>
          </p:nvSpPr>
          <p:spPr bwMode="gray">
            <a:xfrm>
              <a:off x="1921" y="1152"/>
              <a:ext cx="242" cy="240"/>
            </a:xfrm>
            <a:prstGeom prst="rightArrow">
              <a:avLst>
                <a:gd name="adj1" fmla="val 50000"/>
                <a:gd name="adj2" fmla="val 59422"/>
              </a:avLst>
            </a:prstGeom>
            <a:solidFill>
              <a:srgbClr val="F8F8F8"/>
            </a:solidFill>
            <a:ln w="9525">
              <a:noFill/>
              <a:miter lim="800000"/>
              <a:headEnd/>
              <a:tailEnd/>
            </a:ln>
            <a:effectLst>
              <a:outerShdw dist="71842" dir="2700000" algn="ctr" rotWithShape="0">
                <a:srgbClr val="010101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zh-CN" altLang="en-US">
                <a:cs typeface="Arial" pitchFamily="34" charset="0"/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gray">
            <a:xfrm>
              <a:off x="378" y="1065"/>
              <a:ext cx="1549" cy="433"/>
            </a:xfrm>
            <a:custGeom>
              <a:avLst/>
              <a:gdLst>
                <a:gd name="T0" fmla="*/ 83 w 1071"/>
                <a:gd name="T1" fmla="*/ 0 h 307"/>
                <a:gd name="T2" fmla="*/ 1069 w 1071"/>
                <a:gd name="T3" fmla="*/ 0 h 307"/>
                <a:gd name="T4" fmla="*/ 1069 w 1071"/>
                <a:gd name="T5" fmla="*/ 198 h 307"/>
                <a:gd name="T6" fmla="*/ 1055 w 1071"/>
                <a:gd name="T7" fmla="*/ 270 h 307"/>
                <a:gd name="T8" fmla="*/ 987 w 1071"/>
                <a:gd name="T9" fmla="*/ 302 h 307"/>
                <a:gd name="T10" fmla="*/ 0 w 1071"/>
                <a:gd name="T11" fmla="*/ 307 h 307"/>
                <a:gd name="T12" fmla="*/ 0 w 1071"/>
                <a:gd name="T13" fmla="*/ 89 h 307"/>
                <a:gd name="T14" fmla="*/ 21 w 1071"/>
                <a:gd name="T15" fmla="*/ 18 h 307"/>
                <a:gd name="T16" fmla="*/ 83 w 1071"/>
                <a:gd name="T17" fmla="*/ 0 h 3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71"/>
                <a:gd name="T28" fmla="*/ 0 h 307"/>
                <a:gd name="T29" fmla="*/ 1071 w 1071"/>
                <a:gd name="T30" fmla="*/ 307 h 30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71" h="307">
                  <a:moveTo>
                    <a:pt x="83" y="0"/>
                  </a:moveTo>
                  <a:lnTo>
                    <a:pt x="1069" y="0"/>
                  </a:lnTo>
                  <a:cubicBezTo>
                    <a:pt x="1069" y="0"/>
                    <a:pt x="1069" y="99"/>
                    <a:pt x="1069" y="198"/>
                  </a:cubicBezTo>
                  <a:cubicBezTo>
                    <a:pt x="1069" y="198"/>
                    <a:pt x="1071" y="248"/>
                    <a:pt x="1055" y="270"/>
                  </a:cubicBezTo>
                  <a:cubicBezTo>
                    <a:pt x="1043" y="288"/>
                    <a:pt x="1019" y="302"/>
                    <a:pt x="987" y="302"/>
                  </a:cubicBezTo>
                  <a:cubicBezTo>
                    <a:pt x="488" y="303"/>
                    <a:pt x="0" y="307"/>
                    <a:pt x="0" y="307"/>
                  </a:cubicBezTo>
                  <a:lnTo>
                    <a:pt x="0" y="89"/>
                  </a:lnTo>
                  <a:cubicBezTo>
                    <a:pt x="3" y="41"/>
                    <a:pt x="7" y="33"/>
                    <a:pt x="21" y="18"/>
                  </a:cubicBezTo>
                  <a:cubicBezTo>
                    <a:pt x="35" y="3"/>
                    <a:pt x="66" y="1"/>
                    <a:pt x="83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6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66275"/>
                    <a:invGamma/>
                  </a:schemeClr>
                </a:gs>
              </a:gsLst>
              <a:lin ang="5400000" scaled="1"/>
            </a:gradFill>
            <a:ln w="28575">
              <a:solidFill>
                <a:srgbClr val="FFFFFF"/>
              </a:solidFill>
              <a:round/>
              <a:headEnd/>
              <a:tailEnd/>
            </a:ln>
            <a:effectLst>
              <a:outerShdw dist="7184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zh-CN" alt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204809" name="AutoShape 19"/>
          <p:cNvSpPr>
            <a:spLocks noChangeArrowheads="1"/>
          </p:cNvSpPr>
          <p:nvPr/>
        </p:nvSpPr>
        <p:spPr bwMode="gray">
          <a:xfrm>
            <a:off x="2803525" y="2801938"/>
            <a:ext cx="5356225" cy="687387"/>
          </a:xfrm>
          <a:prstGeom prst="roundRect">
            <a:avLst>
              <a:gd name="adj" fmla="val 11505"/>
            </a:avLst>
          </a:prstGeom>
          <a:solidFill>
            <a:srgbClr val="CC3399">
              <a:alpha val="50195"/>
            </a:srgbClr>
          </a:solidFill>
          <a:ln w="6350" algn="ctr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>
              <a:cs typeface="Arial" pitchFamily="34" charset="0"/>
            </a:endParaRP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727075" y="2794000"/>
            <a:ext cx="2613025" cy="687388"/>
            <a:chOff x="370" y="2169"/>
            <a:chExt cx="1790" cy="433"/>
          </a:xfrm>
        </p:grpSpPr>
        <p:sp>
          <p:nvSpPr>
            <p:cNvPr id="204819" name="AutoShape 21"/>
            <p:cNvSpPr>
              <a:spLocks noChangeArrowheads="1"/>
            </p:cNvSpPr>
            <p:nvPr/>
          </p:nvSpPr>
          <p:spPr bwMode="gray">
            <a:xfrm>
              <a:off x="1917" y="2249"/>
              <a:ext cx="243" cy="240"/>
            </a:xfrm>
            <a:prstGeom prst="rightArrow">
              <a:avLst>
                <a:gd name="adj1" fmla="val 50000"/>
                <a:gd name="adj2" fmla="val 59423"/>
              </a:avLst>
            </a:prstGeom>
            <a:solidFill>
              <a:srgbClr val="F8F8F8"/>
            </a:solidFill>
            <a:ln w="9525">
              <a:noFill/>
              <a:miter lim="800000"/>
              <a:headEnd/>
              <a:tailEnd/>
            </a:ln>
            <a:effectLst>
              <a:outerShdw dist="71842" dir="2700000" algn="ctr" rotWithShape="0">
                <a:srgbClr val="010101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zh-CN" altLang="en-US">
                <a:cs typeface="Arial" pitchFamily="34" charset="0"/>
              </a:endParaRPr>
            </a:p>
          </p:txBody>
        </p:sp>
        <p:sp>
          <p:nvSpPr>
            <p:cNvPr id="204820" name="Freeform 22"/>
            <p:cNvSpPr>
              <a:spLocks/>
            </p:cNvSpPr>
            <p:nvPr/>
          </p:nvSpPr>
          <p:spPr bwMode="gray">
            <a:xfrm>
              <a:off x="370" y="2169"/>
              <a:ext cx="1549" cy="433"/>
            </a:xfrm>
            <a:custGeom>
              <a:avLst/>
              <a:gdLst>
                <a:gd name="T0" fmla="*/ 83 w 1071"/>
                <a:gd name="T1" fmla="*/ 0 h 307"/>
                <a:gd name="T2" fmla="*/ 1069 w 1071"/>
                <a:gd name="T3" fmla="*/ 0 h 307"/>
                <a:gd name="T4" fmla="*/ 1069 w 1071"/>
                <a:gd name="T5" fmla="*/ 198 h 307"/>
                <a:gd name="T6" fmla="*/ 1055 w 1071"/>
                <a:gd name="T7" fmla="*/ 270 h 307"/>
                <a:gd name="T8" fmla="*/ 987 w 1071"/>
                <a:gd name="T9" fmla="*/ 302 h 307"/>
                <a:gd name="T10" fmla="*/ 0 w 1071"/>
                <a:gd name="T11" fmla="*/ 307 h 307"/>
                <a:gd name="T12" fmla="*/ 0 w 1071"/>
                <a:gd name="T13" fmla="*/ 89 h 307"/>
                <a:gd name="T14" fmla="*/ 21 w 1071"/>
                <a:gd name="T15" fmla="*/ 18 h 307"/>
                <a:gd name="T16" fmla="*/ 83 w 1071"/>
                <a:gd name="T17" fmla="*/ 0 h 3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71" h="307">
                  <a:moveTo>
                    <a:pt x="83" y="0"/>
                  </a:moveTo>
                  <a:lnTo>
                    <a:pt x="1069" y="0"/>
                  </a:lnTo>
                  <a:cubicBezTo>
                    <a:pt x="1069" y="0"/>
                    <a:pt x="1069" y="99"/>
                    <a:pt x="1069" y="198"/>
                  </a:cubicBezTo>
                  <a:cubicBezTo>
                    <a:pt x="1069" y="198"/>
                    <a:pt x="1071" y="248"/>
                    <a:pt x="1055" y="270"/>
                  </a:cubicBezTo>
                  <a:cubicBezTo>
                    <a:pt x="1043" y="288"/>
                    <a:pt x="1019" y="302"/>
                    <a:pt x="987" y="302"/>
                  </a:cubicBezTo>
                  <a:cubicBezTo>
                    <a:pt x="488" y="303"/>
                    <a:pt x="0" y="307"/>
                    <a:pt x="0" y="307"/>
                  </a:cubicBezTo>
                  <a:lnTo>
                    <a:pt x="0" y="89"/>
                  </a:lnTo>
                  <a:cubicBezTo>
                    <a:pt x="3" y="41"/>
                    <a:pt x="7" y="33"/>
                    <a:pt x="21" y="18"/>
                  </a:cubicBezTo>
                  <a:cubicBezTo>
                    <a:pt x="35" y="3"/>
                    <a:pt x="66" y="1"/>
                    <a:pt x="83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822061"/>
                </a:gs>
                <a:gs pos="50000">
                  <a:srgbClr val="CC3399"/>
                </a:gs>
                <a:gs pos="100000">
                  <a:srgbClr val="822061"/>
                </a:gs>
              </a:gsLst>
              <a:lin ang="5400000" scaled="1"/>
            </a:gradFill>
            <a:ln w="285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7184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7" name="Rectangle 26"/>
          <p:cNvSpPr>
            <a:spLocks noChangeArrowheads="1"/>
          </p:cNvSpPr>
          <p:nvPr/>
        </p:nvSpPr>
        <p:spPr bwMode="gray">
          <a:xfrm>
            <a:off x="955675" y="1905000"/>
            <a:ext cx="183673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zh-CN" altLang="en-US" sz="2000" b="1" dirty="0" smtClean="0">
                <a:solidFill>
                  <a:srgbClr val="FEFE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itchFamily="34" charset="-122"/>
                <a:ea typeface="微软雅黑" pitchFamily="34" charset="-122"/>
              </a:rPr>
              <a:t>师生交际</a:t>
            </a:r>
            <a:endParaRPr lang="en-US" sz="2000" b="1" dirty="0">
              <a:solidFill>
                <a:srgbClr val="FEFEF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gray">
          <a:xfrm>
            <a:off x="955675" y="2933700"/>
            <a:ext cx="18367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zh-CN" altLang="en-US" sz="2000" b="1" dirty="0" smtClean="0">
                <a:solidFill>
                  <a:srgbClr val="FEFE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itchFamily="34" charset="-122"/>
                <a:ea typeface="微软雅黑" pitchFamily="34" charset="-122"/>
              </a:rPr>
              <a:t>生生交际</a:t>
            </a:r>
            <a:endParaRPr lang="en-US" altLang="en-US" sz="2000" b="1" dirty="0">
              <a:solidFill>
                <a:srgbClr val="FEFEF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gray">
          <a:xfrm>
            <a:off x="955674" y="4019550"/>
            <a:ext cx="2032149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zh-CN" altLang="en-US" sz="2000" b="1" dirty="0" smtClean="0">
                <a:solidFill>
                  <a:srgbClr val="FEFE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itchFamily="34" charset="-122"/>
                <a:ea typeface="微软雅黑" pitchFamily="34" charset="-122"/>
              </a:rPr>
              <a:t>拓展听读</a:t>
            </a:r>
            <a:endParaRPr lang="en-US" altLang="en-US" sz="2000" b="1" dirty="0">
              <a:solidFill>
                <a:srgbClr val="FEFEF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gray">
          <a:xfrm>
            <a:off x="955675" y="5065713"/>
            <a:ext cx="18367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zh-CN" altLang="en-US" sz="2000" b="1" dirty="0" smtClean="0">
                <a:solidFill>
                  <a:srgbClr val="FEFE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itchFamily="34" charset="-122"/>
                <a:ea typeface="微软雅黑" pitchFamily="34" charset="-122"/>
              </a:rPr>
              <a:t>其他</a:t>
            </a:r>
            <a:endParaRPr lang="en-US" altLang="en-US" sz="2000" b="1" dirty="0">
              <a:solidFill>
                <a:srgbClr val="FEFEF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4815" name="Text Box 31"/>
          <p:cNvSpPr txBox="1">
            <a:spLocks noChangeArrowheads="1"/>
          </p:cNvSpPr>
          <p:nvPr/>
        </p:nvSpPr>
        <p:spPr bwMode="auto">
          <a:xfrm>
            <a:off x="3352800" y="1781175"/>
            <a:ext cx="48006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16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师生交际怎么做？师生交际多少次更合适？师生交际的内容？</a:t>
            </a:r>
            <a:endParaRPr lang="en-US" altLang="zh-CN" sz="1600" b="1" dirty="0" smtClean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204816" name="Text Box 32"/>
          <p:cNvSpPr txBox="1">
            <a:spLocks noChangeArrowheads="1"/>
          </p:cNvSpPr>
          <p:nvPr/>
        </p:nvSpPr>
        <p:spPr bwMode="auto">
          <a:xfrm>
            <a:off x="3352800" y="2946430"/>
            <a:ext cx="481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16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生生交际很机械，如何灵活？激发学生思维？</a:t>
            </a:r>
            <a:endParaRPr lang="en-US" altLang="zh-CN" sz="1600" b="1" dirty="0" smtClean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204817" name="Text Box 34"/>
          <p:cNvSpPr txBox="1">
            <a:spLocks noChangeArrowheads="1"/>
          </p:cNvSpPr>
          <p:nvPr/>
        </p:nvSpPr>
        <p:spPr bwMode="auto">
          <a:xfrm>
            <a:off x="3352800" y="3876675"/>
            <a:ext cx="4608513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16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拓展材料选什么？放到本节课哪些地方？如何做好拓展听读环节？反馈？</a:t>
            </a:r>
            <a:endParaRPr lang="en-US" altLang="zh-CN" sz="1600" b="1" dirty="0" smtClean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204818" name="Text Box 35"/>
          <p:cNvSpPr txBox="1">
            <a:spLocks noChangeArrowheads="1"/>
          </p:cNvSpPr>
          <p:nvPr/>
        </p:nvSpPr>
        <p:spPr bwMode="auto">
          <a:xfrm>
            <a:off x="3352800" y="5085184"/>
            <a:ext cx="4800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16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全英教学如何实现？</a:t>
            </a:r>
            <a:endParaRPr lang="en-US" altLang="zh-CN" sz="1600" b="1" dirty="0" smtClean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师生交际解决方案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2060848"/>
            <a:ext cx="8023225" cy="4921250"/>
          </a:xfrm>
        </p:spPr>
        <p:txBody>
          <a:bodyPr/>
          <a:lstStyle/>
          <a:p>
            <a:r>
              <a:rPr lang="zh-CN" altLang="en-US" dirty="0" smtClean="0"/>
              <a:t>师生交际由教师引导交流，英语对话做好示范，板书上可考虑添加上支架，如让学生填空等</a:t>
            </a:r>
            <a:endParaRPr lang="en-US" altLang="zh-CN" dirty="0" smtClean="0"/>
          </a:p>
          <a:p>
            <a:r>
              <a:rPr lang="zh-CN" altLang="en-US" dirty="0" smtClean="0"/>
              <a:t>课堂上师生交际的次数不固定，要根据学生的反馈和接受情况进行交流，对话</a:t>
            </a:r>
            <a:r>
              <a:rPr lang="en-US" altLang="zh-CN" dirty="0" smtClean="0"/>
              <a:t>2</a:t>
            </a:r>
            <a:r>
              <a:rPr lang="zh-CN" altLang="en-US" dirty="0" smtClean="0"/>
              <a:t>次为宜</a:t>
            </a:r>
            <a:endParaRPr lang="en-US" altLang="zh-CN" dirty="0" smtClean="0"/>
          </a:p>
          <a:p>
            <a:r>
              <a:rPr lang="zh-CN" altLang="en-US" dirty="0" smtClean="0"/>
              <a:t>师生交际的内容不局限于本节课所学，要在文化学习的基础上丰富交际的内容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北京师范大学现代教育技术研究所</a:t>
            </a:r>
            <a:endParaRPr lang="en-US" altLang="zh-CN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052736"/>
            <a:ext cx="6366095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5">
  <a:themeElements>
    <a:clrScheme name="sample 2">
      <a:dk1>
        <a:srgbClr val="113F71"/>
      </a:dk1>
      <a:lt1>
        <a:srgbClr val="FFFFFF"/>
      </a:lt1>
      <a:dk2>
        <a:srgbClr val="000000"/>
      </a:dk2>
      <a:lt2>
        <a:srgbClr val="C1D1D3"/>
      </a:lt2>
      <a:accent1>
        <a:srgbClr val="2D7ACF"/>
      </a:accent1>
      <a:accent2>
        <a:srgbClr val="99CC00"/>
      </a:accent2>
      <a:accent3>
        <a:srgbClr val="FFFFFF"/>
      </a:accent3>
      <a:accent4>
        <a:srgbClr val="0D345F"/>
      </a:accent4>
      <a:accent5>
        <a:srgbClr val="ADBEE4"/>
      </a:accent5>
      <a:accent6>
        <a:srgbClr val="8AB900"/>
      </a:accent6>
      <a:hlink>
        <a:srgbClr val="5AABCC"/>
      </a:hlink>
      <a:folHlink>
        <a:srgbClr val="BD9E61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1F52C0"/>
        </a:dk1>
        <a:lt1>
          <a:srgbClr val="FFFFFF"/>
        </a:lt1>
        <a:dk2>
          <a:srgbClr val="000000"/>
        </a:dk2>
        <a:lt2>
          <a:srgbClr val="D6E1E2"/>
        </a:lt2>
        <a:accent1>
          <a:srgbClr val="E38B55"/>
        </a:accent1>
        <a:accent2>
          <a:srgbClr val="CB81D5"/>
        </a:accent2>
        <a:accent3>
          <a:srgbClr val="FFFFFF"/>
        </a:accent3>
        <a:accent4>
          <a:srgbClr val="1945A4"/>
        </a:accent4>
        <a:accent5>
          <a:srgbClr val="EFC4B4"/>
        </a:accent5>
        <a:accent6>
          <a:srgbClr val="B874C1"/>
        </a:accent6>
        <a:hlink>
          <a:srgbClr val="705FC3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13F71"/>
        </a:dk1>
        <a:lt1>
          <a:srgbClr val="FFFFFF"/>
        </a:lt1>
        <a:dk2>
          <a:srgbClr val="000000"/>
        </a:dk2>
        <a:lt2>
          <a:srgbClr val="C1D1D3"/>
        </a:lt2>
        <a:accent1>
          <a:srgbClr val="2D7ACF"/>
        </a:accent1>
        <a:accent2>
          <a:srgbClr val="99CC00"/>
        </a:accent2>
        <a:accent3>
          <a:srgbClr val="FFFFFF"/>
        </a:accent3>
        <a:accent4>
          <a:srgbClr val="0D345F"/>
        </a:accent4>
        <a:accent5>
          <a:srgbClr val="ADBEE4"/>
        </a:accent5>
        <a:accent6>
          <a:srgbClr val="8AB900"/>
        </a:accent6>
        <a:hlink>
          <a:srgbClr val="5AABCC"/>
        </a:hlink>
        <a:folHlink>
          <a:srgbClr val="BD9E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F2163"/>
        </a:dk1>
        <a:lt1>
          <a:srgbClr val="FFFFFF"/>
        </a:lt1>
        <a:dk2>
          <a:srgbClr val="000000"/>
        </a:dk2>
        <a:lt2>
          <a:srgbClr val="CCD8DA"/>
        </a:lt2>
        <a:accent1>
          <a:srgbClr val="4067CA"/>
        </a:accent1>
        <a:accent2>
          <a:srgbClr val="00B4B0"/>
        </a:accent2>
        <a:accent3>
          <a:srgbClr val="FFFFFF"/>
        </a:accent3>
        <a:accent4>
          <a:srgbClr val="191B53"/>
        </a:accent4>
        <a:accent5>
          <a:srgbClr val="AFB8E1"/>
        </a:accent5>
        <a:accent6>
          <a:srgbClr val="00A39F"/>
        </a:accent6>
        <a:hlink>
          <a:srgbClr val="6DB1DF"/>
        </a:hlink>
        <a:folHlink>
          <a:srgbClr val="9292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</Template>
  <TotalTime>1802</TotalTime>
  <Words>692</Words>
  <Application>Microsoft Office PowerPoint</Application>
  <PresentationFormat>全屏显示(4:3)</PresentationFormat>
  <Paragraphs>75</Paragraphs>
  <Slides>14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5</vt:lpstr>
      <vt:lpstr>低年级语文、英语常见问题与技巧</vt:lpstr>
      <vt:lpstr>目 录</vt:lpstr>
      <vt:lpstr>跨越式小学语文常见问题</vt:lpstr>
      <vt:lpstr>前20分钟解决方案</vt:lpstr>
      <vt:lpstr>拓展读解决方案</vt:lpstr>
      <vt:lpstr>解决方案</vt:lpstr>
      <vt:lpstr>解决方案</vt:lpstr>
      <vt:lpstr>跨越式小学英语常见问题</vt:lpstr>
      <vt:lpstr>师生交际解决方案</vt:lpstr>
      <vt:lpstr>解决方案</vt:lpstr>
      <vt:lpstr>解决方案</vt:lpstr>
      <vt:lpstr>解决方案</vt:lpstr>
      <vt:lpstr>讨论</vt:lpstr>
      <vt:lpstr>幻灯片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le</dc:creator>
  <cp:lastModifiedBy>le</cp:lastModifiedBy>
  <cp:revision>198</cp:revision>
  <dcterms:created xsi:type="dcterms:W3CDTF">2012-03-24T01:48:00Z</dcterms:created>
  <dcterms:modified xsi:type="dcterms:W3CDTF">2012-10-05T08:32:04Z</dcterms:modified>
</cp:coreProperties>
</file>