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256" r:id="rId2"/>
    <p:sldId id="259" r:id="rId3"/>
    <p:sldId id="258" r:id="rId4"/>
    <p:sldId id="265" r:id="rId5"/>
    <p:sldId id="266" r:id="rId6"/>
    <p:sldId id="260" r:id="rId7"/>
    <p:sldId id="264" r:id="rId8"/>
    <p:sldId id="261" r:id="rId9"/>
    <p:sldId id="267" r:id="rId10"/>
    <p:sldId id="268" r:id="rId11"/>
    <p:sldId id="269" r:id="rId12"/>
    <p:sldId id="270" r:id="rId13"/>
    <p:sldId id="262" r:id="rId14"/>
    <p:sldId id="271" r:id="rId15"/>
    <p:sldId id="272" r:id="rId16"/>
    <p:sldId id="257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CN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1C31A5C-D00B-4ABD-95C2-019DFF38EB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0B1AC-43EE-42C6-B6B6-DDCB95EE9007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6350" y="615950"/>
            <a:ext cx="9118600" cy="6223000"/>
            <a:chOff x="4" y="388"/>
            <a:chExt cx="5744" cy="3920"/>
          </a:xfrm>
        </p:grpSpPr>
        <p:grpSp>
          <p:nvGrpSpPr>
            <p:cNvPr id="120835" name="Group 3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20836" name="Oval 4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37" name="Oval 5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38" name="Group 6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20839" name="Oval 7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40" name="Oval 8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41" name="Group 9"/>
            <p:cNvGrpSpPr>
              <a:grpSpLocks/>
            </p:cNvGrpSpPr>
            <p:nvPr/>
          </p:nvGrpSpPr>
          <p:grpSpPr bwMode="auto">
            <a:xfrm>
              <a:off x="3875" y="3612"/>
              <a:ext cx="280" cy="280"/>
              <a:chOff x="3875" y="3612"/>
              <a:chExt cx="280" cy="280"/>
            </a:xfrm>
          </p:grpSpPr>
          <p:sp>
            <p:nvSpPr>
              <p:cNvPr id="120842" name="Oval 10"/>
              <p:cNvSpPr>
                <a:spLocks noChangeArrowheads="1"/>
              </p:cNvSpPr>
              <p:nvPr/>
            </p:nvSpPr>
            <p:spPr bwMode="grayWhite">
              <a:xfrm>
                <a:off x="3875" y="3612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43" name="Oval 11"/>
              <p:cNvSpPr>
                <a:spLocks noChangeArrowheads="1"/>
              </p:cNvSpPr>
              <p:nvPr/>
            </p:nvSpPr>
            <p:spPr bwMode="grayWhite">
              <a:xfrm>
                <a:off x="3939" y="3676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44" name="Group 12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20845" name="Oval 13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46" name="Oval 14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47" name="Group 15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20848" name="Oval 16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49" name="Oval 17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50" name="Group 18"/>
            <p:cNvGrpSpPr>
              <a:grpSpLocks/>
            </p:cNvGrpSpPr>
            <p:nvPr/>
          </p:nvGrpSpPr>
          <p:grpSpPr bwMode="auto">
            <a:xfrm>
              <a:off x="3460" y="388"/>
              <a:ext cx="424" cy="424"/>
              <a:chOff x="3460" y="388"/>
              <a:chExt cx="424" cy="424"/>
            </a:xfrm>
          </p:grpSpPr>
          <p:sp>
            <p:nvSpPr>
              <p:cNvPr id="120851" name="Oval 19"/>
              <p:cNvSpPr>
                <a:spLocks noChangeArrowheads="1"/>
              </p:cNvSpPr>
              <p:nvPr/>
            </p:nvSpPr>
            <p:spPr bwMode="grayWhite">
              <a:xfrm>
                <a:off x="3460" y="388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52" name="Oval 20"/>
              <p:cNvSpPr>
                <a:spLocks noChangeArrowheads="1"/>
              </p:cNvSpPr>
              <p:nvPr/>
            </p:nvSpPr>
            <p:spPr bwMode="grayWhite">
              <a:xfrm>
                <a:off x="3556" y="484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53" name="Group 21"/>
            <p:cNvGrpSpPr>
              <a:grpSpLocks/>
            </p:cNvGrpSpPr>
            <p:nvPr/>
          </p:nvGrpSpPr>
          <p:grpSpPr bwMode="auto">
            <a:xfrm>
              <a:off x="3220" y="580"/>
              <a:ext cx="232" cy="232"/>
              <a:chOff x="3220" y="580"/>
              <a:chExt cx="232" cy="232"/>
            </a:xfrm>
          </p:grpSpPr>
          <p:sp>
            <p:nvSpPr>
              <p:cNvPr id="120854" name="Oval 22"/>
              <p:cNvSpPr>
                <a:spLocks noChangeArrowheads="1"/>
              </p:cNvSpPr>
              <p:nvPr/>
            </p:nvSpPr>
            <p:spPr bwMode="grayWhite">
              <a:xfrm>
                <a:off x="3220" y="58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55" name="Oval 23"/>
              <p:cNvSpPr>
                <a:spLocks noChangeArrowheads="1"/>
              </p:cNvSpPr>
              <p:nvPr/>
            </p:nvSpPr>
            <p:spPr bwMode="grayWhite">
              <a:xfrm>
                <a:off x="3273" y="63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56" name="Group 24"/>
            <p:cNvGrpSpPr>
              <a:grpSpLocks/>
            </p:cNvGrpSpPr>
            <p:nvPr/>
          </p:nvGrpSpPr>
          <p:grpSpPr bwMode="auto">
            <a:xfrm>
              <a:off x="3892" y="388"/>
              <a:ext cx="232" cy="232"/>
              <a:chOff x="3892" y="388"/>
              <a:chExt cx="232" cy="232"/>
            </a:xfrm>
          </p:grpSpPr>
          <p:sp>
            <p:nvSpPr>
              <p:cNvPr id="120857" name="Oval 25"/>
              <p:cNvSpPr>
                <a:spLocks noChangeArrowheads="1"/>
              </p:cNvSpPr>
              <p:nvPr/>
            </p:nvSpPr>
            <p:spPr bwMode="grayWhite">
              <a:xfrm>
                <a:off x="3892" y="3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58" name="Oval 26"/>
              <p:cNvSpPr>
                <a:spLocks noChangeArrowheads="1"/>
              </p:cNvSpPr>
              <p:nvPr/>
            </p:nvSpPr>
            <p:spPr bwMode="grayWhite">
              <a:xfrm>
                <a:off x="3945" y="4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59" name="Group 27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20860" name="Oval 28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61" name="Oval 29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62" name="Group 30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20863" name="Oval 31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64" name="Oval 32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65" name="Group 33"/>
            <p:cNvGrpSpPr>
              <a:grpSpLocks/>
            </p:cNvGrpSpPr>
            <p:nvPr/>
          </p:nvGrpSpPr>
          <p:grpSpPr bwMode="auto">
            <a:xfrm>
              <a:off x="772" y="772"/>
              <a:ext cx="328" cy="328"/>
              <a:chOff x="772" y="772"/>
              <a:chExt cx="328" cy="328"/>
            </a:xfrm>
          </p:grpSpPr>
          <p:sp>
            <p:nvSpPr>
              <p:cNvPr id="120866" name="Oval 34"/>
              <p:cNvSpPr>
                <a:spLocks noChangeArrowheads="1"/>
              </p:cNvSpPr>
              <p:nvPr/>
            </p:nvSpPr>
            <p:spPr bwMode="grayWhite">
              <a:xfrm>
                <a:off x="772" y="772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67" name="Oval 35"/>
              <p:cNvSpPr>
                <a:spLocks noChangeArrowheads="1"/>
              </p:cNvSpPr>
              <p:nvPr/>
            </p:nvSpPr>
            <p:spPr bwMode="grayWhite">
              <a:xfrm>
                <a:off x="846" y="84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0868" name="Group 36"/>
            <p:cNvGrpSpPr>
              <a:grpSpLocks/>
            </p:cNvGrpSpPr>
            <p:nvPr/>
          </p:nvGrpSpPr>
          <p:grpSpPr bwMode="auto">
            <a:xfrm>
              <a:off x="1108" y="868"/>
              <a:ext cx="232" cy="232"/>
              <a:chOff x="1108" y="868"/>
              <a:chExt cx="232" cy="232"/>
            </a:xfrm>
          </p:grpSpPr>
          <p:sp>
            <p:nvSpPr>
              <p:cNvPr id="120869" name="Oval 37"/>
              <p:cNvSpPr>
                <a:spLocks noChangeArrowheads="1"/>
              </p:cNvSpPr>
              <p:nvPr/>
            </p:nvSpPr>
            <p:spPr bwMode="grayWhite">
              <a:xfrm>
                <a:off x="1108" y="86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0870" name="Oval 38"/>
              <p:cNvSpPr>
                <a:spLocks noChangeArrowheads="1"/>
              </p:cNvSpPr>
              <p:nvPr/>
            </p:nvSpPr>
            <p:spPr bwMode="grayWhite">
              <a:xfrm>
                <a:off x="1161" y="92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2087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2087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087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2087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8E2F23-B2AA-4683-BA2F-0FCC2FB95E7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56E5-8CB3-4E75-AEAB-E08600908D1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BA325-C907-4A5B-AC29-E3F75B4B031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7E90A-19E9-40FF-BB40-FADB9F94D38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0A378-DEB6-44F2-B0B1-07EC0043A9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273EB-5185-4DC6-8058-2143AC0364F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73980-563F-4FBC-A262-AD1EEB75F2B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A2C42-517C-400D-82DF-3AE4266B014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07F44-0A18-48C4-854E-83CDDD1E31C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BCCFC-9984-41CD-B0A1-499EEF80BB7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4FBC-965A-49F8-991E-CC15DBED114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F295E790-87C4-4282-9584-52B5B7AE469F}" type="slidenum">
              <a:rPr lang="en-US" altLang="zh-CN"/>
              <a:pPr/>
              <a:t>‹#›</a:t>
            </a:fld>
            <a:endParaRPr lang="en-US" altLang="zh-CN"/>
          </a:p>
        </p:txBody>
      </p:sp>
      <p:grpSp>
        <p:nvGrpSpPr>
          <p:cNvPr id="119815" name="Group 7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grpSp>
          <p:nvGrpSpPr>
            <p:cNvPr id="119816" name="Group 8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19817" name="Oval 9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18" name="Oval 10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19" name="Group 11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19820" name="Oval 12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21" name="Oval 13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22" name="Group 14"/>
            <p:cNvGrpSpPr>
              <a:grpSpLocks/>
            </p:cNvGrpSpPr>
            <p:nvPr/>
          </p:nvGrpSpPr>
          <p:grpSpPr bwMode="auto">
            <a:xfrm>
              <a:off x="83" y="3804"/>
              <a:ext cx="280" cy="280"/>
              <a:chOff x="83" y="3804"/>
              <a:chExt cx="280" cy="280"/>
            </a:xfrm>
          </p:grpSpPr>
          <p:sp>
            <p:nvSpPr>
              <p:cNvPr id="119823" name="Oval 15"/>
              <p:cNvSpPr>
                <a:spLocks noChangeArrowheads="1"/>
              </p:cNvSpPr>
              <p:nvPr/>
            </p:nvSpPr>
            <p:spPr bwMode="grayWhite">
              <a:xfrm>
                <a:off x="83" y="3804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24" name="Oval 16"/>
              <p:cNvSpPr>
                <a:spLocks noChangeArrowheads="1"/>
              </p:cNvSpPr>
              <p:nvPr/>
            </p:nvSpPr>
            <p:spPr bwMode="grayWhite">
              <a:xfrm>
                <a:off x="147" y="3868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25" name="Group 17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19826" name="Oval 18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27" name="Oval 19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28" name="Group 20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19829" name="Oval 21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30" name="Oval 22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31" name="Group 23"/>
            <p:cNvGrpSpPr>
              <a:grpSpLocks/>
            </p:cNvGrpSpPr>
            <p:nvPr/>
          </p:nvGrpSpPr>
          <p:grpSpPr bwMode="auto">
            <a:xfrm>
              <a:off x="4132" y="3844"/>
              <a:ext cx="424" cy="424"/>
              <a:chOff x="4132" y="3844"/>
              <a:chExt cx="424" cy="424"/>
            </a:xfrm>
          </p:grpSpPr>
          <p:sp>
            <p:nvSpPr>
              <p:cNvPr id="119832" name="Oval 24"/>
              <p:cNvSpPr>
                <a:spLocks noChangeArrowheads="1"/>
              </p:cNvSpPr>
              <p:nvPr/>
            </p:nvSpPr>
            <p:spPr bwMode="grayWhite">
              <a:xfrm>
                <a:off x="4132" y="384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33" name="Oval 25"/>
              <p:cNvSpPr>
                <a:spLocks noChangeArrowheads="1"/>
              </p:cNvSpPr>
              <p:nvPr/>
            </p:nvSpPr>
            <p:spPr bwMode="grayWhite">
              <a:xfrm>
                <a:off x="4228" y="39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34" name="Group 26"/>
            <p:cNvGrpSpPr>
              <a:grpSpLocks/>
            </p:cNvGrpSpPr>
            <p:nvPr/>
          </p:nvGrpSpPr>
          <p:grpSpPr bwMode="auto">
            <a:xfrm>
              <a:off x="3892" y="4036"/>
              <a:ext cx="232" cy="232"/>
              <a:chOff x="3892" y="4036"/>
              <a:chExt cx="232" cy="232"/>
            </a:xfrm>
          </p:grpSpPr>
          <p:sp>
            <p:nvSpPr>
              <p:cNvPr id="119835" name="Oval 27"/>
              <p:cNvSpPr>
                <a:spLocks noChangeArrowheads="1"/>
              </p:cNvSpPr>
              <p:nvPr/>
            </p:nvSpPr>
            <p:spPr bwMode="grayWhite">
              <a:xfrm>
                <a:off x="3892" y="403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36" name="Oval 28"/>
              <p:cNvSpPr>
                <a:spLocks noChangeArrowheads="1"/>
              </p:cNvSpPr>
              <p:nvPr/>
            </p:nvSpPr>
            <p:spPr bwMode="grayWhite">
              <a:xfrm>
                <a:off x="3945" y="408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37" name="Group 29"/>
            <p:cNvGrpSpPr>
              <a:grpSpLocks/>
            </p:cNvGrpSpPr>
            <p:nvPr/>
          </p:nvGrpSpPr>
          <p:grpSpPr bwMode="auto">
            <a:xfrm>
              <a:off x="4564" y="3844"/>
              <a:ext cx="232" cy="232"/>
              <a:chOff x="4564" y="3844"/>
              <a:chExt cx="232" cy="232"/>
            </a:xfrm>
          </p:grpSpPr>
          <p:sp>
            <p:nvSpPr>
              <p:cNvPr id="119838" name="Oval 30"/>
              <p:cNvSpPr>
                <a:spLocks noChangeArrowheads="1"/>
              </p:cNvSpPr>
              <p:nvPr/>
            </p:nvSpPr>
            <p:spPr bwMode="grayWhite">
              <a:xfrm>
                <a:off x="4564" y="3844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39" name="Oval 31"/>
              <p:cNvSpPr>
                <a:spLocks noChangeArrowheads="1"/>
              </p:cNvSpPr>
              <p:nvPr/>
            </p:nvSpPr>
            <p:spPr bwMode="grayWhite">
              <a:xfrm>
                <a:off x="4617" y="3897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40" name="Group 32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19841" name="Oval 33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42" name="Oval 34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43" name="Group 35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19844" name="Oval 36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45" name="Oval 37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46" name="Group 38"/>
            <p:cNvGrpSpPr>
              <a:grpSpLocks/>
            </p:cNvGrpSpPr>
            <p:nvPr/>
          </p:nvGrpSpPr>
          <p:grpSpPr bwMode="auto">
            <a:xfrm>
              <a:off x="868" y="4"/>
              <a:ext cx="328" cy="328"/>
              <a:chOff x="868" y="4"/>
              <a:chExt cx="328" cy="328"/>
            </a:xfrm>
          </p:grpSpPr>
          <p:sp>
            <p:nvSpPr>
              <p:cNvPr id="119847" name="Oval 39"/>
              <p:cNvSpPr>
                <a:spLocks noChangeArrowheads="1"/>
              </p:cNvSpPr>
              <p:nvPr/>
            </p:nvSpPr>
            <p:spPr bwMode="grayWhite">
              <a:xfrm>
                <a:off x="868" y="4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48" name="Oval 40"/>
              <p:cNvSpPr>
                <a:spLocks noChangeArrowheads="1"/>
              </p:cNvSpPr>
              <p:nvPr/>
            </p:nvSpPr>
            <p:spPr bwMode="grayWhite">
              <a:xfrm>
                <a:off x="942" y="7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9849" name="Group 41"/>
            <p:cNvGrpSpPr>
              <a:grpSpLocks/>
            </p:cNvGrpSpPr>
            <p:nvPr/>
          </p:nvGrpSpPr>
          <p:grpSpPr bwMode="auto">
            <a:xfrm>
              <a:off x="1204" y="100"/>
              <a:ext cx="232" cy="232"/>
              <a:chOff x="1204" y="100"/>
              <a:chExt cx="232" cy="232"/>
            </a:xfrm>
          </p:grpSpPr>
          <p:sp>
            <p:nvSpPr>
              <p:cNvPr id="119850" name="Oval 42"/>
              <p:cNvSpPr>
                <a:spLocks noChangeArrowheads="1"/>
              </p:cNvSpPr>
              <p:nvPr/>
            </p:nvSpPr>
            <p:spPr bwMode="grayWhite">
              <a:xfrm>
                <a:off x="1204" y="10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9851" name="Oval 43"/>
              <p:cNvSpPr>
                <a:spLocks noChangeArrowheads="1"/>
              </p:cNvSpPr>
              <p:nvPr/>
            </p:nvSpPr>
            <p:spPr bwMode="grayWhite">
              <a:xfrm>
                <a:off x="1257" y="15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xianguo.com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79807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鲜果</a:t>
            </a:r>
            <a:r>
              <a:rPr lang="en-US" altLang="zh-CN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CN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带你品尝网络最鲜水果</a:t>
            </a:r>
            <a:endParaRPr lang="zh-CN" altLang="zh-CN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李晓庆</a:t>
            </a:r>
            <a:endParaRPr lang="en-US" altLang="zh-CN" dirty="0" smtClean="0"/>
          </a:p>
          <a:p>
            <a:r>
              <a:rPr lang="en-US" altLang="zh-CN" dirty="0" smtClean="0"/>
              <a:t>lixiaoqing8507@163.com</a:t>
            </a:r>
            <a:endParaRPr lang="zh-CN" altLang="zh-CN" dirty="0"/>
          </a:p>
        </p:txBody>
      </p:sp>
      <p:pic>
        <p:nvPicPr>
          <p:cNvPr id="4" name="Picture 8" descr="hui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76672"/>
            <a:ext cx="1462085" cy="14722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内容占位符 4" descr="QQ截图2011101719045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4000500"/>
            <a:ext cx="4076700" cy="1571625"/>
          </a:xfrm>
        </p:spPr>
      </p:pic>
      <p:sp>
        <p:nvSpPr>
          <p:cNvPr id="11267" name="内容占位符 6"/>
          <p:cNvSpPr>
            <a:spLocks noGrp="1"/>
          </p:cNvSpPr>
          <p:nvPr>
            <p:ph sz="half" idx="2"/>
          </p:nvPr>
        </p:nvSpPr>
        <p:spPr>
          <a:xfrm>
            <a:off x="4643438" y="983778"/>
            <a:ext cx="3932237" cy="4389438"/>
          </a:xfrm>
        </p:spPr>
        <p:txBody>
          <a:bodyPr/>
          <a:lstStyle/>
          <a:p>
            <a:pPr eaLnBrk="1" hangingPunct="1"/>
            <a:r>
              <a:rPr lang="en-US" altLang="zh-CN" sz="2000" b="1" dirty="0" smtClean="0">
                <a:solidFill>
                  <a:srgbClr val="FF0000"/>
                </a:solidFill>
              </a:rPr>
              <a:t>b. </a:t>
            </a:r>
            <a:r>
              <a:rPr lang="zh-CN" altLang="en-US" sz="2000" dirty="0" smtClean="0"/>
              <a:t>在频道大全里选择你感兴趣的频道进行订阅，那里分门别类地收录了很多优质的博客和新闻源。你还可以根据个人兴趣打包订阅。</a:t>
            </a:r>
          </a:p>
          <a:p>
            <a:pPr eaLnBrk="1" hangingPunct="1"/>
            <a:endParaRPr lang="zh-CN" altLang="en-US" dirty="0" smtClean="0"/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500063" y="1143000"/>
            <a:ext cx="40005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b="1">
                <a:latin typeface="Verdana" pitchFamily="34" charset="0"/>
                <a:ea typeface="微软雅黑" pitchFamily="34" charset="-122"/>
              </a:rPr>
              <a:t>有三种方法在“我的频道”中添加你喜欢的频道： </a:t>
            </a:r>
            <a:endParaRPr lang="en-US" altLang="zh-CN" sz="2000" b="1">
              <a:latin typeface="Verdana" pitchFamily="34" charset="0"/>
              <a:ea typeface="微软雅黑" pitchFamily="34" charset="-122"/>
            </a:endParaRPr>
          </a:p>
          <a:p>
            <a:endParaRPr lang="en-US" altLang="zh-CN" sz="2000" b="1">
              <a:latin typeface="Verdana" pitchFamily="34" charset="0"/>
              <a:ea typeface="微软雅黑" pitchFamily="34" charset="-122"/>
            </a:endParaRPr>
          </a:p>
          <a:p>
            <a:r>
              <a:rPr lang="en-US" altLang="zh-CN" sz="2000" b="1">
                <a:solidFill>
                  <a:srgbClr val="FF0000"/>
                </a:solidFill>
                <a:latin typeface="Verdana" pitchFamily="34" charset="0"/>
                <a:ea typeface="微软雅黑" pitchFamily="34" charset="-122"/>
              </a:rPr>
              <a:t>a. </a:t>
            </a:r>
            <a:r>
              <a:rPr lang="zh-CN" altLang="en-US" sz="2000">
                <a:latin typeface="Verdana" pitchFamily="34" charset="0"/>
                <a:ea typeface="微软雅黑" pitchFamily="34" charset="-122"/>
              </a:rPr>
              <a:t>直接输入频道地址：点击左栏顶部“添加频道”，在频道地址输入框中输入</a:t>
            </a:r>
            <a:r>
              <a:rPr lang="en-US" altLang="zh-CN" sz="2000">
                <a:latin typeface="Verdana" pitchFamily="34" charset="0"/>
                <a:ea typeface="微软雅黑" pitchFamily="34" charset="-122"/>
              </a:rPr>
              <a:t>RSS</a:t>
            </a:r>
            <a:r>
              <a:rPr lang="zh-CN" altLang="en-US" sz="2000">
                <a:latin typeface="Verdana" pitchFamily="34" charset="0"/>
                <a:ea typeface="微软雅黑" pitchFamily="34" charset="-122"/>
              </a:rPr>
              <a:t>地址，也可以直接输入含</a:t>
            </a:r>
            <a:r>
              <a:rPr lang="en-US" altLang="zh-CN" sz="2000">
                <a:latin typeface="Verdana" pitchFamily="34" charset="0"/>
                <a:ea typeface="微软雅黑" pitchFamily="34" charset="-122"/>
              </a:rPr>
              <a:t>RSS</a:t>
            </a:r>
            <a:r>
              <a:rPr lang="zh-CN" altLang="en-US" sz="2000">
                <a:latin typeface="Verdana" pitchFamily="34" charset="0"/>
                <a:ea typeface="微软雅黑" pitchFamily="34" charset="-122"/>
              </a:rPr>
              <a:t>信息源的网址（如</a:t>
            </a:r>
            <a:r>
              <a:rPr lang="en-US" altLang="zh-CN" sz="2000">
                <a:latin typeface="Verdana" pitchFamily="34" charset="0"/>
                <a:ea typeface="微软雅黑" pitchFamily="34" charset="-122"/>
              </a:rPr>
              <a:t>blog</a:t>
            </a:r>
            <a:r>
              <a:rPr lang="zh-CN" altLang="en-US" sz="2000">
                <a:latin typeface="Verdana" pitchFamily="34" charset="0"/>
                <a:ea typeface="微软雅黑" pitchFamily="34" charset="-122"/>
              </a:rPr>
              <a:t>地址）</a:t>
            </a:r>
          </a:p>
        </p:txBody>
      </p:sp>
      <p:sp>
        <p:nvSpPr>
          <p:cNvPr id="8" name="标题 5"/>
          <p:cNvSpPr>
            <a:spLocks noGrp="1"/>
          </p:cNvSpPr>
          <p:nvPr>
            <p:ph type="title"/>
          </p:nvPr>
        </p:nvSpPr>
        <p:spPr>
          <a:xfrm>
            <a:off x="428625" y="0"/>
            <a:ext cx="8183563" cy="10509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订阅频道</a:t>
            </a:r>
          </a:p>
        </p:txBody>
      </p:sp>
      <p:pic>
        <p:nvPicPr>
          <p:cNvPr id="11270" name="图片 8" descr="QQ截图2011101719131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2811735"/>
            <a:ext cx="3490913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订阅频道</a:t>
            </a: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500" y="1143000"/>
            <a:ext cx="7643813" cy="1857375"/>
          </a:xfrm>
        </p:spPr>
        <p:txBody>
          <a:bodyPr>
            <a:normAutofit fontScale="925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　c. </a:t>
            </a:r>
            <a:r>
              <a:rPr lang="en-US" sz="2200" dirty="0" smtClean="0"/>
              <a:t>OPML</a:t>
            </a:r>
            <a:r>
              <a:rPr lang="zh-CN" altLang="en-US" sz="2200" dirty="0" smtClean="0"/>
              <a:t>批量导入添加： </a:t>
            </a:r>
            <a:r>
              <a:rPr lang="en-US" sz="2200" dirty="0" smtClean="0"/>
              <a:t>OPML（Outline Processor Markup Language）</a:t>
            </a:r>
            <a:r>
              <a:rPr lang="zh-CN" altLang="en-US" sz="2200" dirty="0" smtClean="0"/>
              <a:t>是建立在</a:t>
            </a:r>
            <a:r>
              <a:rPr lang="en-US" sz="2200" dirty="0" smtClean="0"/>
              <a:t>XML</a:t>
            </a:r>
            <a:r>
              <a:rPr lang="zh-CN" altLang="en-US" sz="2200" dirty="0" smtClean="0"/>
              <a:t>基础上的“大纲处理标记语言”，在</a:t>
            </a:r>
            <a:r>
              <a:rPr lang="en-US" sz="2200" dirty="0" smtClean="0"/>
              <a:t>RSS</a:t>
            </a:r>
            <a:r>
              <a:rPr lang="zh-CN" altLang="en-US" sz="2200" dirty="0" smtClean="0"/>
              <a:t>中，它其实就是你的订阅列表。利用</a:t>
            </a:r>
            <a:r>
              <a:rPr lang="en-US" sz="2200" dirty="0" smtClean="0"/>
              <a:t>OPML</a:t>
            </a:r>
            <a:r>
              <a:rPr lang="zh-CN" altLang="en-US" sz="2200" dirty="0" smtClean="0"/>
              <a:t>来组织一个</a:t>
            </a:r>
            <a:r>
              <a:rPr lang="en-US" sz="2200" dirty="0" smtClean="0"/>
              <a:t>RSS</a:t>
            </a:r>
            <a:r>
              <a:rPr lang="zh-CN" altLang="en-US" sz="2200" dirty="0" smtClean="0"/>
              <a:t>频道的集合，就可以使用这些带有大量</a:t>
            </a:r>
            <a:r>
              <a:rPr lang="en-US" sz="2200" dirty="0" smtClean="0"/>
              <a:t>RSS</a:t>
            </a:r>
            <a:r>
              <a:rPr lang="zh-CN" altLang="en-US" sz="2200" dirty="0" smtClean="0"/>
              <a:t>频道信息的文件，在各个在线或者客户端</a:t>
            </a:r>
            <a:r>
              <a:rPr lang="en-US" sz="2200" dirty="0" smtClean="0"/>
              <a:t>RSS</a:t>
            </a:r>
            <a:r>
              <a:rPr lang="zh-CN" altLang="en-US" sz="2200" dirty="0" smtClean="0"/>
              <a:t>阅读器之间交换数据</a:t>
            </a:r>
            <a:r>
              <a:rPr lang="zh-CN" altLang="en-US" sz="2400" dirty="0" smtClean="0"/>
              <a:t>。</a:t>
            </a:r>
            <a:endParaRPr lang="zh-CN" altLang="en-US" sz="2400" dirty="0"/>
          </a:p>
        </p:txBody>
      </p:sp>
      <p:pic>
        <p:nvPicPr>
          <p:cNvPr id="12292" name="图片 4" descr="QQ截图2011101719310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625" y="2928938"/>
            <a:ext cx="4968875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怎样获取频道地址？</a:t>
            </a:r>
            <a:br>
              <a:rPr lang="zh-CN" alt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内容占位符 6"/>
          <p:cNvSpPr>
            <a:spLocks noGrp="1"/>
          </p:cNvSpPr>
          <p:nvPr>
            <p:ph idx="1"/>
          </p:nvPr>
        </p:nvSpPr>
        <p:spPr>
          <a:xfrm>
            <a:off x="357188" y="1071563"/>
            <a:ext cx="8215312" cy="1928812"/>
          </a:xfrm>
        </p:spPr>
        <p:txBody>
          <a:bodyPr/>
          <a:lstStyle/>
          <a:p>
            <a:pPr eaLnBrk="1" hangingPunct="1"/>
            <a:r>
              <a:rPr lang="zh-CN" altLang="en-US" sz="2000" smtClean="0"/>
              <a:t>在提供</a:t>
            </a:r>
            <a:r>
              <a:rPr lang="en-US" altLang="zh-CN" sz="2000" smtClean="0"/>
              <a:t>RSS</a:t>
            </a:r>
            <a:r>
              <a:rPr lang="zh-CN" altLang="en-US" sz="2000" smtClean="0"/>
              <a:t>输出的网站上一般都有、或这样的橙色小图标，这个小图标一般链接到</a:t>
            </a:r>
            <a:r>
              <a:rPr lang="en-US" altLang="zh-CN" sz="2000" smtClean="0"/>
              <a:t>RSS</a:t>
            </a:r>
            <a:r>
              <a:rPr lang="zh-CN" altLang="en-US" sz="2000" smtClean="0"/>
              <a:t>地址，也就是我们所说的频道地址。鼠标点击小图标，复制地址栏链接地址，或右键单击小图标，选择“复制快捷方式”，就获取了这个网站的</a:t>
            </a:r>
            <a:r>
              <a:rPr lang="en-US" altLang="zh-CN" sz="2000" smtClean="0"/>
              <a:t>RSS</a:t>
            </a:r>
            <a:r>
              <a:rPr lang="zh-CN" altLang="en-US" sz="2000" smtClean="0"/>
              <a:t>地址。再把这个地址拷贝到</a:t>
            </a:r>
            <a:r>
              <a:rPr lang="en-US" altLang="zh-CN" sz="2000" smtClean="0"/>
              <a:t>RSS</a:t>
            </a:r>
            <a:r>
              <a:rPr lang="zh-CN" altLang="en-US" sz="2000" smtClean="0"/>
              <a:t>地址框就可以直接订阅这个频道</a:t>
            </a:r>
          </a:p>
        </p:txBody>
      </p:sp>
      <p:pic>
        <p:nvPicPr>
          <p:cNvPr id="13316" name="图片 7" descr="QQ截图2011101719103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857500"/>
            <a:ext cx="557212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6215063" y="2857500"/>
            <a:ext cx="234791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Verdana" pitchFamily="34" charset="0"/>
                <a:ea typeface="微软雅黑" pitchFamily="34" charset="-122"/>
              </a:rPr>
              <a:t>除鲜果网外，</a:t>
            </a:r>
            <a:endParaRPr lang="en-US" altLang="zh-CN" sz="2000">
              <a:latin typeface="Verdana" pitchFamily="34" charset="0"/>
              <a:ea typeface="微软雅黑" pitchFamily="34" charset="-122"/>
            </a:endParaRPr>
          </a:p>
          <a:p>
            <a:r>
              <a:rPr lang="zh-CN" altLang="en-US" sz="2000">
                <a:latin typeface="Verdana" pitchFamily="34" charset="0"/>
                <a:ea typeface="微软雅黑" pitchFamily="34" charset="-122"/>
              </a:rPr>
              <a:t>还有很多其他阅读器，比如</a:t>
            </a:r>
            <a:endParaRPr lang="en-US" altLang="zh-CN" sz="2000">
              <a:latin typeface="Verdana" pitchFamily="34" charset="0"/>
              <a:ea typeface="微软雅黑" pitchFamily="34" charset="-122"/>
            </a:endParaRPr>
          </a:p>
          <a:p>
            <a:r>
              <a:rPr lang="en-US" altLang="zh-CN" sz="2000">
                <a:latin typeface="Verdana" pitchFamily="34" charset="0"/>
                <a:ea typeface="微软雅黑" pitchFamily="34" charset="-122"/>
              </a:rPr>
              <a:t>YAHOO.</a:t>
            </a:r>
          </a:p>
          <a:p>
            <a:r>
              <a:rPr lang="en-US" altLang="zh-CN" sz="2000">
                <a:latin typeface="Verdana" pitchFamily="34" charset="0"/>
                <a:ea typeface="微软雅黑" pitchFamily="34" charset="-122"/>
              </a:rPr>
              <a:t>Google,</a:t>
            </a:r>
          </a:p>
          <a:p>
            <a:r>
              <a:rPr lang="zh-CN" altLang="en-US" sz="2000">
                <a:latin typeface="Verdana" pitchFamily="34" charset="0"/>
                <a:ea typeface="微软雅黑" pitchFamily="34" charset="-122"/>
              </a:rPr>
              <a:t>抓虾，</a:t>
            </a:r>
            <a:endParaRPr lang="en-US" altLang="zh-CN" sz="2000">
              <a:latin typeface="Verdana" pitchFamily="34" charset="0"/>
              <a:ea typeface="微软雅黑" pitchFamily="34" charset="-122"/>
            </a:endParaRPr>
          </a:p>
          <a:p>
            <a:r>
              <a:rPr lang="en-US" altLang="zh-CN" sz="2000">
                <a:latin typeface="Verdana" pitchFamily="34" charset="0"/>
                <a:ea typeface="微软雅黑" pitchFamily="34" charset="-122"/>
              </a:rPr>
              <a:t>Netvibs</a:t>
            </a:r>
            <a:r>
              <a:rPr lang="zh-CN" altLang="en-US" sz="2000">
                <a:latin typeface="Verdana" pitchFamily="34" charset="0"/>
                <a:ea typeface="微软雅黑" pitchFamily="34" charset="-122"/>
              </a:rPr>
              <a:t>等</a:t>
            </a:r>
            <a:endParaRPr lang="en-US" altLang="zh-CN" sz="2000">
              <a:latin typeface="Verdana" pitchFamily="34" charset="0"/>
              <a:ea typeface="微软雅黑" pitchFamily="34" charset="-122"/>
            </a:endParaRPr>
          </a:p>
          <a:p>
            <a:endParaRPr lang="zh-CN" altLang="en-US">
              <a:latin typeface="Verdana" pitchFamily="34" charset="0"/>
              <a:ea typeface="微软雅黑" pitchFamily="34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教学应用案例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案例：</a:t>
            </a:r>
            <a:r>
              <a:rPr lang="zh-CN" altLang="en-US" b="1" dirty="0" smtClean="0"/>
              <a:t>运用</a:t>
            </a:r>
            <a:r>
              <a:rPr lang="zh-CN" altLang="en-US" b="1" dirty="0" smtClean="0"/>
              <a:t>鲜果对唐山师范学院教育技术学师范生进行教学</a:t>
            </a:r>
            <a:endParaRPr lang="en-US" altLang="zh-CN" b="1" dirty="0" smtClean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应用学科：教育心理学</a:t>
            </a:r>
            <a:endParaRPr lang="en-US" altLang="zh-CN" b="1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管理界面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8496251" cy="4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流程图: 过程 5"/>
          <p:cNvSpPr/>
          <p:nvPr/>
        </p:nvSpPr>
        <p:spPr>
          <a:xfrm>
            <a:off x="395536" y="2780928"/>
            <a:ext cx="2016224" cy="3600400"/>
          </a:xfrm>
          <a:prstGeom prst="flowChartProcess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流程图: 过程 6"/>
          <p:cNvSpPr/>
          <p:nvPr/>
        </p:nvSpPr>
        <p:spPr>
          <a:xfrm>
            <a:off x="7452320" y="2564904"/>
            <a:ext cx="1440160" cy="576064"/>
          </a:xfrm>
          <a:prstGeom prst="flowChartProcess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流程图: 过程 7"/>
          <p:cNvSpPr/>
          <p:nvPr/>
        </p:nvSpPr>
        <p:spPr>
          <a:xfrm>
            <a:off x="3131840" y="2132856"/>
            <a:ext cx="1440160" cy="576064"/>
          </a:xfrm>
          <a:prstGeom prst="flowChartProcess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331640" y="2780928"/>
            <a:ext cx="1800200" cy="1080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应用范围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b="1" dirty="0" smtClean="0"/>
              <a:t>网络环境下开展语文阅读、写作教学</a:t>
            </a:r>
            <a:r>
              <a:rPr lang="zh-CN" altLang="en-US" dirty="0" smtClean="0"/>
              <a:t>（学生们书写读书感悟、提交作品）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b="1" dirty="0" smtClean="0"/>
              <a:t>教师们的教研组织</a:t>
            </a:r>
            <a:endParaRPr lang="en-US" altLang="zh-CN" b="1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（教师将教学反思提交、如学习元有更新时，可提供这样一个阅读器，可看到组织内更新的情况）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推荐书签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35766</a:t>
            </a:r>
            <a:r>
              <a:rPr lang="zh-CN" altLang="en-US" dirty="0" smtClean="0"/>
              <a:t>（上网去溜溜）</a:t>
            </a:r>
            <a:endParaRPr lang="en-US" altLang="zh-CN" dirty="0" smtClean="0"/>
          </a:p>
          <a:p>
            <a:r>
              <a:rPr lang="en-US" altLang="zh-CN" dirty="0" smtClean="0"/>
              <a:t>5135</a:t>
            </a:r>
            <a:r>
              <a:rPr lang="zh-CN" altLang="en-US" dirty="0" smtClean="0"/>
              <a:t>（我要上网）</a:t>
            </a:r>
            <a:endParaRPr lang="en-US" altLang="zh-CN" dirty="0" smtClean="0"/>
          </a:p>
          <a:p>
            <a:r>
              <a:rPr lang="en-US" altLang="zh-CN" dirty="0" smtClean="0"/>
              <a:t>del.icio.us</a:t>
            </a:r>
            <a:r>
              <a:rPr lang="zh-CN" altLang="en-US" dirty="0" smtClean="0"/>
              <a:t>（美味书签）</a:t>
            </a:r>
            <a:endParaRPr lang="en-US" altLang="zh-CN" dirty="0" smtClean="0"/>
          </a:p>
          <a:p>
            <a:r>
              <a:rPr lang="zh-CN" altLang="en-US" dirty="0"/>
              <a:t>抓</a:t>
            </a:r>
            <a:r>
              <a:rPr lang="zh-CN" altLang="en-US" dirty="0" smtClean="0"/>
              <a:t>虾</a:t>
            </a:r>
            <a:endParaRPr lang="en-US" altLang="zh-CN" dirty="0" smtClean="0"/>
          </a:p>
          <a:p>
            <a:r>
              <a:rPr lang="zh-CN" altLang="en-US" dirty="0"/>
              <a:t>周伯通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zh-CN" altLang="en-US"/>
              <a:t>   </a:t>
            </a:r>
          </a:p>
          <a:p>
            <a:r>
              <a:rPr lang="en-US" altLang="zh-CN"/>
              <a:t>  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57400" y="1828799"/>
            <a:ext cx="4648200" cy="630753"/>
            <a:chOff x="1152" y="1440"/>
            <a:chExt cx="3360" cy="478"/>
          </a:xfrm>
        </p:grpSpPr>
        <p:sp>
          <p:nvSpPr>
            <p:cNvPr id="42012" name="AutoShape 3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42016" name="Oval 5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10" name="Oval 6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018" name="Oval 7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2014" name="Text Box 8"/>
            <p:cNvSpPr txBox="1">
              <a:spLocks noChangeArrowheads="1"/>
            </p:cNvSpPr>
            <p:nvPr/>
          </p:nvSpPr>
          <p:spPr bwMode="gray">
            <a:xfrm>
              <a:off x="1721" y="1549"/>
              <a:ext cx="1195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altLang="en-US" sz="2400" b="1" dirty="0" smtClean="0"/>
                <a:t>鲜 果 简 介</a:t>
              </a:r>
              <a:endParaRPr lang="en-US" altLang="zh-CN" sz="2400" b="1" dirty="0"/>
            </a:p>
          </p:txBody>
        </p:sp>
        <p:sp>
          <p:nvSpPr>
            <p:cNvPr id="42015" name="Text Box 9"/>
            <p:cNvSpPr txBox="1">
              <a:spLocks noChangeArrowheads="1"/>
            </p:cNvSpPr>
            <p:nvPr/>
          </p:nvSpPr>
          <p:spPr bwMode="gray">
            <a:xfrm>
              <a:off x="1287" y="1475"/>
              <a:ext cx="356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3200" b="1" dirty="0">
                  <a:solidFill>
                    <a:srgbClr val="002060"/>
                  </a:solidFill>
                </a:rPr>
                <a:t>1.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57400" y="2732087"/>
            <a:ext cx="4648200" cy="630753"/>
            <a:chOff x="1152" y="1440"/>
            <a:chExt cx="3360" cy="478"/>
          </a:xfrm>
        </p:grpSpPr>
        <p:sp>
          <p:nvSpPr>
            <p:cNvPr id="42005" name="AutoShape 11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42009" name="Oval 13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011" name="Oval 15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2007" name="Text Box 16"/>
            <p:cNvSpPr txBox="1">
              <a:spLocks noChangeArrowheads="1"/>
            </p:cNvSpPr>
            <p:nvPr/>
          </p:nvSpPr>
          <p:spPr bwMode="gray">
            <a:xfrm>
              <a:off x="1721" y="1549"/>
              <a:ext cx="1977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b="1" dirty="0"/>
                <a:t>基 本 特 点及 功 能</a:t>
              </a:r>
              <a:endParaRPr lang="en-US" altLang="zh-CN" sz="2400" b="1" dirty="0"/>
            </a:p>
          </p:txBody>
        </p:sp>
        <p:sp>
          <p:nvSpPr>
            <p:cNvPr id="42008" name="Text Box 17"/>
            <p:cNvSpPr txBox="1">
              <a:spLocks noChangeArrowheads="1"/>
            </p:cNvSpPr>
            <p:nvPr/>
          </p:nvSpPr>
          <p:spPr bwMode="gray">
            <a:xfrm>
              <a:off x="1287" y="1475"/>
              <a:ext cx="356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3200" b="1" dirty="0">
                  <a:solidFill>
                    <a:srgbClr val="002060"/>
                  </a:solidFill>
                </a:rPr>
                <a:t>2.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057400" y="3644899"/>
            <a:ext cx="4648200" cy="630753"/>
            <a:chOff x="1152" y="1440"/>
            <a:chExt cx="3360" cy="478"/>
          </a:xfrm>
        </p:grpSpPr>
        <p:sp>
          <p:nvSpPr>
            <p:cNvPr id="41998" name="AutoShape 19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42002" name="Oval 21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26" name="Oval 22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2004" name="Oval 23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2000" name="Text Box 24"/>
            <p:cNvSpPr txBox="1">
              <a:spLocks noChangeArrowheads="1"/>
            </p:cNvSpPr>
            <p:nvPr/>
          </p:nvSpPr>
          <p:spPr bwMode="gray">
            <a:xfrm>
              <a:off x="1721" y="1549"/>
              <a:ext cx="1753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b="1" dirty="0"/>
                <a:t>教 学 应 用 案 例</a:t>
              </a:r>
              <a:endParaRPr lang="en-US" altLang="zh-CN" sz="2400" b="1" dirty="0"/>
            </a:p>
          </p:txBody>
        </p:sp>
        <p:sp>
          <p:nvSpPr>
            <p:cNvPr id="42001" name="Text Box 25"/>
            <p:cNvSpPr txBox="1">
              <a:spLocks noChangeArrowheads="1"/>
            </p:cNvSpPr>
            <p:nvPr/>
          </p:nvSpPr>
          <p:spPr bwMode="gray">
            <a:xfrm>
              <a:off x="1287" y="1475"/>
              <a:ext cx="356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3200" b="1" dirty="0">
                  <a:solidFill>
                    <a:srgbClr val="002060"/>
                  </a:solidFill>
                </a:rPr>
                <a:t>3.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057400" y="4632324"/>
            <a:ext cx="4648200" cy="630753"/>
            <a:chOff x="1152" y="1440"/>
            <a:chExt cx="3360" cy="478"/>
          </a:xfrm>
        </p:grpSpPr>
        <p:sp>
          <p:nvSpPr>
            <p:cNvPr id="41991" name="AutoShape 27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folHlink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zh-CN" altLang="en-US"/>
            </a:p>
          </p:txBody>
        </p:sp>
        <p:grpSp>
          <p:nvGrpSpPr>
            <p:cNvPr id="9" name="Group 28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41995" name="Oval 29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34" name="Oval 30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41997" name="Oval 31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41993" name="Text Box 32"/>
            <p:cNvSpPr txBox="1">
              <a:spLocks noChangeArrowheads="1"/>
            </p:cNvSpPr>
            <p:nvPr/>
          </p:nvSpPr>
          <p:spPr bwMode="gray">
            <a:xfrm>
              <a:off x="1721" y="1549"/>
              <a:ext cx="1753" cy="3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400" b="1" dirty="0"/>
                <a:t>美 味 书 签 推 荐</a:t>
              </a:r>
              <a:endParaRPr lang="en-US" altLang="zh-CN" sz="2400" b="1" dirty="0"/>
            </a:p>
          </p:txBody>
        </p:sp>
        <p:sp>
          <p:nvSpPr>
            <p:cNvPr id="41994" name="Text Box 33"/>
            <p:cNvSpPr txBox="1">
              <a:spLocks noChangeArrowheads="1"/>
            </p:cNvSpPr>
            <p:nvPr/>
          </p:nvSpPr>
          <p:spPr bwMode="gray">
            <a:xfrm>
              <a:off x="1287" y="1475"/>
              <a:ext cx="356" cy="4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3200" b="1" dirty="0">
                  <a:solidFill>
                    <a:srgbClr val="002060"/>
                  </a:solidFill>
                </a:rPr>
                <a:t>4.</a:t>
              </a:r>
            </a:p>
          </p:txBody>
        </p:sp>
      </p:grpSp>
      <p:sp>
        <p:nvSpPr>
          <p:cNvPr id="35" name="标题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1143000"/>
          </a:xfrm>
        </p:spPr>
        <p:txBody>
          <a:bodyPr/>
          <a:lstStyle/>
          <a:p>
            <a:r>
              <a:rPr lang="zh-CN" altLang="en-US" b="1" dirty="0" smtClean="0"/>
              <a:t>目   录</a:t>
            </a:r>
            <a:endParaRPr lang="zh-CN" altLang="en-US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简介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网址：</a:t>
            </a:r>
            <a:r>
              <a:rPr lang="en-US" altLang="zh-CN" dirty="0" smtClean="0"/>
              <a:t> </a:t>
            </a:r>
            <a:r>
              <a:rPr lang="en-US" altLang="zh-CN" dirty="0" smtClean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xianguo.com/home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简介：鲜果网是国内</a:t>
            </a:r>
            <a:r>
              <a:rPr lang="zh-CN" altLang="en-US" b="1" dirty="0" smtClean="0">
                <a:solidFill>
                  <a:srgbClr val="FF0000"/>
                </a:solidFill>
              </a:rPr>
              <a:t>最大</a:t>
            </a:r>
            <a:r>
              <a:rPr lang="zh-CN" altLang="en-US" dirty="0" smtClean="0"/>
              <a:t>的在线订阅服务提供商，创建于</a:t>
            </a:r>
            <a:r>
              <a:rPr lang="en-US" altLang="zh-CN" dirty="0" smtClean="0"/>
              <a:t>2007</a:t>
            </a:r>
            <a:r>
              <a:rPr lang="zh-CN" altLang="en-US" dirty="0" smtClean="0"/>
              <a:t>年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和</a:t>
            </a:r>
            <a:r>
              <a:rPr lang="zh-CN" altLang="en-US" dirty="0" smtClean="0"/>
              <a:t>新浪、和讯、百度、阿里、雅虎、</a:t>
            </a:r>
            <a:r>
              <a:rPr lang="en-US" altLang="zh-CN" dirty="0" smtClean="0"/>
              <a:t>Tom</a:t>
            </a:r>
            <a:r>
              <a:rPr lang="zh-CN" altLang="en-US" dirty="0" smtClean="0"/>
              <a:t>等数十家网站达成紧密合作</a:t>
            </a:r>
            <a:endParaRPr lang="zh-CN" altLang="en-US" dirty="0"/>
          </a:p>
        </p:txBody>
      </p:sp>
      <p:pic>
        <p:nvPicPr>
          <p:cNvPr id="5" name="图片 5" descr="xiangu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692696"/>
            <a:ext cx="10191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“鲜果”界面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038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圆角矩形标注 4"/>
          <p:cNvSpPr/>
          <p:nvPr/>
        </p:nvSpPr>
        <p:spPr>
          <a:xfrm>
            <a:off x="7092280" y="332656"/>
            <a:ext cx="1584176" cy="864096"/>
          </a:xfrm>
          <a:prstGeom prst="wedgeRoundRectCallout">
            <a:avLst>
              <a:gd name="adj1" fmla="val 28509"/>
              <a:gd name="adj2" fmla="val 88102"/>
              <a:gd name="adj3" fmla="val 1666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solidFill>
                  <a:srgbClr val="0070C0"/>
                </a:solidFill>
              </a:rPr>
              <a:t>点此进入阅读界面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鲜果阅读界面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737615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zh-CN" altLang="en-US" dirty="0" smtClean="0"/>
              <a:t>基本特点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4000" dirty="0" smtClean="0"/>
              <a:t>鲜</a:t>
            </a:r>
            <a:r>
              <a:rPr lang="zh-CN" altLang="en-US" dirty="0" smtClean="0"/>
              <a:t>果网作为一个在线的</a:t>
            </a:r>
            <a:r>
              <a:rPr lang="en-US" altLang="zh-CN" dirty="0" smtClean="0">
                <a:solidFill>
                  <a:srgbClr val="FF0000"/>
                </a:solidFill>
                <a:hlinkClick r:id="" action="ppaction://hlinkshowjump?jump=nextslide"/>
              </a:rPr>
              <a:t>RSS</a:t>
            </a:r>
            <a:r>
              <a:rPr lang="zh-CN" altLang="en-US" dirty="0" smtClean="0"/>
              <a:t>阅读器，可以订阅新闻、博客以及各类网站</a:t>
            </a:r>
            <a:r>
              <a:rPr lang="zh-CN" altLang="en-US" dirty="0" smtClean="0"/>
              <a:t>信息，具有以下特点：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/>
              <a:t>——</a:t>
            </a:r>
            <a:r>
              <a:rPr lang="zh-CN" altLang="en-US" dirty="0" smtClean="0"/>
              <a:t>新鲜</a:t>
            </a:r>
            <a:r>
              <a:rPr lang="en-US" altLang="zh-CN" dirty="0" smtClean="0"/>
              <a:t>			——</a:t>
            </a:r>
            <a:r>
              <a:rPr lang="zh-CN" altLang="en-US" dirty="0" smtClean="0"/>
              <a:t>实用</a:t>
            </a:r>
            <a:endParaRPr lang="en-US" altLang="zh-CN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dirty="0" smtClean="0"/>
              <a:t>——</a:t>
            </a:r>
            <a:r>
              <a:rPr lang="zh-CN" altLang="en-US" dirty="0" smtClean="0">
                <a:solidFill>
                  <a:srgbClr val="FFFF00"/>
                </a:solidFill>
              </a:rPr>
              <a:t>兼容</a:t>
            </a:r>
            <a:r>
              <a:rPr lang="zh-CN" altLang="en-US" dirty="0" smtClean="0"/>
              <a:t>（新浪、搜狐、网易、博客大巴、和讯等更新都会第一时间传达到鲜果）</a:t>
            </a:r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183562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4900" dirty="0" smtClean="0"/>
              <a:t>了解一下什么是</a:t>
            </a:r>
            <a:r>
              <a:rPr lang="en-US" altLang="en-US" sz="4900" dirty="0" smtClean="0"/>
              <a:t>RSS：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zh-CN" alt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500063" y="1857375"/>
            <a:ext cx="8183562" cy="4187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dirty="0" smtClean="0"/>
              <a:t>RSS</a:t>
            </a:r>
            <a:r>
              <a:rPr lang="en-US" altLang="en-US" dirty="0" smtClean="0"/>
              <a:t>（</a:t>
            </a:r>
            <a:r>
              <a:rPr lang="en-US" altLang="zh-CN" dirty="0" smtClean="0"/>
              <a:t>Really </a:t>
            </a:r>
            <a:r>
              <a:rPr lang="en-US" altLang="zh-CN" dirty="0" smtClean="0"/>
              <a:t>Simple Syndication</a:t>
            </a:r>
            <a:r>
              <a:rPr lang="zh-CN" altLang="en-US" dirty="0" smtClean="0"/>
              <a:t>真正的简单整合</a:t>
            </a:r>
            <a:r>
              <a:rPr lang="en-US" altLang="en-US" dirty="0" smtClean="0"/>
              <a:t>）</a:t>
            </a:r>
            <a:r>
              <a:rPr lang="zh-CN" altLang="en-US" dirty="0" smtClean="0"/>
              <a:t>是站点用来和其他站点之间共享内容的一种简易方式（也叫聚合内容），通常在时效性比较强的内容（如新闻和博客）上使用</a:t>
            </a:r>
            <a:r>
              <a:rPr lang="en-US" altLang="zh-CN" dirty="0" smtClean="0"/>
              <a:t>RSS</a:t>
            </a:r>
            <a:r>
              <a:rPr lang="zh-CN" altLang="en-US" dirty="0" smtClean="0"/>
              <a:t>订阅能更快速获取信息。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+mj-ea"/>
              </a:rPr>
              <a:t>借助于在线或者客户端</a:t>
            </a:r>
            <a:r>
              <a:rPr lang="en-US" altLang="zh-CN" dirty="0" smtClean="0">
                <a:latin typeface="+mj-ea"/>
              </a:rPr>
              <a:t>RSS</a:t>
            </a:r>
            <a:r>
              <a:rPr lang="zh-CN" altLang="en-US" dirty="0" smtClean="0">
                <a:latin typeface="+mj-ea"/>
              </a:rPr>
              <a:t>阅读器，能使海量的互联网信息在第一时间按照我们自己的要求直达我们的</a:t>
            </a:r>
            <a:r>
              <a:rPr lang="zh-CN" altLang="en-US" dirty="0" smtClean="0">
                <a:latin typeface="+mj-ea"/>
                <a:hlinkClick r:id="rId2"/>
              </a:rPr>
              <a:t>桌面</a:t>
            </a:r>
            <a:r>
              <a:rPr lang="zh-CN" altLang="en-US" dirty="0" smtClean="0">
                <a:latin typeface="+mj-ea"/>
              </a:rPr>
              <a:t>，最大程度提高上网效率以及节约时间。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63" y="0"/>
            <a:ext cx="8183562" cy="10509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鲜果订阅</a:t>
            </a:r>
          </a:p>
        </p:txBody>
      </p:sp>
      <p:pic>
        <p:nvPicPr>
          <p:cNvPr id="10243" name="图片 10" descr="QQ截图201110171922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000125"/>
            <a:ext cx="6286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图片 12" descr="QQ截图2011101719270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1000125"/>
            <a:ext cx="1500187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BBLES">
  <a:themeElements>
    <a:clrScheme name="BUBBLES 1">
      <a:dk1>
        <a:srgbClr val="000080"/>
      </a:dk1>
      <a:lt1>
        <a:srgbClr val="FFFFFF"/>
      </a:lt1>
      <a:dk2>
        <a:srgbClr val="6699FF"/>
      </a:dk2>
      <a:lt2>
        <a:srgbClr val="00FFCC"/>
      </a:lt2>
      <a:accent1>
        <a:srgbClr val="00CCCC"/>
      </a:accent1>
      <a:accent2>
        <a:srgbClr val="FFFF66"/>
      </a:accent2>
      <a:accent3>
        <a:srgbClr val="B8CAFF"/>
      </a:accent3>
      <a:accent4>
        <a:srgbClr val="DADADA"/>
      </a:accent4>
      <a:accent5>
        <a:srgbClr val="AAE2E2"/>
      </a:accent5>
      <a:accent6>
        <a:srgbClr val="E7E75C"/>
      </a:accent6>
      <a:hlink>
        <a:srgbClr val="FF66CC"/>
      </a:hlink>
      <a:folHlink>
        <a:srgbClr val="99CCFF"/>
      </a:folHlink>
    </a:clrScheme>
    <a:fontScheme name="BUBBLES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BUBBLES 1">
        <a:dk1>
          <a:srgbClr val="000080"/>
        </a:dk1>
        <a:lt1>
          <a:srgbClr val="FFFFFF"/>
        </a:lt1>
        <a:dk2>
          <a:srgbClr val="6699FF"/>
        </a:dk2>
        <a:lt2>
          <a:srgbClr val="00FFCC"/>
        </a:lt2>
        <a:accent1>
          <a:srgbClr val="00CCCC"/>
        </a:accent1>
        <a:accent2>
          <a:srgbClr val="FFFF66"/>
        </a:accent2>
        <a:accent3>
          <a:srgbClr val="B8CAFF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FF66CC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S 2">
        <a:dk1>
          <a:srgbClr val="000000"/>
        </a:dk1>
        <a:lt1>
          <a:srgbClr val="FFFFFF"/>
        </a:lt1>
        <a:dk2>
          <a:srgbClr val="0000CC"/>
        </a:dk2>
        <a:lt2>
          <a:srgbClr val="CCCCFF"/>
        </a:lt2>
        <a:accent1>
          <a:srgbClr val="00CCCC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E7E75C"/>
        </a:accent6>
        <a:hlink>
          <a:srgbClr val="FF33CC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86868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</Template>
  <TotalTime>110</TotalTime>
  <Words>529</Words>
  <Application>Microsoft Office PowerPoint</Application>
  <PresentationFormat>全屏显示(4:3)</PresentationFormat>
  <Paragraphs>60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BUBBLES</vt:lpstr>
      <vt:lpstr>鲜果:带你品尝网络最鲜水果</vt:lpstr>
      <vt:lpstr>目   录</vt:lpstr>
      <vt:lpstr>简介</vt:lpstr>
      <vt:lpstr>“鲜果”界面</vt:lpstr>
      <vt:lpstr>鲜果阅读界面</vt:lpstr>
      <vt:lpstr>基本特点</vt:lpstr>
      <vt:lpstr>了解一下什么是RSS：  </vt:lpstr>
      <vt:lpstr>基本功能</vt:lpstr>
      <vt:lpstr>鲜果订阅</vt:lpstr>
      <vt:lpstr>订阅频道</vt:lpstr>
      <vt:lpstr>订阅频道</vt:lpstr>
      <vt:lpstr>怎样获取频道地址？ </vt:lpstr>
      <vt:lpstr>教学应用案例</vt:lpstr>
      <vt:lpstr>管理界面</vt:lpstr>
      <vt:lpstr>应用范围</vt:lpstr>
      <vt:lpstr>推荐书签</vt:lpstr>
    </vt:vector>
  </TitlesOfParts>
  <Company>gmhs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黄华林</dc:creator>
  <cp:lastModifiedBy>le</cp:lastModifiedBy>
  <cp:revision>28</cp:revision>
  <dcterms:created xsi:type="dcterms:W3CDTF">2005-10-06T08:17:37Z</dcterms:created>
  <dcterms:modified xsi:type="dcterms:W3CDTF">2012-05-14T14:02:53Z</dcterms:modified>
</cp:coreProperties>
</file>