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707" r:id="rId3"/>
    <p:sldId id="701" r:id="rId4"/>
    <p:sldId id="714" r:id="rId5"/>
    <p:sldId id="726" r:id="rId6"/>
    <p:sldId id="715" r:id="rId7"/>
    <p:sldId id="727" r:id="rId8"/>
    <p:sldId id="717" r:id="rId9"/>
    <p:sldId id="718" r:id="rId10"/>
    <p:sldId id="723" r:id="rId11"/>
    <p:sldId id="728" r:id="rId12"/>
    <p:sldId id="729" r:id="rId13"/>
    <p:sldId id="730" r:id="rId14"/>
    <p:sldId id="731" r:id="rId15"/>
    <p:sldId id="732" r:id="rId16"/>
    <p:sldId id="733" r:id="rId17"/>
    <p:sldId id="734" r:id="rId18"/>
    <p:sldId id="484" r:id="rId19"/>
  </p:sldIdLst>
  <p:sldSz cx="12195175" cy="6858000"/>
  <p:notesSz cx="6858000" cy="9144000"/>
  <p:defaultTextStyle>
    <a:defPPr>
      <a:defRPr lang="zh-CN"/>
    </a:defPPr>
    <a:lvl1pPr algn="l" rtl="0" fontAlgn="base">
      <a:spcBef>
        <a:spcPct val="0"/>
      </a:spcBef>
      <a:spcAft>
        <a:spcPct val="0"/>
      </a:spcAft>
      <a:defRPr kern="1200">
        <a:solidFill>
          <a:schemeClr val="tx1"/>
        </a:solidFill>
        <a:latin typeface="Calibri" pitchFamily="34" charset="0"/>
        <a:ea typeface="宋体" charset="-122"/>
        <a:cs typeface="+mn-cs"/>
      </a:defRPr>
    </a:lvl1pPr>
    <a:lvl2pPr marL="457200" algn="l" rtl="0" fontAlgn="base">
      <a:spcBef>
        <a:spcPct val="0"/>
      </a:spcBef>
      <a:spcAft>
        <a:spcPct val="0"/>
      </a:spcAft>
      <a:defRPr kern="1200">
        <a:solidFill>
          <a:schemeClr val="tx1"/>
        </a:solidFill>
        <a:latin typeface="Calibri" pitchFamily="34" charset="0"/>
        <a:ea typeface="宋体" charset="-122"/>
        <a:cs typeface="+mn-cs"/>
      </a:defRPr>
    </a:lvl2pPr>
    <a:lvl3pPr marL="914400" algn="l" rtl="0" fontAlgn="base">
      <a:spcBef>
        <a:spcPct val="0"/>
      </a:spcBef>
      <a:spcAft>
        <a:spcPct val="0"/>
      </a:spcAft>
      <a:defRPr kern="1200">
        <a:solidFill>
          <a:schemeClr val="tx1"/>
        </a:solidFill>
        <a:latin typeface="Calibri" pitchFamily="34" charset="0"/>
        <a:ea typeface="宋体" charset="-122"/>
        <a:cs typeface="+mn-cs"/>
      </a:defRPr>
    </a:lvl3pPr>
    <a:lvl4pPr marL="1371600" algn="l" rtl="0" fontAlgn="base">
      <a:spcBef>
        <a:spcPct val="0"/>
      </a:spcBef>
      <a:spcAft>
        <a:spcPct val="0"/>
      </a:spcAft>
      <a:defRPr kern="1200">
        <a:solidFill>
          <a:schemeClr val="tx1"/>
        </a:solidFill>
        <a:latin typeface="Calibri" pitchFamily="34" charset="0"/>
        <a:ea typeface="宋体" charset="-122"/>
        <a:cs typeface="+mn-cs"/>
      </a:defRPr>
    </a:lvl4pPr>
    <a:lvl5pPr marL="1828800" algn="l" rtl="0" fontAlgn="base">
      <a:spcBef>
        <a:spcPct val="0"/>
      </a:spcBef>
      <a:spcAft>
        <a:spcPct val="0"/>
      </a:spcAft>
      <a:defRPr kern="1200">
        <a:solidFill>
          <a:schemeClr val="tx1"/>
        </a:solidFill>
        <a:latin typeface="Calibri" pitchFamily="34" charset="0"/>
        <a:ea typeface="宋体" charset="-122"/>
        <a:cs typeface="+mn-cs"/>
      </a:defRPr>
    </a:lvl5pPr>
    <a:lvl6pPr marL="2286000" algn="l" defTabSz="914400" rtl="0" eaLnBrk="1" latinLnBrk="0" hangingPunct="1">
      <a:defRPr kern="1200">
        <a:solidFill>
          <a:schemeClr val="tx1"/>
        </a:solidFill>
        <a:latin typeface="Calibri" pitchFamily="34" charset="0"/>
        <a:ea typeface="宋体" charset="-122"/>
        <a:cs typeface="+mn-cs"/>
      </a:defRPr>
    </a:lvl6pPr>
    <a:lvl7pPr marL="2743200" algn="l" defTabSz="914400" rtl="0" eaLnBrk="1" latinLnBrk="0" hangingPunct="1">
      <a:defRPr kern="1200">
        <a:solidFill>
          <a:schemeClr val="tx1"/>
        </a:solidFill>
        <a:latin typeface="Calibri" pitchFamily="34" charset="0"/>
        <a:ea typeface="宋体" charset="-122"/>
        <a:cs typeface="+mn-cs"/>
      </a:defRPr>
    </a:lvl7pPr>
    <a:lvl8pPr marL="3200400" algn="l" defTabSz="914400" rtl="0" eaLnBrk="1" latinLnBrk="0" hangingPunct="1">
      <a:defRPr kern="1200">
        <a:solidFill>
          <a:schemeClr val="tx1"/>
        </a:solidFill>
        <a:latin typeface="Calibri" pitchFamily="34" charset="0"/>
        <a:ea typeface="宋体" charset="-122"/>
        <a:cs typeface="+mn-cs"/>
      </a:defRPr>
    </a:lvl8pPr>
    <a:lvl9pPr marL="3657600" algn="l" defTabSz="914400" rtl="0" eaLnBrk="1" latinLnBrk="0" hangingPunct="1">
      <a:defRPr kern="1200">
        <a:solidFill>
          <a:schemeClr val="tx1"/>
        </a:solidFill>
        <a:latin typeface="Calibri"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93BD"/>
    <a:srgbClr val="26AEDE"/>
    <a:srgbClr val="FF6600"/>
    <a:srgbClr val="80C634"/>
    <a:srgbClr val="70AD2D"/>
    <a:srgbClr val="8BCD43"/>
    <a:srgbClr val="59595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浅色样式 2 - 强调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浅色样式 2 - 强调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中度样式 1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31" autoAdjust="0"/>
    <p:restoredTop sz="94660"/>
  </p:normalViewPr>
  <p:slideViewPr>
    <p:cSldViewPr>
      <p:cViewPr>
        <p:scale>
          <a:sx n="70" d="100"/>
          <a:sy n="70" d="100"/>
        </p:scale>
        <p:origin x="-636" y="-216"/>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7212"/>
    </p:cViewPr>
  </p:sorterViewPr>
  <p:notesViewPr>
    <p:cSldViewPr>
      <p:cViewPr varScale="1">
        <p:scale>
          <a:sx n="57" d="100"/>
          <a:sy n="57" d="100"/>
        </p:scale>
        <p:origin x="-260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dirty="0"/>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EDE10E6C-820F-4880-9C00-2B23647B6EE1}" type="datetimeFigureOut">
              <a:rPr lang="en-US"/>
              <a:pPr>
                <a:defRPr/>
              </a:pPr>
              <a:t>4/28/2014</a:t>
            </a:fld>
            <a:endParaRPr 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dirty="0"/>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E57307FB-C9C9-4F69-8380-688CFCE02930}" type="slidenum">
              <a:rPr lang="en-US"/>
              <a:pPr>
                <a:defRPr/>
              </a:pPr>
              <a:t>‹#›</a:t>
            </a:fld>
            <a:endParaRPr lang="en-US" dirty="0"/>
          </a:p>
        </p:txBody>
      </p:sp>
    </p:spTree>
    <p:extLst>
      <p:ext uri="{BB962C8B-B14F-4D97-AF65-F5344CB8AC3E}">
        <p14:creationId xmlns:p14="http://schemas.microsoft.com/office/powerpoint/2010/main" val="29683367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dirty="0"/>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0884D846-16D1-4DFD-ABAE-DA5D731610B2}" type="datetimeFigureOut">
              <a:rPr lang="en-US"/>
              <a:pPr>
                <a:defRPr/>
              </a:pPr>
              <a:t>4/28/2014</a:t>
            </a:fld>
            <a:endParaRPr lang="en-US" dirty="0"/>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dirty="0"/>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043A06A4-F416-47BA-BDF2-E06414979E5D}" type="slidenum">
              <a:rPr lang="en-US"/>
              <a:pPr>
                <a:defRPr/>
              </a:pPr>
              <a:t>‹#›</a:t>
            </a:fld>
            <a:endParaRPr lang="en-US" dirty="0"/>
          </a:p>
        </p:txBody>
      </p:sp>
    </p:spTree>
    <p:extLst>
      <p:ext uri="{BB962C8B-B14F-4D97-AF65-F5344CB8AC3E}">
        <p14:creationId xmlns:p14="http://schemas.microsoft.com/office/powerpoint/2010/main" val="41573065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sp>
        <p:nvSpPr>
          <p:cNvPr id="2" name="矩形 1"/>
          <p:cNvSpPr/>
          <p:nvPr userDrawn="1"/>
        </p:nvSpPr>
        <p:spPr>
          <a:xfrm>
            <a:off x="-1588" y="0"/>
            <a:ext cx="1219835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3" name="Picture 2" descr="http://pic17.nipic.com/20111025/7797199_145732330120_2.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49963" y="0"/>
            <a:ext cx="6145212" cy="400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p:nvPr userDrawn="1"/>
        </p:nvSpPr>
        <p:spPr>
          <a:xfrm>
            <a:off x="-1588" y="6669088"/>
            <a:ext cx="12196763" cy="188912"/>
          </a:xfrm>
          <a:prstGeom prst="rect">
            <a:avLst/>
          </a:prstGeom>
          <a:solidFill>
            <a:srgbClr val="148BD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5" name="Picture 2" descr="X:\07 Produktion\06_Bilder_und_Hintergründe\Separation Slides\Photoshop\B0579.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6008688" cy="400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表格 5"/>
          <p:cNvGraphicFramePr>
            <a:graphicFrameLocks noGrp="1"/>
          </p:cNvGraphicFramePr>
          <p:nvPr/>
        </p:nvGraphicFramePr>
        <p:xfrm>
          <a:off x="0" y="0"/>
          <a:ext cx="12196759" cy="4008440"/>
        </p:xfrm>
        <a:graphic>
          <a:graphicData uri="http://schemas.openxmlformats.org/drawingml/2006/table">
            <a:tbl>
              <a:tblPr firstRow="1" bandRow="1">
                <a:tableStyleId>{5C22544A-7EE6-4342-B048-85BDC9FD1C3A}</a:tableStyleId>
              </a:tblPr>
              <a:tblGrid>
                <a:gridCol w="1219676"/>
                <a:gridCol w="1219676"/>
                <a:gridCol w="1219676"/>
                <a:gridCol w="1219676"/>
                <a:gridCol w="1146616"/>
                <a:gridCol w="1292735"/>
                <a:gridCol w="1219676"/>
                <a:gridCol w="1219676"/>
                <a:gridCol w="1219676"/>
                <a:gridCol w="1219676"/>
              </a:tblGrid>
              <a:tr h="1002110">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solidFill>
                          <a:schemeClr val="accent1">
                            <a:lumMod val="40000"/>
                            <a:lumOff val="60000"/>
                          </a:schemeClr>
                        </a:solidFill>
                      </a:endParaRPr>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solidFill>
                          <a:schemeClr val="accent1">
                            <a:lumMod val="40000"/>
                            <a:lumOff val="60000"/>
                          </a:schemeClr>
                        </a:solidFill>
                      </a:endParaRPr>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tx2">
                        <a:lumMod val="40000"/>
                        <a:lumOff val="60000"/>
                      </a:schemeClr>
                    </a:solidFill>
                  </a:tcPr>
                </a:tc>
              </a:tr>
              <a:tr h="1002110">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00B0F0">
                        <a:alpha val="58824"/>
                      </a:srgbClr>
                    </a:solidFill>
                  </a:tcPr>
                </a:tc>
                <a:tc>
                  <a:txBody>
                    <a:bodyPr/>
                    <a:lstStyle/>
                    <a:p>
                      <a:endParaRPr lang="zh-CN" altLang="en-US" sz="240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r>
              <a:tr h="1002110">
                <a:tc>
                  <a:txBody>
                    <a:bodyPr/>
                    <a:lstStyle/>
                    <a:p>
                      <a:endParaRPr lang="zh-CN" altLang="en-US" sz="240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00B0F0">
                        <a:alpha val="69804"/>
                      </a:srgbClr>
                    </a:solidFill>
                  </a:tcPr>
                </a:tc>
                <a:tc>
                  <a:txBody>
                    <a:bodyPr/>
                    <a:lstStyle/>
                    <a:p>
                      <a:endParaRPr lang="zh-CN" altLang="en-US" sz="240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solidFill>
                          <a:schemeClr val="bg1"/>
                        </a:solidFill>
                      </a:endParaRPr>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C6D9F1">
                        <a:alpha val="74902"/>
                      </a:srgbClr>
                    </a:solidFill>
                  </a:tcPr>
                </a:tc>
                <a:tc>
                  <a:txBody>
                    <a:bodyPr/>
                    <a:lstStyle/>
                    <a:p>
                      <a:endParaRPr lang="zh-CN" altLang="en-US" sz="240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r>
              <a:tr h="1002110">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558ED5">
                        <a:alpha val="65882"/>
                      </a:srgbClr>
                    </a:solid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endParaRPr lang="zh-CN" altLang="en-US" sz="2400" dirty="0"/>
                    </a:p>
                  </a:txBody>
                  <a:tcPr marL="121967" marR="121967" marT="61011" marB="61011">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167087729"/>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两栏内容">
    <p:spTree>
      <p:nvGrpSpPr>
        <p:cNvPr id="1" name=""/>
        <p:cNvGrpSpPr/>
        <p:nvPr/>
      </p:nvGrpSpPr>
      <p:grpSpPr>
        <a:xfrm>
          <a:off x="0" y="0"/>
          <a:ext cx="0" cy="0"/>
          <a:chOff x="0" y="0"/>
          <a:chExt cx="0" cy="0"/>
        </a:xfrm>
      </p:grpSpPr>
      <p:cxnSp>
        <p:nvCxnSpPr>
          <p:cNvPr id="2" name="直接连接符 1"/>
          <p:cNvCxnSpPr/>
          <p:nvPr userDrawn="1"/>
        </p:nvCxnSpPr>
        <p:spPr>
          <a:xfrm>
            <a:off x="996950" y="504825"/>
            <a:ext cx="973138"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7673374"/>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尾页">
    <p:spTree>
      <p:nvGrpSpPr>
        <p:cNvPr id="1" name=""/>
        <p:cNvGrpSpPr/>
        <p:nvPr/>
      </p:nvGrpSpPr>
      <p:grpSpPr>
        <a:xfrm>
          <a:off x="0" y="0"/>
          <a:ext cx="0" cy="0"/>
          <a:chOff x="0" y="0"/>
          <a:chExt cx="0" cy="0"/>
        </a:xfrm>
      </p:grpSpPr>
      <p:sp>
        <p:nvSpPr>
          <p:cNvPr id="2" name="TextBox 29"/>
          <p:cNvSpPr txBox="1">
            <a:spLocks noChangeArrowheads="1"/>
          </p:cNvSpPr>
          <p:nvPr userDrawn="1"/>
        </p:nvSpPr>
        <p:spPr bwMode="auto">
          <a:xfrm>
            <a:off x="979488" y="141288"/>
            <a:ext cx="10080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r>
              <a:rPr lang="zh-CN" altLang="en-US" sz="1600" smtClean="0">
                <a:solidFill>
                  <a:srgbClr val="FF6600"/>
                </a:solidFill>
                <a:latin typeface="微软雅黑" pitchFamily="34" charset="-122"/>
                <a:ea typeface="微软雅黑" pitchFamily="34" charset="-122"/>
              </a:rPr>
              <a:t>第一章</a:t>
            </a:r>
            <a:endParaRPr lang="en-US" altLang="zh-CN" sz="1600" dirty="0" smtClean="0">
              <a:solidFill>
                <a:srgbClr val="FF6600"/>
              </a:solidFill>
              <a:latin typeface="微软雅黑" pitchFamily="34" charset="-122"/>
              <a:ea typeface="微软雅黑" pitchFamily="34" charset="-122"/>
            </a:endParaRPr>
          </a:p>
        </p:txBody>
      </p:sp>
      <p:cxnSp>
        <p:nvCxnSpPr>
          <p:cNvPr id="3" name="直接连接符 2"/>
          <p:cNvCxnSpPr/>
          <p:nvPr userDrawn="1"/>
        </p:nvCxnSpPr>
        <p:spPr>
          <a:xfrm>
            <a:off x="996950" y="504825"/>
            <a:ext cx="973138"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8260961"/>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两栏内容">
    <p:spTree>
      <p:nvGrpSpPr>
        <p:cNvPr id="1" name=""/>
        <p:cNvGrpSpPr/>
        <p:nvPr/>
      </p:nvGrpSpPr>
      <p:grpSpPr>
        <a:xfrm>
          <a:off x="0" y="0"/>
          <a:ext cx="0" cy="0"/>
          <a:chOff x="0" y="0"/>
          <a:chExt cx="0" cy="0"/>
        </a:xfrm>
      </p:grpSpPr>
      <p:sp>
        <p:nvSpPr>
          <p:cNvPr id="2" name="TextBox 29"/>
          <p:cNvSpPr txBox="1">
            <a:spLocks noChangeArrowheads="1"/>
          </p:cNvSpPr>
          <p:nvPr userDrawn="1"/>
        </p:nvSpPr>
        <p:spPr bwMode="auto">
          <a:xfrm>
            <a:off x="979488" y="141288"/>
            <a:ext cx="10080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r>
              <a:rPr lang="zh-CN" altLang="en-US" sz="1600" smtClean="0">
                <a:solidFill>
                  <a:srgbClr val="FF6600"/>
                </a:solidFill>
                <a:latin typeface="微软雅黑" pitchFamily="34" charset="-122"/>
                <a:ea typeface="微软雅黑" pitchFamily="34" charset="-122"/>
              </a:rPr>
              <a:t>第四章</a:t>
            </a:r>
            <a:endParaRPr lang="en-US" altLang="zh-CN" sz="1600" dirty="0" smtClean="0">
              <a:solidFill>
                <a:srgbClr val="FF6600"/>
              </a:solidFill>
              <a:latin typeface="微软雅黑" pitchFamily="34" charset="-122"/>
              <a:ea typeface="微软雅黑" pitchFamily="34" charset="-122"/>
            </a:endParaRPr>
          </a:p>
        </p:txBody>
      </p:sp>
      <p:cxnSp>
        <p:nvCxnSpPr>
          <p:cNvPr id="3" name="直接连接符 2"/>
          <p:cNvCxnSpPr/>
          <p:nvPr userDrawn="1"/>
        </p:nvCxnSpPr>
        <p:spPr>
          <a:xfrm>
            <a:off x="996950" y="504825"/>
            <a:ext cx="973138"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2787211"/>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两栏内容">
    <p:spTree>
      <p:nvGrpSpPr>
        <p:cNvPr id="1" name=""/>
        <p:cNvGrpSpPr/>
        <p:nvPr/>
      </p:nvGrpSpPr>
      <p:grpSpPr>
        <a:xfrm>
          <a:off x="0" y="0"/>
          <a:ext cx="0" cy="0"/>
          <a:chOff x="0" y="0"/>
          <a:chExt cx="0" cy="0"/>
        </a:xfrm>
      </p:grpSpPr>
      <p:sp>
        <p:nvSpPr>
          <p:cNvPr id="2" name="TextBox 29"/>
          <p:cNvSpPr txBox="1">
            <a:spLocks noChangeArrowheads="1"/>
          </p:cNvSpPr>
          <p:nvPr userDrawn="1"/>
        </p:nvSpPr>
        <p:spPr bwMode="auto">
          <a:xfrm>
            <a:off x="979488" y="141288"/>
            <a:ext cx="10080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r>
              <a:rPr lang="zh-CN" altLang="en-US" sz="1600" smtClean="0">
                <a:solidFill>
                  <a:srgbClr val="FF6600"/>
                </a:solidFill>
                <a:latin typeface="微软雅黑" pitchFamily="34" charset="-122"/>
                <a:ea typeface="微软雅黑" pitchFamily="34" charset="-122"/>
              </a:rPr>
              <a:t>第四章</a:t>
            </a:r>
            <a:endParaRPr lang="en-US" altLang="zh-CN" sz="1600" dirty="0" smtClean="0">
              <a:solidFill>
                <a:srgbClr val="FF6600"/>
              </a:solidFill>
              <a:latin typeface="微软雅黑" pitchFamily="34" charset="-122"/>
              <a:ea typeface="微软雅黑" pitchFamily="34" charset="-122"/>
            </a:endParaRPr>
          </a:p>
        </p:txBody>
      </p:sp>
      <p:cxnSp>
        <p:nvCxnSpPr>
          <p:cNvPr id="3" name="直接连接符 2"/>
          <p:cNvCxnSpPr/>
          <p:nvPr userDrawn="1"/>
        </p:nvCxnSpPr>
        <p:spPr>
          <a:xfrm>
            <a:off x="996950" y="504825"/>
            <a:ext cx="973138"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sp>
        <p:nvSpPr>
          <p:cNvPr id="4" name="矩形 3"/>
          <p:cNvSpPr/>
          <p:nvPr userDrawn="1"/>
        </p:nvSpPr>
        <p:spPr>
          <a:xfrm>
            <a:off x="768350" y="2133600"/>
            <a:ext cx="10945813" cy="39274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0" rIns="216000" anchor="ctr"/>
          <a:lstStyle/>
          <a:p>
            <a:pPr algn="just" fontAlgn="auto">
              <a:lnSpc>
                <a:spcPct val="200000"/>
              </a:lnSpc>
              <a:spcBef>
                <a:spcPts val="0"/>
              </a:spcBef>
              <a:spcAft>
                <a:spcPts val="0"/>
              </a:spcAft>
              <a:defRPr/>
            </a:pPr>
            <a:endParaRPr lang="zh-CN" altLang="en-US" sz="1400">
              <a:solidFill>
                <a:schemeClr val="tx1">
                  <a:lumMod val="75000"/>
                  <a:lumOff val="25000"/>
                </a:schemeClr>
              </a:solidFill>
              <a:latin typeface="微软雅黑" pitchFamily="34" charset="-122"/>
              <a:ea typeface="微软雅黑" pitchFamily="34" charset="-122"/>
            </a:endParaRPr>
          </a:p>
        </p:txBody>
      </p:sp>
      <p:sp>
        <p:nvSpPr>
          <p:cNvPr id="5" name="矩形 4"/>
          <p:cNvSpPr/>
          <p:nvPr userDrawn="1"/>
        </p:nvSpPr>
        <p:spPr>
          <a:xfrm>
            <a:off x="984250" y="1916113"/>
            <a:ext cx="10514013" cy="504825"/>
          </a:xfrm>
          <a:prstGeom prst="rect">
            <a:avLst/>
          </a:prstGeom>
          <a:solidFill>
            <a:srgbClr val="FF6600"/>
          </a:solidFill>
          <a:effectLst>
            <a:outerShdw blurRad="50800" dist="38100" dir="2700000" algn="tl" rotWithShape="0">
              <a:prstClr val="black">
                <a:alpha val="40000"/>
              </a:prstClr>
            </a:outerShdw>
          </a:effectLst>
        </p:spPr>
        <p:txBody>
          <a:bodyPr tIns="0" bIns="0"/>
          <a:lstStyle/>
          <a:p>
            <a:pPr fontAlgn="auto">
              <a:lnSpc>
                <a:spcPct val="134000"/>
              </a:lnSpc>
              <a:spcBef>
                <a:spcPts val="600"/>
              </a:spcBef>
              <a:spcAft>
                <a:spcPts val="0"/>
              </a:spcAft>
              <a:defRPr/>
            </a:pPr>
            <a:endParaRPr lang="zh-CN" altLang="en-US" sz="1600">
              <a:solidFill>
                <a:schemeClr val="bg1"/>
              </a:solidFill>
              <a:latin typeface="微软雅黑" pitchFamily="34" charset="-122"/>
              <a:ea typeface="微软雅黑" pitchFamily="34" charset="-122"/>
            </a:endParaRPr>
          </a:p>
        </p:txBody>
      </p:sp>
    </p:spTree>
    <p:extLst>
      <p:ext uri="{BB962C8B-B14F-4D97-AF65-F5344CB8AC3E}">
        <p14:creationId xmlns:p14="http://schemas.microsoft.com/office/powerpoint/2010/main" val="1378281645"/>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两栏内容">
    <p:spTree>
      <p:nvGrpSpPr>
        <p:cNvPr id="1" name=""/>
        <p:cNvGrpSpPr/>
        <p:nvPr/>
      </p:nvGrpSpPr>
      <p:grpSpPr>
        <a:xfrm>
          <a:off x="0" y="0"/>
          <a:ext cx="0" cy="0"/>
          <a:chOff x="0" y="0"/>
          <a:chExt cx="0" cy="0"/>
        </a:xfrm>
      </p:grpSpPr>
      <p:cxnSp>
        <p:nvCxnSpPr>
          <p:cNvPr id="2" name="直接连接符 1"/>
          <p:cNvCxnSpPr/>
          <p:nvPr userDrawn="1"/>
        </p:nvCxnSpPr>
        <p:spPr>
          <a:xfrm>
            <a:off x="996950" y="504825"/>
            <a:ext cx="973138"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sp>
        <p:nvSpPr>
          <p:cNvPr id="3" name="矩形 2"/>
          <p:cNvSpPr/>
          <p:nvPr userDrawn="1"/>
        </p:nvSpPr>
        <p:spPr>
          <a:xfrm>
            <a:off x="768350" y="2060575"/>
            <a:ext cx="10945813" cy="40005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0" rIns="216000" anchor="ctr"/>
          <a:lstStyle/>
          <a:p>
            <a:pPr algn="just" fontAlgn="auto">
              <a:lnSpc>
                <a:spcPct val="200000"/>
              </a:lnSpc>
              <a:spcBef>
                <a:spcPts val="0"/>
              </a:spcBef>
              <a:spcAft>
                <a:spcPts val="0"/>
              </a:spcAft>
              <a:defRPr/>
            </a:pPr>
            <a:endParaRPr lang="zh-CN" altLang="en-US" sz="1400">
              <a:solidFill>
                <a:schemeClr val="tx1">
                  <a:lumMod val="75000"/>
                  <a:lumOff val="25000"/>
                </a:schemeClr>
              </a:solidFill>
              <a:latin typeface="微软雅黑" pitchFamily="34" charset="-122"/>
              <a:ea typeface="微软雅黑" pitchFamily="34" charset="-122"/>
            </a:endParaRPr>
          </a:p>
        </p:txBody>
      </p:sp>
      <p:sp>
        <p:nvSpPr>
          <p:cNvPr id="4" name="矩形 3"/>
          <p:cNvSpPr/>
          <p:nvPr userDrawn="1"/>
        </p:nvSpPr>
        <p:spPr>
          <a:xfrm>
            <a:off x="984250" y="1916113"/>
            <a:ext cx="649288" cy="4249737"/>
          </a:xfrm>
          <a:prstGeom prst="rect">
            <a:avLst/>
          </a:prstGeom>
          <a:solidFill>
            <a:srgbClr val="FF6600"/>
          </a:solidFill>
          <a:effectLst>
            <a:outerShdw blurRad="50800" dist="38100" dir="2700000" algn="tl" rotWithShape="0">
              <a:prstClr val="black">
                <a:alpha val="40000"/>
              </a:prstClr>
            </a:outerShdw>
          </a:effectLst>
        </p:spPr>
        <p:txBody>
          <a:bodyPr tIns="0" bIns="0"/>
          <a:lstStyle/>
          <a:p>
            <a:pPr fontAlgn="auto">
              <a:lnSpc>
                <a:spcPct val="134000"/>
              </a:lnSpc>
              <a:spcBef>
                <a:spcPts val="600"/>
              </a:spcBef>
              <a:spcAft>
                <a:spcPts val="0"/>
              </a:spcAft>
              <a:defRPr/>
            </a:pPr>
            <a:endParaRPr lang="zh-CN" altLang="en-US" sz="1600">
              <a:solidFill>
                <a:schemeClr val="bg1"/>
              </a:solidFill>
              <a:latin typeface="微软雅黑" pitchFamily="34" charset="-122"/>
              <a:ea typeface="微软雅黑" pitchFamily="34" charset="-122"/>
            </a:endParaRPr>
          </a:p>
        </p:txBody>
      </p:sp>
    </p:spTree>
    <p:extLst>
      <p:ext uri="{BB962C8B-B14F-4D97-AF65-F5344CB8AC3E}">
        <p14:creationId xmlns:p14="http://schemas.microsoft.com/office/powerpoint/2010/main" val="168008569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最后空白">
    <p:spTree>
      <p:nvGrpSpPr>
        <p:cNvPr id="1" name=""/>
        <p:cNvGrpSpPr/>
        <p:nvPr/>
      </p:nvGrpSpPr>
      <p:grpSpPr>
        <a:xfrm>
          <a:off x="0" y="0"/>
          <a:ext cx="0" cy="0"/>
          <a:chOff x="0" y="0"/>
          <a:chExt cx="0" cy="0"/>
        </a:xfrm>
      </p:grpSpPr>
      <p:sp>
        <p:nvSpPr>
          <p:cNvPr id="2" name="矩形 1"/>
          <p:cNvSpPr/>
          <p:nvPr userDrawn="1"/>
        </p:nvSpPr>
        <p:spPr>
          <a:xfrm>
            <a:off x="0" y="0"/>
            <a:ext cx="1219517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extLst>
      <p:ext uri="{BB962C8B-B14F-4D97-AF65-F5344CB8AC3E}">
        <p14:creationId xmlns:p14="http://schemas.microsoft.com/office/powerpoint/2010/main" val="619263408"/>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垂直排列标题与文本">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6153741"/>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759" y="1143000"/>
            <a:ext cx="10975658" cy="1066800"/>
          </a:xfrm>
          <a:prstGeom prst="rect">
            <a:avLst/>
          </a:prstGeom>
        </p:spPr>
        <p:txBody>
          <a:bodyPr/>
          <a:lstStyle/>
          <a:p>
            <a:r>
              <a:rPr lang="zh-CN" altLang="en-US" smtClean="0"/>
              <a:t>单击此处编辑母版标题样式</a:t>
            </a:r>
            <a:endParaRPr lang="en-US"/>
          </a:p>
        </p:txBody>
      </p:sp>
      <p:sp>
        <p:nvSpPr>
          <p:cNvPr id="3" name="内容占位符 2"/>
          <p:cNvSpPr>
            <a:spLocks noGrp="1"/>
          </p:cNvSpPr>
          <p:nvPr>
            <p:ph idx="1"/>
          </p:nvPr>
        </p:nvSpPr>
        <p:spPr>
          <a:xfrm>
            <a:off x="609759" y="2249424"/>
            <a:ext cx="10975658" cy="4325112"/>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a:xfrm>
            <a:off x="8783638" y="612775"/>
            <a:ext cx="1277937" cy="457200"/>
          </a:xfrm>
          <a:prstGeom prst="rect">
            <a:avLst/>
          </a:prstGeom>
        </p:spPr>
        <p:txBody>
          <a:bodyPr/>
          <a:lstStyle>
            <a:lvl1pPr>
              <a:defRPr>
                <a:ea typeface="宋体" pitchFamily="2" charset="-122"/>
              </a:defRPr>
            </a:lvl1pPr>
          </a:lstStyle>
          <a:p>
            <a:pPr>
              <a:defRPr/>
            </a:pPr>
            <a:fld id="{350961C6-6D58-467D-84D8-EF3865193A5A}" type="datetimeFigureOut">
              <a:rPr lang="zh-CN" altLang="en-US"/>
              <a:pPr>
                <a:defRPr/>
              </a:pPr>
              <a:t>2014/4/28</a:t>
            </a:fld>
            <a:endParaRPr lang="zh-CN" altLang="en-US"/>
          </a:p>
        </p:txBody>
      </p:sp>
      <p:sp>
        <p:nvSpPr>
          <p:cNvPr id="5" name="页脚占位符 4"/>
          <p:cNvSpPr>
            <a:spLocks noGrp="1"/>
          </p:cNvSpPr>
          <p:nvPr>
            <p:ph type="ftr" sz="quarter" idx="11"/>
          </p:nvPr>
        </p:nvSpPr>
        <p:spPr>
          <a:xfrm>
            <a:off x="7011988" y="612775"/>
            <a:ext cx="1768475" cy="457200"/>
          </a:xfrm>
          <a:prstGeom prst="rect">
            <a:avLst/>
          </a:prstGeom>
        </p:spPr>
        <p:txBody>
          <a:bodyPr/>
          <a:lstStyle>
            <a:lvl1pPr>
              <a:defRPr>
                <a:ea typeface="宋体" pitchFamily="2" charset="-122"/>
              </a:defRPr>
            </a:lvl1pPr>
          </a:lstStyle>
          <a:p>
            <a:pPr>
              <a:defRPr/>
            </a:pPr>
            <a:endParaRPr lang="zh-CN" altLang="en-US"/>
          </a:p>
        </p:txBody>
      </p:sp>
      <p:sp>
        <p:nvSpPr>
          <p:cNvPr id="6" name="灯片编号占位符 5"/>
          <p:cNvSpPr>
            <a:spLocks noGrp="1"/>
          </p:cNvSpPr>
          <p:nvPr>
            <p:ph type="sldNum" sz="quarter" idx="12"/>
          </p:nvPr>
        </p:nvSpPr>
        <p:spPr>
          <a:xfrm>
            <a:off x="10902950" y="1588"/>
            <a:ext cx="1016000" cy="366712"/>
          </a:xfrm>
          <a:prstGeom prst="rect">
            <a:avLst/>
          </a:prstGeom>
        </p:spPr>
        <p:txBody>
          <a:bodyPr/>
          <a:lstStyle>
            <a:lvl1pPr>
              <a:defRPr>
                <a:ea typeface="宋体" pitchFamily="2" charset="-122"/>
              </a:defRPr>
            </a:lvl1pPr>
          </a:lstStyle>
          <a:p>
            <a:pPr>
              <a:defRPr/>
            </a:pPr>
            <a:fld id="{26DD8608-B958-4432-9C4C-C22E6C80B2B9}" type="slidenum">
              <a:rPr lang="zh-CN" altLang="en-US"/>
              <a:pPr>
                <a:defRPr/>
              </a:pPr>
              <a:t>‹#›</a:t>
            </a:fld>
            <a:endParaRPr lang="zh-CN" altLang="en-US"/>
          </a:p>
        </p:txBody>
      </p:sp>
    </p:spTree>
    <p:extLst>
      <p:ext uri="{BB962C8B-B14F-4D97-AF65-F5344CB8AC3E}">
        <p14:creationId xmlns:p14="http://schemas.microsoft.com/office/powerpoint/2010/main" val="1341143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2" name="矩形 1"/>
          <p:cNvSpPr/>
          <p:nvPr userDrawn="1"/>
        </p:nvSpPr>
        <p:spPr>
          <a:xfrm>
            <a:off x="0" y="0"/>
            <a:ext cx="12195175" cy="6858000"/>
          </a:xfrm>
          <a:prstGeom prst="rect">
            <a:avLst/>
          </a:prstGeom>
          <a:solidFill>
            <a:srgbClr val="148BD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矩形 2"/>
          <p:cNvSpPr/>
          <p:nvPr userDrawn="1"/>
        </p:nvSpPr>
        <p:spPr>
          <a:xfrm>
            <a:off x="388938" y="319088"/>
            <a:ext cx="11417300" cy="6219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TextBox 15"/>
          <p:cNvSpPr txBox="1">
            <a:spLocks noChangeArrowheads="1"/>
          </p:cNvSpPr>
          <p:nvPr userDrawn="1"/>
        </p:nvSpPr>
        <p:spPr bwMode="auto">
          <a:xfrm>
            <a:off x="5665788" y="6524625"/>
            <a:ext cx="9826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defRPr/>
            </a:pPr>
            <a:r>
              <a:rPr lang="en-US" altLang="zh-CN" sz="1600" dirty="0" smtClean="0">
                <a:solidFill>
                  <a:schemeClr val="bg1"/>
                </a:solidFill>
              </a:rPr>
              <a:t>—  </a:t>
            </a:r>
            <a:fld id="{FB95B1AA-B5F9-469F-8B0A-E4A2F6E1C87F}" type="slidenum">
              <a:rPr lang="zh-CN" altLang="en-US" sz="1600" smtClean="0">
                <a:solidFill>
                  <a:schemeClr val="bg1"/>
                </a:solidFill>
              </a:rPr>
              <a:pPr>
                <a:defRPr/>
              </a:pPr>
              <a:t>‹#›</a:t>
            </a:fld>
            <a:r>
              <a:rPr lang="zh-CN" altLang="en-US" sz="1600" smtClean="0">
                <a:solidFill>
                  <a:schemeClr val="bg1"/>
                </a:solidFill>
              </a:rPr>
              <a:t> </a:t>
            </a:r>
            <a:r>
              <a:rPr lang="en-US" altLang="zh-CN" sz="1600" dirty="0" smtClean="0">
                <a:solidFill>
                  <a:schemeClr val="bg1"/>
                </a:solidFill>
              </a:rPr>
              <a:t>—</a:t>
            </a:r>
            <a:r>
              <a:rPr lang="zh-CN" altLang="en-US" sz="1600" smtClean="0">
                <a:solidFill>
                  <a:schemeClr val="bg1"/>
                </a:solidFill>
              </a:rPr>
              <a:t> </a:t>
            </a:r>
            <a:endParaRPr lang="zh-CN" altLang="en-US" sz="1600" smtClean="0">
              <a:solidFill>
                <a:schemeClr val="bg1"/>
              </a:solidFill>
              <a:latin typeface="微软雅黑" pitchFamily="34" charset="-122"/>
              <a:ea typeface="微软雅黑" pitchFamily="34" charset="-122"/>
            </a:endParaRPr>
          </a:p>
        </p:txBody>
      </p:sp>
      <p:cxnSp>
        <p:nvCxnSpPr>
          <p:cNvPr id="5" name="直接连接符 4"/>
          <p:cNvCxnSpPr/>
          <p:nvPr userDrawn="1"/>
        </p:nvCxnSpPr>
        <p:spPr>
          <a:xfrm>
            <a:off x="193675" y="1104900"/>
            <a:ext cx="2951163" cy="0"/>
          </a:xfrm>
          <a:prstGeom prst="line">
            <a:avLst/>
          </a:prstGeom>
          <a:ln>
            <a:solidFill>
              <a:srgbClr val="148BDC"/>
            </a:solidFill>
          </a:ln>
        </p:spPr>
        <p:style>
          <a:lnRef idx="1">
            <a:schemeClr val="accent1"/>
          </a:lnRef>
          <a:fillRef idx="0">
            <a:schemeClr val="accent1"/>
          </a:fillRef>
          <a:effectRef idx="0">
            <a:schemeClr val="accent1"/>
          </a:effectRef>
          <a:fontRef idx="minor">
            <a:schemeClr val="tx1"/>
          </a:fontRef>
        </p:style>
      </p:cxnSp>
      <p:sp>
        <p:nvSpPr>
          <p:cNvPr id="6" name="矩形 5"/>
          <p:cNvSpPr/>
          <p:nvPr userDrawn="1"/>
        </p:nvSpPr>
        <p:spPr>
          <a:xfrm>
            <a:off x="625475" y="706438"/>
            <a:ext cx="3024188" cy="3984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zh-CN" altLang="en-US" sz="2000" dirty="0">
                <a:solidFill>
                  <a:srgbClr val="148BDC"/>
                </a:solidFill>
                <a:latin typeface="微软雅黑" panose="020B0503020204020204" pitchFamily="34" charset="-122"/>
                <a:ea typeface="微软雅黑" panose="020B0503020204020204" pitchFamily="34" charset="-122"/>
              </a:rPr>
              <a:t>  目录页 </a:t>
            </a:r>
            <a:r>
              <a:rPr lang="en-US" altLang="zh-CN" sz="2000" dirty="0">
                <a:solidFill>
                  <a:srgbClr val="148BDC"/>
                </a:solidFill>
                <a:latin typeface="微软雅黑" panose="020B0503020204020204" pitchFamily="34" charset="-122"/>
                <a:ea typeface="微软雅黑" panose="020B0503020204020204" pitchFamily="34" charset="-122"/>
              </a:rPr>
              <a:t> </a:t>
            </a:r>
            <a:r>
              <a:rPr lang="en-US" altLang="zh-CN" sz="1400" b="1" dirty="0">
                <a:solidFill>
                  <a:srgbClr val="FF6600"/>
                </a:solidFill>
                <a:ea typeface="微软雅黑" pitchFamily="34" charset="-122"/>
                <a:cs typeface="Arial Unicode MS" pitchFamily="34" charset="-122"/>
              </a:rPr>
              <a:t>CONTENTS PAGE</a:t>
            </a:r>
            <a:r>
              <a:rPr lang="en-US" altLang="zh-CN" sz="1400" dirty="0">
                <a:solidFill>
                  <a:srgbClr val="FF6600"/>
                </a:solidFill>
                <a:latin typeface="微软雅黑" panose="020B0503020204020204" pitchFamily="34" charset="-122"/>
                <a:ea typeface="微软雅黑" panose="020B0503020204020204" pitchFamily="34" charset="-122"/>
              </a:rPr>
              <a:t> </a:t>
            </a:r>
            <a:endParaRPr lang="zh-CN" altLang="en-US" sz="1400" dirty="0">
              <a:solidFill>
                <a:srgbClr val="FF66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7651408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50" fill="hold"/>
                                        <p:tgtEl>
                                          <p:spTgt spid="5"/>
                                        </p:tgtEl>
                                        <p:attrNameLst>
                                          <p:attrName>ppt_x</p:attrName>
                                        </p:attrNameLst>
                                      </p:cBhvr>
                                      <p:tavLst>
                                        <p:tav tm="0">
                                          <p:val>
                                            <p:strVal val="0-#ppt_w/2"/>
                                          </p:val>
                                        </p:tav>
                                        <p:tav tm="100000">
                                          <p:val>
                                            <p:strVal val="#ppt_x"/>
                                          </p:val>
                                        </p:tav>
                                      </p:tavLst>
                                    </p:anim>
                                    <p:anim calcmode="lin" valueType="num">
                                      <p:cBhvr additive="base">
                                        <p:cTn id="8" dur="45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450"/>
                            </p:stCondLst>
                            <p:childTnLst>
                              <p:par>
                                <p:cTn id="10" presetID="2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目录页">
    <p:spTree>
      <p:nvGrpSpPr>
        <p:cNvPr id="1" name=""/>
        <p:cNvGrpSpPr/>
        <p:nvPr/>
      </p:nvGrpSpPr>
      <p:grpSpPr>
        <a:xfrm>
          <a:off x="0" y="0"/>
          <a:ext cx="0" cy="0"/>
          <a:chOff x="0" y="0"/>
          <a:chExt cx="0" cy="0"/>
        </a:xfrm>
      </p:grpSpPr>
      <p:sp>
        <p:nvSpPr>
          <p:cNvPr id="2" name="TextBox 15"/>
          <p:cNvSpPr txBox="1">
            <a:spLocks noChangeArrowheads="1"/>
          </p:cNvSpPr>
          <p:nvPr userDrawn="1"/>
        </p:nvSpPr>
        <p:spPr bwMode="auto">
          <a:xfrm>
            <a:off x="625475" y="1001713"/>
            <a:ext cx="12954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r>
              <a:rPr lang="en-US" altLang="zh-CN" sz="1600" dirty="0" smtClean="0">
                <a:solidFill>
                  <a:srgbClr val="FFFFFF"/>
                </a:solidFill>
                <a:latin typeface="Agency FB" pitchFamily="34" charset="0"/>
                <a:ea typeface="Adobe 宋体 Std L" pitchFamily="18" charset="-122"/>
              </a:rPr>
              <a:t>Contents Page</a:t>
            </a:r>
            <a:endParaRPr lang="zh-CN" altLang="en-US" sz="1600" smtClean="0">
              <a:solidFill>
                <a:srgbClr val="FFFFFF"/>
              </a:solidFill>
              <a:latin typeface="Agency FB" pitchFamily="34" charset="0"/>
              <a:ea typeface="Adobe 宋体 Std L" pitchFamily="18" charset="-122"/>
            </a:endParaRPr>
          </a:p>
        </p:txBody>
      </p:sp>
      <p:sp>
        <p:nvSpPr>
          <p:cNvPr id="3" name="文本框 24"/>
          <p:cNvSpPr txBox="1">
            <a:spLocks noChangeArrowheads="1"/>
          </p:cNvSpPr>
          <p:nvPr userDrawn="1"/>
        </p:nvSpPr>
        <p:spPr bwMode="auto">
          <a:xfrm>
            <a:off x="625475" y="561975"/>
            <a:ext cx="1295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r>
              <a:rPr lang="zh-CN" altLang="en-US" sz="2400" smtClean="0">
                <a:solidFill>
                  <a:srgbClr val="FFFFFF"/>
                </a:solidFill>
                <a:ea typeface="微软雅黑" pitchFamily="34" charset="-122"/>
              </a:rPr>
              <a:t>目录页</a:t>
            </a:r>
          </a:p>
        </p:txBody>
      </p:sp>
      <p:sp>
        <p:nvSpPr>
          <p:cNvPr id="4" name="矩形 3"/>
          <p:cNvSpPr/>
          <p:nvPr userDrawn="1"/>
        </p:nvSpPr>
        <p:spPr>
          <a:xfrm>
            <a:off x="0" y="0"/>
            <a:ext cx="12195175" cy="6858000"/>
          </a:xfrm>
          <a:prstGeom prst="rect">
            <a:avLst/>
          </a:prstGeom>
          <a:solidFill>
            <a:srgbClr val="148BD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矩形 4"/>
          <p:cNvSpPr/>
          <p:nvPr userDrawn="1"/>
        </p:nvSpPr>
        <p:spPr>
          <a:xfrm>
            <a:off x="388938" y="319088"/>
            <a:ext cx="11417300" cy="6219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6" name="直接连接符 5"/>
          <p:cNvCxnSpPr/>
          <p:nvPr userDrawn="1"/>
        </p:nvCxnSpPr>
        <p:spPr>
          <a:xfrm>
            <a:off x="193675" y="1104900"/>
            <a:ext cx="2951163" cy="0"/>
          </a:xfrm>
          <a:prstGeom prst="line">
            <a:avLst/>
          </a:prstGeom>
          <a:ln>
            <a:solidFill>
              <a:srgbClr val="148BDC"/>
            </a:solidFill>
          </a:ln>
        </p:spPr>
        <p:style>
          <a:lnRef idx="1">
            <a:schemeClr val="accent1"/>
          </a:lnRef>
          <a:fillRef idx="0">
            <a:schemeClr val="accent1"/>
          </a:fillRef>
          <a:effectRef idx="0">
            <a:schemeClr val="accent1"/>
          </a:effectRef>
          <a:fontRef idx="minor">
            <a:schemeClr val="tx1"/>
          </a:fontRef>
        </p:style>
      </p:cxnSp>
      <p:sp>
        <p:nvSpPr>
          <p:cNvPr id="7" name="TextBox 15"/>
          <p:cNvSpPr txBox="1">
            <a:spLocks noChangeArrowheads="1"/>
          </p:cNvSpPr>
          <p:nvPr userDrawn="1"/>
        </p:nvSpPr>
        <p:spPr bwMode="auto">
          <a:xfrm>
            <a:off x="5592763" y="6524625"/>
            <a:ext cx="984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defRPr/>
            </a:pPr>
            <a:r>
              <a:rPr lang="en-US" altLang="zh-CN" sz="1600" dirty="0" smtClean="0">
                <a:solidFill>
                  <a:schemeClr val="bg1"/>
                </a:solidFill>
              </a:rPr>
              <a:t>—  </a:t>
            </a:r>
            <a:fld id="{CE88633D-6778-4CD5-A629-8547BA657386}" type="slidenum">
              <a:rPr lang="zh-CN" altLang="en-US" sz="1600" smtClean="0">
                <a:solidFill>
                  <a:schemeClr val="bg1"/>
                </a:solidFill>
              </a:rPr>
              <a:pPr>
                <a:defRPr/>
              </a:pPr>
              <a:t>‹#›</a:t>
            </a:fld>
            <a:r>
              <a:rPr lang="zh-CN" altLang="en-US" sz="1600" smtClean="0">
                <a:solidFill>
                  <a:schemeClr val="bg1"/>
                </a:solidFill>
              </a:rPr>
              <a:t> </a:t>
            </a:r>
            <a:r>
              <a:rPr lang="en-US" altLang="zh-CN" sz="1600" dirty="0" smtClean="0">
                <a:solidFill>
                  <a:schemeClr val="bg1"/>
                </a:solidFill>
              </a:rPr>
              <a:t>—</a:t>
            </a:r>
            <a:r>
              <a:rPr lang="zh-CN" altLang="en-US" sz="1600" smtClean="0">
                <a:solidFill>
                  <a:schemeClr val="bg1"/>
                </a:solidFill>
              </a:rPr>
              <a:t> </a:t>
            </a:r>
            <a:endParaRPr lang="zh-CN" altLang="en-US" sz="1600" smtClean="0">
              <a:solidFill>
                <a:schemeClr val="bg1"/>
              </a:solidFill>
              <a:latin typeface="微软雅黑" pitchFamily="34" charset="-122"/>
              <a:ea typeface="微软雅黑" pitchFamily="34" charset="-122"/>
            </a:endParaRPr>
          </a:p>
        </p:txBody>
      </p:sp>
    </p:spTree>
    <p:extLst>
      <p:ext uri="{BB962C8B-B14F-4D97-AF65-F5344CB8AC3E}">
        <p14:creationId xmlns:p14="http://schemas.microsoft.com/office/powerpoint/2010/main" val="2238924519"/>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过渡页1">
    <p:spTree>
      <p:nvGrpSpPr>
        <p:cNvPr id="1" name=""/>
        <p:cNvGrpSpPr/>
        <p:nvPr/>
      </p:nvGrpSpPr>
      <p:grpSpPr>
        <a:xfrm>
          <a:off x="0" y="0"/>
          <a:ext cx="0" cy="0"/>
          <a:chOff x="0" y="0"/>
          <a:chExt cx="0" cy="0"/>
        </a:xfrm>
      </p:grpSpPr>
      <p:cxnSp>
        <p:nvCxnSpPr>
          <p:cNvPr id="2" name="直接连接符 1"/>
          <p:cNvCxnSpPr/>
          <p:nvPr userDrawn="1"/>
        </p:nvCxnSpPr>
        <p:spPr>
          <a:xfrm>
            <a:off x="996950" y="504825"/>
            <a:ext cx="973138"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4614133"/>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过渡页1">
    <p:spTree>
      <p:nvGrpSpPr>
        <p:cNvPr id="1" name=""/>
        <p:cNvGrpSpPr/>
        <p:nvPr/>
      </p:nvGrpSpPr>
      <p:grpSpPr>
        <a:xfrm>
          <a:off x="0" y="0"/>
          <a:ext cx="0" cy="0"/>
          <a:chOff x="0" y="0"/>
          <a:chExt cx="0" cy="0"/>
        </a:xfrm>
      </p:grpSpPr>
      <p:cxnSp>
        <p:nvCxnSpPr>
          <p:cNvPr id="2" name="直接连接符 1"/>
          <p:cNvCxnSpPr/>
          <p:nvPr userDrawn="1"/>
        </p:nvCxnSpPr>
        <p:spPr>
          <a:xfrm>
            <a:off x="996950" y="504825"/>
            <a:ext cx="973138"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0940420"/>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过渡页1">
    <p:spTree>
      <p:nvGrpSpPr>
        <p:cNvPr id="1" name=""/>
        <p:cNvGrpSpPr/>
        <p:nvPr/>
      </p:nvGrpSpPr>
      <p:grpSpPr>
        <a:xfrm>
          <a:off x="0" y="0"/>
          <a:ext cx="0" cy="0"/>
          <a:chOff x="0" y="0"/>
          <a:chExt cx="0" cy="0"/>
        </a:xfrm>
      </p:grpSpPr>
      <p:cxnSp>
        <p:nvCxnSpPr>
          <p:cNvPr id="2" name="直接连接符 1"/>
          <p:cNvCxnSpPr/>
          <p:nvPr userDrawn="1"/>
        </p:nvCxnSpPr>
        <p:spPr>
          <a:xfrm>
            <a:off x="996950" y="504825"/>
            <a:ext cx="973138"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sp>
        <p:nvSpPr>
          <p:cNvPr id="3" name="矩形 2"/>
          <p:cNvSpPr/>
          <p:nvPr userDrawn="1"/>
        </p:nvSpPr>
        <p:spPr>
          <a:xfrm>
            <a:off x="768350" y="2133600"/>
            <a:ext cx="10945813" cy="39274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0" rIns="216000" anchor="ctr"/>
          <a:lstStyle/>
          <a:p>
            <a:pPr algn="just" fontAlgn="auto">
              <a:lnSpc>
                <a:spcPct val="200000"/>
              </a:lnSpc>
              <a:spcBef>
                <a:spcPts val="0"/>
              </a:spcBef>
              <a:spcAft>
                <a:spcPts val="0"/>
              </a:spcAft>
              <a:defRPr/>
            </a:pPr>
            <a:endParaRPr lang="zh-CN" altLang="en-US" sz="1400">
              <a:solidFill>
                <a:schemeClr val="tx1">
                  <a:lumMod val="75000"/>
                  <a:lumOff val="25000"/>
                </a:schemeClr>
              </a:solidFill>
              <a:latin typeface="微软雅黑" pitchFamily="34" charset="-122"/>
              <a:ea typeface="微软雅黑" pitchFamily="34" charset="-122"/>
            </a:endParaRPr>
          </a:p>
        </p:txBody>
      </p:sp>
      <p:sp>
        <p:nvSpPr>
          <p:cNvPr id="4" name="矩形 3"/>
          <p:cNvSpPr/>
          <p:nvPr userDrawn="1"/>
        </p:nvSpPr>
        <p:spPr>
          <a:xfrm>
            <a:off x="984250" y="1916113"/>
            <a:ext cx="10514013" cy="504825"/>
          </a:xfrm>
          <a:prstGeom prst="rect">
            <a:avLst/>
          </a:prstGeom>
          <a:solidFill>
            <a:srgbClr val="FF6600"/>
          </a:solidFill>
          <a:effectLst>
            <a:outerShdw blurRad="50800" dist="38100" dir="2700000" algn="tl" rotWithShape="0">
              <a:prstClr val="black">
                <a:alpha val="40000"/>
              </a:prstClr>
            </a:outerShdw>
          </a:effectLst>
        </p:spPr>
        <p:txBody>
          <a:bodyPr tIns="0" bIns="0"/>
          <a:lstStyle/>
          <a:p>
            <a:pPr fontAlgn="auto">
              <a:lnSpc>
                <a:spcPct val="134000"/>
              </a:lnSpc>
              <a:spcBef>
                <a:spcPts val="600"/>
              </a:spcBef>
              <a:spcAft>
                <a:spcPts val="0"/>
              </a:spcAft>
              <a:defRPr/>
            </a:pPr>
            <a:endParaRPr lang="zh-CN" altLang="en-US" sz="1600">
              <a:solidFill>
                <a:schemeClr val="bg1"/>
              </a:solidFill>
              <a:latin typeface="微软雅黑" pitchFamily="34" charset="-122"/>
              <a:ea typeface="微软雅黑" pitchFamily="34" charset="-122"/>
            </a:endParaRPr>
          </a:p>
        </p:txBody>
      </p:sp>
    </p:spTree>
    <p:extLst>
      <p:ext uri="{BB962C8B-B14F-4D97-AF65-F5344CB8AC3E}">
        <p14:creationId xmlns:p14="http://schemas.microsoft.com/office/powerpoint/2010/main" val="1755237847"/>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cxnSp>
        <p:nvCxnSpPr>
          <p:cNvPr id="2" name="直接连接符 1"/>
          <p:cNvCxnSpPr/>
          <p:nvPr userDrawn="1"/>
        </p:nvCxnSpPr>
        <p:spPr>
          <a:xfrm>
            <a:off x="996950" y="504825"/>
            <a:ext cx="973138"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4813645"/>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cxnSp>
        <p:nvCxnSpPr>
          <p:cNvPr id="2" name="直接连接符 1"/>
          <p:cNvCxnSpPr/>
          <p:nvPr userDrawn="1"/>
        </p:nvCxnSpPr>
        <p:spPr>
          <a:xfrm>
            <a:off x="996950" y="504825"/>
            <a:ext cx="973138"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sp>
        <p:nvSpPr>
          <p:cNvPr id="3" name="矩形 2"/>
          <p:cNvSpPr/>
          <p:nvPr userDrawn="1"/>
        </p:nvSpPr>
        <p:spPr>
          <a:xfrm>
            <a:off x="768350" y="2133600"/>
            <a:ext cx="10945813" cy="39274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0" rIns="216000" anchor="ctr"/>
          <a:lstStyle/>
          <a:p>
            <a:pPr algn="just" fontAlgn="auto">
              <a:lnSpc>
                <a:spcPct val="200000"/>
              </a:lnSpc>
              <a:spcBef>
                <a:spcPts val="0"/>
              </a:spcBef>
              <a:spcAft>
                <a:spcPts val="0"/>
              </a:spcAft>
              <a:defRPr/>
            </a:pPr>
            <a:endParaRPr lang="zh-CN" altLang="en-US" sz="1400">
              <a:solidFill>
                <a:schemeClr val="tx1">
                  <a:lumMod val="75000"/>
                  <a:lumOff val="25000"/>
                </a:schemeClr>
              </a:solidFill>
              <a:latin typeface="微软雅黑" pitchFamily="34" charset="-122"/>
              <a:ea typeface="微软雅黑" pitchFamily="34" charset="-122"/>
            </a:endParaRPr>
          </a:p>
        </p:txBody>
      </p:sp>
      <p:sp>
        <p:nvSpPr>
          <p:cNvPr id="4" name="矩形 3"/>
          <p:cNvSpPr/>
          <p:nvPr userDrawn="1"/>
        </p:nvSpPr>
        <p:spPr>
          <a:xfrm>
            <a:off x="984250" y="1916113"/>
            <a:ext cx="10514013" cy="504825"/>
          </a:xfrm>
          <a:prstGeom prst="rect">
            <a:avLst/>
          </a:prstGeom>
          <a:solidFill>
            <a:srgbClr val="FF6600"/>
          </a:solidFill>
          <a:effectLst>
            <a:outerShdw blurRad="50800" dist="38100" dir="2700000" algn="tl" rotWithShape="0">
              <a:prstClr val="black">
                <a:alpha val="40000"/>
              </a:prstClr>
            </a:outerShdw>
          </a:effectLst>
        </p:spPr>
        <p:txBody>
          <a:bodyPr tIns="0" bIns="0"/>
          <a:lstStyle/>
          <a:p>
            <a:pPr fontAlgn="auto">
              <a:lnSpc>
                <a:spcPct val="134000"/>
              </a:lnSpc>
              <a:spcBef>
                <a:spcPts val="600"/>
              </a:spcBef>
              <a:spcAft>
                <a:spcPts val="0"/>
              </a:spcAft>
              <a:defRPr/>
            </a:pPr>
            <a:endParaRPr lang="zh-CN" altLang="en-US" sz="1600">
              <a:solidFill>
                <a:schemeClr val="bg1"/>
              </a:solidFill>
              <a:latin typeface="微软雅黑" pitchFamily="34" charset="-122"/>
              <a:ea typeface="微软雅黑" pitchFamily="34" charset="-122"/>
            </a:endParaRPr>
          </a:p>
        </p:txBody>
      </p:sp>
    </p:spTree>
    <p:extLst>
      <p:ext uri="{BB962C8B-B14F-4D97-AF65-F5344CB8AC3E}">
        <p14:creationId xmlns:p14="http://schemas.microsoft.com/office/powerpoint/2010/main" val="3282247068"/>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两栏内容">
    <p:spTree>
      <p:nvGrpSpPr>
        <p:cNvPr id="1" name=""/>
        <p:cNvGrpSpPr/>
        <p:nvPr/>
      </p:nvGrpSpPr>
      <p:grpSpPr>
        <a:xfrm>
          <a:off x="0" y="0"/>
          <a:ext cx="0" cy="0"/>
          <a:chOff x="0" y="0"/>
          <a:chExt cx="0" cy="0"/>
        </a:xfrm>
      </p:grpSpPr>
      <p:cxnSp>
        <p:nvCxnSpPr>
          <p:cNvPr id="2" name="直接连接符 1"/>
          <p:cNvCxnSpPr/>
          <p:nvPr userDrawn="1"/>
        </p:nvCxnSpPr>
        <p:spPr>
          <a:xfrm>
            <a:off x="996950" y="504825"/>
            <a:ext cx="973138"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1061909"/>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直接连接符 4"/>
          <p:cNvCxnSpPr/>
          <p:nvPr/>
        </p:nvCxnSpPr>
        <p:spPr>
          <a:xfrm>
            <a:off x="0" y="836613"/>
            <a:ext cx="12195175" cy="0"/>
          </a:xfrm>
          <a:prstGeom prst="line">
            <a:avLst/>
          </a:prstGeom>
          <a:ln>
            <a:solidFill>
              <a:srgbClr val="148BDC"/>
            </a:solidFill>
            <a:prstDash val="dash"/>
          </a:ln>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0" y="276225"/>
            <a:ext cx="10439400" cy="250825"/>
          </a:xfrm>
          <a:prstGeom prst="rect">
            <a:avLst/>
          </a:prstGeom>
          <a:solidFill>
            <a:srgbClr val="148BD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28" name="TextBox 15"/>
          <p:cNvSpPr txBox="1">
            <a:spLocks noChangeArrowheads="1"/>
          </p:cNvSpPr>
          <p:nvPr/>
        </p:nvSpPr>
        <p:spPr bwMode="auto">
          <a:xfrm>
            <a:off x="5692775" y="6453188"/>
            <a:ext cx="7651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fld id="{0AB1F8D5-DBAD-44A3-96EB-D029687471A6}" type="slidenum">
              <a:rPr lang="zh-CN" altLang="en-US" sz="1600" smtClean="0">
                <a:solidFill>
                  <a:srgbClr val="148BDC"/>
                </a:solidFill>
              </a:rPr>
              <a:pPr algn="ctr">
                <a:defRPr/>
              </a:pPr>
              <a:t>‹#›</a:t>
            </a:fld>
            <a:r>
              <a:rPr lang="zh-CN" altLang="en-US" sz="1600" smtClean="0">
                <a:solidFill>
                  <a:schemeClr val="bg1"/>
                </a:solidFill>
              </a:rPr>
              <a:t> </a:t>
            </a:r>
            <a:endParaRPr lang="zh-CN" altLang="en-US" sz="1600" smtClean="0">
              <a:solidFill>
                <a:schemeClr val="bg1"/>
              </a:solidFill>
              <a:latin typeface="微软雅黑" pitchFamily="34" charset="-122"/>
              <a:ea typeface="微软雅黑" pitchFamily="34" charset="-122"/>
            </a:endParaRPr>
          </a:p>
        </p:txBody>
      </p:sp>
      <p:sp>
        <p:nvSpPr>
          <p:cNvPr id="2" name="矩形 1"/>
          <p:cNvSpPr/>
          <p:nvPr/>
        </p:nvSpPr>
        <p:spPr>
          <a:xfrm>
            <a:off x="841375" y="0"/>
            <a:ext cx="1284288" cy="965200"/>
          </a:xfrm>
          <a:prstGeom prst="rect">
            <a:avLst/>
          </a:prstGeom>
          <a:solidFill>
            <a:srgbClr val="FFFFFF">
              <a:alpha val="85098"/>
            </a:srgbClr>
          </a:solidFill>
          <a:ln w="3175" cap="flat" cmpd="sng" algn="ctr">
            <a:noFill/>
            <a:prstDash val="solid"/>
          </a:ln>
          <a:effectLst>
            <a:outerShdw blurRad="50800" dist="38100" dir="5400000" algn="t" rotWithShape="0">
              <a:prstClr val="black">
                <a:alpha val="40000"/>
              </a:prstClr>
            </a:outerShdw>
          </a:effectLst>
        </p:spPr>
        <p:txBody>
          <a:bodyPr anchor="ctr"/>
          <a:lstStyle/>
          <a:p>
            <a:pPr algn="ctr" fontAlgn="auto">
              <a:lnSpc>
                <a:spcPct val="120000"/>
              </a:lnSpc>
              <a:spcBef>
                <a:spcPts val="0"/>
              </a:spcBef>
              <a:spcAft>
                <a:spcPts val="0"/>
              </a:spcAft>
              <a:defRPr/>
            </a:pPr>
            <a:endParaRPr lang="zh-CN" altLang="en-US" b="1" kern="0" dirty="0">
              <a:solidFill>
                <a:srgbClr val="F9F9F9"/>
              </a:solidFill>
              <a:latin typeface="微软雅黑" pitchFamily="34" charset="-122"/>
              <a:ea typeface="微软雅黑" pitchFamily="34" charset="-122"/>
            </a:endParaRPr>
          </a:p>
        </p:txBody>
      </p:sp>
      <p:cxnSp>
        <p:nvCxnSpPr>
          <p:cNvPr id="7" name="直接连接符 6"/>
          <p:cNvCxnSpPr/>
          <p:nvPr/>
        </p:nvCxnSpPr>
        <p:spPr>
          <a:xfrm>
            <a:off x="841375" y="965200"/>
            <a:ext cx="1284288"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V="1">
            <a:off x="841375" y="0"/>
            <a:ext cx="0" cy="96520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2125663" y="0"/>
            <a:ext cx="0" cy="96520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0" y="6643688"/>
            <a:ext cx="5692775" cy="0"/>
          </a:xfrm>
          <a:prstGeom prst="line">
            <a:avLst/>
          </a:prstGeom>
          <a:ln>
            <a:solidFill>
              <a:srgbClr val="148BDC"/>
            </a:solidFill>
            <a:tailEnd type="oval"/>
          </a:ln>
        </p:spPr>
        <p:style>
          <a:lnRef idx="1">
            <a:schemeClr val="accent6"/>
          </a:lnRef>
          <a:fillRef idx="0">
            <a:schemeClr val="accent6"/>
          </a:fillRef>
          <a:effectRef idx="0">
            <a:schemeClr val="accent6"/>
          </a:effectRef>
          <a:fontRef idx="minor">
            <a:schemeClr val="tx1"/>
          </a:fontRef>
        </p:style>
      </p:cxnSp>
      <p:cxnSp>
        <p:nvCxnSpPr>
          <p:cNvPr id="22" name="直接连接符 21"/>
          <p:cNvCxnSpPr/>
          <p:nvPr/>
        </p:nvCxnSpPr>
        <p:spPr>
          <a:xfrm>
            <a:off x="6457950" y="6643688"/>
            <a:ext cx="5737225" cy="0"/>
          </a:xfrm>
          <a:prstGeom prst="line">
            <a:avLst/>
          </a:prstGeom>
          <a:ln>
            <a:solidFill>
              <a:srgbClr val="148BDC"/>
            </a:solidFill>
            <a:headEnd type="oval"/>
            <a:tailEnd type="none"/>
          </a:ln>
        </p:spPr>
        <p:style>
          <a:lnRef idx="1">
            <a:schemeClr val="accent6"/>
          </a:lnRef>
          <a:fillRef idx="0">
            <a:schemeClr val="accent6"/>
          </a:fillRef>
          <a:effectRef idx="0">
            <a:schemeClr val="accent6"/>
          </a:effectRef>
          <a:fontRef idx="minor">
            <a:schemeClr val="tx1"/>
          </a:fontRef>
        </p:style>
      </p:cxnSp>
      <p:sp>
        <p:nvSpPr>
          <p:cNvPr id="23" name="TextBox 7"/>
          <p:cNvSpPr txBox="1">
            <a:spLocks noChangeArrowheads="1"/>
          </p:cNvSpPr>
          <p:nvPr/>
        </p:nvSpPr>
        <p:spPr bwMode="auto">
          <a:xfrm>
            <a:off x="10439400" y="165100"/>
            <a:ext cx="1047750" cy="534988"/>
          </a:xfrm>
          <a:prstGeom prst="rect">
            <a:avLst/>
          </a:prstGeom>
          <a:noFill/>
          <a:ln>
            <a:noFill/>
          </a:ln>
          <a:extLst/>
        </p:spPr>
        <p:txBody>
          <a:bodyPr lIns="102870" tIns="51435" rIns="102870" bIns="51435">
            <a:spAutoFit/>
          </a:bodyPr>
          <a:lstStyle>
            <a:lvl1pPr>
              <a:defRPr sz="2000">
                <a:solidFill>
                  <a:schemeClr val="tx1"/>
                </a:solidFill>
                <a:latin typeface="Calibri" pitchFamily="34" charset="0"/>
                <a:ea typeface="宋体" charset="-122"/>
              </a:defRPr>
            </a:lvl1pPr>
            <a:lvl2pPr marL="742950" indent="-285750">
              <a:defRPr sz="2000">
                <a:solidFill>
                  <a:schemeClr val="tx1"/>
                </a:solidFill>
                <a:latin typeface="Calibri" pitchFamily="34" charset="0"/>
                <a:ea typeface="宋体" charset="-122"/>
              </a:defRPr>
            </a:lvl2pPr>
            <a:lvl3pPr marL="1143000" indent="-228600">
              <a:defRPr sz="2000">
                <a:solidFill>
                  <a:schemeClr val="tx1"/>
                </a:solidFill>
                <a:latin typeface="Calibri" pitchFamily="34" charset="0"/>
                <a:ea typeface="宋体" charset="-122"/>
              </a:defRPr>
            </a:lvl3pPr>
            <a:lvl4pPr marL="1600200" indent="-228600">
              <a:defRPr sz="2000">
                <a:solidFill>
                  <a:schemeClr val="tx1"/>
                </a:solidFill>
                <a:latin typeface="Calibri" pitchFamily="34" charset="0"/>
                <a:ea typeface="宋体" charset="-122"/>
              </a:defRPr>
            </a:lvl4pPr>
            <a:lvl5pPr>
              <a:defRPr sz="2000">
                <a:solidFill>
                  <a:schemeClr val="tx1"/>
                </a:solidFill>
                <a:latin typeface="Calibri" pitchFamily="34" charset="0"/>
                <a:ea typeface="宋体" charset="-122"/>
              </a:defRPr>
            </a:lvl5pPr>
            <a:lvl6pPr marL="2514600" indent="-228600" defTabSz="1028700" fontAlgn="base">
              <a:spcBef>
                <a:spcPct val="0"/>
              </a:spcBef>
              <a:spcAft>
                <a:spcPct val="0"/>
              </a:spcAft>
              <a:defRPr sz="2000">
                <a:solidFill>
                  <a:schemeClr val="tx1"/>
                </a:solidFill>
                <a:latin typeface="Calibri" pitchFamily="34" charset="0"/>
                <a:ea typeface="宋体" charset="-122"/>
              </a:defRPr>
            </a:lvl6pPr>
            <a:lvl7pPr marL="2971800" indent="-228600" defTabSz="1028700" fontAlgn="base">
              <a:spcBef>
                <a:spcPct val="0"/>
              </a:spcBef>
              <a:spcAft>
                <a:spcPct val="0"/>
              </a:spcAft>
              <a:defRPr sz="2000">
                <a:solidFill>
                  <a:schemeClr val="tx1"/>
                </a:solidFill>
                <a:latin typeface="Calibri" pitchFamily="34" charset="0"/>
                <a:ea typeface="宋体" charset="-122"/>
              </a:defRPr>
            </a:lvl7pPr>
            <a:lvl8pPr marL="3429000" indent="-228600" defTabSz="1028700" fontAlgn="base">
              <a:spcBef>
                <a:spcPct val="0"/>
              </a:spcBef>
              <a:spcAft>
                <a:spcPct val="0"/>
              </a:spcAft>
              <a:defRPr sz="2000">
                <a:solidFill>
                  <a:schemeClr val="tx1"/>
                </a:solidFill>
                <a:latin typeface="Calibri" pitchFamily="34" charset="0"/>
                <a:ea typeface="宋体" charset="-122"/>
              </a:defRPr>
            </a:lvl8pPr>
            <a:lvl9pPr marL="3886200" indent="-228600" defTabSz="1028700" fontAlgn="base">
              <a:spcBef>
                <a:spcPct val="0"/>
              </a:spcBef>
              <a:spcAft>
                <a:spcPct val="0"/>
              </a:spcAft>
              <a:defRPr sz="2000">
                <a:solidFill>
                  <a:schemeClr val="tx1"/>
                </a:solidFill>
                <a:latin typeface="Calibri" pitchFamily="34" charset="0"/>
                <a:ea typeface="宋体" charset="-122"/>
              </a:defRPr>
            </a:lvl9pPr>
          </a:lstStyle>
          <a:p>
            <a:pPr algn="ctr" fontAlgn="auto">
              <a:spcBef>
                <a:spcPts val="0"/>
              </a:spcBef>
              <a:spcAft>
                <a:spcPts val="0"/>
              </a:spcAft>
              <a:defRPr/>
            </a:pPr>
            <a:r>
              <a:rPr lang="en-US" altLang="zh-CN" sz="2800" b="1" dirty="0" smtClean="0">
                <a:solidFill>
                  <a:srgbClr val="148BDC"/>
                </a:solidFill>
                <a:latin typeface="+mn-lt"/>
              </a:rPr>
              <a:t>FLG</a:t>
            </a:r>
            <a:endParaRPr lang="zh-CN" altLang="en-US" sz="2800" b="1" dirty="0" smtClean="0">
              <a:solidFill>
                <a:srgbClr val="148BDC"/>
              </a:solidFill>
              <a:latin typeface="+mn-lt"/>
            </a:endParaRPr>
          </a:p>
        </p:txBody>
      </p:sp>
      <p:sp>
        <p:nvSpPr>
          <p:cNvPr id="24" name="矩形 23"/>
          <p:cNvSpPr/>
          <p:nvPr/>
        </p:nvSpPr>
        <p:spPr>
          <a:xfrm>
            <a:off x="11474450" y="276225"/>
            <a:ext cx="720725" cy="250825"/>
          </a:xfrm>
          <a:prstGeom prst="rect">
            <a:avLst/>
          </a:prstGeom>
          <a:solidFill>
            <a:srgbClr val="148BD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36" r:id="rId16"/>
    <p:sldLayoutId id="2147483752" r:id="rId17"/>
  </p:sldLayoutIdLst>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1+#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7.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hyperlink" Target="http://www.eyefulpresentations.co.uk/" TargetMode="External"/><Relationship Id="rId2" Type="http://schemas.openxmlformats.org/officeDocument/2006/relationships/hyperlink" Target="mailto:info@eyefulpresentations.co.uk" TargetMode="Externa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a:off x="2281163" y="4292599"/>
            <a:ext cx="7703814"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algn="ctr" eaLnBrk="1" hangingPunct="1">
              <a:lnSpc>
                <a:spcPct val="150000"/>
              </a:lnSpc>
            </a:pPr>
            <a:r>
              <a:rPr lang="en-US" altLang="zh-CN" b="1" dirty="0">
                <a:solidFill>
                  <a:srgbClr val="0070C0"/>
                </a:solidFill>
                <a:latin typeface="微软雅黑" pitchFamily="34" charset="-122"/>
                <a:ea typeface="微软雅黑" pitchFamily="34" charset="-122"/>
              </a:rPr>
              <a:t>A Study on the Development and Application of </a:t>
            </a:r>
            <a:r>
              <a:rPr lang="en-US" altLang="zh-CN" b="1" dirty="0" smtClean="0">
                <a:solidFill>
                  <a:srgbClr val="0070C0"/>
                </a:solidFill>
                <a:latin typeface="微软雅黑" pitchFamily="34" charset="-122"/>
                <a:ea typeface="微软雅黑" pitchFamily="34" charset="-122"/>
              </a:rPr>
              <a:t>Programming  </a:t>
            </a:r>
            <a:r>
              <a:rPr lang="en-US" altLang="zh-CN" b="1" dirty="0">
                <a:solidFill>
                  <a:srgbClr val="0070C0"/>
                </a:solidFill>
                <a:latin typeface="微软雅黑" pitchFamily="34" charset="-122"/>
                <a:ea typeface="微软雅黑" pitchFamily="34" charset="-122"/>
              </a:rPr>
              <a:t>Language Education for Creativity Enhancement: Based on LOGO and Scratch</a:t>
            </a:r>
            <a:endParaRPr lang="en-US" altLang="zh-CN" b="1" dirty="0" smtClean="0">
              <a:solidFill>
                <a:srgbClr val="0070C0"/>
              </a:solidFill>
              <a:latin typeface="微软雅黑" pitchFamily="34" charset="-122"/>
              <a:ea typeface="微软雅黑" pitchFamily="34" charset="-122"/>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iterate type="lt">
                                    <p:tmPct val="12857"/>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strVal val="(6*min(max(#ppt_w*#ppt_h,.3),1)-7.4)/-.7*#ppt_w"/>
                                          </p:val>
                                        </p:tav>
                                        <p:tav tm="100000">
                                          <p:val>
                                            <p:strVal val="#ppt_w"/>
                                          </p:val>
                                        </p:tav>
                                      </p:tavLst>
                                    </p:anim>
                                    <p:anim calcmode="lin" valueType="num">
                                      <p:cBhvr>
                                        <p:cTn id="8" dur="500" fill="hold"/>
                                        <p:tgtEl>
                                          <p:spTgt spid="9"/>
                                        </p:tgtEl>
                                        <p:attrNameLst>
                                          <p:attrName>ppt_h</p:attrName>
                                        </p:attrNameLst>
                                      </p:cBhvr>
                                      <p:tavLst>
                                        <p:tav tm="0">
                                          <p:val>
                                            <p:strVal val="(6*min(max(#ppt_w*#ppt_h,.3),1)-7.4)/-.7*#ppt_h"/>
                                          </p:val>
                                        </p:tav>
                                        <p:tav tm="100000">
                                          <p:val>
                                            <p:strVal val="#ppt_h"/>
                                          </p:val>
                                        </p:tav>
                                      </p:tavLst>
                                    </p:anim>
                                    <p:anim calcmode="lin" valueType="num">
                                      <p:cBhvr>
                                        <p:cTn id="9" dur="500" fill="hold"/>
                                        <p:tgtEl>
                                          <p:spTgt spid="9"/>
                                        </p:tgtEl>
                                        <p:attrNameLst>
                                          <p:attrName>ppt_x</p:attrName>
                                        </p:attrNameLst>
                                      </p:cBhvr>
                                      <p:tavLst>
                                        <p:tav tm="0">
                                          <p:val>
                                            <p:fltVal val="0.5"/>
                                          </p:val>
                                        </p:tav>
                                        <p:tav tm="100000">
                                          <p:val>
                                            <p:strVal val="#ppt_x"/>
                                          </p:val>
                                        </p:tav>
                                      </p:tavLst>
                                    </p:anim>
                                    <p:anim calcmode="lin" valueType="num">
                                      <p:cBhvr>
                                        <p:cTn id="10" dur="500" fill="hold"/>
                                        <p:tgtEl>
                                          <p:spTgt spid="9"/>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80963" y="1484784"/>
            <a:ext cx="10975658" cy="4309939"/>
          </a:xfrm>
        </p:spPr>
        <p:txBody>
          <a:bodyPr>
            <a:normAutofit/>
          </a:bodyPr>
          <a:lstStyle/>
          <a:p>
            <a:r>
              <a:rPr lang="en-US" altLang="zh-CN" sz="1800" dirty="0">
                <a:latin typeface="微软雅黑" pitchFamily="34" charset="-122"/>
                <a:ea typeface="微软雅黑" pitchFamily="34" charset="-122"/>
              </a:rPr>
              <a:t>An implementation of design-based learning </a:t>
            </a:r>
            <a:r>
              <a:rPr lang="en-US" altLang="zh-CN" sz="1800" dirty="0" smtClean="0">
                <a:latin typeface="微软雅黑" pitchFamily="34" charset="-122"/>
                <a:ea typeface="微软雅黑" pitchFamily="34" charset="-122"/>
              </a:rPr>
              <a:t>through creating </a:t>
            </a:r>
            <a:r>
              <a:rPr lang="en-US" altLang="zh-CN" sz="1800" dirty="0">
                <a:latin typeface="微软雅黑" pitchFamily="34" charset="-122"/>
                <a:ea typeface="微软雅黑" pitchFamily="34" charset="-122"/>
              </a:rPr>
              <a:t>educational computer games: A case study </a:t>
            </a:r>
            <a:r>
              <a:rPr lang="en-US" altLang="zh-CN" sz="1800" dirty="0" smtClean="0">
                <a:latin typeface="微软雅黑" pitchFamily="34" charset="-122"/>
                <a:ea typeface="微软雅黑" pitchFamily="34" charset="-122"/>
              </a:rPr>
              <a:t>on mathematics </a:t>
            </a:r>
            <a:r>
              <a:rPr lang="en-US" altLang="zh-CN" sz="1800" dirty="0">
                <a:latin typeface="微软雅黑" pitchFamily="34" charset="-122"/>
                <a:ea typeface="微软雅黑" pitchFamily="34" charset="-122"/>
              </a:rPr>
              <a:t>learning during design and </a:t>
            </a:r>
            <a:r>
              <a:rPr lang="en-US" altLang="zh-CN" sz="1800" dirty="0" smtClean="0">
                <a:latin typeface="微软雅黑" pitchFamily="34" charset="-122"/>
                <a:ea typeface="微软雅黑" pitchFamily="34" charset="-122"/>
              </a:rPr>
              <a:t>computing</a:t>
            </a:r>
          </a:p>
          <a:p>
            <a:r>
              <a:rPr lang="zh-CN" altLang="en-US" sz="1800" dirty="0">
                <a:latin typeface="微软雅黑" pitchFamily="34" charset="-122"/>
                <a:ea typeface="微软雅黑" pitchFamily="34" charset="-122"/>
              </a:rPr>
              <a:t>运用混合方法的案例学习探究计算机辅助的数学游戏制作活动对基于设计的数学学习是否有促进作用。共有</a:t>
            </a:r>
            <a:r>
              <a:rPr lang="en-US" altLang="zh-CN" sz="1800" dirty="0">
                <a:latin typeface="微软雅黑" pitchFamily="34" charset="-122"/>
                <a:ea typeface="微软雅黑" pitchFamily="34" charset="-122"/>
              </a:rPr>
              <a:t>64</a:t>
            </a:r>
            <a:r>
              <a:rPr lang="zh-CN" altLang="en-US" sz="1800" dirty="0">
                <a:latin typeface="微软雅黑" pitchFamily="34" charset="-122"/>
                <a:ea typeface="微软雅黑" pitchFamily="34" charset="-122"/>
              </a:rPr>
              <a:t>个初中生参与到这个基于</a:t>
            </a:r>
            <a:r>
              <a:rPr lang="en-US" altLang="zh-CN" sz="1800" dirty="0">
                <a:latin typeface="微软雅黑" pitchFamily="34" charset="-122"/>
                <a:ea typeface="微软雅黑" pitchFamily="34" charset="-122"/>
              </a:rPr>
              <a:t>Scratch</a:t>
            </a:r>
            <a:r>
              <a:rPr lang="zh-CN" altLang="en-US" sz="1800" dirty="0">
                <a:latin typeface="微软雅黑" pitchFamily="34" charset="-122"/>
                <a:ea typeface="微软雅黑" pitchFamily="34" charset="-122"/>
              </a:rPr>
              <a:t>软件应用的数学游戏制作活动中。</a:t>
            </a:r>
          </a:p>
          <a:p>
            <a:r>
              <a:rPr lang="en-US" altLang="zh-CN" sz="1800" dirty="0" err="1" smtClean="0">
                <a:latin typeface="微软雅黑" pitchFamily="34" charset="-122"/>
                <a:ea typeface="微软雅黑" pitchFamily="34" charset="-122"/>
              </a:rPr>
              <a:t>Ke</a:t>
            </a:r>
            <a:r>
              <a:rPr lang="en-US" altLang="zh-CN" sz="1800" dirty="0" smtClean="0">
                <a:latin typeface="微软雅黑" pitchFamily="34" charset="-122"/>
                <a:ea typeface="微软雅黑" pitchFamily="34" charset="-122"/>
              </a:rPr>
              <a:t> </a:t>
            </a:r>
            <a:r>
              <a:rPr lang="en-US" altLang="zh-CN" sz="1800" dirty="0">
                <a:latin typeface="微软雅黑" pitchFamily="34" charset="-122"/>
                <a:ea typeface="微软雅黑" pitchFamily="34" charset="-122"/>
              </a:rPr>
              <a:t>F</a:t>
            </a:r>
            <a:r>
              <a:rPr lang="zh-CN" altLang="en-US" sz="1800" dirty="0">
                <a:latin typeface="微软雅黑" pitchFamily="34" charset="-122"/>
                <a:ea typeface="微软雅黑" pitchFamily="34" charset="-122"/>
              </a:rPr>
              <a:t>做了一个</a:t>
            </a:r>
            <a:r>
              <a:rPr lang="en-US" altLang="zh-CN" sz="1800" dirty="0">
                <a:latin typeface="微软雅黑" pitchFamily="34" charset="-122"/>
                <a:ea typeface="微软雅黑" pitchFamily="34" charset="-122"/>
              </a:rPr>
              <a:t>Scratch</a:t>
            </a:r>
            <a:r>
              <a:rPr lang="zh-CN" altLang="en-US" sz="1800" dirty="0">
                <a:latin typeface="微软雅黑" pitchFamily="34" charset="-122"/>
                <a:ea typeface="微软雅黑" pitchFamily="34" charset="-122"/>
              </a:rPr>
              <a:t>数学游戏制作活动对中学生数学学习影响的研究，发现学生做完这个游戏设计后对于数学学习的态度更加积极，访谈的时候，</a:t>
            </a:r>
            <a:r>
              <a:rPr lang="en-US" altLang="zh-CN" sz="1800" dirty="0">
                <a:latin typeface="微软雅黑" pitchFamily="34" charset="-122"/>
                <a:ea typeface="微软雅黑" pitchFamily="34" charset="-122"/>
              </a:rPr>
              <a:t>91%</a:t>
            </a:r>
            <a:r>
              <a:rPr lang="zh-CN" altLang="en-US" sz="1800" dirty="0">
                <a:latin typeface="微软雅黑" pitchFamily="34" charset="-122"/>
                <a:ea typeface="微软雅黑" pitchFamily="34" charset="-122"/>
              </a:rPr>
              <a:t>的学生说他们非常享受制作</a:t>
            </a:r>
            <a:r>
              <a:rPr lang="en-US" altLang="zh-CN" sz="1800" dirty="0">
                <a:latin typeface="微软雅黑" pitchFamily="34" charset="-122"/>
                <a:ea typeface="微软雅黑" pitchFamily="34" charset="-122"/>
              </a:rPr>
              <a:t>Scratch</a:t>
            </a:r>
            <a:r>
              <a:rPr lang="zh-CN" altLang="en-US" sz="1800" dirty="0">
                <a:latin typeface="微软雅黑" pitchFamily="34" charset="-122"/>
                <a:ea typeface="微软雅黑" pitchFamily="34" charset="-122"/>
              </a:rPr>
              <a:t>游戏的过程，这无疑加深了学生对领域知识的理解和学习的热情。这种游戏设计活动使所有学生积极地学习数学内容并积极地参与到数学思考中，并且一直坚持进行复杂的分析和定量推理，以及问题解决，包括数学基础较差的学生。同时研究也发现，学生在创设真实情境和把抽象推理通过</a:t>
            </a:r>
            <a:r>
              <a:rPr lang="en-US" altLang="zh-CN" sz="1800" dirty="0">
                <a:latin typeface="微软雅黑" pitchFamily="34" charset="-122"/>
                <a:ea typeface="微软雅黑" pitchFamily="34" charset="-122"/>
              </a:rPr>
              <a:t>Scratch</a:t>
            </a:r>
            <a:r>
              <a:rPr lang="zh-CN" altLang="en-US" sz="1800" dirty="0">
                <a:latin typeface="微软雅黑" pitchFamily="34" charset="-122"/>
                <a:ea typeface="微软雅黑" pitchFamily="34" charset="-122"/>
              </a:rPr>
              <a:t>游戏来呈现方面是很有难度和挑战性的，学生也缺乏将数学作为一种思维工具来解决实际问题的意识。</a:t>
            </a:r>
            <a:endParaRPr lang="en-US" altLang="zh-CN" sz="1800" dirty="0" smtClean="0">
              <a:latin typeface="微软雅黑" pitchFamily="34" charset="-122"/>
              <a:ea typeface="微软雅黑" pitchFamily="34" charset="-122"/>
            </a:endParaRPr>
          </a:p>
          <a:p>
            <a:endParaRPr lang="zh-CN" altLang="en-US" sz="1800" dirty="0">
              <a:latin typeface="微软雅黑" pitchFamily="34" charset="-122"/>
              <a:ea typeface="微软雅黑" pitchFamily="34" charset="-122"/>
            </a:endParaRPr>
          </a:p>
        </p:txBody>
      </p:sp>
      <p:sp>
        <p:nvSpPr>
          <p:cNvPr id="4" name="矩形 4"/>
          <p:cNvSpPr>
            <a:spLocks noChangeArrowheads="1"/>
          </p:cNvSpPr>
          <p:nvPr/>
        </p:nvSpPr>
        <p:spPr bwMode="auto">
          <a:xfrm>
            <a:off x="841003" y="385085"/>
            <a:ext cx="12239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r>
              <a:rPr lang="en-US" altLang="zh-CN" sz="1200" b="1" dirty="0" smtClean="0">
                <a:solidFill>
                  <a:schemeClr val="accent6">
                    <a:lumMod val="75000"/>
                  </a:schemeClr>
                </a:solidFill>
                <a:latin typeface="微软雅黑" pitchFamily="34" charset="-122"/>
                <a:ea typeface="微软雅黑" pitchFamily="34" charset="-122"/>
              </a:rPr>
              <a:t>Scratch</a:t>
            </a:r>
            <a:r>
              <a:rPr lang="zh-CN" altLang="en-US" sz="1200" b="1" dirty="0" smtClean="0">
                <a:solidFill>
                  <a:schemeClr val="accent6">
                    <a:lumMod val="75000"/>
                  </a:schemeClr>
                </a:solidFill>
                <a:latin typeface="微软雅黑" pitchFamily="34" charset="-122"/>
                <a:ea typeface="微软雅黑" pitchFamily="34" charset="-122"/>
              </a:rPr>
              <a:t>与数学</a:t>
            </a:r>
          </a:p>
        </p:txBody>
      </p:sp>
    </p:spTree>
    <p:extLst>
      <p:ext uri="{BB962C8B-B14F-4D97-AF65-F5344CB8AC3E}">
        <p14:creationId xmlns:p14="http://schemas.microsoft.com/office/powerpoint/2010/main" val="1859356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80963" y="1484784"/>
            <a:ext cx="11161240" cy="4309939"/>
          </a:xfrm>
        </p:spPr>
        <p:txBody>
          <a:bodyPr>
            <a:normAutofit/>
          </a:bodyPr>
          <a:lstStyle/>
          <a:p>
            <a:pPr marL="0" indent="0">
              <a:buNone/>
            </a:pPr>
            <a:r>
              <a:rPr lang="en-US" altLang="zh-CN" sz="1800" dirty="0">
                <a:latin typeface="微软雅黑" pitchFamily="34" charset="-122"/>
                <a:ea typeface="微软雅黑" pitchFamily="34" charset="-122"/>
              </a:rPr>
              <a:t>Building Upon and Enriching Grade Four </a:t>
            </a:r>
            <a:r>
              <a:rPr lang="en-US" altLang="zh-CN" sz="1800" dirty="0" smtClean="0">
                <a:latin typeface="微软雅黑" pitchFamily="34" charset="-122"/>
                <a:ea typeface="微软雅黑" pitchFamily="34" charset="-122"/>
              </a:rPr>
              <a:t>Mathematics Standards </a:t>
            </a:r>
            <a:r>
              <a:rPr lang="en-US" altLang="zh-CN" sz="1800" dirty="0">
                <a:latin typeface="微软雅黑" pitchFamily="34" charset="-122"/>
                <a:ea typeface="微软雅黑" pitchFamily="34" charset="-122"/>
              </a:rPr>
              <a:t>with Programming </a:t>
            </a:r>
            <a:r>
              <a:rPr lang="en-US" altLang="zh-CN" sz="1800" dirty="0" smtClean="0">
                <a:latin typeface="微软雅黑" pitchFamily="34" charset="-122"/>
                <a:ea typeface="微软雅黑" pitchFamily="34" charset="-122"/>
              </a:rPr>
              <a:t>Curriculum</a:t>
            </a:r>
          </a:p>
          <a:p>
            <a:pPr marL="0" indent="0">
              <a:buNone/>
            </a:pPr>
            <a:r>
              <a:rPr lang="zh-CN" altLang="en-US" sz="1800" dirty="0" smtClean="0">
                <a:latin typeface="微软雅黑" pitchFamily="34" charset="-122"/>
                <a:ea typeface="微软雅黑" pitchFamily="34" charset="-122"/>
              </a:rPr>
              <a:t>研究者发现在夏天的培训课程中，学生</a:t>
            </a:r>
            <a:r>
              <a:rPr lang="en-US" altLang="zh-CN" sz="1800" dirty="0" smtClean="0">
                <a:latin typeface="微软雅黑" pitchFamily="34" charset="-122"/>
                <a:ea typeface="微软雅黑" pitchFamily="34" charset="-122"/>
              </a:rPr>
              <a:t>Scratch</a:t>
            </a:r>
            <a:r>
              <a:rPr lang="zh-CN" altLang="en-US" sz="1800" dirty="0" smtClean="0">
                <a:latin typeface="微软雅黑" pitchFamily="34" charset="-122"/>
                <a:ea typeface="微软雅黑" pitchFamily="34" charset="-122"/>
              </a:rPr>
              <a:t>的编程测验成绩与学校中的数学标准测验成绩有高度的正相关的关系。通过之前的文献分析，发现很多研究都是通过程序编写来探索其他学科的知识。本研究假定程序教学课程能够丰富和提高学生的数学学科内容知识。</a:t>
            </a:r>
            <a:endParaRPr lang="en-US" altLang="zh-CN" sz="1800" dirty="0" smtClean="0">
              <a:latin typeface="微软雅黑" pitchFamily="34" charset="-122"/>
              <a:ea typeface="微软雅黑" pitchFamily="34" charset="-122"/>
            </a:endParaRPr>
          </a:p>
          <a:p>
            <a:pPr marL="0" indent="0">
              <a:buNone/>
            </a:pPr>
            <a:r>
              <a:rPr lang="en-US" altLang="zh-CN" sz="1800" dirty="0" smtClean="0">
                <a:latin typeface="微软雅黑" pitchFamily="34" charset="-122"/>
                <a:ea typeface="微软雅黑" pitchFamily="34" charset="-122"/>
              </a:rPr>
              <a:t>47</a:t>
            </a:r>
            <a:r>
              <a:rPr lang="zh-CN" altLang="en-US" sz="1800" dirty="0" smtClean="0">
                <a:latin typeface="微软雅黑" pitchFamily="34" charset="-122"/>
                <a:ea typeface="微软雅黑" pitchFamily="34" charset="-122"/>
              </a:rPr>
              <a:t>个即将迈入六年级的学生</a:t>
            </a:r>
            <a:r>
              <a:rPr lang="zh-CN" altLang="en-US" sz="1800" dirty="0" smtClean="0">
                <a:latin typeface="微软雅黑" pitchFamily="34" charset="-122"/>
                <a:ea typeface="微软雅黑" pitchFamily="34" charset="-122"/>
              </a:rPr>
              <a:t>参与暑期培训，约</a:t>
            </a:r>
            <a:r>
              <a:rPr lang="en-US" altLang="zh-CN" sz="1800" dirty="0" smtClean="0">
                <a:latin typeface="微软雅黑" pitchFamily="34" charset="-122"/>
                <a:ea typeface="微软雅黑" pitchFamily="34" charset="-122"/>
              </a:rPr>
              <a:t>30%</a:t>
            </a:r>
            <a:r>
              <a:rPr lang="zh-CN" altLang="en-US" sz="1800" dirty="0" smtClean="0">
                <a:latin typeface="微软雅黑" pitchFamily="34" charset="-122"/>
                <a:ea typeface="微软雅黑" pitchFamily="34" charset="-122"/>
              </a:rPr>
              <a:t>是女性，平分成两个班级，教师都有计算机科学学位，内容是</a:t>
            </a:r>
            <a:r>
              <a:rPr lang="en-US" altLang="zh-CN" sz="1800" dirty="0">
                <a:latin typeface="微软雅黑" pitchFamily="34" charset="-122"/>
                <a:ea typeface="微软雅黑" pitchFamily="34" charset="-122"/>
              </a:rPr>
              <a:t>Scratch </a:t>
            </a:r>
            <a:r>
              <a:rPr lang="en-US" altLang="zh-CN" sz="1800" dirty="0" smtClean="0">
                <a:latin typeface="微软雅黑" pitchFamily="34" charset="-122"/>
                <a:ea typeface="微软雅黑" pitchFamily="34" charset="-122"/>
              </a:rPr>
              <a:t>, Snap</a:t>
            </a:r>
            <a:r>
              <a:rPr lang="zh-CN" altLang="en-US" sz="1800" dirty="0" smtClean="0">
                <a:latin typeface="微软雅黑" pitchFamily="34" charset="-122"/>
                <a:ea typeface="微软雅黑" pitchFamily="34" charset="-122"/>
              </a:rPr>
              <a:t>，</a:t>
            </a:r>
            <a:r>
              <a:rPr lang="en-US" altLang="zh-CN" sz="1800" dirty="0" smtClean="0">
                <a:latin typeface="微软雅黑" pitchFamily="34" charset="-122"/>
                <a:ea typeface="微软雅黑" pitchFamily="34" charset="-122"/>
              </a:rPr>
              <a:t>and Logo</a:t>
            </a:r>
            <a:r>
              <a:rPr lang="zh-CN" altLang="en-US" sz="1800" dirty="0" smtClean="0">
                <a:latin typeface="微软雅黑" pitchFamily="34" charset="-122"/>
                <a:ea typeface="微软雅黑" pitchFamily="34" charset="-122"/>
              </a:rPr>
              <a:t>，其中</a:t>
            </a:r>
            <a:r>
              <a:rPr lang="en-US" altLang="zh-CN" sz="1800" dirty="0" smtClean="0">
                <a:latin typeface="微软雅黑" pitchFamily="34" charset="-122"/>
                <a:ea typeface="微软雅黑" pitchFamily="34" charset="-122"/>
              </a:rPr>
              <a:t>36</a:t>
            </a:r>
            <a:r>
              <a:rPr lang="zh-CN" altLang="en-US" sz="1800" dirty="0" smtClean="0">
                <a:latin typeface="微软雅黑" pitchFamily="34" charset="-122"/>
                <a:ea typeface="微软雅黑" pitchFamily="34" charset="-122"/>
              </a:rPr>
              <a:t>个小时的时间学习</a:t>
            </a:r>
            <a:r>
              <a:rPr lang="en-US" altLang="zh-CN" sz="1800" dirty="0" smtClean="0">
                <a:latin typeface="微软雅黑" pitchFamily="34" charset="-122"/>
                <a:ea typeface="微软雅黑" pitchFamily="34" charset="-122"/>
              </a:rPr>
              <a:t>Scratch</a:t>
            </a:r>
            <a:r>
              <a:rPr lang="zh-CN" altLang="en-US" sz="1800" dirty="0" smtClean="0">
                <a:latin typeface="微软雅黑" pitchFamily="34" charset="-122"/>
                <a:ea typeface="微软雅黑" pitchFamily="34" charset="-122"/>
              </a:rPr>
              <a:t>。尽管在课上经常用到数学内容，但是课程内容没有专门围绕数学来上，而是以编程语言学习为主</a:t>
            </a:r>
            <a:r>
              <a:rPr lang="zh-CN" altLang="en-US" sz="1800" dirty="0" smtClean="0">
                <a:latin typeface="微软雅黑" pitchFamily="34" charset="-122"/>
                <a:ea typeface="微软雅黑" pitchFamily="34" charset="-122"/>
              </a:rPr>
              <a:t>。</a:t>
            </a:r>
            <a:endParaRPr lang="en-US" altLang="zh-CN" sz="1800" dirty="0" smtClean="0">
              <a:latin typeface="微软雅黑" pitchFamily="34" charset="-122"/>
              <a:ea typeface="微软雅黑" pitchFamily="34" charset="-122"/>
            </a:endParaRPr>
          </a:p>
          <a:p>
            <a:pPr marL="0" indent="0">
              <a:buNone/>
            </a:pPr>
            <a:r>
              <a:rPr lang="zh-CN" altLang="en-US" sz="1800" dirty="0">
                <a:latin typeface="微软雅黑" pitchFamily="34" charset="-122"/>
                <a:ea typeface="微软雅黑" pitchFamily="34" charset="-122"/>
              </a:rPr>
              <a:t>本</a:t>
            </a:r>
            <a:r>
              <a:rPr lang="zh-CN" altLang="en-US" sz="1800" dirty="0" smtClean="0">
                <a:latin typeface="微软雅黑" pitchFamily="34" charset="-122"/>
                <a:ea typeface="微软雅黑" pitchFamily="34" charset="-122"/>
              </a:rPr>
              <a:t>研究研究了英语水平和数学水平分别与编程测验的关系。其中英语水平和数学的测试都是采用州统一的标准化测试卷。总分</a:t>
            </a:r>
            <a:r>
              <a:rPr lang="en-US" altLang="zh-CN" sz="1800" dirty="0" smtClean="0">
                <a:latin typeface="微软雅黑" pitchFamily="34" charset="-122"/>
                <a:ea typeface="微软雅黑" pitchFamily="34" charset="-122"/>
              </a:rPr>
              <a:t>150-600.</a:t>
            </a:r>
            <a:r>
              <a:rPr lang="zh-CN" altLang="en-US" sz="1800" dirty="0" smtClean="0">
                <a:latin typeface="微软雅黑" pitchFamily="34" charset="-122"/>
                <a:ea typeface="微软雅黑" pitchFamily="34" charset="-122"/>
              </a:rPr>
              <a:t>但是这两门课的及格的分数略有不同。如数学</a:t>
            </a:r>
            <a:r>
              <a:rPr lang="en-US" altLang="zh-CN" sz="1800" dirty="0" smtClean="0">
                <a:latin typeface="微软雅黑" pitchFamily="34" charset="-122"/>
                <a:ea typeface="微软雅黑" pitchFamily="34" charset="-122"/>
              </a:rPr>
              <a:t>300~349</a:t>
            </a:r>
            <a:r>
              <a:rPr lang="zh-CN" altLang="en-US" sz="1800" dirty="0" smtClean="0">
                <a:latin typeface="微软雅黑" pitchFamily="34" charset="-122"/>
                <a:ea typeface="微软雅黑" pitchFamily="34" charset="-122"/>
              </a:rPr>
              <a:t>为及格，英语</a:t>
            </a:r>
            <a:r>
              <a:rPr lang="en-US" altLang="zh-CN" sz="1800" dirty="0" smtClean="0">
                <a:latin typeface="微软雅黑" pitchFamily="34" charset="-122"/>
                <a:ea typeface="微软雅黑" pitchFamily="34" charset="-122"/>
              </a:rPr>
              <a:t>350-400</a:t>
            </a:r>
            <a:r>
              <a:rPr lang="zh-CN" altLang="en-US" sz="1800" dirty="0" smtClean="0">
                <a:latin typeface="微软雅黑" pitchFamily="34" charset="-122"/>
                <a:ea typeface="微软雅黑" pitchFamily="34" charset="-122"/>
              </a:rPr>
              <a:t>为优异</a:t>
            </a:r>
            <a:endParaRPr lang="zh-CN" altLang="en-US" sz="1800" dirty="0">
              <a:latin typeface="微软雅黑" pitchFamily="34" charset="-122"/>
              <a:ea typeface="微软雅黑" pitchFamily="34" charset="-122"/>
            </a:endParaRPr>
          </a:p>
        </p:txBody>
      </p:sp>
      <p:sp>
        <p:nvSpPr>
          <p:cNvPr id="4" name="矩形 4"/>
          <p:cNvSpPr>
            <a:spLocks noChangeArrowheads="1"/>
          </p:cNvSpPr>
          <p:nvPr/>
        </p:nvSpPr>
        <p:spPr bwMode="auto">
          <a:xfrm>
            <a:off x="841003" y="385085"/>
            <a:ext cx="12239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r>
              <a:rPr lang="en-US" altLang="zh-CN" sz="1200" b="1" dirty="0" smtClean="0">
                <a:solidFill>
                  <a:schemeClr val="accent6">
                    <a:lumMod val="75000"/>
                  </a:schemeClr>
                </a:solidFill>
                <a:latin typeface="微软雅黑" pitchFamily="34" charset="-122"/>
                <a:ea typeface="微软雅黑" pitchFamily="34" charset="-122"/>
              </a:rPr>
              <a:t>Scratch</a:t>
            </a:r>
            <a:r>
              <a:rPr lang="zh-CN" altLang="en-US" sz="1200" b="1" dirty="0" smtClean="0">
                <a:solidFill>
                  <a:schemeClr val="accent6">
                    <a:lumMod val="75000"/>
                  </a:schemeClr>
                </a:solidFill>
                <a:latin typeface="微软雅黑" pitchFamily="34" charset="-122"/>
                <a:ea typeface="微软雅黑" pitchFamily="34" charset="-122"/>
              </a:rPr>
              <a:t>与数学</a:t>
            </a:r>
          </a:p>
        </p:txBody>
      </p:sp>
    </p:spTree>
    <p:extLst>
      <p:ext uri="{BB962C8B-B14F-4D97-AF65-F5344CB8AC3E}">
        <p14:creationId xmlns:p14="http://schemas.microsoft.com/office/powerpoint/2010/main" val="3631011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4"/>
          <p:cNvSpPr>
            <a:spLocks noChangeArrowheads="1"/>
          </p:cNvSpPr>
          <p:nvPr/>
        </p:nvSpPr>
        <p:spPr bwMode="auto">
          <a:xfrm>
            <a:off x="841003" y="385085"/>
            <a:ext cx="12239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r>
              <a:rPr lang="en-US" altLang="zh-CN" sz="1200" b="1" dirty="0" smtClean="0">
                <a:solidFill>
                  <a:schemeClr val="accent6">
                    <a:lumMod val="75000"/>
                  </a:schemeClr>
                </a:solidFill>
                <a:latin typeface="微软雅黑" pitchFamily="34" charset="-122"/>
                <a:ea typeface="微软雅黑" pitchFamily="34" charset="-122"/>
              </a:rPr>
              <a:t>Scratch</a:t>
            </a:r>
            <a:r>
              <a:rPr lang="zh-CN" altLang="en-US" sz="1200" b="1" dirty="0" smtClean="0">
                <a:solidFill>
                  <a:schemeClr val="accent6">
                    <a:lumMod val="75000"/>
                  </a:schemeClr>
                </a:solidFill>
                <a:latin typeface="微软雅黑" pitchFamily="34" charset="-122"/>
                <a:ea typeface="微软雅黑" pitchFamily="34" charset="-122"/>
              </a:rPr>
              <a:t>与数学</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955" y="1094751"/>
            <a:ext cx="4116039" cy="448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0264" y="1183650"/>
            <a:ext cx="4052717" cy="4477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矩形 1"/>
          <p:cNvSpPr/>
          <p:nvPr/>
        </p:nvSpPr>
        <p:spPr>
          <a:xfrm>
            <a:off x="1129035" y="5661248"/>
            <a:ext cx="3898631" cy="369332"/>
          </a:xfrm>
          <a:prstGeom prst="rect">
            <a:avLst/>
          </a:prstGeom>
        </p:spPr>
        <p:txBody>
          <a:bodyPr wrap="none">
            <a:spAutoFit/>
          </a:bodyPr>
          <a:lstStyle/>
          <a:p>
            <a:r>
              <a:rPr lang="en-US" altLang="zh-CN" dirty="0"/>
              <a:t>(t=3.461, p=0.0025</a:t>
            </a:r>
            <a:r>
              <a:rPr lang="en-US" altLang="zh-CN" dirty="0" smtClean="0"/>
              <a:t>),</a:t>
            </a:r>
            <a:r>
              <a:rPr lang="en-US" altLang="zh-CN" dirty="0"/>
              <a:t> 1% level</a:t>
            </a:r>
            <a:r>
              <a:rPr lang="en-US" altLang="zh-CN" dirty="0" smtClean="0"/>
              <a:t>.</a:t>
            </a:r>
            <a:r>
              <a:rPr lang="zh-CN" altLang="en-US" dirty="0" smtClean="0"/>
              <a:t>高度相关</a:t>
            </a:r>
            <a:endParaRPr lang="zh-CN" altLang="en-US" dirty="0"/>
          </a:p>
        </p:txBody>
      </p:sp>
      <p:sp>
        <p:nvSpPr>
          <p:cNvPr id="5" name="矩形 4"/>
          <p:cNvSpPr/>
          <p:nvPr/>
        </p:nvSpPr>
        <p:spPr>
          <a:xfrm>
            <a:off x="5568622" y="5661248"/>
            <a:ext cx="6096000" cy="369332"/>
          </a:xfrm>
          <a:prstGeom prst="rect">
            <a:avLst/>
          </a:prstGeom>
        </p:spPr>
        <p:txBody>
          <a:bodyPr>
            <a:spAutoFit/>
          </a:bodyPr>
          <a:lstStyle/>
          <a:p>
            <a:pPr algn="ctr"/>
            <a:r>
              <a:rPr lang="en-US" altLang="zh-CN" dirty="0"/>
              <a:t>(t = </a:t>
            </a:r>
            <a:r>
              <a:rPr lang="en-US" altLang="zh-CN" dirty="0" smtClean="0"/>
              <a:t>1.288,p=0.213).</a:t>
            </a:r>
            <a:r>
              <a:rPr lang="en-US" altLang="zh-CN" dirty="0"/>
              <a:t> 5% </a:t>
            </a:r>
            <a:r>
              <a:rPr lang="en-US" altLang="zh-CN" dirty="0" smtClean="0"/>
              <a:t>level</a:t>
            </a:r>
            <a:r>
              <a:rPr lang="zh-CN" altLang="en-US" dirty="0" smtClean="0"/>
              <a:t>不存在显著相关</a:t>
            </a:r>
            <a:endParaRPr lang="zh-CN" altLang="en-US" dirty="0"/>
          </a:p>
        </p:txBody>
      </p:sp>
    </p:spTree>
    <p:extLst>
      <p:ext uri="{BB962C8B-B14F-4D97-AF65-F5344CB8AC3E}">
        <p14:creationId xmlns:p14="http://schemas.microsoft.com/office/powerpoint/2010/main" val="2682683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4"/>
          <p:cNvSpPr>
            <a:spLocks noChangeArrowheads="1"/>
          </p:cNvSpPr>
          <p:nvPr/>
        </p:nvSpPr>
        <p:spPr bwMode="auto">
          <a:xfrm>
            <a:off x="841003" y="385085"/>
            <a:ext cx="12239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r>
              <a:rPr lang="en-US" altLang="zh-CN" sz="1200" b="1" dirty="0" smtClean="0">
                <a:solidFill>
                  <a:schemeClr val="accent6">
                    <a:lumMod val="75000"/>
                  </a:schemeClr>
                </a:solidFill>
                <a:latin typeface="微软雅黑" pitchFamily="34" charset="-122"/>
                <a:ea typeface="微软雅黑" pitchFamily="34" charset="-122"/>
              </a:rPr>
              <a:t>Scratch</a:t>
            </a:r>
            <a:r>
              <a:rPr lang="zh-CN" altLang="en-US" sz="1200" b="1" dirty="0" smtClean="0">
                <a:solidFill>
                  <a:schemeClr val="accent6">
                    <a:lumMod val="75000"/>
                  </a:schemeClr>
                </a:solidFill>
                <a:latin typeface="微软雅黑" pitchFamily="34" charset="-122"/>
                <a:ea typeface="微软雅黑" pitchFamily="34" charset="-122"/>
              </a:rPr>
              <a:t>与数学</a:t>
            </a:r>
          </a:p>
        </p:txBody>
      </p:sp>
      <p:sp>
        <p:nvSpPr>
          <p:cNvPr id="5" name="矩形 4"/>
          <p:cNvSpPr/>
          <p:nvPr/>
        </p:nvSpPr>
        <p:spPr>
          <a:xfrm>
            <a:off x="1345059" y="2386927"/>
            <a:ext cx="9577064" cy="1015663"/>
          </a:xfrm>
          <a:prstGeom prst="rect">
            <a:avLst/>
          </a:prstGeom>
        </p:spPr>
        <p:txBody>
          <a:bodyPr wrap="square">
            <a:spAutoFit/>
          </a:bodyPr>
          <a:lstStyle/>
          <a:p>
            <a:r>
              <a:rPr lang="zh-CN" altLang="en-US" sz="2000" dirty="0" smtClean="0">
                <a:latin typeface="微软雅黑" pitchFamily="34" charset="-122"/>
                <a:ea typeface="微软雅黑" pitchFamily="34" charset="-122"/>
              </a:rPr>
              <a:t>若是把数学和英语都放到这个线性模型中，</a:t>
            </a:r>
            <a:r>
              <a:rPr lang="en-US" altLang="zh-CN" sz="2000" dirty="0" smtClean="0">
                <a:latin typeface="微软雅黑" pitchFamily="34" charset="-122"/>
                <a:ea typeface="微软雅黑" pitchFamily="34" charset="-122"/>
              </a:rPr>
              <a:t>1%</a:t>
            </a:r>
            <a:r>
              <a:rPr lang="zh-CN" altLang="en-US" sz="2000" dirty="0" smtClean="0">
                <a:latin typeface="微软雅黑" pitchFamily="34" charset="-122"/>
                <a:ea typeface="微软雅黑" pitchFamily="34" charset="-122"/>
              </a:rPr>
              <a:t>置信水平</a:t>
            </a:r>
            <a:r>
              <a:rPr lang="en-US" altLang="zh-CN" sz="2000" dirty="0" smtClean="0">
                <a:latin typeface="微软雅黑" pitchFamily="34" charset="-122"/>
                <a:ea typeface="微软雅黑" pitchFamily="34" charset="-122"/>
              </a:rPr>
              <a:t/>
            </a:r>
            <a:br>
              <a:rPr lang="en-US" altLang="zh-CN" sz="2000" dirty="0" smtClean="0">
                <a:latin typeface="微软雅黑" pitchFamily="34" charset="-122"/>
                <a:ea typeface="微软雅黑" pitchFamily="34" charset="-122"/>
              </a:rPr>
            </a:br>
            <a:r>
              <a:rPr lang="zh-CN" altLang="en-US" sz="2000" dirty="0" smtClean="0">
                <a:latin typeface="微软雅黑" pitchFamily="34" charset="-122"/>
                <a:ea typeface="微软雅黑" pitchFamily="34" charset="-122"/>
              </a:rPr>
              <a:t>英语</a:t>
            </a:r>
            <a:r>
              <a:rPr lang="en-US" altLang="zh-CN" sz="2000" dirty="0" smtClean="0">
                <a:latin typeface="微软雅黑" pitchFamily="34" charset="-122"/>
                <a:ea typeface="微软雅黑" pitchFamily="34" charset="-122"/>
              </a:rPr>
              <a:t>(</a:t>
            </a:r>
            <a:r>
              <a:rPr lang="en-US" altLang="zh-CN" sz="2000" dirty="0">
                <a:latin typeface="微软雅黑" pitchFamily="34" charset="-122"/>
                <a:ea typeface="微软雅黑" pitchFamily="34" charset="-122"/>
              </a:rPr>
              <a:t>t = </a:t>
            </a:r>
            <a:r>
              <a:rPr lang="en-US" altLang="zh-CN" sz="2000" dirty="0" smtClean="0">
                <a:latin typeface="微软雅黑" pitchFamily="34" charset="-122"/>
                <a:ea typeface="微软雅黑" pitchFamily="34" charset="-122"/>
              </a:rPr>
              <a:t>-0.217</a:t>
            </a:r>
            <a:r>
              <a:rPr lang="en-US" altLang="zh-CN" sz="2000" dirty="0">
                <a:latin typeface="微软雅黑" pitchFamily="34" charset="-122"/>
                <a:ea typeface="微软雅黑" pitchFamily="34" charset="-122"/>
              </a:rPr>
              <a:t>, p = 0.830</a:t>
            </a:r>
            <a:r>
              <a:rPr lang="en-US" altLang="zh-CN" sz="2000" dirty="0" smtClean="0">
                <a:latin typeface="微软雅黑" pitchFamily="34" charset="-122"/>
                <a:ea typeface="微软雅黑" pitchFamily="34" charset="-122"/>
              </a:rPr>
              <a:t>)</a:t>
            </a:r>
            <a:r>
              <a:rPr lang="zh-CN" altLang="en-US" sz="2000" dirty="0" smtClean="0">
                <a:latin typeface="微软雅黑" pitchFamily="34" charset="-122"/>
                <a:ea typeface="微软雅黑" pitchFamily="34" charset="-122"/>
              </a:rPr>
              <a:t>，不显著相关</a:t>
            </a:r>
            <a:endParaRPr lang="en-US" altLang="zh-CN" sz="2000" dirty="0" smtClean="0">
              <a:latin typeface="微软雅黑" pitchFamily="34" charset="-122"/>
              <a:ea typeface="微软雅黑" pitchFamily="34" charset="-122"/>
            </a:endParaRPr>
          </a:p>
          <a:p>
            <a:r>
              <a:rPr lang="zh-CN" altLang="en-US" sz="2000" dirty="0" smtClean="0">
                <a:latin typeface="微软雅黑" pitchFamily="34" charset="-122"/>
                <a:ea typeface="微软雅黑" pitchFamily="34" charset="-122"/>
              </a:rPr>
              <a:t>数学</a:t>
            </a:r>
            <a:r>
              <a:rPr lang="en-US" altLang="zh-CN" sz="2000" dirty="0" smtClean="0">
                <a:latin typeface="微软雅黑" pitchFamily="34" charset="-122"/>
                <a:ea typeface="微软雅黑" pitchFamily="34" charset="-122"/>
              </a:rPr>
              <a:t> (</a:t>
            </a:r>
            <a:r>
              <a:rPr lang="en-US" altLang="zh-CN" sz="2000" dirty="0">
                <a:latin typeface="微软雅黑" pitchFamily="34" charset="-122"/>
                <a:ea typeface="微软雅黑" pitchFamily="34" charset="-122"/>
              </a:rPr>
              <a:t>t = 3.020 , p = 0.007</a:t>
            </a:r>
            <a:r>
              <a:rPr lang="en-US" altLang="zh-CN" sz="2000" dirty="0" smtClean="0">
                <a:latin typeface="微软雅黑" pitchFamily="34" charset="-122"/>
                <a:ea typeface="微软雅黑" pitchFamily="34" charset="-122"/>
              </a:rPr>
              <a:t>).</a:t>
            </a:r>
            <a:r>
              <a:rPr lang="en-US" altLang="zh-CN" sz="2000" dirty="0">
                <a:latin typeface="微软雅黑" pitchFamily="34" charset="-122"/>
                <a:ea typeface="微软雅黑" pitchFamily="34" charset="-122"/>
              </a:rPr>
              <a:t> </a:t>
            </a:r>
            <a:r>
              <a:rPr lang="zh-CN" altLang="en-US" sz="2000" dirty="0" smtClean="0">
                <a:latin typeface="微软雅黑" pitchFamily="34" charset="-122"/>
                <a:ea typeface="微软雅黑" pitchFamily="34" charset="-122"/>
              </a:rPr>
              <a:t>显著相关</a:t>
            </a:r>
            <a:endParaRPr lang="zh-CN" altLang="en-US" sz="2000" dirty="0">
              <a:latin typeface="微软雅黑" pitchFamily="34" charset="-122"/>
              <a:ea typeface="微软雅黑" pitchFamily="34" charset="-122"/>
            </a:endParaRPr>
          </a:p>
        </p:txBody>
      </p:sp>
    </p:spTree>
    <p:extLst>
      <p:ext uri="{BB962C8B-B14F-4D97-AF65-F5344CB8AC3E}">
        <p14:creationId xmlns:p14="http://schemas.microsoft.com/office/powerpoint/2010/main" val="9649426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4"/>
          <p:cNvSpPr>
            <a:spLocks noChangeArrowheads="1"/>
          </p:cNvSpPr>
          <p:nvPr/>
        </p:nvSpPr>
        <p:spPr bwMode="auto">
          <a:xfrm>
            <a:off x="841003" y="385085"/>
            <a:ext cx="12239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r>
              <a:rPr lang="en-US" altLang="zh-CN" sz="1200" b="1" dirty="0" smtClean="0">
                <a:solidFill>
                  <a:schemeClr val="accent6">
                    <a:lumMod val="75000"/>
                  </a:schemeClr>
                </a:solidFill>
                <a:latin typeface="微软雅黑" pitchFamily="34" charset="-122"/>
                <a:ea typeface="微软雅黑" pitchFamily="34" charset="-122"/>
              </a:rPr>
              <a:t>Scratch</a:t>
            </a:r>
            <a:r>
              <a:rPr lang="zh-CN" altLang="en-US" sz="1200" b="1" dirty="0" smtClean="0">
                <a:solidFill>
                  <a:schemeClr val="accent6">
                    <a:lumMod val="75000"/>
                  </a:schemeClr>
                </a:solidFill>
                <a:latin typeface="微软雅黑" pitchFamily="34" charset="-122"/>
                <a:ea typeface="微软雅黑" pitchFamily="34" charset="-122"/>
              </a:rPr>
              <a:t>与数学</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268" y="953986"/>
            <a:ext cx="4921219" cy="236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4221" y="1124744"/>
            <a:ext cx="4752528" cy="3591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7655" y="3573016"/>
            <a:ext cx="4792789" cy="295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52554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4"/>
          <p:cNvSpPr>
            <a:spLocks noChangeArrowheads="1"/>
          </p:cNvSpPr>
          <p:nvPr/>
        </p:nvSpPr>
        <p:spPr bwMode="auto">
          <a:xfrm>
            <a:off x="841003" y="385085"/>
            <a:ext cx="12239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r>
              <a:rPr lang="en-US" altLang="zh-CN" sz="1200" b="1" dirty="0" smtClean="0">
                <a:solidFill>
                  <a:schemeClr val="accent6">
                    <a:lumMod val="75000"/>
                  </a:schemeClr>
                </a:solidFill>
                <a:latin typeface="微软雅黑" pitchFamily="34" charset="-122"/>
                <a:ea typeface="微软雅黑" pitchFamily="34" charset="-122"/>
              </a:rPr>
              <a:t>Scratch</a:t>
            </a:r>
            <a:r>
              <a:rPr lang="zh-CN" altLang="en-US" sz="1200" b="1" dirty="0" smtClean="0">
                <a:solidFill>
                  <a:schemeClr val="accent6">
                    <a:lumMod val="75000"/>
                  </a:schemeClr>
                </a:solidFill>
                <a:latin typeface="微软雅黑" pitchFamily="34" charset="-122"/>
                <a:ea typeface="微软雅黑" pitchFamily="34" charset="-122"/>
              </a:rPr>
              <a:t>与数学</a:t>
            </a:r>
          </a:p>
        </p:txBody>
      </p:sp>
      <p:sp>
        <p:nvSpPr>
          <p:cNvPr id="5" name="矩形 4"/>
          <p:cNvSpPr/>
          <p:nvPr/>
        </p:nvSpPr>
        <p:spPr>
          <a:xfrm>
            <a:off x="1345059" y="1844824"/>
            <a:ext cx="10441160" cy="1569660"/>
          </a:xfrm>
          <a:prstGeom prst="rect">
            <a:avLst/>
          </a:prstGeom>
        </p:spPr>
        <p:txBody>
          <a:bodyPr wrap="square">
            <a:spAutoFit/>
          </a:bodyPr>
          <a:lstStyle/>
          <a:p>
            <a:r>
              <a:rPr lang="zh-CN" altLang="en-US" sz="2400" dirty="0" smtClean="0">
                <a:latin typeface="微软雅黑" pitchFamily="34" charset="-122"/>
                <a:ea typeface="微软雅黑" pitchFamily="34" charset="-122"/>
              </a:rPr>
              <a:t>结论：</a:t>
            </a:r>
            <a:endParaRPr lang="en-US" altLang="zh-CN" sz="2400" dirty="0" smtClean="0">
              <a:latin typeface="微软雅黑" pitchFamily="34" charset="-122"/>
              <a:ea typeface="微软雅黑" pitchFamily="34" charset="-122"/>
            </a:endParaRPr>
          </a:p>
          <a:p>
            <a:r>
              <a:rPr lang="zh-CN" altLang="en-US" sz="2400" dirty="0" smtClean="0">
                <a:latin typeface="微软雅黑" pitchFamily="34" charset="-122"/>
                <a:ea typeface="微软雅黑" pitchFamily="34" charset="-122"/>
              </a:rPr>
              <a:t>早期的数学学科知识能够在程序课中进行重新的回顾和巩固</a:t>
            </a:r>
            <a:endParaRPr lang="en-US" altLang="zh-CN" sz="2400" dirty="0" smtClean="0">
              <a:latin typeface="微软雅黑" pitchFamily="34" charset="-122"/>
              <a:ea typeface="微软雅黑" pitchFamily="34" charset="-122"/>
            </a:endParaRPr>
          </a:p>
          <a:p>
            <a:r>
              <a:rPr lang="zh-CN" altLang="en-US" sz="2400" dirty="0" smtClean="0">
                <a:latin typeface="微软雅黑" pitchFamily="34" charset="-122"/>
                <a:ea typeface="微软雅黑" pitchFamily="34" charset="-122"/>
              </a:rPr>
              <a:t>学生的编程表现可能对数学学科知识有着显著的依赖性，学生数学成绩的好坏在一定程度上影响和限制学生的编程表现</a:t>
            </a:r>
            <a:endParaRPr lang="zh-CN" altLang="en-US" sz="2400" dirty="0">
              <a:latin typeface="微软雅黑" pitchFamily="34" charset="-122"/>
              <a:ea typeface="微软雅黑" pitchFamily="34" charset="-122"/>
            </a:endParaRPr>
          </a:p>
        </p:txBody>
      </p:sp>
      <p:sp>
        <p:nvSpPr>
          <p:cNvPr id="2" name="矩形 1"/>
          <p:cNvSpPr/>
          <p:nvPr/>
        </p:nvSpPr>
        <p:spPr>
          <a:xfrm>
            <a:off x="1355620" y="3587256"/>
            <a:ext cx="10160724" cy="1569660"/>
          </a:xfrm>
          <a:prstGeom prst="rect">
            <a:avLst/>
          </a:prstGeom>
        </p:spPr>
        <p:txBody>
          <a:bodyPr wrap="square">
            <a:spAutoFit/>
          </a:bodyPr>
          <a:lstStyle/>
          <a:p>
            <a:r>
              <a:rPr lang="en-US" altLang="zh-CN" sz="2400" dirty="0" smtClean="0">
                <a:latin typeface="微软雅黑" pitchFamily="34" charset="-122"/>
                <a:ea typeface="微软雅黑" pitchFamily="34" charset="-122"/>
              </a:rPr>
              <a:t>the students’ programming competence would be mediated by their competence assessed by the English-Language Arts test.</a:t>
            </a:r>
          </a:p>
          <a:p>
            <a:r>
              <a:rPr lang="zh-CN" altLang="en-US" sz="2400" dirty="0" smtClean="0">
                <a:latin typeface="微软雅黑" pitchFamily="34" charset="-122"/>
                <a:ea typeface="微软雅黑" pitchFamily="34" charset="-122"/>
              </a:rPr>
              <a:t>学生经常参加关于</a:t>
            </a:r>
            <a:r>
              <a:rPr lang="en-US" altLang="zh-CN" sz="2400" dirty="0" smtClean="0">
                <a:latin typeface="微软雅黑" pitchFamily="34" charset="-122"/>
                <a:ea typeface="微软雅黑" pitchFamily="34" charset="-122"/>
              </a:rPr>
              <a:t>Scratch</a:t>
            </a:r>
            <a:r>
              <a:rPr lang="zh-CN" altLang="en-US" sz="2400" dirty="0" smtClean="0">
                <a:latin typeface="微软雅黑" pitchFamily="34" charset="-122"/>
                <a:ea typeface="微软雅黑" pitchFamily="34" charset="-122"/>
              </a:rPr>
              <a:t>编程的讨论，做研讨等，英语测验的基础水平就够用了。</a:t>
            </a:r>
            <a:endParaRPr lang="zh-CN" altLang="en-US" sz="2400" dirty="0">
              <a:latin typeface="微软雅黑" pitchFamily="34" charset="-122"/>
              <a:ea typeface="微软雅黑" pitchFamily="34" charset="-122"/>
            </a:endParaRPr>
          </a:p>
        </p:txBody>
      </p:sp>
    </p:spTree>
    <p:extLst>
      <p:ext uri="{BB962C8B-B14F-4D97-AF65-F5344CB8AC3E}">
        <p14:creationId xmlns:p14="http://schemas.microsoft.com/office/powerpoint/2010/main" val="36824312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4"/>
          <p:cNvSpPr>
            <a:spLocks noChangeArrowheads="1"/>
          </p:cNvSpPr>
          <p:nvPr/>
        </p:nvSpPr>
        <p:spPr bwMode="auto">
          <a:xfrm>
            <a:off x="841003" y="385085"/>
            <a:ext cx="12239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r>
              <a:rPr lang="en-US" altLang="zh-CN" sz="1200" b="1" dirty="0" smtClean="0">
                <a:solidFill>
                  <a:schemeClr val="accent6">
                    <a:lumMod val="75000"/>
                  </a:schemeClr>
                </a:solidFill>
                <a:latin typeface="微软雅黑" pitchFamily="34" charset="-122"/>
                <a:ea typeface="微软雅黑" pitchFamily="34" charset="-122"/>
              </a:rPr>
              <a:t>Scratch</a:t>
            </a:r>
            <a:r>
              <a:rPr lang="zh-CN" altLang="en-US" sz="1200" b="1" dirty="0" smtClean="0">
                <a:solidFill>
                  <a:schemeClr val="accent6">
                    <a:lumMod val="75000"/>
                  </a:schemeClr>
                </a:solidFill>
                <a:latin typeface="微软雅黑" pitchFamily="34" charset="-122"/>
                <a:ea typeface="微软雅黑" pitchFamily="34" charset="-122"/>
              </a:rPr>
              <a:t>与数学</a:t>
            </a:r>
          </a:p>
        </p:txBody>
      </p:sp>
      <p:sp>
        <p:nvSpPr>
          <p:cNvPr id="5" name="矩形 4"/>
          <p:cNvSpPr/>
          <p:nvPr/>
        </p:nvSpPr>
        <p:spPr>
          <a:xfrm>
            <a:off x="821017" y="1412776"/>
            <a:ext cx="10441160" cy="369332"/>
          </a:xfrm>
          <a:prstGeom prst="rect">
            <a:avLst/>
          </a:prstGeom>
        </p:spPr>
        <p:txBody>
          <a:bodyPr wrap="square">
            <a:spAutoFit/>
          </a:bodyPr>
          <a:lstStyle/>
          <a:p>
            <a:r>
              <a:rPr lang="en-US" altLang="zh-CN" dirty="0"/>
              <a:t>Using </a:t>
            </a:r>
            <a:r>
              <a:rPr lang="en-US" altLang="zh-CN" dirty="0" smtClean="0"/>
              <a:t>Scratch: An Integrated Problem-solving Approach to Mathematical </a:t>
            </a:r>
            <a:r>
              <a:rPr lang="en-US" altLang="zh-CN" dirty="0"/>
              <a:t>Thinking</a:t>
            </a:r>
            <a:endParaRPr lang="zh-CN" altLang="en-US" dirty="0"/>
          </a:p>
        </p:txBody>
      </p:sp>
      <p:sp>
        <p:nvSpPr>
          <p:cNvPr id="2" name="矩形 1"/>
          <p:cNvSpPr/>
          <p:nvPr/>
        </p:nvSpPr>
        <p:spPr>
          <a:xfrm>
            <a:off x="809999" y="2132856"/>
            <a:ext cx="10160724" cy="3970318"/>
          </a:xfrm>
          <a:prstGeom prst="rect">
            <a:avLst/>
          </a:prstGeom>
        </p:spPr>
        <p:txBody>
          <a:bodyPr wrap="square">
            <a:spAutoFit/>
          </a:bodyPr>
          <a:lstStyle/>
          <a:p>
            <a:r>
              <a:rPr lang="zh-CN" altLang="en-US" dirty="0" smtClean="0">
                <a:latin typeface="微软雅黑" pitchFamily="34" charset="-122"/>
                <a:ea typeface="微软雅黑" pitchFamily="34" charset="-122"/>
              </a:rPr>
              <a:t>预研究，</a:t>
            </a:r>
            <a:r>
              <a:rPr lang="en-US" altLang="zh-CN" dirty="0" smtClean="0">
                <a:latin typeface="微软雅黑" pitchFamily="34" charset="-122"/>
                <a:ea typeface="微软雅黑" pitchFamily="34" charset="-122"/>
              </a:rPr>
              <a:t>26</a:t>
            </a:r>
            <a:r>
              <a:rPr lang="zh-CN" altLang="en-US" dirty="0" smtClean="0">
                <a:latin typeface="微软雅黑" pitchFamily="34" charset="-122"/>
                <a:ea typeface="微软雅黑" pitchFamily="34" charset="-122"/>
              </a:rPr>
              <a:t>个六岁小孩参与，每个小孩都有</a:t>
            </a:r>
            <a:r>
              <a:rPr lang="en-US" altLang="zh-CN" dirty="0" smtClean="0">
                <a:latin typeface="微软雅黑" pitchFamily="34" charset="-122"/>
                <a:ea typeface="微软雅黑" pitchFamily="34" charset="-122"/>
              </a:rPr>
              <a:t>Scratch</a:t>
            </a:r>
            <a:r>
              <a:rPr lang="zh-CN" altLang="en-US" dirty="0" smtClean="0">
                <a:latin typeface="微软雅黑" pitchFamily="34" charset="-122"/>
                <a:ea typeface="微软雅黑" pitchFamily="34" charset="-122"/>
              </a:rPr>
              <a:t>经验，自由组合，两人一组</a:t>
            </a:r>
            <a:endParaRPr lang="en-US" altLang="zh-CN" dirty="0" smtClean="0">
              <a:latin typeface="微软雅黑" pitchFamily="34" charset="-122"/>
              <a:ea typeface="微软雅黑" pitchFamily="34" charset="-122"/>
            </a:endParaRPr>
          </a:p>
          <a:p>
            <a:r>
              <a:rPr lang="zh-CN" altLang="en-US" dirty="0" smtClean="0">
                <a:latin typeface="微软雅黑" pitchFamily="34" charset="-122"/>
                <a:ea typeface="微软雅黑" pitchFamily="34" charset="-122"/>
              </a:rPr>
              <a:t>研究发现：</a:t>
            </a:r>
            <a:endParaRPr lang="en-US" altLang="zh-CN" dirty="0" smtClean="0">
              <a:latin typeface="微软雅黑" pitchFamily="34" charset="-122"/>
              <a:ea typeface="微软雅黑" pitchFamily="34" charset="-122"/>
            </a:endParaRPr>
          </a:p>
          <a:p>
            <a:r>
              <a:rPr lang="zh-CN" altLang="en-US" dirty="0" smtClean="0">
                <a:latin typeface="微软雅黑" pitchFamily="34" charset="-122"/>
                <a:ea typeface="微软雅黑" pitchFamily="34" charset="-122"/>
              </a:rPr>
              <a:t>学生能够很快地理解程序，能够很好地运用数学思维进行问题解决。</a:t>
            </a:r>
            <a:endParaRPr lang="en-US" altLang="zh-CN" dirty="0" smtClean="0">
              <a:latin typeface="微软雅黑" pitchFamily="34" charset="-122"/>
              <a:ea typeface="微软雅黑" pitchFamily="34" charset="-122"/>
            </a:endParaRPr>
          </a:p>
          <a:p>
            <a:r>
              <a:rPr lang="zh-CN" altLang="en-US" dirty="0" smtClean="0">
                <a:latin typeface="微软雅黑" pitchFamily="34" charset="-122"/>
                <a:ea typeface="微软雅黑" pitchFamily="34" charset="-122"/>
              </a:rPr>
              <a:t>如果让学生设计一个数学游戏或者故事，学生很明显地都用与数学相关的一些编程，而不是在程序中比较含蓄地体现和运用。</a:t>
            </a:r>
            <a:endParaRPr lang="en-US" altLang="zh-CN" dirty="0" smtClean="0">
              <a:latin typeface="微软雅黑" pitchFamily="34" charset="-122"/>
              <a:ea typeface="微软雅黑" pitchFamily="34" charset="-122"/>
            </a:endParaRPr>
          </a:p>
          <a:p>
            <a:r>
              <a:rPr lang="en-US" altLang="zh-CN" dirty="0" smtClean="0">
                <a:latin typeface="微软雅黑" pitchFamily="34" charset="-122"/>
                <a:ea typeface="微软雅黑" pitchFamily="34" charset="-122"/>
              </a:rPr>
              <a:t>Scratch</a:t>
            </a:r>
            <a:r>
              <a:rPr lang="zh-CN" altLang="en-US" dirty="0" smtClean="0">
                <a:latin typeface="微软雅黑" pitchFamily="34" charset="-122"/>
                <a:ea typeface="微软雅黑" pitchFamily="34" charset="-122"/>
              </a:rPr>
              <a:t>程序非常容易制作和修改，所以对学生批判性能力，元认知和反思能力培养有促进作用。</a:t>
            </a:r>
            <a:endParaRPr lang="en-US" altLang="zh-CN" dirty="0" smtClean="0">
              <a:latin typeface="微软雅黑" pitchFamily="34" charset="-122"/>
              <a:ea typeface="微软雅黑" pitchFamily="34" charset="-122"/>
            </a:endParaRPr>
          </a:p>
          <a:p>
            <a:r>
              <a:rPr lang="zh-CN" altLang="en-US" dirty="0" smtClean="0">
                <a:latin typeface="微软雅黑" pitchFamily="34" charset="-122"/>
                <a:ea typeface="微软雅黑" pitchFamily="34" charset="-122"/>
              </a:rPr>
              <a:t>经过</a:t>
            </a:r>
            <a:r>
              <a:rPr lang="en-US" altLang="zh-CN" dirty="0" smtClean="0">
                <a:latin typeface="微软雅黑" pitchFamily="34" charset="-122"/>
                <a:ea typeface="微软雅黑" pitchFamily="34" charset="-122"/>
              </a:rPr>
              <a:t>Scratch</a:t>
            </a:r>
            <a:r>
              <a:rPr lang="zh-CN" altLang="en-US" dirty="0" smtClean="0">
                <a:latin typeface="微软雅黑" pitchFamily="34" charset="-122"/>
                <a:ea typeface="微软雅黑" pitchFamily="34" charset="-122"/>
              </a:rPr>
              <a:t>不是专门用在数学领域，但是他有很多内容都是有数学知识参与，例如空间意识，角和时间的测量，坐标使用，方向感等。</a:t>
            </a:r>
            <a:endParaRPr lang="en-US" altLang="zh-CN" dirty="0" smtClean="0">
              <a:latin typeface="微软雅黑" pitchFamily="34" charset="-122"/>
              <a:ea typeface="微软雅黑" pitchFamily="34" charset="-122"/>
            </a:endParaRPr>
          </a:p>
          <a:p>
            <a:r>
              <a:rPr lang="zh-CN" altLang="en-US" dirty="0" smtClean="0">
                <a:latin typeface="微软雅黑" pitchFamily="34" charset="-122"/>
                <a:ea typeface="微软雅黑" pitchFamily="34" charset="-122"/>
              </a:rPr>
              <a:t>列举了很多利用</a:t>
            </a:r>
            <a:r>
              <a:rPr lang="en-US" altLang="zh-CN" dirty="0" smtClean="0">
                <a:latin typeface="微软雅黑" pitchFamily="34" charset="-122"/>
                <a:ea typeface="微软雅黑" pitchFamily="34" charset="-122"/>
              </a:rPr>
              <a:t>Scratch</a:t>
            </a:r>
            <a:r>
              <a:rPr lang="zh-CN" altLang="en-US" dirty="0" smtClean="0">
                <a:latin typeface="微软雅黑" pitchFamily="34" charset="-122"/>
                <a:ea typeface="微软雅黑" pitchFamily="34" charset="-122"/>
              </a:rPr>
              <a:t>编程培养数学思维的任务：</a:t>
            </a:r>
            <a:endParaRPr lang="en-US" altLang="zh-CN" dirty="0" smtClean="0">
              <a:latin typeface="微软雅黑" pitchFamily="34" charset="-122"/>
              <a:ea typeface="微软雅黑" pitchFamily="34" charset="-122"/>
            </a:endParaRPr>
          </a:p>
          <a:p>
            <a:r>
              <a:rPr lang="zh-CN" altLang="en-US" dirty="0" smtClean="0">
                <a:latin typeface="微软雅黑" pitchFamily="34" charset="-122"/>
                <a:ea typeface="微软雅黑" pitchFamily="34" charset="-122"/>
              </a:rPr>
              <a:t>设计一个程序展示之前学过的几何，代数和概率知识</a:t>
            </a:r>
            <a:endParaRPr lang="en-US" altLang="zh-CN" dirty="0" smtClean="0">
              <a:latin typeface="微软雅黑" pitchFamily="34" charset="-122"/>
              <a:ea typeface="微软雅黑" pitchFamily="34" charset="-122"/>
            </a:endParaRPr>
          </a:p>
          <a:p>
            <a:r>
              <a:rPr lang="zh-CN" altLang="en-US" dirty="0" smtClean="0">
                <a:latin typeface="微软雅黑" pitchFamily="34" charset="-122"/>
                <a:ea typeface="微软雅黑" pitchFamily="34" charset="-122"/>
              </a:rPr>
              <a:t>设计一个程序绘制各种图形，如三角形，正方形等等</a:t>
            </a:r>
            <a:endParaRPr lang="en-US" altLang="zh-CN" dirty="0" smtClean="0">
              <a:latin typeface="微软雅黑" pitchFamily="34" charset="-122"/>
              <a:ea typeface="微软雅黑" pitchFamily="34" charset="-122"/>
            </a:endParaRPr>
          </a:p>
          <a:p>
            <a:r>
              <a:rPr lang="zh-CN" altLang="en-US" dirty="0">
                <a:latin typeface="微软雅黑" pitchFamily="34" charset="-122"/>
                <a:ea typeface="微软雅黑" pitchFamily="34" charset="-122"/>
              </a:rPr>
              <a:t>设计一</a:t>
            </a:r>
            <a:r>
              <a:rPr lang="zh-CN" altLang="en-US" dirty="0" smtClean="0">
                <a:latin typeface="微软雅黑" pitchFamily="34" charset="-122"/>
                <a:ea typeface="微软雅黑" pitchFamily="34" charset="-122"/>
              </a:rPr>
              <a:t>个教室</a:t>
            </a:r>
            <a:endParaRPr lang="en-US" altLang="zh-CN" dirty="0" smtClean="0">
              <a:latin typeface="微软雅黑" pitchFamily="34" charset="-122"/>
              <a:ea typeface="微软雅黑" pitchFamily="34" charset="-122"/>
            </a:endParaRPr>
          </a:p>
          <a:p>
            <a:r>
              <a:rPr lang="zh-CN" altLang="en-US" dirty="0" smtClean="0">
                <a:latin typeface="微软雅黑" pitchFamily="34" charset="-122"/>
                <a:ea typeface="微软雅黑" pitchFamily="34" charset="-122"/>
              </a:rPr>
              <a:t>设计一个你跳舞的动画</a:t>
            </a:r>
            <a:endParaRPr lang="en-US" altLang="zh-CN" dirty="0" smtClean="0">
              <a:latin typeface="微软雅黑" pitchFamily="34" charset="-122"/>
              <a:ea typeface="微软雅黑" pitchFamily="34" charset="-122"/>
            </a:endParaRPr>
          </a:p>
          <a:p>
            <a:r>
              <a:rPr lang="zh-CN" altLang="en-US" dirty="0">
                <a:latin typeface="微软雅黑" pitchFamily="34" charset="-122"/>
                <a:ea typeface="微软雅黑" pitchFamily="34" charset="-122"/>
              </a:rPr>
              <a:t>设计一</a:t>
            </a:r>
            <a:r>
              <a:rPr lang="zh-CN" altLang="en-US" dirty="0" smtClean="0">
                <a:latin typeface="微软雅黑" pitchFamily="34" charset="-122"/>
                <a:ea typeface="微软雅黑" pitchFamily="34" charset="-122"/>
              </a:rPr>
              <a:t>个程序让其他学生探测角的大小</a:t>
            </a:r>
            <a:endParaRPr lang="zh-CN" altLang="en-US" dirty="0">
              <a:latin typeface="微软雅黑" pitchFamily="34" charset="-122"/>
              <a:ea typeface="微软雅黑" pitchFamily="34" charset="-122"/>
            </a:endParaRPr>
          </a:p>
        </p:txBody>
      </p:sp>
    </p:spTree>
    <p:extLst>
      <p:ext uri="{BB962C8B-B14F-4D97-AF65-F5344CB8AC3E}">
        <p14:creationId xmlns:p14="http://schemas.microsoft.com/office/powerpoint/2010/main" val="29876567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4"/>
          <p:cNvSpPr>
            <a:spLocks noChangeArrowheads="1"/>
          </p:cNvSpPr>
          <p:nvPr/>
        </p:nvSpPr>
        <p:spPr bwMode="auto">
          <a:xfrm>
            <a:off x="841003" y="385085"/>
            <a:ext cx="12239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r>
              <a:rPr lang="en-US" altLang="zh-CN" sz="1200" b="1" dirty="0" smtClean="0">
                <a:solidFill>
                  <a:schemeClr val="accent6">
                    <a:lumMod val="75000"/>
                  </a:schemeClr>
                </a:solidFill>
                <a:latin typeface="微软雅黑" pitchFamily="34" charset="-122"/>
                <a:ea typeface="微软雅黑" pitchFamily="34" charset="-122"/>
              </a:rPr>
              <a:t>Scratch</a:t>
            </a:r>
            <a:r>
              <a:rPr lang="zh-CN" altLang="en-US" sz="1200" b="1" dirty="0" smtClean="0">
                <a:solidFill>
                  <a:schemeClr val="accent6">
                    <a:lumMod val="75000"/>
                  </a:schemeClr>
                </a:solidFill>
                <a:latin typeface="微软雅黑" pitchFamily="34" charset="-122"/>
                <a:ea typeface="微软雅黑" pitchFamily="34" charset="-122"/>
              </a:rPr>
              <a:t>与数学</a:t>
            </a:r>
          </a:p>
        </p:txBody>
      </p:sp>
      <p:sp>
        <p:nvSpPr>
          <p:cNvPr id="5" name="矩形 4"/>
          <p:cNvSpPr/>
          <p:nvPr/>
        </p:nvSpPr>
        <p:spPr>
          <a:xfrm>
            <a:off x="821017" y="1412776"/>
            <a:ext cx="10441160" cy="646331"/>
          </a:xfrm>
          <a:prstGeom prst="rect">
            <a:avLst/>
          </a:prstGeom>
        </p:spPr>
        <p:txBody>
          <a:bodyPr wrap="square">
            <a:spAutoFit/>
          </a:bodyPr>
          <a:lstStyle/>
          <a:p>
            <a:r>
              <a:rPr lang="en-US" altLang="zh-CN" dirty="0"/>
              <a:t>Using a Computer Programming Environment and an </a:t>
            </a:r>
            <a:r>
              <a:rPr lang="en-US" altLang="zh-CN" dirty="0" smtClean="0"/>
              <a:t>Interactive Whiteboard </a:t>
            </a:r>
            <a:r>
              <a:rPr lang="en-US" altLang="zh-CN" dirty="0"/>
              <a:t>to Investigate Some Mathematical Thinking</a:t>
            </a:r>
            <a:endParaRPr lang="zh-CN" altLang="en-US" dirty="0"/>
          </a:p>
        </p:txBody>
      </p:sp>
      <p:sp>
        <p:nvSpPr>
          <p:cNvPr id="2" name="矩形 1"/>
          <p:cNvSpPr/>
          <p:nvPr/>
        </p:nvSpPr>
        <p:spPr>
          <a:xfrm>
            <a:off x="809999" y="2132856"/>
            <a:ext cx="10160724" cy="3170099"/>
          </a:xfrm>
          <a:prstGeom prst="rect">
            <a:avLst/>
          </a:prstGeom>
        </p:spPr>
        <p:txBody>
          <a:bodyPr wrap="square">
            <a:spAutoFit/>
          </a:bodyPr>
          <a:lstStyle/>
          <a:p>
            <a:r>
              <a:rPr lang="zh-CN" altLang="en-US" sz="2000" dirty="0" smtClean="0">
                <a:latin typeface="微软雅黑" pitchFamily="34" charset="-122"/>
                <a:ea typeface="微软雅黑" pitchFamily="34" charset="-122"/>
              </a:rPr>
              <a:t>预研究，</a:t>
            </a:r>
            <a:r>
              <a:rPr lang="en-US" altLang="zh-CN" sz="2000" dirty="0" smtClean="0">
                <a:latin typeface="微软雅黑" pitchFamily="34" charset="-122"/>
                <a:ea typeface="微软雅黑" pitchFamily="34" charset="-122"/>
              </a:rPr>
              <a:t>9-10</a:t>
            </a:r>
            <a:r>
              <a:rPr lang="zh-CN" altLang="en-US" sz="2000" dirty="0" smtClean="0">
                <a:latin typeface="微软雅黑" pitchFamily="34" charset="-122"/>
                <a:ea typeface="微软雅黑" pitchFamily="34" charset="-122"/>
              </a:rPr>
              <a:t>岁的小孩，新西兰的城市的一所小学，教室里面有电脑和交互式白板，研究发现：</a:t>
            </a:r>
            <a:endParaRPr lang="en-US" altLang="zh-CN" sz="2000" dirty="0" smtClean="0">
              <a:latin typeface="微软雅黑" pitchFamily="34" charset="-122"/>
              <a:ea typeface="微软雅黑" pitchFamily="34" charset="-122"/>
            </a:endParaRPr>
          </a:p>
          <a:p>
            <a:r>
              <a:rPr lang="en-US" altLang="zh-CN" sz="2000" dirty="0" smtClean="0">
                <a:latin typeface="微软雅黑" pitchFamily="34" charset="-122"/>
                <a:ea typeface="微软雅黑" pitchFamily="34" charset="-122"/>
              </a:rPr>
              <a:t>Scratch</a:t>
            </a:r>
            <a:r>
              <a:rPr lang="zh-CN" altLang="en-US" sz="2000" dirty="0" smtClean="0">
                <a:latin typeface="微软雅黑" pitchFamily="34" charset="-122"/>
                <a:ea typeface="微软雅黑" pitchFamily="34" charset="-122"/>
              </a:rPr>
              <a:t>能够吸引学生兴趣，使学生积极参与到问题解决的活动中来，交互式白板给学生更多的机会协作和交流。</a:t>
            </a:r>
            <a:endParaRPr lang="en-US" altLang="zh-CN" sz="2000" dirty="0" smtClean="0">
              <a:latin typeface="微软雅黑" pitchFamily="34" charset="-122"/>
              <a:ea typeface="微软雅黑" pitchFamily="34" charset="-122"/>
            </a:endParaRPr>
          </a:p>
          <a:p>
            <a:r>
              <a:rPr lang="zh-CN" altLang="en-US" sz="2000" dirty="0">
                <a:latin typeface="微软雅黑" pitchFamily="34" charset="-122"/>
                <a:ea typeface="微软雅黑" pitchFamily="34" charset="-122"/>
              </a:rPr>
              <a:t>研究</a:t>
            </a:r>
            <a:r>
              <a:rPr lang="zh-CN" altLang="en-US" sz="2000" dirty="0" smtClean="0">
                <a:latin typeface="微软雅黑" pitchFamily="34" charset="-122"/>
                <a:ea typeface="微软雅黑" pitchFamily="34" charset="-122"/>
              </a:rPr>
              <a:t>发现，学生在做</a:t>
            </a:r>
            <a:r>
              <a:rPr lang="en-US" altLang="zh-CN" sz="2000" dirty="0" smtClean="0">
                <a:latin typeface="微软雅黑" pitchFamily="34" charset="-122"/>
                <a:ea typeface="微软雅黑" pitchFamily="34" charset="-122"/>
              </a:rPr>
              <a:t>Scratch</a:t>
            </a:r>
            <a:r>
              <a:rPr lang="zh-CN" altLang="en-US" sz="2000" dirty="0" smtClean="0">
                <a:latin typeface="微软雅黑" pitchFamily="34" charset="-122"/>
                <a:ea typeface="微软雅黑" pitchFamily="34" charset="-122"/>
              </a:rPr>
              <a:t>作品的过程中能够很好地探索和运用数学和程序思想。</a:t>
            </a:r>
            <a:endParaRPr lang="en-US" altLang="zh-CN" sz="2000" dirty="0" smtClean="0">
              <a:latin typeface="微软雅黑" pitchFamily="34" charset="-122"/>
              <a:ea typeface="微软雅黑" pitchFamily="34" charset="-122"/>
            </a:endParaRPr>
          </a:p>
          <a:p>
            <a:r>
              <a:rPr lang="zh-CN" altLang="en-US" sz="2000" dirty="0" smtClean="0">
                <a:latin typeface="微软雅黑" pitchFamily="34" charset="-122"/>
                <a:ea typeface="微软雅黑" pitchFamily="34" charset="-122"/>
              </a:rPr>
              <a:t>研究预设：即使是数学知识掌握不好的学生，在</a:t>
            </a:r>
            <a:r>
              <a:rPr lang="en-US" altLang="zh-CN" sz="2000" dirty="0" smtClean="0">
                <a:latin typeface="微软雅黑" pitchFamily="34" charset="-122"/>
                <a:ea typeface="微软雅黑" pitchFamily="34" charset="-122"/>
              </a:rPr>
              <a:t>Scratch</a:t>
            </a:r>
            <a:r>
              <a:rPr lang="zh-CN" altLang="en-US" sz="2000" dirty="0" smtClean="0">
                <a:latin typeface="微软雅黑" pitchFamily="34" charset="-122"/>
                <a:ea typeface="微软雅黑" pitchFamily="34" charset="-122"/>
              </a:rPr>
              <a:t>编程的过程中也能够很好地发展程序思维呢个能力和数学思考能力。例如：</a:t>
            </a:r>
            <a:r>
              <a:rPr lang="en-US" altLang="zh-CN" sz="2000" dirty="0" smtClean="0">
                <a:latin typeface="微软雅黑" pitchFamily="34" charset="-122"/>
                <a:ea typeface="微软雅黑" pitchFamily="34" charset="-122"/>
              </a:rPr>
              <a:t>Hemi</a:t>
            </a:r>
            <a:r>
              <a:rPr lang="zh-CN" altLang="en-US" sz="2000" dirty="0" smtClean="0">
                <a:latin typeface="微软雅黑" pitchFamily="34" charset="-122"/>
                <a:ea typeface="微软雅黑" pitchFamily="34" charset="-122"/>
              </a:rPr>
              <a:t>，数学成绩不好，但是却带领着他们组做</a:t>
            </a:r>
            <a:r>
              <a:rPr lang="en-US" altLang="zh-CN" sz="2000" dirty="0" smtClean="0">
                <a:latin typeface="微软雅黑" pitchFamily="34" charset="-122"/>
                <a:ea typeface="微软雅黑" pitchFamily="34" charset="-122"/>
              </a:rPr>
              <a:t>Scratch</a:t>
            </a:r>
            <a:r>
              <a:rPr lang="zh-CN" altLang="en-US" sz="2000" dirty="0" smtClean="0">
                <a:latin typeface="微软雅黑" pitchFamily="34" charset="-122"/>
                <a:ea typeface="微软雅黑" pitchFamily="34" charset="-122"/>
              </a:rPr>
              <a:t>编程，他们组的其他人数学和问题解决</a:t>
            </a:r>
            <a:r>
              <a:rPr lang="zh-CN" altLang="en-US" sz="2000" dirty="0">
                <a:latin typeface="微软雅黑" pitchFamily="34" charset="-122"/>
                <a:ea typeface="微软雅黑" pitchFamily="34" charset="-122"/>
              </a:rPr>
              <a:t>能力</a:t>
            </a:r>
            <a:r>
              <a:rPr lang="zh-CN" altLang="en-US" sz="2000" dirty="0" smtClean="0">
                <a:latin typeface="微软雅黑" pitchFamily="34" charset="-122"/>
                <a:ea typeface="微软雅黑" pitchFamily="34" charset="-122"/>
              </a:rPr>
              <a:t>都比他好。研究者认为社会交互在这里面起了很大的作用。但是</a:t>
            </a:r>
            <a:r>
              <a:rPr lang="en-US" altLang="zh-CN" sz="2000" dirty="0" smtClean="0">
                <a:latin typeface="微软雅黑" pitchFamily="34" charset="-122"/>
                <a:ea typeface="微软雅黑" pitchFamily="34" charset="-122"/>
              </a:rPr>
              <a:t>Scratch</a:t>
            </a:r>
            <a:r>
              <a:rPr lang="zh-CN" altLang="en-US" sz="2000" dirty="0" smtClean="0">
                <a:latin typeface="微软雅黑" pitchFamily="34" charset="-122"/>
                <a:ea typeface="微软雅黑" pitchFamily="34" charset="-122"/>
              </a:rPr>
              <a:t>对学生数学思维是否有影响，有什么影响还需要继续研究和探讨。</a:t>
            </a:r>
            <a:endParaRPr lang="zh-CN" altLang="en-US" sz="2000" dirty="0">
              <a:latin typeface="微软雅黑" pitchFamily="34" charset="-122"/>
              <a:ea typeface="微软雅黑" pitchFamily="34" charset="-122"/>
            </a:endParaRPr>
          </a:p>
        </p:txBody>
      </p:sp>
    </p:spTree>
    <p:extLst>
      <p:ext uri="{BB962C8B-B14F-4D97-AF65-F5344CB8AC3E}">
        <p14:creationId xmlns:p14="http://schemas.microsoft.com/office/powerpoint/2010/main" val="33967172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Oval 60">
            <a:hlinkClick r:id="rId2"/>
          </p:cNvPr>
          <p:cNvSpPr>
            <a:spLocks noChangeArrowheads="1"/>
          </p:cNvSpPr>
          <p:nvPr/>
        </p:nvSpPr>
        <p:spPr bwMode="auto">
          <a:xfrm>
            <a:off x="5003800" y="2757488"/>
            <a:ext cx="600075" cy="612775"/>
          </a:xfrm>
          <a:prstGeom prst="ellipse">
            <a:avLst/>
          </a:prstGeom>
          <a:solidFill>
            <a:srgbClr val="0079C5">
              <a:alpha val="0"/>
            </a:srgbClr>
          </a:solidFill>
          <a:ln>
            <a:noFill/>
          </a:ln>
          <a:extLst>
            <a:ext uri="{91240B29-F687-4F45-9708-019B960494DF}">
              <a14:hiddenLine xmlns:a14="http://schemas.microsoft.com/office/drawing/2010/main" w="33338">
                <a:solidFill>
                  <a:srgbClr val="000000"/>
                </a:solidFill>
                <a:miter lim="800000"/>
                <a:headEnd/>
                <a:tailEnd/>
              </a14:hiddenLine>
            </a:ext>
          </a:extLst>
        </p:spPr>
        <p:txBody>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endParaRPr lang="zh-CN" altLang="en-US">
              <a:solidFill>
                <a:srgbClr val="000000"/>
              </a:solidFill>
              <a:latin typeface="Arial" charset="0"/>
            </a:endParaRPr>
          </a:p>
        </p:txBody>
      </p:sp>
      <p:sp>
        <p:nvSpPr>
          <p:cNvPr id="54275" name="Oval 61">
            <a:hlinkClick r:id="rId3"/>
          </p:cNvPr>
          <p:cNvSpPr>
            <a:spLocks noChangeArrowheads="1"/>
          </p:cNvSpPr>
          <p:nvPr/>
        </p:nvSpPr>
        <p:spPr bwMode="auto">
          <a:xfrm>
            <a:off x="5016500" y="3565525"/>
            <a:ext cx="566738" cy="611188"/>
          </a:xfrm>
          <a:prstGeom prst="ellipse">
            <a:avLst/>
          </a:prstGeom>
          <a:solidFill>
            <a:srgbClr val="0079C5">
              <a:alpha val="0"/>
            </a:srgbClr>
          </a:solidFill>
          <a:ln>
            <a:noFill/>
          </a:ln>
          <a:extLst>
            <a:ext uri="{91240B29-F687-4F45-9708-019B960494DF}">
              <a14:hiddenLine xmlns:a14="http://schemas.microsoft.com/office/drawing/2010/main" w="33338">
                <a:solidFill>
                  <a:srgbClr val="000000"/>
                </a:solidFill>
                <a:miter lim="800000"/>
                <a:headEnd/>
                <a:tailEnd/>
              </a14:hiddenLine>
            </a:ext>
          </a:extLst>
        </p:spPr>
        <p:txBody>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endParaRPr lang="zh-CN" altLang="en-US">
              <a:solidFill>
                <a:srgbClr val="000000"/>
              </a:solidFill>
              <a:latin typeface="Arial" charset="0"/>
            </a:endParaRPr>
          </a:p>
        </p:txBody>
      </p:sp>
      <p:sp>
        <p:nvSpPr>
          <p:cNvPr id="54276" name="矩形​​ 5"/>
          <p:cNvSpPr>
            <a:spLocks noChangeArrowheads="1"/>
          </p:cNvSpPr>
          <p:nvPr/>
        </p:nvSpPr>
        <p:spPr bwMode="auto">
          <a:xfrm>
            <a:off x="65881" y="-83345"/>
            <a:ext cx="12218988" cy="4621213"/>
          </a:xfrm>
          <a:prstGeom prst="rect">
            <a:avLst/>
          </a:prstGeom>
          <a:solidFill>
            <a:srgbClr val="00ADD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88000" anchor="b"/>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endParaRPr lang="zh-CN" altLang="zh-CN" sz="2800" dirty="0">
              <a:solidFill>
                <a:srgbClr val="FFFFFF"/>
              </a:solidFill>
              <a:latin typeface="微软雅黑" pitchFamily="34" charset="-122"/>
              <a:ea typeface="微软雅黑" pitchFamily="34" charset="-122"/>
              <a:sym typeface="Arial" charset="0"/>
            </a:endParaRPr>
          </a:p>
        </p:txBody>
      </p:sp>
      <p:sp>
        <p:nvSpPr>
          <p:cNvPr id="54277" name="TextBox 19"/>
          <p:cNvSpPr txBox="1">
            <a:spLocks noChangeArrowheads="1"/>
          </p:cNvSpPr>
          <p:nvPr/>
        </p:nvSpPr>
        <p:spPr bwMode="auto">
          <a:xfrm>
            <a:off x="6804025" y="4219575"/>
            <a:ext cx="2492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endParaRPr lang="zh-CN" altLang="en-US">
              <a:solidFill>
                <a:srgbClr val="FFFFFF"/>
              </a:solidFill>
              <a:latin typeface="Arial" charset="0"/>
            </a:endParaRPr>
          </a:p>
        </p:txBody>
      </p:sp>
      <p:sp>
        <p:nvSpPr>
          <p:cNvPr id="54278" name="Freeform 18"/>
          <p:cNvSpPr>
            <a:spLocks/>
          </p:cNvSpPr>
          <p:nvPr/>
        </p:nvSpPr>
        <p:spPr bwMode="auto">
          <a:xfrm>
            <a:off x="1366838" y="2708275"/>
            <a:ext cx="271462" cy="1498600"/>
          </a:xfrm>
          <a:custGeom>
            <a:avLst/>
            <a:gdLst>
              <a:gd name="T0" fmla="*/ 581518629 w 127"/>
              <a:gd name="T1" fmla="*/ 0 h 1075"/>
              <a:gd name="T2" fmla="*/ 0 w 127"/>
              <a:gd name="T3" fmla="*/ 2089286782 h 1075"/>
              <a:gd name="T4" fmla="*/ 581518629 w 127"/>
              <a:gd name="T5" fmla="*/ 0 h 1075"/>
              <a:gd name="T6" fmla="*/ 0 60000 65536"/>
              <a:gd name="T7" fmla="*/ 0 60000 65536"/>
              <a:gd name="T8" fmla="*/ 0 60000 65536"/>
              <a:gd name="T9" fmla="*/ 0 w 127"/>
              <a:gd name="T10" fmla="*/ 0 h 1075"/>
              <a:gd name="T11" fmla="*/ 127 w 127"/>
              <a:gd name="T12" fmla="*/ 1075 h 1075"/>
            </a:gdLst>
            <a:ahLst/>
            <a:cxnLst>
              <a:cxn ang="T6">
                <a:pos x="T0" y="T1"/>
              </a:cxn>
              <a:cxn ang="T7">
                <a:pos x="T2" y="T3"/>
              </a:cxn>
              <a:cxn ang="T8">
                <a:pos x="T4" y="T5"/>
              </a:cxn>
            </a:cxnLst>
            <a:rect l="T9" t="T10" r="T11" b="T12"/>
            <a:pathLst>
              <a:path w="127" h="1075">
                <a:moveTo>
                  <a:pt x="127" y="0"/>
                </a:moveTo>
                <a:lnTo>
                  <a:pt x="0" y="1075"/>
                </a:lnTo>
                <a:lnTo>
                  <a:pt x="12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4279" name="Freeform 20"/>
          <p:cNvSpPr>
            <a:spLocks/>
          </p:cNvSpPr>
          <p:nvPr/>
        </p:nvSpPr>
        <p:spPr bwMode="auto">
          <a:xfrm>
            <a:off x="2717800" y="2562225"/>
            <a:ext cx="46038" cy="2114550"/>
          </a:xfrm>
          <a:custGeom>
            <a:avLst/>
            <a:gdLst>
              <a:gd name="T0" fmla="*/ 0 w 5"/>
              <a:gd name="T1" fmla="*/ 0 h 1517"/>
              <a:gd name="T2" fmla="*/ 420962264 w 5"/>
              <a:gd name="T3" fmla="*/ 2147483647 h 1517"/>
              <a:gd name="T4" fmla="*/ 0 w 5"/>
              <a:gd name="T5" fmla="*/ 0 h 1517"/>
              <a:gd name="T6" fmla="*/ 0 60000 65536"/>
              <a:gd name="T7" fmla="*/ 0 60000 65536"/>
              <a:gd name="T8" fmla="*/ 0 60000 65536"/>
              <a:gd name="T9" fmla="*/ 0 w 5"/>
              <a:gd name="T10" fmla="*/ 0 h 1517"/>
              <a:gd name="T11" fmla="*/ 5 w 5"/>
              <a:gd name="T12" fmla="*/ 1517 h 1517"/>
            </a:gdLst>
            <a:ahLst/>
            <a:cxnLst>
              <a:cxn ang="T6">
                <a:pos x="T0" y="T1"/>
              </a:cxn>
              <a:cxn ang="T7">
                <a:pos x="T2" y="T3"/>
              </a:cxn>
              <a:cxn ang="T8">
                <a:pos x="T4" y="T5"/>
              </a:cxn>
            </a:cxnLst>
            <a:rect l="T9" t="T10" r="T11" b="T12"/>
            <a:pathLst>
              <a:path w="5" h="1517">
                <a:moveTo>
                  <a:pt x="0" y="0"/>
                </a:moveTo>
                <a:lnTo>
                  <a:pt x="5" y="1517"/>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4280" name="Line 43"/>
          <p:cNvSpPr>
            <a:spLocks noChangeShapeType="1"/>
          </p:cNvSpPr>
          <p:nvPr/>
        </p:nvSpPr>
        <p:spPr bwMode="auto">
          <a:xfrm>
            <a:off x="774700" y="2878138"/>
            <a:ext cx="1588"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4281" name="Line 45"/>
          <p:cNvSpPr>
            <a:spLocks noChangeShapeType="1"/>
          </p:cNvSpPr>
          <p:nvPr/>
        </p:nvSpPr>
        <p:spPr bwMode="auto">
          <a:xfrm>
            <a:off x="3741738" y="911225"/>
            <a:ext cx="1587"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4282" name="TextBox 19"/>
          <p:cNvSpPr txBox="1">
            <a:spLocks noChangeArrowheads="1"/>
          </p:cNvSpPr>
          <p:nvPr/>
        </p:nvSpPr>
        <p:spPr bwMode="auto">
          <a:xfrm>
            <a:off x="6804025" y="4219575"/>
            <a:ext cx="2492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endParaRPr lang="zh-CN" altLang="en-US">
              <a:solidFill>
                <a:srgbClr val="FFFFFF"/>
              </a:solidFill>
              <a:latin typeface="Arial" charset="0"/>
            </a:endParaRPr>
          </a:p>
        </p:txBody>
      </p:sp>
      <p:sp>
        <p:nvSpPr>
          <p:cNvPr id="54284" name="Oval 60">
            <a:hlinkClick r:id="rId2"/>
          </p:cNvPr>
          <p:cNvSpPr>
            <a:spLocks noChangeArrowheads="1"/>
          </p:cNvSpPr>
          <p:nvPr/>
        </p:nvSpPr>
        <p:spPr bwMode="auto">
          <a:xfrm>
            <a:off x="6745288" y="2757488"/>
            <a:ext cx="444500" cy="523875"/>
          </a:xfrm>
          <a:prstGeom prst="ellipse">
            <a:avLst/>
          </a:prstGeom>
          <a:solidFill>
            <a:srgbClr val="0079C5">
              <a:alpha val="0"/>
            </a:srgbClr>
          </a:solidFill>
          <a:ln>
            <a:noFill/>
          </a:ln>
          <a:extLst>
            <a:ext uri="{91240B29-F687-4F45-9708-019B960494DF}">
              <a14:hiddenLine xmlns:a14="http://schemas.microsoft.com/office/drawing/2010/main" w="33338">
                <a:solidFill>
                  <a:srgbClr val="000000"/>
                </a:solidFill>
                <a:miter lim="800000"/>
                <a:headEnd/>
                <a:tailEnd/>
              </a14:hiddenLine>
            </a:ext>
          </a:extLst>
        </p:spPr>
        <p:txBody>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endParaRPr lang="zh-CN" altLang="en-US">
              <a:solidFill>
                <a:srgbClr val="000000"/>
              </a:solidFill>
              <a:latin typeface="Arial" charset="0"/>
            </a:endParaRPr>
          </a:p>
        </p:txBody>
      </p:sp>
      <p:sp>
        <p:nvSpPr>
          <p:cNvPr id="54285" name="Oval 61">
            <a:hlinkClick r:id="rId3"/>
          </p:cNvPr>
          <p:cNvSpPr>
            <a:spLocks noChangeArrowheads="1"/>
          </p:cNvSpPr>
          <p:nvPr/>
        </p:nvSpPr>
        <p:spPr bwMode="auto">
          <a:xfrm>
            <a:off x="6757988" y="3565525"/>
            <a:ext cx="419100" cy="522288"/>
          </a:xfrm>
          <a:prstGeom prst="ellipse">
            <a:avLst/>
          </a:prstGeom>
          <a:solidFill>
            <a:srgbClr val="0079C5">
              <a:alpha val="0"/>
            </a:srgbClr>
          </a:solidFill>
          <a:ln>
            <a:noFill/>
          </a:ln>
          <a:extLst>
            <a:ext uri="{91240B29-F687-4F45-9708-019B960494DF}">
              <a14:hiddenLine xmlns:a14="http://schemas.microsoft.com/office/drawing/2010/main" w="33338">
                <a:solidFill>
                  <a:srgbClr val="000000"/>
                </a:solidFill>
                <a:miter lim="800000"/>
                <a:headEnd/>
                <a:tailEnd/>
              </a14:hiddenLine>
            </a:ext>
          </a:extLst>
        </p:spPr>
        <p:txBody>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endParaRPr lang="zh-CN" altLang="en-US">
              <a:solidFill>
                <a:srgbClr val="000000"/>
              </a:solidFill>
              <a:latin typeface="Arial" charset="0"/>
            </a:endParaRPr>
          </a:p>
        </p:txBody>
      </p:sp>
      <p:sp>
        <p:nvSpPr>
          <p:cNvPr id="54286" name="TextBox 19"/>
          <p:cNvSpPr txBox="1">
            <a:spLocks noChangeArrowheads="1"/>
          </p:cNvSpPr>
          <p:nvPr/>
        </p:nvSpPr>
        <p:spPr bwMode="auto">
          <a:xfrm>
            <a:off x="8545513" y="42195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endParaRPr lang="zh-CN" altLang="en-US">
              <a:solidFill>
                <a:srgbClr val="FFFFFF"/>
              </a:solidFill>
              <a:latin typeface="Arial" charset="0"/>
            </a:endParaRPr>
          </a:p>
        </p:txBody>
      </p:sp>
      <p:sp>
        <p:nvSpPr>
          <p:cNvPr id="95" name="Line 33"/>
          <p:cNvSpPr>
            <a:spLocks noChangeShapeType="1"/>
          </p:cNvSpPr>
          <p:nvPr/>
        </p:nvSpPr>
        <p:spPr bwMode="auto">
          <a:xfrm flipV="1">
            <a:off x="6965950" y="1671638"/>
            <a:ext cx="1588" cy="2700337"/>
          </a:xfrm>
          <a:prstGeom prst="line">
            <a:avLst/>
          </a:prstGeom>
          <a:noFill/>
          <a:ln w="33338">
            <a:solidFill>
              <a:srgbClr val="FFFFFF"/>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96" name="Line 5"/>
          <p:cNvSpPr>
            <a:spLocks noChangeShapeType="1"/>
          </p:cNvSpPr>
          <p:nvPr/>
        </p:nvSpPr>
        <p:spPr bwMode="auto">
          <a:xfrm>
            <a:off x="1741488" y="3913188"/>
            <a:ext cx="1384300" cy="3175"/>
          </a:xfrm>
          <a:prstGeom prst="line">
            <a:avLst/>
          </a:prstGeom>
          <a:noFill/>
          <a:ln w="33338">
            <a:solidFill>
              <a:srgbClr val="FFFFFF"/>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54289" name="Freeform 18"/>
          <p:cNvSpPr>
            <a:spLocks/>
          </p:cNvSpPr>
          <p:nvPr/>
        </p:nvSpPr>
        <p:spPr bwMode="auto">
          <a:xfrm>
            <a:off x="3108325" y="2768600"/>
            <a:ext cx="201613" cy="1279525"/>
          </a:xfrm>
          <a:custGeom>
            <a:avLst/>
            <a:gdLst>
              <a:gd name="T0" fmla="*/ 320059844 w 127"/>
              <a:gd name="T1" fmla="*/ 0 h 1075"/>
              <a:gd name="T2" fmla="*/ 0 w 127"/>
              <a:gd name="T3" fmla="*/ 1523434602 h 1075"/>
              <a:gd name="T4" fmla="*/ 320059844 w 127"/>
              <a:gd name="T5" fmla="*/ 0 h 1075"/>
              <a:gd name="T6" fmla="*/ 0 60000 65536"/>
              <a:gd name="T7" fmla="*/ 0 60000 65536"/>
              <a:gd name="T8" fmla="*/ 0 60000 65536"/>
              <a:gd name="T9" fmla="*/ 0 w 127"/>
              <a:gd name="T10" fmla="*/ 0 h 1075"/>
              <a:gd name="T11" fmla="*/ 127 w 127"/>
              <a:gd name="T12" fmla="*/ 1075 h 1075"/>
            </a:gdLst>
            <a:ahLst/>
            <a:cxnLst>
              <a:cxn ang="T6">
                <a:pos x="T0" y="T1"/>
              </a:cxn>
              <a:cxn ang="T7">
                <a:pos x="T2" y="T3"/>
              </a:cxn>
              <a:cxn ang="T8">
                <a:pos x="T4" y="T5"/>
              </a:cxn>
            </a:cxnLst>
            <a:rect l="T9" t="T10" r="T11" b="T12"/>
            <a:pathLst>
              <a:path w="127" h="1075">
                <a:moveTo>
                  <a:pt x="127" y="0"/>
                </a:moveTo>
                <a:lnTo>
                  <a:pt x="0" y="1075"/>
                </a:lnTo>
                <a:lnTo>
                  <a:pt x="12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98" name="Line 19"/>
          <p:cNvSpPr>
            <a:spLocks noChangeShapeType="1"/>
          </p:cNvSpPr>
          <p:nvPr/>
        </p:nvSpPr>
        <p:spPr bwMode="auto">
          <a:xfrm flipH="1">
            <a:off x="3116263" y="2740025"/>
            <a:ext cx="200025" cy="1189038"/>
          </a:xfrm>
          <a:prstGeom prst="line">
            <a:avLst/>
          </a:prstGeom>
          <a:noFill/>
          <a:ln w="33338">
            <a:solidFill>
              <a:schemeClr val="bg1"/>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54291" name="Freeform 20"/>
          <p:cNvSpPr>
            <a:spLocks/>
          </p:cNvSpPr>
          <p:nvPr/>
        </p:nvSpPr>
        <p:spPr bwMode="auto">
          <a:xfrm>
            <a:off x="4459288" y="2562225"/>
            <a:ext cx="7937" cy="1806575"/>
          </a:xfrm>
          <a:custGeom>
            <a:avLst/>
            <a:gdLst>
              <a:gd name="T0" fmla="*/ 0 w 5"/>
              <a:gd name="T1" fmla="*/ 0 h 1517"/>
              <a:gd name="T2" fmla="*/ 12600781 w 5"/>
              <a:gd name="T3" fmla="*/ 2147483647 h 1517"/>
              <a:gd name="T4" fmla="*/ 0 w 5"/>
              <a:gd name="T5" fmla="*/ 0 h 1517"/>
              <a:gd name="T6" fmla="*/ 0 60000 65536"/>
              <a:gd name="T7" fmla="*/ 0 60000 65536"/>
              <a:gd name="T8" fmla="*/ 0 60000 65536"/>
              <a:gd name="T9" fmla="*/ 0 w 5"/>
              <a:gd name="T10" fmla="*/ 0 h 1517"/>
              <a:gd name="T11" fmla="*/ 5 w 5"/>
              <a:gd name="T12" fmla="*/ 1517 h 1517"/>
            </a:gdLst>
            <a:ahLst/>
            <a:cxnLst>
              <a:cxn ang="T6">
                <a:pos x="T0" y="T1"/>
              </a:cxn>
              <a:cxn ang="T7">
                <a:pos x="T2" y="T3"/>
              </a:cxn>
              <a:cxn ang="T8">
                <a:pos x="T4" y="T5"/>
              </a:cxn>
            </a:cxnLst>
            <a:rect l="T9" t="T10" r="T11" b="T12"/>
            <a:pathLst>
              <a:path w="5" h="1517">
                <a:moveTo>
                  <a:pt x="0" y="0"/>
                </a:moveTo>
                <a:lnTo>
                  <a:pt x="5" y="1517"/>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0" name="Line 21"/>
          <p:cNvSpPr>
            <a:spLocks noChangeShapeType="1"/>
          </p:cNvSpPr>
          <p:nvPr/>
        </p:nvSpPr>
        <p:spPr bwMode="auto">
          <a:xfrm>
            <a:off x="4329113" y="2562225"/>
            <a:ext cx="7937" cy="1806575"/>
          </a:xfrm>
          <a:prstGeom prst="line">
            <a:avLst/>
          </a:prstGeom>
          <a:noFill/>
          <a:ln w="33338">
            <a:solidFill>
              <a:schemeClr val="bg1"/>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01" name="Oval 25"/>
          <p:cNvSpPr>
            <a:spLocks noChangeArrowheads="1"/>
          </p:cNvSpPr>
          <p:nvPr/>
        </p:nvSpPr>
        <p:spPr bwMode="auto">
          <a:xfrm>
            <a:off x="6684963" y="1965325"/>
            <a:ext cx="565150" cy="523875"/>
          </a:xfrm>
          <a:prstGeom prst="ellipse">
            <a:avLst/>
          </a:prstGeom>
          <a:solidFill>
            <a:schemeClr val="accent1"/>
          </a:solidFill>
          <a:ln w="33338">
            <a:solidFill>
              <a:srgbClr val="FFFFFF"/>
            </a:solidFill>
            <a:miter lim="800000"/>
            <a:headEnd/>
            <a:tailEnd/>
          </a:ln>
        </p:spPr>
        <p:txBody>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endParaRPr lang="zh-CN" altLang="en-US">
              <a:solidFill>
                <a:srgbClr val="000000"/>
              </a:solidFill>
              <a:latin typeface="Arial" charset="0"/>
            </a:endParaRPr>
          </a:p>
        </p:txBody>
      </p:sp>
      <p:grpSp>
        <p:nvGrpSpPr>
          <p:cNvPr id="102" name="Group 63"/>
          <p:cNvGrpSpPr>
            <a:grpSpLocks/>
          </p:cNvGrpSpPr>
          <p:nvPr/>
        </p:nvGrpSpPr>
        <p:grpSpPr bwMode="auto">
          <a:xfrm>
            <a:off x="6684963" y="2757488"/>
            <a:ext cx="565150" cy="523875"/>
            <a:chOff x="3073" y="2610"/>
            <a:chExt cx="438" cy="440"/>
          </a:xfrm>
        </p:grpSpPr>
        <p:sp>
          <p:nvSpPr>
            <p:cNvPr id="54310" name="Rectangle 28"/>
            <p:cNvSpPr>
              <a:spLocks noChangeArrowheads="1"/>
            </p:cNvSpPr>
            <p:nvPr/>
          </p:nvSpPr>
          <p:spPr bwMode="auto">
            <a:xfrm>
              <a:off x="3181" y="2748"/>
              <a:ext cx="222" cy="164"/>
            </a:xfrm>
            <a:prstGeom prst="rect">
              <a:avLst/>
            </a:prstGeom>
            <a:solidFill>
              <a:srgbClr val="FFFFFF"/>
            </a:solidFill>
            <a:ln>
              <a:noFill/>
            </a:ln>
            <a:extLst>
              <a:ext uri="{91240B29-F687-4F45-9708-019B960494DF}">
                <a14:hiddenLine xmlns:a14="http://schemas.microsoft.com/office/drawing/2010/main" w="11113">
                  <a:solidFill>
                    <a:srgbClr val="000000"/>
                  </a:solidFill>
                  <a:miter lim="800000"/>
                  <a:headEnd/>
                  <a:tailEnd/>
                </a14:hiddenLine>
              </a:ext>
            </a:extLst>
          </p:spPr>
          <p:txBody>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endParaRPr lang="zh-CN" altLang="en-US">
                <a:solidFill>
                  <a:srgbClr val="000000"/>
                </a:solidFill>
                <a:latin typeface="Arial" charset="0"/>
              </a:endParaRPr>
            </a:p>
          </p:txBody>
        </p:sp>
        <p:sp>
          <p:nvSpPr>
            <p:cNvPr id="54311" name="Freeform 29"/>
            <p:cNvSpPr>
              <a:spLocks/>
            </p:cNvSpPr>
            <p:nvPr/>
          </p:nvSpPr>
          <p:spPr bwMode="auto">
            <a:xfrm>
              <a:off x="3182" y="2748"/>
              <a:ext cx="220" cy="110"/>
            </a:xfrm>
            <a:custGeom>
              <a:avLst/>
              <a:gdLst>
                <a:gd name="T0" fmla="*/ 0 w 278"/>
                <a:gd name="T1" fmla="*/ 0 h 140"/>
                <a:gd name="T2" fmla="*/ 86 w 278"/>
                <a:gd name="T3" fmla="*/ 86 h 140"/>
                <a:gd name="T4" fmla="*/ 174 w 278"/>
                <a:gd name="T5" fmla="*/ 0 h 140"/>
                <a:gd name="T6" fmla="*/ 0 w 278"/>
                <a:gd name="T7" fmla="*/ 0 h 140"/>
                <a:gd name="T8" fmla="*/ 0 60000 65536"/>
                <a:gd name="T9" fmla="*/ 0 60000 65536"/>
                <a:gd name="T10" fmla="*/ 0 60000 65536"/>
                <a:gd name="T11" fmla="*/ 0 60000 65536"/>
                <a:gd name="T12" fmla="*/ 0 w 278"/>
                <a:gd name="T13" fmla="*/ 0 h 140"/>
                <a:gd name="T14" fmla="*/ 278 w 278"/>
                <a:gd name="T15" fmla="*/ 140 h 140"/>
              </a:gdLst>
              <a:ahLst/>
              <a:cxnLst>
                <a:cxn ang="T8">
                  <a:pos x="T0" y="T1"/>
                </a:cxn>
                <a:cxn ang="T9">
                  <a:pos x="T2" y="T3"/>
                </a:cxn>
                <a:cxn ang="T10">
                  <a:pos x="T4" y="T5"/>
                </a:cxn>
                <a:cxn ang="T11">
                  <a:pos x="T6" y="T7"/>
                </a:cxn>
              </a:cxnLst>
              <a:rect l="T12" t="T13" r="T14" b="T15"/>
              <a:pathLst>
                <a:path w="278" h="140">
                  <a:moveTo>
                    <a:pt x="0" y="0"/>
                  </a:moveTo>
                  <a:lnTo>
                    <a:pt x="138" y="140"/>
                  </a:lnTo>
                  <a:lnTo>
                    <a:pt x="278" y="0"/>
                  </a:lnTo>
                  <a:lnTo>
                    <a:pt x="0" y="0"/>
                  </a:lnTo>
                  <a:close/>
                </a:path>
              </a:pathLst>
            </a:custGeom>
            <a:solidFill>
              <a:srgbClr val="FFFFFF"/>
            </a:solidFill>
            <a:ln w="19050" cap="flat" cmpd="sng">
              <a:solidFill>
                <a:schemeClr val="accent1"/>
              </a:solidFill>
              <a:prstDash val="solid"/>
              <a:miter lim="800000"/>
              <a:headEnd/>
              <a:tailEnd/>
            </a:ln>
          </p:spPr>
          <p:txBody>
            <a:bodyPr/>
            <a:lstStyle/>
            <a:p>
              <a:endParaRPr lang="zh-CN" altLang="en-US"/>
            </a:p>
          </p:txBody>
        </p:sp>
        <p:sp>
          <p:nvSpPr>
            <p:cNvPr id="54312" name="Oval 27"/>
            <p:cNvSpPr>
              <a:spLocks noChangeArrowheads="1"/>
            </p:cNvSpPr>
            <p:nvPr/>
          </p:nvSpPr>
          <p:spPr bwMode="auto">
            <a:xfrm>
              <a:off x="3073" y="2610"/>
              <a:ext cx="438" cy="440"/>
            </a:xfrm>
            <a:prstGeom prst="ellipse">
              <a:avLst/>
            </a:prstGeom>
            <a:solidFill>
              <a:schemeClr val="accent1"/>
            </a:solidFill>
            <a:ln w="33338">
              <a:solidFill>
                <a:srgbClr val="FFFFFF"/>
              </a:solidFill>
              <a:miter lim="800000"/>
              <a:headEnd/>
              <a:tailEnd/>
            </a:ln>
          </p:spPr>
          <p:txBody>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endParaRPr lang="zh-CN" altLang="en-US">
                <a:solidFill>
                  <a:srgbClr val="000000"/>
                </a:solidFill>
                <a:latin typeface="Arial" charset="0"/>
              </a:endParaRPr>
            </a:p>
          </p:txBody>
        </p:sp>
      </p:grpSp>
      <p:grpSp>
        <p:nvGrpSpPr>
          <p:cNvPr id="106" name="Group 64"/>
          <p:cNvGrpSpPr>
            <a:grpSpLocks/>
          </p:cNvGrpSpPr>
          <p:nvPr/>
        </p:nvGrpSpPr>
        <p:grpSpPr bwMode="auto">
          <a:xfrm>
            <a:off x="6684963" y="3565525"/>
            <a:ext cx="565150" cy="522288"/>
            <a:chOff x="3073" y="3289"/>
            <a:chExt cx="438" cy="438"/>
          </a:xfrm>
        </p:grpSpPr>
        <p:sp>
          <p:nvSpPr>
            <p:cNvPr id="54308" name="Freeform 32"/>
            <p:cNvSpPr>
              <a:spLocks/>
            </p:cNvSpPr>
            <p:nvPr/>
          </p:nvSpPr>
          <p:spPr bwMode="auto">
            <a:xfrm>
              <a:off x="3173" y="3389"/>
              <a:ext cx="240" cy="241"/>
            </a:xfrm>
            <a:custGeom>
              <a:avLst/>
              <a:gdLst>
                <a:gd name="T0" fmla="*/ 190 w 303"/>
                <a:gd name="T1" fmla="*/ 164 h 305"/>
                <a:gd name="T2" fmla="*/ 107 w 303"/>
                <a:gd name="T3" fmla="*/ 82 h 305"/>
                <a:gd name="T4" fmla="*/ 140 w 303"/>
                <a:gd name="T5" fmla="*/ 48 h 305"/>
                <a:gd name="T6" fmla="*/ 0 w 303"/>
                <a:gd name="T7" fmla="*/ 0 h 305"/>
                <a:gd name="T8" fmla="*/ 48 w 303"/>
                <a:gd name="T9" fmla="*/ 140 h 305"/>
                <a:gd name="T10" fmla="*/ 81 w 303"/>
                <a:gd name="T11" fmla="*/ 106 h 305"/>
                <a:gd name="T12" fmla="*/ 165 w 303"/>
                <a:gd name="T13" fmla="*/ 190 h 305"/>
                <a:gd name="T14" fmla="*/ 190 w 303"/>
                <a:gd name="T15" fmla="*/ 164 h 305"/>
                <a:gd name="T16" fmla="*/ 0 60000 65536"/>
                <a:gd name="T17" fmla="*/ 0 60000 65536"/>
                <a:gd name="T18" fmla="*/ 0 60000 65536"/>
                <a:gd name="T19" fmla="*/ 0 60000 65536"/>
                <a:gd name="T20" fmla="*/ 0 60000 65536"/>
                <a:gd name="T21" fmla="*/ 0 60000 65536"/>
                <a:gd name="T22" fmla="*/ 0 60000 65536"/>
                <a:gd name="T23" fmla="*/ 0 60000 65536"/>
                <a:gd name="T24" fmla="*/ 0 w 303"/>
                <a:gd name="T25" fmla="*/ 0 h 305"/>
                <a:gd name="T26" fmla="*/ 303 w 303"/>
                <a:gd name="T27" fmla="*/ 305 h 30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3" h="305">
                  <a:moveTo>
                    <a:pt x="303" y="263"/>
                  </a:moveTo>
                  <a:lnTo>
                    <a:pt x="171" y="131"/>
                  </a:lnTo>
                  <a:lnTo>
                    <a:pt x="223" y="77"/>
                  </a:lnTo>
                  <a:lnTo>
                    <a:pt x="0" y="0"/>
                  </a:lnTo>
                  <a:lnTo>
                    <a:pt x="76" y="224"/>
                  </a:lnTo>
                  <a:lnTo>
                    <a:pt x="129" y="170"/>
                  </a:lnTo>
                  <a:lnTo>
                    <a:pt x="262" y="305"/>
                  </a:lnTo>
                  <a:lnTo>
                    <a:pt x="303" y="263"/>
                  </a:lnTo>
                  <a:close/>
                </a:path>
              </a:pathLst>
            </a:custGeom>
            <a:solidFill>
              <a:schemeClr val="bg1"/>
            </a:solidFill>
            <a:ln>
              <a:noFill/>
            </a:ln>
            <a:extLst>
              <a:ext uri="{91240B29-F687-4F45-9708-019B960494DF}">
                <a14:hiddenLine xmlns:a14="http://schemas.microsoft.com/office/drawing/2010/main" w="11113" cap="flat">
                  <a:solidFill>
                    <a:srgbClr val="000000"/>
                  </a:solidFill>
                  <a:prstDash val="solid"/>
                  <a:miter lim="800000"/>
                  <a:headEnd/>
                  <a:tailEnd/>
                </a14:hiddenLine>
              </a:ext>
            </a:extLst>
          </p:spPr>
          <p:txBody>
            <a:bodyPr/>
            <a:lstStyle/>
            <a:p>
              <a:endParaRPr lang="zh-CN" altLang="en-US"/>
            </a:p>
          </p:txBody>
        </p:sp>
        <p:sp>
          <p:nvSpPr>
            <p:cNvPr id="54309" name="Oval 30"/>
            <p:cNvSpPr>
              <a:spLocks noChangeArrowheads="1"/>
            </p:cNvSpPr>
            <p:nvPr/>
          </p:nvSpPr>
          <p:spPr bwMode="auto">
            <a:xfrm>
              <a:off x="3073" y="3289"/>
              <a:ext cx="438" cy="438"/>
            </a:xfrm>
            <a:prstGeom prst="ellipse">
              <a:avLst/>
            </a:prstGeom>
            <a:solidFill>
              <a:schemeClr val="accent1"/>
            </a:solidFill>
            <a:ln w="33338">
              <a:solidFill>
                <a:srgbClr val="FFFFFF"/>
              </a:solidFill>
              <a:miter lim="800000"/>
              <a:headEnd/>
              <a:tailEnd/>
            </a:ln>
          </p:spPr>
          <p:txBody>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endParaRPr lang="zh-CN" altLang="en-US">
                <a:solidFill>
                  <a:srgbClr val="000000"/>
                </a:solidFill>
                <a:latin typeface="Arial" charset="0"/>
              </a:endParaRPr>
            </a:p>
          </p:txBody>
        </p:sp>
      </p:grpSp>
      <p:sp>
        <p:nvSpPr>
          <p:cNvPr id="54296" name="Line 43"/>
          <p:cNvSpPr>
            <a:spLocks noChangeShapeType="1"/>
          </p:cNvSpPr>
          <p:nvPr/>
        </p:nvSpPr>
        <p:spPr bwMode="auto">
          <a:xfrm>
            <a:off x="2516188" y="28781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4297" name="Line 45"/>
          <p:cNvSpPr>
            <a:spLocks noChangeShapeType="1"/>
          </p:cNvSpPr>
          <p:nvPr/>
        </p:nvSpPr>
        <p:spPr bwMode="auto">
          <a:xfrm>
            <a:off x="5483225" y="911225"/>
            <a:ext cx="158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11" name="Freeform 11"/>
          <p:cNvSpPr>
            <a:spLocks/>
          </p:cNvSpPr>
          <p:nvPr/>
        </p:nvSpPr>
        <p:spPr bwMode="auto">
          <a:xfrm>
            <a:off x="2347913" y="2738438"/>
            <a:ext cx="981075" cy="198437"/>
          </a:xfrm>
          <a:custGeom>
            <a:avLst/>
            <a:gdLst>
              <a:gd name="T0" fmla="*/ 0 w 618"/>
              <a:gd name="T1" fmla="*/ 236263608 h 167"/>
              <a:gd name="T2" fmla="*/ 1552416250 w 618"/>
              <a:gd name="T3" fmla="*/ 28294502 h 167"/>
              <a:gd name="T4" fmla="*/ 1557456563 w 618"/>
              <a:gd name="T5" fmla="*/ 0 h 167"/>
              <a:gd name="T6" fmla="*/ 5040313 w 618"/>
              <a:gd name="T7" fmla="*/ 216456743 h 167"/>
              <a:gd name="T8" fmla="*/ 0 60000 65536"/>
              <a:gd name="T9" fmla="*/ 0 60000 65536"/>
              <a:gd name="T10" fmla="*/ 0 60000 65536"/>
              <a:gd name="T11" fmla="*/ 0 60000 65536"/>
              <a:gd name="T12" fmla="*/ 0 w 618"/>
              <a:gd name="T13" fmla="*/ 0 h 167"/>
              <a:gd name="T14" fmla="*/ 618 w 618"/>
              <a:gd name="T15" fmla="*/ 167 h 167"/>
            </a:gdLst>
            <a:ahLst/>
            <a:cxnLst>
              <a:cxn ang="T8">
                <a:pos x="T0" y="T1"/>
              </a:cxn>
              <a:cxn ang="T9">
                <a:pos x="T2" y="T3"/>
              </a:cxn>
              <a:cxn ang="T10">
                <a:pos x="T4" y="T5"/>
              </a:cxn>
              <a:cxn ang="T11">
                <a:pos x="T6" y="T7"/>
              </a:cxn>
            </a:cxnLst>
            <a:rect l="T12" t="T13" r="T14" b="T15"/>
            <a:pathLst>
              <a:path w="618" h="167">
                <a:moveTo>
                  <a:pt x="0" y="167"/>
                </a:moveTo>
                <a:lnTo>
                  <a:pt x="616" y="20"/>
                </a:lnTo>
                <a:lnTo>
                  <a:pt x="618" y="0"/>
                </a:lnTo>
                <a:lnTo>
                  <a:pt x="2" y="153"/>
                </a:lnTo>
              </a:path>
            </a:pathLst>
          </a:custGeom>
          <a:solidFill>
            <a:schemeClr val="bg1"/>
          </a:solidFill>
          <a:ln w="11113" cap="flat">
            <a:solidFill>
              <a:schemeClr val="bg1"/>
            </a:solidFill>
            <a:prstDash val="solid"/>
            <a:miter lim="800000"/>
            <a:headEnd/>
            <a:tailEnd/>
          </a:ln>
        </p:spPr>
        <p:txBody>
          <a:bodyPr/>
          <a:lstStyle/>
          <a:p>
            <a:endParaRPr lang="zh-CN" altLang="en-US"/>
          </a:p>
        </p:txBody>
      </p:sp>
      <p:sp>
        <p:nvSpPr>
          <p:cNvPr id="112" name="Freeform 13"/>
          <p:cNvSpPr>
            <a:spLocks/>
          </p:cNvSpPr>
          <p:nvPr/>
        </p:nvSpPr>
        <p:spPr bwMode="auto">
          <a:xfrm>
            <a:off x="3297238" y="2459038"/>
            <a:ext cx="1566862" cy="309562"/>
          </a:xfrm>
          <a:custGeom>
            <a:avLst/>
            <a:gdLst>
              <a:gd name="T0" fmla="*/ 0 w 987"/>
              <a:gd name="T1" fmla="*/ 368572852 h 260"/>
              <a:gd name="T2" fmla="*/ 2147483647 w 987"/>
              <a:gd name="T3" fmla="*/ 26934275 h 260"/>
              <a:gd name="T4" fmla="*/ 2147483647 w 987"/>
              <a:gd name="T5" fmla="*/ 0 h 260"/>
              <a:gd name="T6" fmla="*/ 20161244 w 987"/>
              <a:gd name="T7" fmla="*/ 337385671 h 260"/>
              <a:gd name="T8" fmla="*/ 0 60000 65536"/>
              <a:gd name="T9" fmla="*/ 0 60000 65536"/>
              <a:gd name="T10" fmla="*/ 0 60000 65536"/>
              <a:gd name="T11" fmla="*/ 0 60000 65536"/>
              <a:gd name="T12" fmla="*/ 0 w 987"/>
              <a:gd name="T13" fmla="*/ 0 h 260"/>
              <a:gd name="T14" fmla="*/ 987 w 987"/>
              <a:gd name="T15" fmla="*/ 260 h 260"/>
            </a:gdLst>
            <a:ahLst/>
            <a:cxnLst>
              <a:cxn ang="T8">
                <a:pos x="T0" y="T1"/>
              </a:cxn>
              <a:cxn ang="T9">
                <a:pos x="T2" y="T3"/>
              </a:cxn>
              <a:cxn ang="T10">
                <a:pos x="T4" y="T5"/>
              </a:cxn>
              <a:cxn ang="T11">
                <a:pos x="T6" y="T7"/>
              </a:cxn>
            </a:cxnLst>
            <a:rect l="T12" t="T13" r="T14" b="T15"/>
            <a:pathLst>
              <a:path w="987" h="260">
                <a:moveTo>
                  <a:pt x="0" y="260"/>
                </a:moveTo>
                <a:lnTo>
                  <a:pt x="985" y="19"/>
                </a:lnTo>
                <a:lnTo>
                  <a:pt x="987" y="0"/>
                </a:lnTo>
                <a:lnTo>
                  <a:pt x="8" y="238"/>
                </a:lnTo>
              </a:path>
            </a:pathLst>
          </a:custGeom>
          <a:solidFill>
            <a:schemeClr val="bg1"/>
          </a:solidFill>
          <a:ln w="11113" cap="flat" cmpd="sng">
            <a:solidFill>
              <a:schemeClr val="bg1"/>
            </a:solidFill>
            <a:prstDash val="solid"/>
            <a:miter lim="800000"/>
            <a:headEnd type="none" w="med" len="med"/>
            <a:tailEnd type="none" w="med" len="med"/>
          </a:ln>
        </p:spPr>
        <p:txBody>
          <a:bodyPr/>
          <a:lstStyle/>
          <a:p>
            <a:endParaRPr lang="zh-CN" altLang="en-US"/>
          </a:p>
        </p:txBody>
      </p:sp>
      <p:sp>
        <p:nvSpPr>
          <p:cNvPr id="113" name="Freeform 15"/>
          <p:cNvSpPr>
            <a:spLocks/>
          </p:cNvSpPr>
          <p:nvPr/>
        </p:nvSpPr>
        <p:spPr bwMode="auto">
          <a:xfrm>
            <a:off x="2454275" y="946150"/>
            <a:ext cx="2541588" cy="846138"/>
          </a:xfrm>
          <a:custGeom>
            <a:avLst/>
            <a:gdLst>
              <a:gd name="T0" fmla="*/ 2147483647 w 1002"/>
              <a:gd name="T1" fmla="*/ 13683504 h 396"/>
              <a:gd name="T2" fmla="*/ 2147483647 w 1002"/>
              <a:gd name="T3" fmla="*/ 54734018 h 396"/>
              <a:gd name="T4" fmla="*/ 2147483647 w 1002"/>
              <a:gd name="T5" fmla="*/ 50174274 h 396"/>
              <a:gd name="T6" fmla="*/ 2147483647 w 1002"/>
              <a:gd name="T7" fmla="*/ 41050513 h 396"/>
              <a:gd name="T8" fmla="*/ 2147483647 w 1002"/>
              <a:gd name="T9" fmla="*/ 41050513 h 396"/>
              <a:gd name="T10" fmla="*/ 2147483647 w 1002"/>
              <a:gd name="T11" fmla="*/ 50174274 h 396"/>
              <a:gd name="T12" fmla="*/ 2147483647 w 1002"/>
              <a:gd name="T13" fmla="*/ 72979403 h 396"/>
              <a:gd name="T14" fmla="*/ 2147483647 w 1002"/>
              <a:gd name="T15" fmla="*/ 1021720182 h 396"/>
              <a:gd name="T16" fmla="*/ 2147483647 w 1002"/>
              <a:gd name="T17" fmla="*/ 1112947106 h 396"/>
              <a:gd name="T18" fmla="*/ 6435138 w 1002"/>
              <a:gd name="T19" fmla="*/ 1806256771 h 396"/>
              <a:gd name="T20" fmla="*/ 0 w 1002"/>
              <a:gd name="T21" fmla="*/ 1778889763 h 396"/>
              <a:gd name="T22" fmla="*/ 2147483647 w 1002"/>
              <a:gd name="T23" fmla="*/ 1081018217 h 396"/>
              <a:gd name="T24" fmla="*/ 2147483647 w 1002"/>
              <a:gd name="T25" fmla="*/ 994353173 h 396"/>
              <a:gd name="T26" fmla="*/ 2147483647 w 1002"/>
              <a:gd name="T27" fmla="*/ 36490770 h 396"/>
              <a:gd name="T28" fmla="*/ 2147483647 w 1002"/>
              <a:gd name="T29" fmla="*/ 13683504 h 396"/>
              <a:gd name="T30" fmla="*/ 2147483647 w 1002"/>
              <a:gd name="T31" fmla="*/ 4561880 h 396"/>
              <a:gd name="T32" fmla="*/ 2147483647 w 1002"/>
              <a:gd name="T33" fmla="*/ 0 h 396"/>
              <a:gd name="T34" fmla="*/ 2147483647 w 1002"/>
              <a:gd name="T35" fmla="*/ 13683504 h 396"/>
              <a:gd name="T36" fmla="*/ 2147483647 w 1002"/>
              <a:gd name="T37" fmla="*/ 13683504 h 39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02"/>
              <a:gd name="T58" fmla="*/ 0 h 396"/>
              <a:gd name="T59" fmla="*/ 1002 w 1002"/>
              <a:gd name="T60" fmla="*/ 396 h 39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02" h="396">
                <a:moveTo>
                  <a:pt x="1002" y="3"/>
                </a:moveTo>
                <a:cubicBezTo>
                  <a:pt x="997" y="12"/>
                  <a:pt x="997" y="12"/>
                  <a:pt x="997" y="12"/>
                </a:cubicBezTo>
                <a:cubicBezTo>
                  <a:pt x="993" y="11"/>
                  <a:pt x="993" y="11"/>
                  <a:pt x="993" y="11"/>
                </a:cubicBezTo>
                <a:cubicBezTo>
                  <a:pt x="990" y="10"/>
                  <a:pt x="986" y="9"/>
                  <a:pt x="982" y="9"/>
                </a:cubicBezTo>
                <a:cubicBezTo>
                  <a:pt x="977" y="9"/>
                  <a:pt x="972" y="9"/>
                  <a:pt x="967" y="9"/>
                </a:cubicBezTo>
                <a:cubicBezTo>
                  <a:pt x="962" y="10"/>
                  <a:pt x="957" y="10"/>
                  <a:pt x="953" y="11"/>
                </a:cubicBezTo>
                <a:cubicBezTo>
                  <a:pt x="948" y="13"/>
                  <a:pt x="943" y="14"/>
                  <a:pt x="939" y="16"/>
                </a:cubicBezTo>
                <a:cubicBezTo>
                  <a:pt x="424" y="224"/>
                  <a:pt x="424" y="224"/>
                  <a:pt x="424" y="224"/>
                </a:cubicBezTo>
                <a:cubicBezTo>
                  <a:pt x="376" y="244"/>
                  <a:pt x="376" y="244"/>
                  <a:pt x="376" y="244"/>
                </a:cubicBezTo>
                <a:cubicBezTo>
                  <a:pt x="1" y="396"/>
                  <a:pt x="1" y="396"/>
                  <a:pt x="1" y="396"/>
                </a:cubicBezTo>
                <a:cubicBezTo>
                  <a:pt x="0" y="390"/>
                  <a:pt x="0" y="390"/>
                  <a:pt x="0" y="390"/>
                </a:cubicBezTo>
                <a:cubicBezTo>
                  <a:pt x="377" y="237"/>
                  <a:pt x="377" y="237"/>
                  <a:pt x="377" y="237"/>
                </a:cubicBezTo>
                <a:cubicBezTo>
                  <a:pt x="424" y="218"/>
                  <a:pt x="424" y="218"/>
                  <a:pt x="424" y="218"/>
                </a:cubicBezTo>
                <a:cubicBezTo>
                  <a:pt x="938" y="8"/>
                  <a:pt x="938" y="8"/>
                  <a:pt x="938" y="8"/>
                </a:cubicBezTo>
                <a:cubicBezTo>
                  <a:pt x="943" y="6"/>
                  <a:pt x="948" y="5"/>
                  <a:pt x="954" y="3"/>
                </a:cubicBezTo>
                <a:cubicBezTo>
                  <a:pt x="959" y="2"/>
                  <a:pt x="965" y="1"/>
                  <a:pt x="971" y="1"/>
                </a:cubicBezTo>
                <a:cubicBezTo>
                  <a:pt x="976" y="0"/>
                  <a:pt x="982" y="0"/>
                  <a:pt x="987" y="0"/>
                </a:cubicBezTo>
                <a:cubicBezTo>
                  <a:pt x="992" y="1"/>
                  <a:pt x="996" y="1"/>
                  <a:pt x="1000" y="3"/>
                </a:cubicBezTo>
                <a:cubicBezTo>
                  <a:pt x="1002" y="3"/>
                  <a:pt x="1002" y="3"/>
                  <a:pt x="1002" y="3"/>
                </a:cubicBezTo>
              </a:path>
            </a:pathLst>
          </a:custGeom>
          <a:solidFill>
            <a:schemeClr val="bg1"/>
          </a:solidFill>
          <a:ln w="11113" cap="flat" cmpd="sng">
            <a:solidFill>
              <a:schemeClr val="bg1"/>
            </a:solidFill>
            <a:prstDash val="solid"/>
            <a:miter lim="800000"/>
            <a:headEnd type="none" w="med" len="med"/>
            <a:tailEnd type="none" w="med" len="med"/>
          </a:ln>
        </p:spPr>
        <p:txBody>
          <a:bodyPr/>
          <a:lstStyle/>
          <a:p>
            <a:endParaRPr lang="zh-CN" altLang="en-US"/>
          </a:p>
        </p:txBody>
      </p:sp>
      <p:sp>
        <p:nvSpPr>
          <p:cNvPr id="114" name="Freeform 16"/>
          <p:cNvSpPr>
            <a:spLocks/>
          </p:cNvSpPr>
          <p:nvPr/>
        </p:nvSpPr>
        <p:spPr bwMode="auto">
          <a:xfrm>
            <a:off x="2132013" y="1778000"/>
            <a:ext cx="325437" cy="1190625"/>
          </a:xfrm>
          <a:custGeom>
            <a:avLst/>
            <a:gdLst>
              <a:gd name="T0" fmla="*/ 827418488 w 128"/>
              <a:gd name="T1" fmla="*/ 27316095 h 558"/>
              <a:gd name="T2" fmla="*/ 801561501 w 128"/>
              <a:gd name="T3" fmla="*/ 31869489 h 558"/>
              <a:gd name="T4" fmla="*/ 762776021 w 128"/>
              <a:gd name="T5" fmla="*/ 50080931 h 558"/>
              <a:gd name="T6" fmla="*/ 723990541 w 128"/>
              <a:gd name="T7" fmla="*/ 77399160 h 558"/>
              <a:gd name="T8" fmla="*/ 698133554 w 128"/>
              <a:gd name="T9" fmla="*/ 109268649 h 558"/>
              <a:gd name="T10" fmla="*/ 685205061 w 128"/>
              <a:gd name="T11" fmla="*/ 141138138 h 558"/>
              <a:gd name="T12" fmla="*/ 413709244 w 128"/>
              <a:gd name="T13" fmla="*/ 1092680091 h 558"/>
              <a:gd name="T14" fmla="*/ 355532295 w 128"/>
              <a:gd name="T15" fmla="*/ 1306661862 h 558"/>
              <a:gd name="T16" fmla="*/ 45248455 w 128"/>
              <a:gd name="T17" fmla="*/ 2147483647 h 558"/>
              <a:gd name="T18" fmla="*/ 38785480 w 128"/>
              <a:gd name="T19" fmla="*/ 2147483647 h 558"/>
              <a:gd name="T20" fmla="*/ 51713973 w 128"/>
              <a:gd name="T21" fmla="*/ 2147483647 h 558"/>
              <a:gd name="T22" fmla="*/ 84033935 w 128"/>
              <a:gd name="T23" fmla="*/ 2147483647 h 558"/>
              <a:gd name="T24" fmla="*/ 122819415 w 128"/>
              <a:gd name="T25" fmla="*/ 2147483647 h 558"/>
              <a:gd name="T26" fmla="*/ 555922670 w 128"/>
              <a:gd name="T27" fmla="*/ 2147483647 h 558"/>
              <a:gd name="T28" fmla="*/ 549457152 w 128"/>
              <a:gd name="T29" fmla="*/ 2147483647 h 558"/>
              <a:gd name="T30" fmla="*/ 109890922 w 128"/>
              <a:gd name="T31" fmla="*/ 2147483647 h 558"/>
              <a:gd name="T32" fmla="*/ 58176949 w 128"/>
              <a:gd name="T33" fmla="*/ 2147483647 h 558"/>
              <a:gd name="T34" fmla="*/ 19391469 w 128"/>
              <a:gd name="T35" fmla="*/ 2147483647 h 558"/>
              <a:gd name="T36" fmla="*/ 0 w 128"/>
              <a:gd name="T37" fmla="*/ 2147483647 h 558"/>
              <a:gd name="T38" fmla="*/ 6462975 w 128"/>
              <a:gd name="T39" fmla="*/ 2147483647 h 558"/>
              <a:gd name="T40" fmla="*/ 316746815 w 128"/>
              <a:gd name="T41" fmla="*/ 1315768649 h 558"/>
              <a:gd name="T42" fmla="*/ 374923764 w 128"/>
              <a:gd name="T43" fmla="*/ 1101784745 h 558"/>
              <a:gd name="T44" fmla="*/ 646419581 w 128"/>
              <a:gd name="T45" fmla="*/ 150242792 h 558"/>
              <a:gd name="T46" fmla="*/ 672276568 w 128"/>
              <a:gd name="T47" fmla="*/ 104715255 h 558"/>
              <a:gd name="T48" fmla="*/ 711062048 w 128"/>
              <a:gd name="T49" fmla="*/ 63738978 h 558"/>
              <a:gd name="T50" fmla="*/ 756313046 w 128"/>
              <a:gd name="T51" fmla="*/ 27316095 h 558"/>
              <a:gd name="T52" fmla="*/ 814489994 w 128"/>
              <a:gd name="T53" fmla="*/ 4553394 h 558"/>
              <a:gd name="T54" fmla="*/ 820955512 w 128"/>
              <a:gd name="T55" fmla="*/ 0 h 558"/>
              <a:gd name="T56" fmla="*/ 827418488 w 128"/>
              <a:gd name="T57" fmla="*/ 27316095 h 5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28"/>
              <a:gd name="T88" fmla="*/ 0 h 558"/>
              <a:gd name="T89" fmla="*/ 128 w 128"/>
              <a:gd name="T90" fmla="*/ 558 h 55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28" h="558">
                <a:moveTo>
                  <a:pt x="128" y="6"/>
                </a:moveTo>
                <a:cubicBezTo>
                  <a:pt x="124" y="7"/>
                  <a:pt x="124" y="7"/>
                  <a:pt x="124" y="7"/>
                </a:cubicBezTo>
                <a:cubicBezTo>
                  <a:pt x="122" y="8"/>
                  <a:pt x="120" y="9"/>
                  <a:pt x="118" y="11"/>
                </a:cubicBezTo>
                <a:cubicBezTo>
                  <a:pt x="116" y="13"/>
                  <a:pt x="114" y="15"/>
                  <a:pt x="112" y="17"/>
                </a:cubicBezTo>
                <a:cubicBezTo>
                  <a:pt x="111" y="19"/>
                  <a:pt x="109" y="21"/>
                  <a:pt x="108" y="24"/>
                </a:cubicBezTo>
                <a:cubicBezTo>
                  <a:pt x="107" y="26"/>
                  <a:pt x="106" y="28"/>
                  <a:pt x="106" y="31"/>
                </a:cubicBezTo>
                <a:cubicBezTo>
                  <a:pt x="64" y="240"/>
                  <a:pt x="64" y="240"/>
                  <a:pt x="64" y="240"/>
                </a:cubicBezTo>
                <a:cubicBezTo>
                  <a:pt x="55" y="287"/>
                  <a:pt x="55" y="287"/>
                  <a:pt x="55" y="287"/>
                </a:cubicBezTo>
                <a:cubicBezTo>
                  <a:pt x="7" y="530"/>
                  <a:pt x="7" y="530"/>
                  <a:pt x="7" y="530"/>
                </a:cubicBezTo>
                <a:cubicBezTo>
                  <a:pt x="6" y="533"/>
                  <a:pt x="6" y="536"/>
                  <a:pt x="6" y="539"/>
                </a:cubicBezTo>
                <a:cubicBezTo>
                  <a:pt x="6" y="541"/>
                  <a:pt x="7" y="544"/>
                  <a:pt x="8" y="545"/>
                </a:cubicBezTo>
                <a:cubicBezTo>
                  <a:pt x="9" y="547"/>
                  <a:pt x="11" y="548"/>
                  <a:pt x="13" y="549"/>
                </a:cubicBezTo>
                <a:cubicBezTo>
                  <a:pt x="14" y="550"/>
                  <a:pt x="17" y="550"/>
                  <a:pt x="19" y="550"/>
                </a:cubicBezTo>
                <a:cubicBezTo>
                  <a:pt x="86" y="535"/>
                  <a:pt x="86" y="535"/>
                  <a:pt x="86" y="535"/>
                </a:cubicBezTo>
                <a:cubicBezTo>
                  <a:pt x="85" y="543"/>
                  <a:pt x="85" y="543"/>
                  <a:pt x="85" y="543"/>
                </a:cubicBezTo>
                <a:cubicBezTo>
                  <a:pt x="17" y="558"/>
                  <a:pt x="17" y="558"/>
                  <a:pt x="17" y="558"/>
                </a:cubicBezTo>
                <a:cubicBezTo>
                  <a:pt x="14" y="558"/>
                  <a:pt x="11" y="558"/>
                  <a:pt x="9" y="557"/>
                </a:cubicBezTo>
                <a:cubicBezTo>
                  <a:pt x="6" y="556"/>
                  <a:pt x="4" y="554"/>
                  <a:pt x="3" y="552"/>
                </a:cubicBezTo>
                <a:cubicBezTo>
                  <a:pt x="1" y="550"/>
                  <a:pt x="0" y="547"/>
                  <a:pt x="0" y="543"/>
                </a:cubicBezTo>
                <a:cubicBezTo>
                  <a:pt x="0" y="540"/>
                  <a:pt x="0" y="536"/>
                  <a:pt x="1" y="531"/>
                </a:cubicBezTo>
                <a:cubicBezTo>
                  <a:pt x="49" y="289"/>
                  <a:pt x="49" y="289"/>
                  <a:pt x="49" y="289"/>
                </a:cubicBezTo>
                <a:cubicBezTo>
                  <a:pt x="58" y="242"/>
                  <a:pt x="58" y="242"/>
                  <a:pt x="58" y="242"/>
                </a:cubicBezTo>
                <a:cubicBezTo>
                  <a:pt x="100" y="33"/>
                  <a:pt x="100" y="33"/>
                  <a:pt x="100" y="33"/>
                </a:cubicBezTo>
                <a:cubicBezTo>
                  <a:pt x="101" y="30"/>
                  <a:pt x="102" y="26"/>
                  <a:pt x="104" y="23"/>
                </a:cubicBezTo>
                <a:cubicBezTo>
                  <a:pt x="105" y="20"/>
                  <a:pt x="107" y="17"/>
                  <a:pt x="110" y="14"/>
                </a:cubicBezTo>
                <a:cubicBezTo>
                  <a:pt x="112" y="11"/>
                  <a:pt x="114" y="8"/>
                  <a:pt x="117" y="6"/>
                </a:cubicBezTo>
                <a:cubicBezTo>
                  <a:pt x="120" y="4"/>
                  <a:pt x="123" y="2"/>
                  <a:pt x="126" y="1"/>
                </a:cubicBezTo>
                <a:cubicBezTo>
                  <a:pt x="127" y="0"/>
                  <a:pt x="127" y="0"/>
                  <a:pt x="127" y="0"/>
                </a:cubicBezTo>
                <a:lnTo>
                  <a:pt x="128" y="6"/>
                </a:lnTo>
                <a:close/>
              </a:path>
            </a:pathLst>
          </a:custGeom>
          <a:solidFill>
            <a:schemeClr val="bg1"/>
          </a:solidFill>
          <a:ln w="11113" cap="flat">
            <a:solidFill>
              <a:schemeClr val="bg1"/>
            </a:solidFill>
            <a:prstDash val="solid"/>
            <a:miter lim="800000"/>
            <a:headEnd/>
            <a:tailEnd/>
          </a:ln>
        </p:spPr>
        <p:txBody>
          <a:bodyPr/>
          <a:lstStyle/>
          <a:p>
            <a:endParaRPr lang="zh-CN" altLang="en-US"/>
          </a:p>
        </p:txBody>
      </p:sp>
      <p:sp>
        <p:nvSpPr>
          <p:cNvPr id="115" name="Freeform 17"/>
          <p:cNvSpPr>
            <a:spLocks/>
          </p:cNvSpPr>
          <p:nvPr/>
        </p:nvSpPr>
        <p:spPr bwMode="auto">
          <a:xfrm>
            <a:off x="4867275" y="952500"/>
            <a:ext cx="1308100" cy="1528763"/>
          </a:xfrm>
          <a:custGeom>
            <a:avLst/>
            <a:gdLst>
              <a:gd name="T0" fmla="*/ 295625530 w 516"/>
              <a:gd name="T1" fmla="*/ 41028924 h 716"/>
              <a:gd name="T2" fmla="*/ 2147483647 w 516"/>
              <a:gd name="T3" fmla="*/ 674707593 h 716"/>
              <a:gd name="T4" fmla="*/ 2147483647 w 516"/>
              <a:gd name="T5" fmla="*/ 702060921 h 716"/>
              <a:gd name="T6" fmla="*/ 2147483647 w 516"/>
              <a:gd name="T7" fmla="*/ 747650513 h 716"/>
              <a:gd name="T8" fmla="*/ 2147483647 w 516"/>
              <a:gd name="T9" fmla="*/ 797796501 h 716"/>
              <a:gd name="T10" fmla="*/ 2147483647 w 516"/>
              <a:gd name="T11" fmla="*/ 852503157 h 716"/>
              <a:gd name="T12" fmla="*/ 726208447 w 516"/>
              <a:gd name="T13" fmla="*/ 2147483647 h 716"/>
              <a:gd name="T14" fmla="*/ 642662432 w 516"/>
              <a:gd name="T15" fmla="*/ 2147483647 h 716"/>
              <a:gd name="T16" fmla="*/ 539837153 w 516"/>
              <a:gd name="T17" fmla="*/ 2147483647 h 716"/>
              <a:gd name="T18" fmla="*/ 424156495 w 516"/>
              <a:gd name="T19" fmla="*/ 2147483647 h 716"/>
              <a:gd name="T20" fmla="*/ 314904794 w 516"/>
              <a:gd name="T21" fmla="*/ 2147483647 h 716"/>
              <a:gd name="T22" fmla="*/ 0 w 516"/>
              <a:gd name="T23" fmla="*/ 2147483647 h 716"/>
              <a:gd name="T24" fmla="*/ 0 w 516"/>
              <a:gd name="T25" fmla="*/ 2147483647 h 716"/>
              <a:gd name="T26" fmla="*/ 321331216 w 516"/>
              <a:gd name="T27" fmla="*/ 2147483647 h 716"/>
              <a:gd name="T28" fmla="*/ 443435760 w 516"/>
              <a:gd name="T29" fmla="*/ 2147483647 h 716"/>
              <a:gd name="T30" fmla="*/ 571969260 w 516"/>
              <a:gd name="T31" fmla="*/ 2147483647 h 716"/>
              <a:gd name="T32" fmla="*/ 694073804 w 516"/>
              <a:gd name="T33" fmla="*/ 2147483647 h 716"/>
              <a:gd name="T34" fmla="*/ 784046240 w 516"/>
              <a:gd name="T35" fmla="*/ 2147483647 h 716"/>
              <a:gd name="T36" fmla="*/ 2147483647 w 516"/>
              <a:gd name="T37" fmla="*/ 866178754 h 716"/>
              <a:gd name="T38" fmla="*/ 2147483647 w 516"/>
              <a:gd name="T39" fmla="*/ 793237969 h 716"/>
              <a:gd name="T40" fmla="*/ 2147483647 w 516"/>
              <a:gd name="T41" fmla="*/ 724855717 h 716"/>
              <a:gd name="T42" fmla="*/ 2147483647 w 516"/>
              <a:gd name="T43" fmla="*/ 670149061 h 716"/>
              <a:gd name="T44" fmla="*/ 2147483647 w 516"/>
              <a:gd name="T45" fmla="*/ 629120137 h 716"/>
              <a:gd name="T46" fmla="*/ 327757637 w 516"/>
              <a:gd name="T47" fmla="*/ 0 h 716"/>
              <a:gd name="T48" fmla="*/ 295625530 w 516"/>
              <a:gd name="T49" fmla="*/ 41028924 h 7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16"/>
              <a:gd name="T76" fmla="*/ 0 h 716"/>
              <a:gd name="T77" fmla="*/ 516 w 516"/>
              <a:gd name="T78" fmla="*/ 716 h 7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16" h="716">
                <a:moveTo>
                  <a:pt x="46" y="9"/>
                </a:moveTo>
                <a:cubicBezTo>
                  <a:pt x="485" y="148"/>
                  <a:pt x="485" y="148"/>
                  <a:pt x="485" y="148"/>
                </a:cubicBezTo>
                <a:cubicBezTo>
                  <a:pt x="490" y="150"/>
                  <a:pt x="493" y="152"/>
                  <a:pt x="496" y="154"/>
                </a:cubicBezTo>
                <a:cubicBezTo>
                  <a:pt x="499" y="157"/>
                  <a:pt x="500" y="160"/>
                  <a:pt x="501" y="164"/>
                </a:cubicBezTo>
                <a:cubicBezTo>
                  <a:pt x="502" y="167"/>
                  <a:pt x="502" y="171"/>
                  <a:pt x="501" y="175"/>
                </a:cubicBezTo>
                <a:cubicBezTo>
                  <a:pt x="500" y="179"/>
                  <a:pt x="498" y="183"/>
                  <a:pt x="494" y="187"/>
                </a:cubicBezTo>
                <a:cubicBezTo>
                  <a:pt x="113" y="656"/>
                  <a:pt x="113" y="656"/>
                  <a:pt x="113" y="656"/>
                </a:cubicBezTo>
                <a:cubicBezTo>
                  <a:pt x="109" y="660"/>
                  <a:pt x="105" y="664"/>
                  <a:pt x="100" y="668"/>
                </a:cubicBezTo>
                <a:cubicBezTo>
                  <a:pt x="95" y="672"/>
                  <a:pt x="89" y="676"/>
                  <a:pt x="84" y="679"/>
                </a:cubicBezTo>
                <a:cubicBezTo>
                  <a:pt x="78" y="683"/>
                  <a:pt x="72" y="686"/>
                  <a:pt x="66" y="689"/>
                </a:cubicBezTo>
                <a:cubicBezTo>
                  <a:pt x="60" y="691"/>
                  <a:pt x="55" y="693"/>
                  <a:pt x="49" y="694"/>
                </a:cubicBezTo>
                <a:cubicBezTo>
                  <a:pt x="0" y="705"/>
                  <a:pt x="0" y="705"/>
                  <a:pt x="0" y="705"/>
                </a:cubicBezTo>
                <a:cubicBezTo>
                  <a:pt x="0" y="716"/>
                  <a:pt x="0" y="716"/>
                  <a:pt x="0" y="716"/>
                </a:cubicBezTo>
                <a:cubicBezTo>
                  <a:pt x="50" y="705"/>
                  <a:pt x="50" y="705"/>
                  <a:pt x="50" y="705"/>
                </a:cubicBezTo>
                <a:cubicBezTo>
                  <a:pt x="56" y="704"/>
                  <a:pt x="63" y="702"/>
                  <a:pt x="69" y="699"/>
                </a:cubicBezTo>
                <a:cubicBezTo>
                  <a:pt x="76" y="696"/>
                  <a:pt x="83" y="693"/>
                  <a:pt x="89" y="689"/>
                </a:cubicBezTo>
                <a:cubicBezTo>
                  <a:pt x="96" y="685"/>
                  <a:pt x="102" y="680"/>
                  <a:pt x="108" y="676"/>
                </a:cubicBezTo>
                <a:cubicBezTo>
                  <a:pt x="113" y="671"/>
                  <a:pt x="118" y="666"/>
                  <a:pt x="122" y="661"/>
                </a:cubicBezTo>
                <a:cubicBezTo>
                  <a:pt x="506" y="190"/>
                  <a:pt x="506" y="190"/>
                  <a:pt x="506" y="190"/>
                </a:cubicBezTo>
                <a:cubicBezTo>
                  <a:pt x="510" y="185"/>
                  <a:pt x="513" y="180"/>
                  <a:pt x="515" y="174"/>
                </a:cubicBezTo>
                <a:cubicBezTo>
                  <a:pt x="516" y="169"/>
                  <a:pt x="516" y="164"/>
                  <a:pt x="515" y="159"/>
                </a:cubicBezTo>
                <a:cubicBezTo>
                  <a:pt x="514" y="154"/>
                  <a:pt x="511" y="150"/>
                  <a:pt x="508" y="147"/>
                </a:cubicBezTo>
                <a:cubicBezTo>
                  <a:pt x="504" y="143"/>
                  <a:pt x="499" y="140"/>
                  <a:pt x="493" y="138"/>
                </a:cubicBezTo>
                <a:cubicBezTo>
                  <a:pt x="51" y="0"/>
                  <a:pt x="51" y="0"/>
                  <a:pt x="51" y="0"/>
                </a:cubicBezTo>
                <a:lnTo>
                  <a:pt x="46" y="9"/>
                </a:lnTo>
                <a:close/>
              </a:path>
            </a:pathLst>
          </a:custGeom>
          <a:solidFill>
            <a:schemeClr val="bg1"/>
          </a:solidFill>
          <a:ln w="11113" cap="flat" cmpd="sng">
            <a:solidFill>
              <a:schemeClr val="bg1"/>
            </a:solidFill>
            <a:prstDash val="solid"/>
            <a:miter lim="800000"/>
            <a:headEnd type="none" w="med" len="med"/>
            <a:tailEnd type="none" w="med" len="med"/>
          </a:ln>
        </p:spPr>
        <p:txBody>
          <a:bodyPr/>
          <a:lstStyle/>
          <a:p>
            <a:endParaRPr lang="zh-CN" altLang="en-US"/>
          </a:p>
        </p:txBody>
      </p:sp>
      <p:sp>
        <p:nvSpPr>
          <p:cNvPr id="116" name="Line 51"/>
          <p:cNvSpPr>
            <a:spLocks noChangeShapeType="1"/>
          </p:cNvSpPr>
          <p:nvPr/>
        </p:nvSpPr>
        <p:spPr bwMode="auto">
          <a:xfrm>
            <a:off x="4322763" y="4365625"/>
            <a:ext cx="2659062" cy="4763"/>
          </a:xfrm>
          <a:prstGeom prst="line">
            <a:avLst/>
          </a:prstGeom>
          <a:noFill/>
          <a:ln w="33338">
            <a:solidFill>
              <a:srgbClr val="FFFFFF"/>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17" name="TextBox 116"/>
          <p:cNvSpPr txBox="1">
            <a:spLocks noChangeArrowheads="1"/>
          </p:cNvSpPr>
          <p:nvPr/>
        </p:nvSpPr>
        <p:spPr bwMode="auto">
          <a:xfrm rot="-1154752">
            <a:off x="3276600" y="1492250"/>
            <a:ext cx="1570038"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r>
              <a:rPr lang="zh-CN" altLang="en-US" sz="5400" b="1">
                <a:solidFill>
                  <a:srgbClr val="FFFFFF"/>
                </a:solidFill>
                <a:latin typeface="微软雅黑" pitchFamily="34" charset="-122"/>
                <a:ea typeface="微软雅黑" pitchFamily="34" charset="-122"/>
              </a:rPr>
              <a:t>谢谢</a:t>
            </a:r>
          </a:p>
        </p:txBody>
      </p:sp>
      <p:sp>
        <p:nvSpPr>
          <p:cNvPr id="54305" name="TextBox 19"/>
          <p:cNvSpPr txBox="1">
            <a:spLocks noChangeArrowheads="1"/>
          </p:cNvSpPr>
          <p:nvPr/>
        </p:nvSpPr>
        <p:spPr bwMode="auto">
          <a:xfrm>
            <a:off x="8545513" y="42195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endParaRPr lang="zh-CN" altLang="en-US">
              <a:solidFill>
                <a:srgbClr val="FFFFFF"/>
              </a:solidFill>
              <a:latin typeface="Arial" charset="0"/>
            </a:endParaRPr>
          </a:p>
        </p:txBody>
      </p:sp>
      <p:sp>
        <p:nvSpPr>
          <p:cNvPr id="119" name="Line 51"/>
          <p:cNvSpPr>
            <a:spLocks noChangeShapeType="1"/>
          </p:cNvSpPr>
          <p:nvPr/>
        </p:nvSpPr>
        <p:spPr bwMode="auto">
          <a:xfrm>
            <a:off x="6935788" y="1666875"/>
            <a:ext cx="3554412" cy="0"/>
          </a:xfrm>
          <a:prstGeom prst="line">
            <a:avLst/>
          </a:prstGeom>
          <a:noFill/>
          <a:ln w="33338">
            <a:solidFill>
              <a:srgbClr val="FFFFFF"/>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wipe(left)">
                                      <p:cBhvr>
                                        <p:cTn id="7" dur="500"/>
                                        <p:tgtEl>
                                          <p:spTgt spid="96"/>
                                        </p:tgtEl>
                                      </p:cBhvr>
                                    </p:animEffect>
                                  </p:childTnLst>
                                </p:cTn>
                              </p:par>
                            </p:childTnLst>
                          </p:cTn>
                        </p:par>
                        <p:par>
                          <p:cTn id="8" fill="hold" nodeType="afterGroup">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98"/>
                                        </p:tgtEl>
                                        <p:attrNameLst>
                                          <p:attrName>style.visibility</p:attrName>
                                        </p:attrNameLst>
                                      </p:cBhvr>
                                      <p:to>
                                        <p:strVal val="visible"/>
                                      </p:to>
                                    </p:set>
                                    <p:animEffect transition="in" filter="wipe(down)">
                                      <p:cBhvr>
                                        <p:cTn id="11" dur="500"/>
                                        <p:tgtEl>
                                          <p:spTgt spid="98"/>
                                        </p:tgtEl>
                                      </p:cBhvr>
                                    </p:animEffect>
                                  </p:childTnLst>
                                </p:cTn>
                              </p:par>
                            </p:childTnLst>
                          </p:cTn>
                        </p:par>
                        <p:par>
                          <p:cTn id="12" fill="hold" nodeType="afterGroup">
                            <p:stCondLst>
                              <p:cond delay="1500"/>
                            </p:stCondLst>
                            <p:childTnLst>
                              <p:par>
                                <p:cTn id="13" presetID="22" presetClass="entr" presetSubtype="2" fill="hold" grpId="0" nodeType="afterEffect">
                                  <p:stCondLst>
                                    <p:cond delay="0"/>
                                  </p:stCondLst>
                                  <p:childTnLst>
                                    <p:set>
                                      <p:cBhvr>
                                        <p:cTn id="14" dur="1" fill="hold">
                                          <p:stCondLst>
                                            <p:cond delay="0"/>
                                          </p:stCondLst>
                                        </p:cTn>
                                        <p:tgtEl>
                                          <p:spTgt spid="111"/>
                                        </p:tgtEl>
                                        <p:attrNameLst>
                                          <p:attrName>style.visibility</p:attrName>
                                        </p:attrNameLst>
                                      </p:cBhvr>
                                      <p:to>
                                        <p:strVal val="visible"/>
                                      </p:to>
                                    </p:set>
                                    <p:animEffect transition="in" filter="wipe(right)">
                                      <p:cBhvr>
                                        <p:cTn id="15" dur="500"/>
                                        <p:tgtEl>
                                          <p:spTgt spid="111"/>
                                        </p:tgtEl>
                                      </p:cBhvr>
                                    </p:animEffect>
                                  </p:childTnLst>
                                </p:cTn>
                              </p:par>
                            </p:childTnLst>
                          </p:cTn>
                        </p:par>
                        <p:par>
                          <p:cTn id="16" fill="hold" nodeType="afterGroup">
                            <p:stCondLst>
                              <p:cond delay="2000"/>
                            </p:stCondLst>
                            <p:childTnLst>
                              <p:par>
                                <p:cTn id="17" presetID="22" presetClass="entr" presetSubtype="4" fill="hold" grpId="0" nodeType="afterEffect">
                                  <p:stCondLst>
                                    <p:cond delay="0"/>
                                  </p:stCondLst>
                                  <p:childTnLst>
                                    <p:set>
                                      <p:cBhvr>
                                        <p:cTn id="18" dur="1" fill="hold">
                                          <p:stCondLst>
                                            <p:cond delay="0"/>
                                          </p:stCondLst>
                                        </p:cTn>
                                        <p:tgtEl>
                                          <p:spTgt spid="114"/>
                                        </p:tgtEl>
                                        <p:attrNameLst>
                                          <p:attrName>style.visibility</p:attrName>
                                        </p:attrNameLst>
                                      </p:cBhvr>
                                      <p:to>
                                        <p:strVal val="visible"/>
                                      </p:to>
                                    </p:set>
                                    <p:animEffect transition="in" filter="wipe(down)">
                                      <p:cBhvr>
                                        <p:cTn id="19" dur="500"/>
                                        <p:tgtEl>
                                          <p:spTgt spid="114"/>
                                        </p:tgtEl>
                                      </p:cBhvr>
                                    </p:animEffect>
                                  </p:childTnLst>
                                </p:cTn>
                              </p:par>
                            </p:childTnLst>
                          </p:cTn>
                        </p:par>
                        <p:par>
                          <p:cTn id="20" fill="hold" nodeType="afterGroup">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113"/>
                                        </p:tgtEl>
                                        <p:attrNameLst>
                                          <p:attrName>style.visibility</p:attrName>
                                        </p:attrNameLst>
                                      </p:cBhvr>
                                      <p:to>
                                        <p:strVal val="visible"/>
                                      </p:to>
                                    </p:set>
                                    <p:animEffect transition="in" filter="wipe(down)">
                                      <p:cBhvr>
                                        <p:cTn id="23" dur="500"/>
                                        <p:tgtEl>
                                          <p:spTgt spid="113"/>
                                        </p:tgtEl>
                                      </p:cBhvr>
                                    </p:animEffect>
                                  </p:childTnLst>
                                </p:cTn>
                              </p:par>
                            </p:childTnLst>
                          </p:cTn>
                        </p:par>
                        <p:par>
                          <p:cTn id="24" fill="hold" nodeType="afterGroup">
                            <p:stCondLst>
                              <p:cond delay="3000"/>
                            </p:stCondLst>
                            <p:childTnLst>
                              <p:par>
                                <p:cTn id="25" presetID="22" presetClass="entr" presetSubtype="1" fill="hold" grpId="0" nodeType="afterEffect">
                                  <p:stCondLst>
                                    <p:cond delay="0"/>
                                  </p:stCondLst>
                                  <p:childTnLst>
                                    <p:set>
                                      <p:cBhvr>
                                        <p:cTn id="26" dur="1" fill="hold">
                                          <p:stCondLst>
                                            <p:cond delay="0"/>
                                          </p:stCondLst>
                                        </p:cTn>
                                        <p:tgtEl>
                                          <p:spTgt spid="115"/>
                                        </p:tgtEl>
                                        <p:attrNameLst>
                                          <p:attrName>style.visibility</p:attrName>
                                        </p:attrNameLst>
                                      </p:cBhvr>
                                      <p:to>
                                        <p:strVal val="visible"/>
                                      </p:to>
                                    </p:set>
                                    <p:animEffect transition="in" filter="wipe(up)">
                                      <p:cBhvr>
                                        <p:cTn id="27" dur="500"/>
                                        <p:tgtEl>
                                          <p:spTgt spid="115"/>
                                        </p:tgtEl>
                                      </p:cBhvr>
                                    </p:animEffect>
                                  </p:childTnLst>
                                </p:cTn>
                              </p:par>
                            </p:childTnLst>
                          </p:cTn>
                        </p:par>
                        <p:par>
                          <p:cTn id="28" fill="hold" nodeType="afterGroup">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112"/>
                                        </p:tgtEl>
                                        <p:attrNameLst>
                                          <p:attrName>style.visibility</p:attrName>
                                        </p:attrNameLst>
                                      </p:cBhvr>
                                      <p:to>
                                        <p:strVal val="visible"/>
                                      </p:to>
                                    </p:set>
                                    <p:animEffect transition="in" filter="wipe(up)">
                                      <p:cBhvr>
                                        <p:cTn id="31" dur="500"/>
                                        <p:tgtEl>
                                          <p:spTgt spid="112"/>
                                        </p:tgtEl>
                                      </p:cBhvr>
                                    </p:animEffect>
                                  </p:childTnLst>
                                </p:cTn>
                              </p:par>
                            </p:childTnLst>
                          </p:cTn>
                        </p:par>
                        <p:par>
                          <p:cTn id="32" fill="hold" nodeType="afterGroup">
                            <p:stCondLst>
                              <p:cond delay="4000"/>
                            </p:stCondLst>
                            <p:childTnLst>
                              <p:par>
                                <p:cTn id="33" presetID="22" presetClass="entr" presetSubtype="1" fill="hold" grpId="0" nodeType="afterEffect">
                                  <p:stCondLst>
                                    <p:cond delay="0"/>
                                  </p:stCondLst>
                                  <p:childTnLst>
                                    <p:set>
                                      <p:cBhvr>
                                        <p:cTn id="34" dur="1" fill="hold">
                                          <p:stCondLst>
                                            <p:cond delay="0"/>
                                          </p:stCondLst>
                                        </p:cTn>
                                        <p:tgtEl>
                                          <p:spTgt spid="100"/>
                                        </p:tgtEl>
                                        <p:attrNameLst>
                                          <p:attrName>style.visibility</p:attrName>
                                        </p:attrNameLst>
                                      </p:cBhvr>
                                      <p:to>
                                        <p:strVal val="visible"/>
                                      </p:to>
                                    </p:set>
                                    <p:animEffect transition="in" filter="wipe(up)">
                                      <p:cBhvr>
                                        <p:cTn id="35" dur="500"/>
                                        <p:tgtEl>
                                          <p:spTgt spid="100"/>
                                        </p:tgtEl>
                                      </p:cBhvr>
                                    </p:animEffect>
                                  </p:childTnLst>
                                </p:cTn>
                              </p:par>
                            </p:childTnLst>
                          </p:cTn>
                        </p:par>
                        <p:par>
                          <p:cTn id="36" fill="hold" nodeType="afterGroup">
                            <p:stCondLst>
                              <p:cond delay="4500"/>
                            </p:stCondLst>
                            <p:childTnLst>
                              <p:par>
                                <p:cTn id="37" presetID="22" presetClass="entr" presetSubtype="8" fill="hold" nodeType="afterEffect">
                                  <p:stCondLst>
                                    <p:cond delay="0"/>
                                  </p:stCondLst>
                                  <p:childTnLst>
                                    <p:set>
                                      <p:cBhvr>
                                        <p:cTn id="38" dur="1" fill="hold">
                                          <p:stCondLst>
                                            <p:cond delay="0"/>
                                          </p:stCondLst>
                                        </p:cTn>
                                        <p:tgtEl>
                                          <p:spTgt spid="117">
                                            <p:txEl>
                                              <p:pRg st="0" end="0"/>
                                            </p:txEl>
                                          </p:spTgt>
                                        </p:tgtEl>
                                        <p:attrNameLst>
                                          <p:attrName>style.visibility</p:attrName>
                                        </p:attrNameLst>
                                      </p:cBhvr>
                                      <p:to>
                                        <p:strVal val="visible"/>
                                      </p:to>
                                    </p:set>
                                    <p:animEffect transition="in" filter="wipe(left)">
                                      <p:cBhvr>
                                        <p:cTn id="39" dur="500"/>
                                        <p:tgtEl>
                                          <p:spTgt spid="117">
                                            <p:txEl>
                                              <p:pRg st="0" end="0"/>
                                            </p:txEl>
                                          </p:spTgt>
                                        </p:tgtEl>
                                      </p:cBhvr>
                                    </p:animEffect>
                                  </p:childTnLst>
                                </p:cTn>
                              </p:par>
                            </p:childTnLst>
                          </p:cTn>
                        </p:par>
                        <p:par>
                          <p:cTn id="40" fill="hold" nodeType="afterGroup">
                            <p:stCondLst>
                              <p:cond delay="5000"/>
                            </p:stCondLst>
                            <p:childTnLst>
                              <p:par>
                                <p:cTn id="41" presetID="22" presetClass="entr" presetSubtype="8" fill="hold" grpId="0" nodeType="afterEffect">
                                  <p:stCondLst>
                                    <p:cond delay="0"/>
                                  </p:stCondLst>
                                  <p:childTnLst>
                                    <p:set>
                                      <p:cBhvr>
                                        <p:cTn id="42" dur="1" fill="hold">
                                          <p:stCondLst>
                                            <p:cond delay="0"/>
                                          </p:stCondLst>
                                        </p:cTn>
                                        <p:tgtEl>
                                          <p:spTgt spid="116"/>
                                        </p:tgtEl>
                                        <p:attrNameLst>
                                          <p:attrName>style.visibility</p:attrName>
                                        </p:attrNameLst>
                                      </p:cBhvr>
                                      <p:to>
                                        <p:strVal val="visible"/>
                                      </p:to>
                                    </p:set>
                                    <p:animEffect transition="in" filter="wipe(left)">
                                      <p:cBhvr>
                                        <p:cTn id="43" dur="500"/>
                                        <p:tgtEl>
                                          <p:spTgt spid="116"/>
                                        </p:tgtEl>
                                      </p:cBhvr>
                                    </p:animEffect>
                                  </p:childTnLst>
                                </p:cTn>
                              </p:par>
                            </p:childTnLst>
                          </p:cTn>
                        </p:par>
                        <p:par>
                          <p:cTn id="44" fill="hold" nodeType="afterGroup">
                            <p:stCondLst>
                              <p:cond delay="5500"/>
                            </p:stCondLst>
                            <p:childTnLst>
                              <p:par>
                                <p:cTn id="45" presetID="22" presetClass="entr" presetSubtype="4" fill="hold" grpId="0" nodeType="afterEffect">
                                  <p:stCondLst>
                                    <p:cond delay="0"/>
                                  </p:stCondLst>
                                  <p:childTnLst>
                                    <p:set>
                                      <p:cBhvr>
                                        <p:cTn id="46" dur="1" fill="hold">
                                          <p:stCondLst>
                                            <p:cond delay="0"/>
                                          </p:stCondLst>
                                        </p:cTn>
                                        <p:tgtEl>
                                          <p:spTgt spid="95"/>
                                        </p:tgtEl>
                                        <p:attrNameLst>
                                          <p:attrName>style.visibility</p:attrName>
                                        </p:attrNameLst>
                                      </p:cBhvr>
                                      <p:to>
                                        <p:strVal val="visible"/>
                                      </p:to>
                                    </p:set>
                                    <p:animEffect transition="in" filter="wipe(down)">
                                      <p:cBhvr>
                                        <p:cTn id="47" dur="500"/>
                                        <p:tgtEl>
                                          <p:spTgt spid="95"/>
                                        </p:tgtEl>
                                      </p:cBhvr>
                                    </p:animEffect>
                                  </p:childTnLst>
                                </p:cTn>
                              </p:par>
                            </p:childTnLst>
                          </p:cTn>
                        </p:par>
                        <p:par>
                          <p:cTn id="48" fill="hold" nodeType="afterGroup">
                            <p:stCondLst>
                              <p:cond delay="6000"/>
                            </p:stCondLst>
                            <p:childTnLst>
                              <p:par>
                                <p:cTn id="49" presetID="22" presetClass="entr" presetSubtype="8" fill="hold" grpId="0" nodeType="afterEffect">
                                  <p:stCondLst>
                                    <p:cond delay="0"/>
                                  </p:stCondLst>
                                  <p:childTnLst>
                                    <p:set>
                                      <p:cBhvr>
                                        <p:cTn id="50" dur="1" fill="hold">
                                          <p:stCondLst>
                                            <p:cond delay="0"/>
                                          </p:stCondLst>
                                        </p:cTn>
                                        <p:tgtEl>
                                          <p:spTgt spid="119"/>
                                        </p:tgtEl>
                                        <p:attrNameLst>
                                          <p:attrName>style.visibility</p:attrName>
                                        </p:attrNameLst>
                                      </p:cBhvr>
                                      <p:to>
                                        <p:strVal val="visible"/>
                                      </p:to>
                                    </p:set>
                                    <p:animEffect transition="in" filter="wipe(left)">
                                      <p:cBhvr>
                                        <p:cTn id="51" dur="500"/>
                                        <p:tgtEl>
                                          <p:spTgt spid="119"/>
                                        </p:tgtEl>
                                      </p:cBhvr>
                                    </p:animEffect>
                                  </p:childTnLst>
                                </p:cTn>
                              </p:par>
                              <p:par>
                                <p:cTn id="52" presetID="17" presetClass="entr" presetSubtype="10" fill="hold" grpId="0" nodeType="withEffect">
                                  <p:stCondLst>
                                    <p:cond delay="0"/>
                                  </p:stCondLst>
                                  <p:childTnLst>
                                    <p:set>
                                      <p:cBhvr>
                                        <p:cTn id="53" dur="1" fill="hold">
                                          <p:stCondLst>
                                            <p:cond delay="0"/>
                                          </p:stCondLst>
                                        </p:cTn>
                                        <p:tgtEl>
                                          <p:spTgt spid="101"/>
                                        </p:tgtEl>
                                        <p:attrNameLst>
                                          <p:attrName>style.visibility</p:attrName>
                                        </p:attrNameLst>
                                      </p:cBhvr>
                                      <p:to>
                                        <p:strVal val="visible"/>
                                      </p:to>
                                    </p:set>
                                    <p:anim calcmode="lin" valueType="num">
                                      <p:cBhvr>
                                        <p:cTn id="54" dur="500" fill="hold"/>
                                        <p:tgtEl>
                                          <p:spTgt spid="101"/>
                                        </p:tgtEl>
                                        <p:attrNameLst>
                                          <p:attrName>ppt_w</p:attrName>
                                        </p:attrNameLst>
                                      </p:cBhvr>
                                      <p:tavLst>
                                        <p:tav tm="0">
                                          <p:val>
                                            <p:fltVal val="0"/>
                                          </p:val>
                                        </p:tav>
                                        <p:tav tm="100000">
                                          <p:val>
                                            <p:strVal val="#ppt_w"/>
                                          </p:val>
                                        </p:tav>
                                      </p:tavLst>
                                    </p:anim>
                                    <p:anim calcmode="lin" valueType="num">
                                      <p:cBhvr>
                                        <p:cTn id="55" dur="500" fill="hold"/>
                                        <p:tgtEl>
                                          <p:spTgt spid="101"/>
                                        </p:tgtEl>
                                        <p:attrNameLst>
                                          <p:attrName>ppt_h</p:attrName>
                                        </p:attrNameLst>
                                      </p:cBhvr>
                                      <p:tavLst>
                                        <p:tav tm="0">
                                          <p:val>
                                            <p:strVal val="#ppt_h"/>
                                          </p:val>
                                        </p:tav>
                                        <p:tav tm="100000">
                                          <p:val>
                                            <p:strVal val="#ppt_h"/>
                                          </p:val>
                                        </p:tav>
                                      </p:tavLst>
                                    </p:anim>
                                  </p:childTnLst>
                                </p:cTn>
                              </p:par>
                            </p:childTnLst>
                          </p:cTn>
                        </p:par>
                        <p:par>
                          <p:cTn id="56" fill="hold" nodeType="afterGroup">
                            <p:stCondLst>
                              <p:cond delay="6500"/>
                            </p:stCondLst>
                            <p:childTnLst>
                              <p:par>
                                <p:cTn id="57" presetID="17" presetClass="entr" presetSubtype="10" fill="hold" nodeType="afterEffect">
                                  <p:stCondLst>
                                    <p:cond delay="0"/>
                                  </p:stCondLst>
                                  <p:childTnLst>
                                    <p:set>
                                      <p:cBhvr>
                                        <p:cTn id="58" dur="1" fill="hold">
                                          <p:stCondLst>
                                            <p:cond delay="0"/>
                                          </p:stCondLst>
                                        </p:cTn>
                                        <p:tgtEl>
                                          <p:spTgt spid="102"/>
                                        </p:tgtEl>
                                        <p:attrNameLst>
                                          <p:attrName>style.visibility</p:attrName>
                                        </p:attrNameLst>
                                      </p:cBhvr>
                                      <p:to>
                                        <p:strVal val="visible"/>
                                      </p:to>
                                    </p:set>
                                    <p:anim calcmode="lin" valueType="num">
                                      <p:cBhvr>
                                        <p:cTn id="59" dur="500" fill="hold"/>
                                        <p:tgtEl>
                                          <p:spTgt spid="102"/>
                                        </p:tgtEl>
                                        <p:attrNameLst>
                                          <p:attrName>ppt_w</p:attrName>
                                        </p:attrNameLst>
                                      </p:cBhvr>
                                      <p:tavLst>
                                        <p:tav tm="0">
                                          <p:val>
                                            <p:fltVal val="0"/>
                                          </p:val>
                                        </p:tav>
                                        <p:tav tm="100000">
                                          <p:val>
                                            <p:strVal val="#ppt_w"/>
                                          </p:val>
                                        </p:tav>
                                      </p:tavLst>
                                    </p:anim>
                                    <p:anim calcmode="lin" valueType="num">
                                      <p:cBhvr>
                                        <p:cTn id="60" dur="500" fill="hold"/>
                                        <p:tgtEl>
                                          <p:spTgt spid="102"/>
                                        </p:tgtEl>
                                        <p:attrNameLst>
                                          <p:attrName>ppt_h</p:attrName>
                                        </p:attrNameLst>
                                      </p:cBhvr>
                                      <p:tavLst>
                                        <p:tav tm="0">
                                          <p:val>
                                            <p:strVal val="#ppt_h"/>
                                          </p:val>
                                        </p:tav>
                                        <p:tav tm="100000">
                                          <p:val>
                                            <p:strVal val="#ppt_h"/>
                                          </p:val>
                                        </p:tav>
                                      </p:tavLst>
                                    </p:anim>
                                  </p:childTnLst>
                                </p:cTn>
                              </p:par>
                              <p:par>
                                <p:cTn id="61" presetID="17" presetClass="entr" presetSubtype="10" fill="hold" nodeType="withEffect">
                                  <p:stCondLst>
                                    <p:cond delay="0"/>
                                  </p:stCondLst>
                                  <p:childTnLst>
                                    <p:set>
                                      <p:cBhvr>
                                        <p:cTn id="62" dur="1" fill="hold">
                                          <p:stCondLst>
                                            <p:cond delay="0"/>
                                          </p:stCondLst>
                                        </p:cTn>
                                        <p:tgtEl>
                                          <p:spTgt spid="106"/>
                                        </p:tgtEl>
                                        <p:attrNameLst>
                                          <p:attrName>style.visibility</p:attrName>
                                        </p:attrNameLst>
                                      </p:cBhvr>
                                      <p:to>
                                        <p:strVal val="visible"/>
                                      </p:to>
                                    </p:set>
                                    <p:anim calcmode="lin" valueType="num">
                                      <p:cBhvr>
                                        <p:cTn id="63" dur="500" fill="hold"/>
                                        <p:tgtEl>
                                          <p:spTgt spid="106"/>
                                        </p:tgtEl>
                                        <p:attrNameLst>
                                          <p:attrName>ppt_w</p:attrName>
                                        </p:attrNameLst>
                                      </p:cBhvr>
                                      <p:tavLst>
                                        <p:tav tm="0">
                                          <p:val>
                                            <p:fltVal val="0"/>
                                          </p:val>
                                        </p:tav>
                                        <p:tav tm="100000">
                                          <p:val>
                                            <p:strVal val="#ppt_w"/>
                                          </p:val>
                                        </p:tav>
                                      </p:tavLst>
                                    </p:anim>
                                    <p:anim calcmode="lin" valueType="num">
                                      <p:cBhvr>
                                        <p:cTn id="64" dur="500" fill="hold"/>
                                        <p:tgtEl>
                                          <p:spTgt spid="10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P spid="96" grpId="0" animBg="1"/>
      <p:bldP spid="98" grpId="0" animBg="1"/>
      <p:bldP spid="100" grpId="0" animBg="1"/>
      <p:bldP spid="101" grpId="0" animBg="1"/>
      <p:bldP spid="111" grpId="0" animBg="1"/>
      <p:bldP spid="112" grpId="0" animBg="1"/>
      <p:bldP spid="113" grpId="0" animBg="1"/>
      <p:bldP spid="114" grpId="0" animBg="1"/>
      <p:bldP spid="115" grpId="0" animBg="1"/>
      <p:bldP spid="116" grpId="0" animBg="1"/>
      <p:bldP spid="1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80963" y="2420888"/>
            <a:ext cx="10975658" cy="3301827"/>
          </a:xfrm>
        </p:spPr>
        <p:txBody>
          <a:bodyPr>
            <a:normAutofit/>
          </a:bodyPr>
          <a:lstStyle/>
          <a:p>
            <a:r>
              <a:rPr lang="zh-CN" altLang="en-US" sz="2000" dirty="0">
                <a:latin typeface="微软雅黑" pitchFamily="34" charset="-122"/>
                <a:ea typeface="微软雅黑" pitchFamily="34" charset="-122"/>
              </a:rPr>
              <a:t>目前而言，关于程序教学的研究越来越多，并且研究证明学生探索问题解决方法的过程有助于学生创造力的培养。对于学生尤其是小学生而言，计算机教育中的编程语言得学习是非常困难的，不易理解。虽然小学生在第一次接受编程的培训时态度表现得不是很自然，但是这培训减弱了学生学习编程的困难，并且使学生能够专注于思考。本文进行了</a:t>
            </a:r>
            <a:r>
              <a:rPr lang="en-US" altLang="zh-CN" sz="2000" dirty="0">
                <a:latin typeface="微软雅黑" pitchFamily="34" charset="-122"/>
                <a:ea typeface="微软雅黑" pitchFamily="34" charset="-122"/>
              </a:rPr>
              <a:t>Scratch</a:t>
            </a:r>
            <a:r>
              <a:rPr lang="zh-CN" altLang="en-US" sz="2000" dirty="0">
                <a:latin typeface="微软雅黑" pitchFamily="34" charset="-122"/>
                <a:ea typeface="微软雅黑" pitchFamily="34" charset="-122"/>
              </a:rPr>
              <a:t>和</a:t>
            </a:r>
            <a:r>
              <a:rPr lang="en-US" altLang="zh-CN" sz="2000" dirty="0">
                <a:latin typeface="微软雅黑" pitchFamily="34" charset="-122"/>
                <a:ea typeface="微软雅黑" pitchFamily="34" charset="-122"/>
              </a:rPr>
              <a:t>Logo</a:t>
            </a:r>
            <a:r>
              <a:rPr lang="zh-CN" altLang="en-US" sz="2000" dirty="0">
                <a:latin typeface="微软雅黑" pitchFamily="34" charset="-122"/>
                <a:ea typeface="微软雅黑" pitchFamily="34" charset="-122"/>
              </a:rPr>
              <a:t>编程的对比分析，自己设计了一个观察学生创意元素增加</a:t>
            </a:r>
            <a:r>
              <a:rPr lang="zh-CN" altLang="en-US" sz="2000" dirty="0" smtClean="0">
                <a:latin typeface="微软雅黑" pitchFamily="34" charset="-122"/>
                <a:ea typeface="微软雅黑" pitchFamily="34" charset="-122"/>
              </a:rPr>
              <a:t>的图表，</a:t>
            </a:r>
            <a:r>
              <a:rPr lang="zh-CN" altLang="en-US" sz="2000" dirty="0">
                <a:latin typeface="微软雅黑" pitchFamily="34" charset="-122"/>
                <a:ea typeface="微软雅黑" pitchFamily="34" charset="-122"/>
              </a:rPr>
              <a:t>并且通过应用不断完善这个草稿。</a:t>
            </a:r>
            <a:endParaRPr lang="zh-TW" altLang="en-US" sz="3600" dirty="0">
              <a:latin typeface="Adobe 楷体 Std R" pitchFamily="18" charset="-128"/>
              <a:ea typeface="Adobe 楷体 Std R" pitchFamily="18" charset="-128"/>
            </a:endParaRPr>
          </a:p>
        </p:txBody>
      </p:sp>
      <p:sp>
        <p:nvSpPr>
          <p:cNvPr id="4" name="矩形 4"/>
          <p:cNvSpPr>
            <a:spLocks noChangeArrowheads="1"/>
          </p:cNvSpPr>
          <p:nvPr/>
        </p:nvSpPr>
        <p:spPr bwMode="auto">
          <a:xfrm>
            <a:off x="912813" y="549275"/>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defRPr/>
            </a:pPr>
            <a:r>
              <a:rPr lang="zh-TW" altLang="en-US" b="1" dirty="0">
                <a:solidFill>
                  <a:schemeClr val="accent6">
                    <a:lumMod val="75000"/>
                  </a:schemeClr>
                </a:solidFill>
                <a:latin typeface="微软雅黑" pitchFamily="34" charset="-122"/>
                <a:ea typeface="微软雅黑" pitchFamily="34" charset="-122"/>
              </a:rPr>
              <a:t>摘要</a:t>
            </a:r>
            <a:endParaRPr lang="zh-CN" altLang="en-US" b="1" dirty="0" smtClean="0">
              <a:solidFill>
                <a:schemeClr val="accent6">
                  <a:lumMod val="75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4273268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80963" y="2204864"/>
            <a:ext cx="10975658" cy="3517851"/>
          </a:xfrm>
        </p:spPr>
        <p:txBody>
          <a:bodyPr>
            <a:normAutofit/>
          </a:bodyPr>
          <a:lstStyle/>
          <a:p>
            <a:endParaRPr lang="en-US" altLang="zh-TW" sz="2400" dirty="0" smtClean="0">
              <a:latin typeface="微软雅黑" pitchFamily="34" charset="-122"/>
              <a:ea typeface="微软雅黑" pitchFamily="34" charset="-122"/>
            </a:endParaRPr>
          </a:p>
          <a:p>
            <a:r>
              <a:rPr lang="zh-CN" altLang="en-US" sz="2400" dirty="0">
                <a:latin typeface="微软雅黑" pitchFamily="34" charset="-122"/>
                <a:ea typeface="微软雅黑" pitchFamily="34" charset="-122"/>
              </a:rPr>
              <a:t>研究者自己开发教材（乐高和</a:t>
            </a:r>
            <a:r>
              <a:rPr lang="en-US" altLang="zh-CN" sz="2400" dirty="0">
                <a:latin typeface="微软雅黑" pitchFamily="34" charset="-122"/>
                <a:ea typeface="微软雅黑" pitchFamily="34" charset="-122"/>
              </a:rPr>
              <a:t>Scratch</a:t>
            </a:r>
            <a:r>
              <a:rPr lang="zh-CN" altLang="en-US" sz="2400" dirty="0">
                <a:latin typeface="微软雅黑" pitchFamily="34" charset="-122"/>
                <a:ea typeface="微软雅黑" pitchFamily="34" charset="-122"/>
              </a:rPr>
              <a:t>），确保编程和开发创造力，并且尽可能给予学生思考的空间。乐高，通过对话的形式教学上变量，图表，命令等。</a:t>
            </a:r>
            <a:r>
              <a:rPr lang="en-US" altLang="zh-CN" sz="2400" dirty="0">
                <a:latin typeface="微软雅黑" pitchFamily="34" charset="-122"/>
                <a:ea typeface="微软雅黑" pitchFamily="34" charset="-122"/>
              </a:rPr>
              <a:t>Scratch</a:t>
            </a:r>
            <a:r>
              <a:rPr lang="zh-CN" altLang="en-US" sz="2400" dirty="0">
                <a:latin typeface="微软雅黑" pitchFamily="34" charset="-122"/>
                <a:ea typeface="微软雅黑" pitchFamily="34" charset="-122"/>
              </a:rPr>
              <a:t>重在学习和练习基本的功能和操作方法。</a:t>
            </a:r>
          </a:p>
          <a:p>
            <a:r>
              <a:rPr lang="zh-CN" altLang="en-US" sz="2400" dirty="0">
                <a:latin typeface="微软雅黑" pitchFamily="34" charset="-122"/>
                <a:ea typeface="微软雅黑" pitchFamily="34" charset="-122"/>
              </a:rPr>
              <a:t>对象：小学四年级学生，第一次接触编程</a:t>
            </a:r>
          </a:p>
          <a:p>
            <a:endParaRPr lang="zh-TW" altLang="en-US" sz="4000" dirty="0">
              <a:latin typeface="Adobe 楷体 Std R" pitchFamily="18" charset="-128"/>
              <a:ea typeface="Adobe 楷体 Std R" pitchFamily="18" charset="-128"/>
            </a:endParaRPr>
          </a:p>
        </p:txBody>
      </p:sp>
      <p:sp>
        <p:nvSpPr>
          <p:cNvPr id="4" name="矩形 4"/>
          <p:cNvSpPr>
            <a:spLocks noChangeArrowheads="1"/>
          </p:cNvSpPr>
          <p:nvPr/>
        </p:nvSpPr>
        <p:spPr bwMode="auto">
          <a:xfrm>
            <a:off x="912813" y="465639"/>
            <a:ext cx="12239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r>
              <a:rPr lang="zh-CN" altLang="en-US" sz="1200" b="1" dirty="0" smtClean="0">
                <a:solidFill>
                  <a:schemeClr val="accent6">
                    <a:lumMod val="75000"/>
                  </a:schemeClr>
                </a:solidFill>
                <a:latin typeface="微软雅黑" pitchFamily="34" charset="-122"/>
                <a:ea typeface="微软雅黑" pitchFamily="34" charset="-122"/>
              </a:rPr>
              <a:t>开发</a:t>
            </a:r>
            <a:endParaRPr lang="zh-CN" altLang="en-US" sz="1200" b="1" dirty="0">
              <a:solidFill>
                <a:schemeClr val="accent6">
                  <a:lumMod val="75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596018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1057027" y="4074892"/>
            <a:ext cx="10975658" cy="2492896"/>
          </a:xfrm>
        </p:spPr>
        <p:txBody>
          <a:bodyPr>
            <a:normAutofit/>
          </a:bodyPr>
          <a:lstStyle/>
          <a:p>
            <a:pPr marL="0" indent="0">
              <a:buNone/>
            </a:pPr>
            <a:endParaRPr lang="en-US" altLang="zh-CN" sz="2000" dirty="0"/>
          </a:p>
          <a:p>
            <a:pPr marL="0" indent="0">
              <a:buNone/>
            </a:pPr>
            <a:endParaRPr lang="en-US" altLang="zh-CN" sz="2000" dirty="0" smtClean="0"/>
          </a:p>
          <a:p>
            <a:pPr marL="0" indent="0" algn="ctr">
              <a:buNone/>
            </a:pPr>
            <a:r>
              <a:rPr lang="en-US" altLang="zh-CN" sz="2000" dirty="0" smtClean="0"/>
              <a:t>Fig</a:t>
            </a:r>
            <a:r>
              <a:rPr lang="en-US" altLang="zh-CN" sz="2000" dirty="0"/>
              <a:t>. 1 The </a:t>
            </a:r>
            <a:r>
              <a:rPr lang="en-US" altLang="zh-CN" sz="2000" dirty="0" err="1"/>
              <a:t>Wallas</a:t>
            </a:r>
            <a:r>
              <a:rPr lang="en-US" altLang="zh-CN" sz="2000" dirty="0"/>
              <a:t> model for the process of creativity</a:t>
            </a:r>
            <a:endParaRPr lang="zh-CN" altLang="zh-CN" sz="2000" dirty="0"/>
          </a:p>
          <a:p>
            <a:pPr marL="0" indent="0">
              <a:buNone/>
            </a:pPr>
            <a:r>
              <a:rPr lang="zh-CN" altLang="zh-CN" sz="2000" dirty="0"/>
              <a:t>创造性产出的过程（沃拉斯模型，</a:t>
            </a:r>
            <a:r>
              <a:rPr lang="en-US" altLang="zh-CN" sz="2000" dirty="0"/>
              <a:t>1926</a:t>
            </a:r>
            <a:r>
              <a:rPr lang="zh-CN" altLang="zh-CN" sz="2000" dirty="0"/>
              <a:t>）：准备</a:t>
            </a:r>
            <a:r>
              <a:rPr lang="en-US" altLang="zh-CN" sz="2000" dirty="0"/>
              <a:t>—</a:t>
            </a:r>
            <a:r>
              <a:rPr lang="zh-CN" altLang="zh-CN" sz="2000" dirty="0"/>
              <a:t>潜伏（酝酿）</a:t>
            </a:r>
            <a:r>
              <a:rPr lang="en-US" altLang="zh-CN" sz="2000" dirty="0"/>
              <a:t>—</a:t>
            </a:r>
            <a:r>
              <a:rPr lang="zh-CN" altLang="zh-CN" sz="2000" dirty="0"/>
              <a:t>启发（产生）</a:t>
            </a:r>
            <a:r>
              <a:rPr lang="en-US" altLang="zh-CN" sz="2000" dirty="0"/>
              <a:t>—</a:t>
            </a:r>
            <a:r>
              <a:rPr lang="zh-CN" altLang="zh-CN" sz="2000" dirty="0"/>
              <a:t>验证</a:t>
            </a:r>
          </a:p>
          <a:p>
            <a:pPr marL="0" indent="0">
              <a:buNone/>
            </a:pPr>
            <a:endParaRPr lang="zh-CN" altLang="en-US" sz="2000" dirty="0">
              <a:latin typeface="微软雅黑" pitchFamily="34" charset="-122"/>
              <a:ea typeface="微软雅黑" pitchFamily="34" charset="-122"/>
            </a:endParaRPr>
          </a:p>
          <a:p>
            <a:pPr marL="0" indent="0">
              <a:buNone/>
            </a:pPr>
            <a:endParaRPr lang="zh-CN" altLang="en-US" sz="2000" dirty="0">
              <a:latin typeface="微软雅黑" pitchFamily="34" charset="-122"/>
              <a:ea typeface="微软雅黑" pitchFamily="34" charset="-122"/>
            </a:endParaRPr>
          </a:p>
        </p:txBody>
      </p:sp>
      <p:sp>
        <p:nvSpPr>
          <p:cNvPr id="4" name="矩形 4"/>
          <p:cNvSpPr>
            <a:spLocks noChangeArrowheads="1"/>
          </p:cNvSpPr>
          <p:nvPr/>
        </p:nvSpPr>
        <p:spPr bwMode="auto">
          <a:xfrm>
            <a:off x="841003" y="250925"/>
            <a:ext cx="12239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r>
              <a:rPr lang="zh-CN" altLang="en-US" sz="1200" b="1" dirty="0" smtClean="0">
                <a:solidFill>
                  <a:schemeClr val="accent6">
                    <a:lumMod val="75000"/>
                  </a:schemeClr>
                </a:solidFill>
                <a:latin typeface="微软雅黑" pitchFamily="34" charset="-122"/>
                <a:ea typeface="微软雅黑" pitchFamily="34" charset="-122"/>
              </a:rPr>
              <a:t>开发</a:t>
            </a:r>
          </a:p>
        </p:txBody>
      </p:sp>
      <p:pic>
        <p:nvPicPr>
          <p:cNvPr id="5" name="图片 4"/>
          <p:cNvPicPr/>
          <p:nvPr/>
        </p:nvPicPr>
        <p:blipFill>
          <a:blip r:embed="rId2">
            <a:extLst>
              <a:ext uri="{28A0092B-C50C-407E-A947-70E740481C1C}">
                <a14:useLocalDpi xmlns:a14="http://schemas.microsoft.com/office/drawing/2010/main" val="0"/>
              </a:ext>
            </a:extLst>
          </a:blip>
          <a:srcRect/>
          <a:stretch>
            <a:fillRect/>
          </a:stretch>
        </p:blipFill>
        <p:spPr bwMode="auto">
          <a:xfrm>
            <a:off x="1466817" y="2132856"/>
            <a:ext cx="8782530" cy="2299005"/>
          </a:xfrm>
          <a:prstGeom prst="rect">
            <a:avLst/>
          </a:prstGeom>
          <a:noFill/>
          <a:ln>
            <a:noFill/>
          </a:ln>
        </p:spPr>
      </p:pic>
    </p:spTree>
    <p:extLst>
      <p:ext uri="{BB962C8B-B14F-4D97-AF65-F5344CB8AC3E}">
        <p14:creationId xmlns:p14="http://schemas.microsoft.com/office/powerpoint/2010/main" val="1754038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838823" y="904556"/>
            <a:ext cx="10975658" cy="1588340"/>
          </a:xfrm>
        </p:spPr>
        <p:txBody>
          <a:bodyPr>
            <a:normAutofit/>
          </a:bodyPr>
          <a:lstStyle/>
          <a:p>
            <a:pPr marL="0" indent="0">
              <a:buNone/>
            </a:pPr>
            <a:endParaRPr lang="en-US" altLang="zh-CN" sz="2000" dirty="0"/>
          </a:p>
          <a:p>
            <a:pPr marL="0" indent="0" algn="just">
              <a:buNone/>
            </a:pPr>
            <a:r>
              <a:rPr lang="zh-CN" altLang="en-US" sz="2000" dirty="0" smtClean="0"/>
              <a:t>根据</a:t>
            </a:r>
            <a:r>
              <a:rPr lang="zh-CN" altLang="en-US" sz="2000" dirty="0"/>
              <a:t>这个模型，研究者自己设计了学习</a:t>
            </a:r>
            <a:r>
              <a:rPr lang="en-US" altLang="zh-CN" sz="2000" dirty="0"/>
              <a:t>Scratch</a:t>
            </a:r>
            <a:r>
              <a:rPr lang="zh-CN" altLang="en-US" sz="2000" dirty="0"/>
              <a:t>和</a:t>
            </a:r>
            <a:r>
              <a:rPr lang="en-US" altLang="zh-CN" sz="2000" dirty="0"/>
              <a:t>Logo</a:t>
            </a:r>
            <a:r>
              <a:rPr lang="zh-CN" altLang="en-US" sz="2000" dirty="0"/>
              <a:t>的步骤，并开发了相应的教材，重在鼓励学生的创造性思维和发散思维的培养，如下图所示：</a:t>
            </a:r>
            <a:endParaRPr lang="zh-CN" altLang="en-US" sz="2000" dirty="0">
              <a:latin typeface="微软雅黑" pitchFamily="34" charset="-122"/>
              <a:ea typeface="微软雅黑" pitchFamily="34" charset="-122"/>
            </a:endParaRPr>
          </a:p>
        </p:txBody>
      </p:sp>
      <p:sp>
        <p:nvSpPr>
          <p:cNvPr id="4" name="矩形 4"/>
          <p:cNvSpPr>
            <a:spLocks noChangeArrowheads="1"/>
          </p:cNvSpPr>
          <p:nvPr/>
        </p:nvSpPr>
        <p:spPr bwMode="auto">
          <a:xfrm>
            <a:off x="841003" y="250925"/>
            <a:ext cx="12239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r>
              <a:rPr lang="zh-CN" altLang="en-US" sz="1200" b="1" dirty="0" smtClean="0">
                <a:solidFill>
                  <a:schemeClr val="accent6">
                    <a:lumMod val="75000"/>
                  </a:schemeClr>
                </a:solidFill>
                <a:latin typeface="微软雅黑" pitchFamily="34" charset="-122"/>
                <a:ea typeface="微软雅黑" pitchFamily="34" charset="-122"/>
              </a:rPr>
              <a:t>开发</a:t>
            </a:r>
          </a:p>
        </p:txBody>
      </p:sp>
      <p:pic>
        <p:nvPicPr>
          <p:cNvPr id="6" name="图片 5"/>
          <p:cNvPicPr/>
          <p:nvPr/>
        </p:nvPicPr>
        <p:blipFill>
          <a:blip r:embed="rId2">
            <a:extLst>
              <a:ext uri="{28A0092B-C50C-407E-A947-70E740481C1C}">
                <a14:useLocalDpi xmlns:a14="http://schemas.microsoft.com/office/drawing/2010/main" val="0"/>
              </a:ext>
            </a:extLst>
          </a:blip>
          <a:srcRect/>
          <a:stretch>
            <a:fillRect/>
          </a:stretch>
        </p:blipFill>
        <p:spPr bwMode="auto">
          <a:xfrm>
            <a:off x="264939" y="2348880"/>
            <a:ext cx="4896544" cy="4000228"/>
          </a:xfrm>
          <a:prstGeom prst="rect">
            <a:avLst/>
          </a:prstGeom>
          <a:noFill/>
          <a:ln>
            <a:noFill/>
          </a:ln>
        </p:spPr>
      </p:pic>
      <p:sp>
        <p:nvSpPr>
          <p:cNvPr id="2" name="矩形 1"/>
          <p:cNvSpPr/>
          <p:nvPr/>
        </p:nvSpPr>
        <p:spPr>
          <a:xfrm>
            <a:off x="5521523" y="2636912"/>
            <a:ext cx="6673652" cy="3785652"/>
          </a:xfrm>
          <a:prstGeom prst="rect">
            <a:avLst/>
          </a:prstGeom>
        </p:spPr>
        <p:txBody>
          <a:bodyPr wrap="square">
            <a:spAutoFit/>
          </a:bodyPr>
          <a:lstStyle/>
          <a:p>
            <a:r>
              <a:rPr lang="en-US" altLang="zh-CN" sz="2000" dirty="0">
                <a:latin typeface="微软雅黑" pitchFamily="34" charset="-122"/>
                <a:ea typeface="微软雅黑" pitchFamily="34" charset="-122"/>
              </a:rPr>
              <a:t>Step 1 (Concept understanding and finding principles).</a:t>
            </a:r>
            <a:r>
              <a:rPr lang="zh-CN" altLang="en-US" sz="2000" dirty="0">
                <a:latin typeface="微软雅黑" pitchFamily="34" charset="-122"/>
                <a:ea typeface="微软雅黑" pitchFamily="34" charset="-122"/>
              </a:rPr>
              <a:t>首先要通过数字、图表等介绍一些今天需要学习的相关的概念（理念）和原则，以及通过对话研讨介绍一些细节。</a:t>
            </a:r>
          </a:p>
          <a:p>
            <a:r>
              <a:rPr lang="en-US" altLang="zh-CN" sz="2000" dirty="0">
                <a:latin typeface="微软雅黑" pitchFamily="34" charset="-122"/>
                <a:ea typeface="微软雅黑" pitchFamily="34" charset="-122"/>
              </a:rPr>
              <a:t>Step 2 (Familiarizing and examining command).</a:t>
            </a:r>
            <a:r>
              <a:rPr lang="zh-CN" altLang="en-US" sz="2000" dirty="0">
                <a:latin typeface="微软雅黑" pitchFamily="34" charset="-122"/>
                <a:ea typeface="微软雅黑" pitchFamily="34" charset="-122"/>
              </a:rPr>
              <a:t>学会检查与今天要研究的问题相关的一个概念，并探索完成一个完整作品的规则和指令。</a:t>
            </a:r>
          </a:p>
          <a:p>
            <a:r>
              <a:rPr lang="en-US" altLang="zh-CN" sz="2000" dirty="0">
                <a:latin typeface="微软雅黑" pitchFamily="34" charset="-122"/>
                <a:ea typeface="微软雅黑" pitchFamily="34" charset="-122"/>
              </a:rPr>
              <a:t>Step 3 (Programming and command executing).</a:t>
            </a:r>
            <a:r>
              <a:rPr lang="zh-CN" altLang="en-US" sz="2000" dirty="0">
                <a:latin typeface="微软雅黑" pitchFamily="34" charset="-122"/>
                <a:ea typeface="微软雅黑" pitchFamily="34" charset="-122"/>
              </a:rPr>
              <a:t>确保用到第二步发现的规则和指令来进行</a:t>
            </a:r>
            <a:r>
              <a:rPr lang="zh-CN" altLang="en-US" sz="2000" dirty="0" smtClean="0">
                <a:latin typeface="微软雅黑" pitchFamily="34" charset="-122"/>
                <a:ea typeface="微软雅黑" pitchFamily="34" charset="-122"/>
              </a:rPr>
              <a:t>编程</a:t>
            </a:r>
            <a:r>
              <a:rPr lang="zh-CN" altLang="en-US" sz="2000" dirty="0">
                <a:latin typeface="微软雅黑" pitchFamily="34" charset="-122"/>
                <a:ea typeface="微软雅黑" pitchFamily="34" charset="-122"/>
              </a:rPr>
              <a:t>。</a:t>
            </a:r>
          </a:p>
          <a:p>
            <a:r>
              <a:rPr lang="en-US" altLang="zh-CN" sz="2000" dirty="0">
                <a:latin typeface="微软雅黑" pitchFamily="34" charset="-122"/>
                <a:ea typeface="微软雅黑" pitchFamily="34" charset="-122"/>
              </a:rPr>
              <a:t>Step 4 (Contemplating and problem solving).</a:t>
            </a:r>
            <a:r>
              <a:rPr lang="zh-CN" altLang="en-US" sz="2000" dirty="0">
                <a:latin typeface="微软雅黑" pitchFamily="34" charset="-122"/>
                <a:ea typeface="微软雅黑" pitchFamily="34" charset="-122"/>
              </a:rPr>
              <a:t>用一个概念（理念）或者不同的表达，通过修改之前学过的程序的一些细节来制作新的程序作品。</a:t>
            </a:r>
          </a:p>
        </p:txBody>
      </p:sp>
    </p:spTree>
    <p:extLst>
      <p:ext uri="{BB962C8B-B14F-4D97-AF65-F5344CB8AC3E}">
        <p14:creationId xmlns:p14="http://schemas.microsoft.com/office/powerpoint/2010/main" val="1512753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336947" y="1412776"/>
            <a:ext cx="4320480" cy="3888431"/>
          </a:xfrm>
        </p:spPr>
        <p:txBody>
          <a:bodyPr>
            <a:noAutofit/>
          </a:bodyPr>
          <a:lstStyle/>
          <a:p>
            <a:r>
              <a:rPr lang="zh-CN" altLang="en-US" sz="2400" dirty="0">
                <a:latin typeface="微软雅黑" pitchFamily="34" charset="-122"/>
                <a:ea typeface="微软雅黑" pitchFamily="34" charset="-122"/>
              </a:rPr>
              <a:t>研究者组织了四个小组通过</a:t>
            </a:r>
            <a:r>
              <a:rPr lang="en-US" altLang="zh-CN" sz="2400" dirty="0">
                <a:latin typeface="微软雅黑" pitchFamily="34" charset="-122"/>
                <a:ea typeface="微软雅黑" pitchFamily="34" charset="-122"/>
              </a:rPr>
              <a:t>TORRANCE TTCT (diagram) creativity test A-type</a:t>
            </a:r>
            <a:r>
              <a:rPr lang="zh-CN" altLang="en-US" sz="2400" dirty="0">
                <a:latin typeface="微软雅黑" pitchFamily="34" charset="-122"/>
                <a:ea typeface="微软雅黑" pitchFamily="34" charset="-122"/>
              </a:rPr>
              <a:t>对</a:t>
            </a:r>
            <a:r>
              <a:rPr lang="en-US" altLang="zh-CN" sz="2400" dirty="0">
                <a:latin typeface="微软雅黑" pitchFamily="34" charset="-122"/>
                <a:ea typeface="微软雅黑" pitchFamily="34" charset="-122"/>
              </a:rPr>
              <a:t>Logo</a:t>
            </a:r>
            <a:r>
              <a:rPr lang="zh-CN" altLang="en-US" sz="2400" dirty="0">
                <a:latin typeface="微软雅黑" pitchFamily="34" charset="-122"/>
                <a:ea typeface="微软雅黑" pitchFamily="34" charset="-122"/>
              </a:rPr>
              <a:t>和</a:t>
            </a:r>
            <a:r>
              <a:rPr lang="en-US" altLang="zh-CN" sz="2400" dirty="0">
                <a:latin typeface="微软雅黑" pitchFamily="34" charset="-122"/>
                <a:ea typeface="微软雅黑" pitchFamily="34" charset="-122"/>
              </a:rPr>
              <a:t>Scratch</a:t>
            </a:r>
            <a:r>
              <a:rPr lang="zh-CN" altLang="en-US" sz="2400" dirty="0">
                <a:latin typeface="微软雅黑" pitchFamily="34" charset="-122"/>
                <a:ea typeface="微软雅黑" pitchFamily="34" charset="-122"/>
              </a:rPr>
              <a:t>进行了前测检查。表</a:t>
            </a:r>
            <a:r>
              <a:rPr lang="en-US" altLang="zh-CN" sz="2400" dirty="0">
                <a:latin typeface="微软雅黑" pitchFamily="34" charset="-122"/>
                <a:ea typeface="微软雅黑" pitchFamily="34" charset="-122"/>
              </a:rPr>
              <a:t>1</a:t>
            </a:r>
            <a:r>
              <a:rPr lang="zh-CN" altLang="en-US" sz="2400" dirty="0">
                <a:latin typeface="微软雅黑" pitchFamily="34" charset="-122"/>
                <a:ea typeface="微软雅黑" pitchFamily="34" charset="-122"/>
              </a:rPr>
              <a:t>展示了对比的分析结果，结果显示，两者对对学生创造力培养都有帮助。</a:t>
            </a:r>
          </a:p>
          <a:p>
            <a:endParaRPr lang="zh-CN" altLang="en-US" sz="2400" dirty="0">
              <a:latin typeface="微软雅黑" pitchFamily="34" charset="-122"/>
              <a:ea typeface="微软雅黑" pitchFamily="34" charset="-122"/>
            </a:endParaRPr>
          </a:p>
        </p:txBody>
      </p:sp>
      <p:sp>
        <p:nvSpPr>
          <p:cNvPr id="4" name="矩形 4"/>
          <p:cNvSpPr>
            <a:spLocks noChangeArrowheads="1"/>
          </p:cNvSpPr>
          <p:nvPr/>
        </p:nvSpPr>
        <p:spPr bwMode="auto">
          <a:xfrm>
            <a:off x="841003" y="250925"/>
            <a:ext cx="12239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r>
              <a:rPr lang="zh-CN" altLang="en-US" sz="1200" b="1" dirty="0" smtClean="0">
                <a:solidFill>
                  <a:schemeClr val="accent6">
                    <a:lumMod val="75000"/>
                  </a:schemeClr>
                </a:solidFill>
                <a:latin typeface="微软雅黑" pitchFamily="34" charset="-122"/>
                <a:ea typeface="微软雅黑" pitchFamily="34" charset="-122"/>
              </a:rPr>
              <a:t>应用后分析</a:t>
            </a:r>
          </a:p>
        </p:txBody>
      </p:sp>
      <p:pic>
        <p:nvPicPr>
          <p:cNvPr id="6" name="图片 5"/>
          <p:cNvPicPr/>
          <p:nvPr/>
        </p:nvPicPr>
        <p:blipFill>
          <a:blip r:embed="rId2"/>
          <a:stretch>
            <a:fillRect/>
          </a:stretch>
        </p:blipFill>
        <p:spPr>
          <a:xfrm>
            <a:off x="4729435" y="692696"/>
            <a:ext cx="7344816" cy="5904656"/>
          </a:xfrm>
          <a:prstGeom prst="rect">
            <a:avLst/>
          </a:prstGeom>
        </p:spPr>
      </p:pic>
      <p:sp>
        <p:nvSpPr>
          <p:cNvPr id="7" name="矩形 6"/>
          <p:cNvSpPr/>
          <p:nvPr/>
        </p:nvSpPr>
        <p:spPr>
          <a:xfrm>
            <a:off x="9914011" y="1412776"/>
            <a:ext cx="819150" cy="2964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a:p>
        </p:txBody>
      </p:sp>
      <p:sp>
        <p:nvSpPr>
          <p:cNvPr id="8" name="矩形 7"/>
          <p:cNvSpPr/>
          <p:nvPr/>
        </p:nvSpPr>
        <p:spPr>
          <a:xfrm>
            <a:off x="9916496" y="2636912"/>
            <a:ext cx="819150" cy="2964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a:p>
        </p:txBody>
      </p:sp>
      <p:sp>
        <p:nvSpPr>
          <p:cNvPr id="9" name="矩形 8"/>
          <p:cNvSpPr/>
          <p:nvPr/>
        </p:nvSpPr>
        <p:spPr>
          <a:xfrm>
            <a:off x="9916496" y="4293096"/>
            <a:ext cx="819150" cy="2964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a:p>
        </p:txBody>
      </p:sp>
      <p:sp>
        <p:nvSpPr>
          <p:cNvPr id="10" name="矩形 9"/>
          <p:cNvSpPr/>
          <p:nvPr/>
        </p:nvSpPr>
        <p:spPr>
          <a:xfrm>
            <a:off x="9899079" y="4797152"/>
            <a:ext cx="819150" cy="2964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a:p>
        </p:txBody>
      </p:sp>
      <p:sp>
        <p:nvSpPr>
          <p:cNvPr id="11" name="矩形 10"/>
          <p:cNvSpPr/>
          <p:nvPr/>
        </p:nvSpPr>
        <p:spPr>
          <a:xfrm>
            <a:off x="9899079" y="5445224"/>
            <a:ext cx="819150" cy="2964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a:p>
        </p:txBody>
      </p:sp>
      <p:sp>
        <p:nvSpPr>
          <p:cNvPr id="12" name="矩形 11"/>
          <p:cNvSpPr/>
          <p:nvPr/>
        </p:nvSpPr>
        <p:spPr>
          <a:xfrm>
            <a:off x="9925090" y="5877272"/>
            <a:ext cx="819150" cy="2964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a:p>
        </p:txBody>
      </p:sp>
    </p:spTree>
    <p:extLst>
      <p:ext uri="{BB962C8B-B14F-4D97-AF65-F5344CB8AC3E}">
        <p14:creationId xmlns:p14="http://schemas.microsoft.com/office/powerpoint/2010/main" val="3708135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336947" y="1412776"/>
            <a:ext cx="4320480" cy="4760912"/>
          </a:xfrm>
        </p:spPr>
        <p:txBody>
          <a:bodyPr>
            <a:noAutofit/>
          </a:bodyPr>
          <a:lstStyle/>
          <a:p>
            <a:r>
              <a:rPr lang="zh-CN" altLang="en-US" sz="2000" dirty="0">
                <a:latin typeface="微软雅黑" pitchFamily="34" charset="-122"/>
                <a:ea typeface="微软雅黑" pitchFamily="34" charset="-122"/>
              </a:rPr>
              <a:t>通过</a:t>
            </a:r>
            <a:r>
              <a:rPr lang="en-US" altLang="zh-CN" sz="2000" dirty="0">
                <a:latin typeface="微软雅黑" pitchFamily="34" charset="-122"/>
                <a:ea typeface="微软雅黑" pitchFamily="34" charset="-122"/>
              </a:rPr>
              <a:t>Logo</a:t>
            </a:r>
            <a:r>
              <a:rPr lang="zh-CN" altLang="en-US" sz="2000" dirty="0">
                <a:latin typeface="微软雅黑" pitchFamily="34" charset="-122"/>
                <a:ea typeface="微软雅黑" pitchFamily="34" charset="-122"/>
              </a:rPr>
              <a:t>的指令来完成函数和功能的</a:t>
            </a:r>
            <a:r>
              <a:rPr lang="en-US" altLang="zh-CN" sz="2000" dirty="0">
                <a:latin typeface="微软雅黑" pitchFamily="34" charset="-122"/>
                <a:ea typeface="微软雅黑" pitchFamily="34" charset="-122"/>
              </a:rPr>
              <a:t>Logo</a:t>
            </a:r>
            <a:r>
              <a:rPr lang="zh-CN" altLang="en-US" sz="2000" dirty="0">
                <a:latin typeface="微软雅黑" pitchFamily="34" charset="-122"/>
                <a:ea typeface="微软雅黑" pitchFamily="34" charset="-122"/>
              </a:rPr>
              <a:t>更能促进学生创造力元素中的流畅力的提升，图形化和模块化的</a:t>
            </a:r>
            <a:r>
              <a:rPr lang="en-US" altLang="zh-CN" sz="2000" dirty="0">
                <a:latin typeface="微软雅黑" pitchFamily="34" charset="-122"/>
                <a:ea typeface="微软雅黑" pitchFamily="34" charset="-122"/>
              </a:rPr>
              <a:t>Scratch</a:t>
            </a:r>
            <a:r>
              <a:rPr lang="zh-CN" altLang="en-US" sz="2000" dirty="0">
                <a:latin typeface="微软雅黑" pitchFamily="34" charset="-122"/>
                <a:ea typeface="微软雅黑" pitchFamily="34" charset="-122"/>
              </a:rPr>
              <a:t>对学生创造力元素中的抽象性和挑战性（抵抗性）改善明显</a:t>
            </a:r>
            <a:r>
              <a:rPr lang="zh-CN" altLang="en-US"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r>
              <a:rPr lang="zh-CN" altLang="en-US" sz="2000" dirty="0" smtClean="0">
                <a:latin typeface="微软雅黑" pitchFamily="34" charset="-122"/>
                <a:ea typeface="微软雅黑" pitchFamily="34" charset="-122"/>
              </a:rPr>
              <a:t>但是</a:t>
            </a:r>
            <a:r>
              <a:rPr lang="zh-CN" altLang="en-US" sz="2000" dirty="0">
                <a:latin typeface="微软雅黑" pitchFamily="34" charset="-122"/>
                <a:ea typeface="微软雅黑" pitchFamily="34" charset="-122"/>
              </a:rPr>
              <a:t>，不同的</a:t>
            </a:r>
            <a:r>
              <a:rPr lang="en-US" altLang="zh-CN" sz="2000" dirty="0">
                <a:latin typeface="微软雅黑" pitchFamily="34" charset="-122"/>
                <a:ea typeface="微软雅黑" pitchFamily="34" charset="-122"/>
              </a:rPr>
              <a:t>ELP</a:t>
            </a:r>
            <a:r>
              <a:rPr lang="zh-CN" altLang="en-US" sz="2000" dirty="0">
                <a:latin typeface="微软雅黑" pitchFamily="34" charset="-122"/>
                <a:ea typeface="微软雅黑" pitchFamily="34" charset="-122"/>
              </a:rPr>
              <a:t>（</a:t>
            </a:r>
            <a:r>
              <a:rPr lang="en-US" altLang="zh-CN" sz="2000" dirty="0">
                <a:latin typeface="微软雅黑" pitchFamily="34" charset="-122"/>
                <a:ea typeface="微软雅黑" pitchFamily="34" charset="-122"/>
              </a:rPr>
              <a:t>Educational programming language</a:t>
            </a:r>
            <a:r>
              <a:rPr lang="zh-CN" altLang="en-US" sz="2000" dirty="0">
                <a:latin typeface="微软雅黑" pitchFamily="34" charset="-122"/>
                <a:ea typeface="微软雅黑" pitchFamily="34" charset="-122"/>
              </a:rPr>
              <a:t>）都存在很多缺点，如乐高很难发现错误，</a:t>
            </a:r>
            <a:r>
              <a:rPr lang="en-US" altLang="zh-CN" sz="2000" dirty="0">
                <a:latin typeface="微软雅黑" pitchFamily="34" charset="-122"/>
                <a:ea typeface="微软雅黑" pitchFamily="34" charset="-122"/>
              </a:rPr>
              <a:t>Scratch</a:t>
            </a:r>
            <a:r>
              <a:rPr lang="zh-CN" altLang="en-US" sz="2000" dirty="0">
                <a:latin typeface="微软雅黑" pitchFamily="34" charset="-122"/>
                <a:ea typeface="微软雅黑" pitchFamily="34" charset="-122"/>
              </a:rPr>
              <a:t>在一些高级功能使用中存在一些限制，并且可能造成程序非常长，因此我们需要设计一个更加详细和系统的教学步骤。</a:t>
            </a:r>
          </a:p>
        </p:txBody>
      </p:sp>
      <p:sp>
        <p:nvSpPr>
          <p:cNvPr id="4" name="矩形 4"/>
          <p:cNvSpPr>
            <a:spLocks noChangeArrowheads="1"/>
          </p:cNvSpPr>
          <p:nvPr/>
        </p:nvSpPr>
        <p:spPr bwMode="auto">
          <a:xfrm>
            <a:off x="841003" y="250925"/>
            <a:ext cx="12239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r>
              <a:rPr lang="zh-CN" altLang="en-US" sz="1200" b="1" dirty="0" smtClean="0">
                <a:solidFill>
                  <a:schemeClr val="accent6">
                    <a:lumMod val="75000"/>
                  </a:schemeClr>
                </a:solidFill>
                <a:latin typeface="微软雅黑" pitchFamily="34" charset="-122"/>
                <a:ea typeface="微软雅黑" pitchFamily="34" charset="-122"/>
              </a:rPr>
              <a:t>应用后分析</a:t>
            </a:r>
          </a:p>
        </p:txBody>
      </p:sp>
      <p:pic>
        <p:nvPicPr>
          <p:cNvPr id="6" name="图片 5"/>
          <p:cNvPicPr/>
          <p:nvPr/>
        </p:nvPicPr>
        <p:blipFill>
          <a:blip r:embed="rId2"/>
          <a:stretch>
            <a:fillRect/>
          </a:stretch>
        </p:blipFill>
        <p:spPr>
          <a:xfrm>
            <a:off x="4729435" y="692696"/>
            <a:ext cx="7344816" cy="5904656"/>
          </a:xfrm>
          <a:prstGeom prst="rect">
            <a:avLst/>
          </a:prstGeom>
        </p:spPr>
      </p:pic>
      <p:sp>
        <p:nvSpPr>
          <p:cNvPr id="7" name="矩形 6"/>
          <p:cNvSpPr/>
          <p:nvPr/>
        </p:nvSpPr>
        <p:spPr>
          <a:xfrm>
            <a:off x="9914011" y="1412776"/>
            <a:ext cx="819150" cy="2964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a:p>
        </p:txBody>
      </p:sp>
      <p:sp>
        <p:nvSpPr>
          <p:cNvPr id="8" name="矩形 7"/>
          <p:cNvSpPr/>
          <p:nvPr/>
        </p:nvSpPr>
        <p:spPr>
          <a:xfrm>
            <a:off x="9916496" y="2636912"/>
            <a:ext cx="819150" cy="2964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a:p>
        </p:txBody>
      </p:sp>
      <p:sp>
        <p:nvSpPr>
          <p:cNvPr id="9" name="矩形 8"/>
          <p:cNvSpPr/>
          <p:nvPr/>
        </p:nvSpPr>
        <p:spPr>
          <a:xfrm>
            <a:off x="9916496" y="4293096"/>
            <a:ext cx="819150" cy="2964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a:p>
        </p:txBody>
      </p:sp>
      <p:sp>
        <p:nvSpPr>
          <p:cNvPr id="10" name="矩形 9"/>
          <p:cNvSpPr/>
          <p:nvPr/>
        </p:nvSpPr>
        <p:spPr>
          <a:xfrm>
            <a:off x="9899079" y="4797152"/>
            <a:ext cx="819150" cy="2964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a:p>
        </p:txBody>
      </p:sp>
      <p:sp>
        <p:nvSpPr>
          <p:cNvPr id="11" name="矩形 10"/>
          <p:cNvSpPr/>
          <p:nvPr/>
        </p:nvSpPr>
        <p:spPr>
          <a:xfrm>
            <a:off x="9899079" y="5445224"/>
            <a:ext cx="819150" cy="2964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a:p>
        </p:txBody>
      </p:sp>
      <p:sp>
        <p:nvSpPr>
          <p:cNvPr id="12" name="矩形 11"/>
          <p:cNvSpPr/>
          <p:nvPr/>
        </p:nvSpPr>
        <p:spPr>
          <a:xfrm>
            <a:off x="9925090" y="5877272"/>
            <a:ext cx="819150" cy="2964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a:p>
        </p:txBody>
      </p:sp>
    </p:spTree>
    <p:extLst>
      <p:ext uri="{BB962C8B-B14F-4D97-AF65-F5344CB8AC3E}">
        <p14:creationId xmlns:p14="http://schemas.microsoft.com/office/powerpoint/2010/main" val="2759418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80963" y="2060848"/>
            <a:ext cx="10975658" cy="4309939"/>
          </a:xfrm>
        </p:spPr>
        <p:txBody>
          <a:bodyPr>
            <a:normAutofit/>
          </a:bodyPr>
          <a:lstStyle/>
          <a:p>
            <a:pPr marL="0" indent="0">
              <a:buNone/>
            </a:pPr>
            <a:r>
              <a:rPr lang="zh-CN" altLang="en-US" sz="2400" dirty="0">
                <a:latin typeface="微软雅黑" pitchFamily="34" charset="-122"/>
                <a:ea typeface="微软雅黑" pitchFamily="34" charset="-122"/>
              </a:rPr>
              <a:t>通过应用教材和教学步骤发现小学四年级学生对于数学概念的理解是有困难的，因此将原本的课程计划由</a:t>
            </a:r>
            <a:r>
              <a:rPr lang="en-US" altLang="zh-CN" sz="2400" dirty="0">
                <a:latin typeface="微软雅黑" pitchFamily="34" charset="-122"/>
                <a:ea typeface="微软雅黑" pitchFamily="34" charset="-122"/>
              </a:rPr>
              <a:t>8</a:t>
            </a:r>
            <a:r>
              <a:rPr lang="zh-CN" altLang="en-US" sz="2400" dirty="0">
                <a:latin typeface="微软雅黑" pitchFamily="34" charset="-122"/>
                <a:ea typeface="微软雅黑" pitchFamily="34" charset="-122"/>
              </a:rPr>
              <a:t>次改成了</a:t>
            </a:r>
            <a:r>
              <a:rPr lang="en-US" altLang="zh-CN" sz="2400" dirty="0">
                <a:latin typeface="微软雅黑" pitchFamily="34" charset="-122"/>
                <a:ea typeface="微软雅黑" pitchFamily="34" charset="-122"/>
              </a:rPr>
              <a:t>15</a:t>
            </a:r>
            <a:r>
              <a:rPr lang="zh-CN" altLang="en-US" sz="2400" dirty="0">
                <a:latin typeface="微软雅黑" pitchFamily="34" charset="-122"/>
                <a:ea typeface="微软雅黑" pitchFamily="34" charset="-122"/>
              </a:rPr>
              <a:t>次，并且增加了更多概念介绍的内容。对于四五六年级的信息技术课而言，每学期有</a:t>
            </a:r>
            <a:r>
              <a:rPr lang="en-US" altLang="zh-CN" sz="2400" dirty="0">
                <a:latin typeface="微软雅黑" pitchFamily="34" charset="-122"/>
                <a:ea typeface="微软雅黑" pitchFamily="34" charset="-122"/>
              </a:rPr>
              <a:t>16</a:t>
            </a:r>
            <a:r>
              <a:rPr lang="zh-CN" altLang="en-US" sz="2400" dirty="0">
                <a:latin typeface="微软雅黑" pitchFamily="34" charset="-122"/>
                <a:ea typeface="微软雅黑" pitchFamily="34" charset="-122"/>
              </a:rPr>
              <a:t>个小时的可自由支配的活动。另外，为了提高学生的思考能力，提供额外的逻辑关系操作和算法的话题。</a:t>
            </a:r>
          </a:p>
          <a:p>
            <a:pPr marL="0" indent="0">
              <a:buNone/>
            </a:pPr>
            <a:r>
              <a:rPr lang="zh-CN" altLang="en-US" sz="2400" dirty="0">
                <a:latin typeface="微软雅黑" pitchFamily="34" charset="-122"/>
                <a:ea typeface="微软雅黑" pitchFamily="34" charset="-122"/>
              </a:rPr>
              <a:t>对于</a:t>
            </a:r>
            <a:r>
              <a:rPr lang="en-US" altLang="zh-CN" sz="2400" dirty="0">
                <a:latin typeface="微软雅黑" pitchFamily="34" charset="-122"/>
                <a:ea typeface="微软雅黑" pitchFamily="34" charset="-122"/>
              </a:rPr>
              <a:t>Logo</a:t>
            </a:r>
            <a:r>
              <a:rPr lang="zh-CN" altLang="en-US" sz="2400" dirty="0">
                <a:latin typeface="微软雅黑" pitchFamily="34" charset="-122"/>
                <a:ea typeface="微软雅黑" pitchFamily="34" charset="-122"/>
              </a:rPr>
              <a:t>而言，研究者强调通过函数的递归解决问题，对于</a:t>
            </a:r>
            <a:r>
              <a:rPr lang="en-US" altLang="zh-CN" sz="2400" dirty="0">
                <a:latin typeface="微软雅黑" pitchFamily="34" charset="-122"/>
                <a:ea typeface="微软雅黑" pitchFamily="34" charset="-122"/>
              </a:rPr>
              <a:t>Scratch</a:t>
            </a:r>
            <a:r>
              <a:rPr lang="zh-CN" altLang="en-US" sz="2400" dirty="0">
                <a:latin typeface="微软雅黑" pitchFamily="34" charset="-122"/>
                <a:ea typeface="微软雅黑" pitchFamily="34" charset="-122"/>
              </a:rPr>
              <a:t>而言，研究者划分代码功能，以便在需要的时候调用，从而减少冗长的代码导致的视觉疲劳，强调通过思维图的形式展示思考的过程。</a:t>
            </a:r>
          </a:p>
          <a:p>
            <a:pPr marL="0" indent="0">
              <a:buNone/>
            </a:pPr>
            <a:endParaRPr lang="zh-CN" altLang="en-US" sz="2400" dirty="0">
              <a:latin typeface="微软雅黑" pitchFamily="34" charset="-122"/>
              <a:ea typeface="微软雅黑" pitchFamily="34" charset="-122"/>
            </a:endParaRPr>
          </a:p>
          <a:p>
            <a:pPr marL="0" indent="0">
              <a:buNone/>
            </a:pPr>
            <a:endParaRPr lang="zh-CN" altLang="en-US" sz="2400" dirty="0">
              <a:latin typeface="微软雅黑" pitchFamily="34" charset="-122"/>
              <a:ea typeface="微软雅黑" pitchFamily="34" charset="-122"/>
            </a:endParaRPr>
          </a:p>
        </p:txBody>
      </p:sp>
      <p:sp>
        <p:nvSpPr>
          <p:cNvPr id="4" name="矩形 4"/>
          <p:cNvSpPr>
            <a:spLocks noChangeArrowheads="1"/>
          </p:cNvSpPr>
          <p:nvPr/>
        </p:nvSpPr>
        <p:spPr bwMode="auto">
          <a:xfrm>
            <a:off x="841003" y="250925"/>
            <a:ext cx="12239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r>
              <a:rPr lang="zh-CN" altLang="en-US" sz="1200" b="1" dirty="0">
                <a:solidFill>
                  <a:schemeClr val="accent6">
                    <a:lumMod val="75000"/>
                  </a:schemeClr>
                </a:solidFill>
                <a:latin typeface="微软雅黑" pitchFamily="34" charset="-122"/>
                <a:ea typeface="微软雅黑" pitchFamily="34" charset="-122"/>
              </a:rPr>
              <a:t>改善</a:t>
            </a:r>
            <a:r>
              <a:rPr lang="zh-CN" altLang="en-US" sz="1200" b="1" dirty="0" smtClean="0">
                <a:solidFill>
                  <a:schemeClr val="accent6">
                    <a:lumMod val="75000"/>
                  </a:schemeClr>
                </a:solidFill>
                <a:latin typeface="微软雅黑" pitchFamily="34" charset="-122"/>
                <a:ea typeface="微软雅黑" pitchFamily="34" charset="-122"/>
              </a:rPr>
              <a:t>的方法</a:t>
            </a:r>
          </a:p>
        </p:txBody>
      </p:sp>
    </p:spTree>
    <p:extLst>
      <p:ext uri="{BB962C8B-B14F-4D97-AF65-F5344CB8AC3E}">
        <p14:creationId xmlns:p14="http://schemas.microsoft.com/office/powerpoint/2010/main" val="423441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80963" y="1484785"/>
            <a:ext cx="10975658" cy="2304256"/>
          </a:xfrm>
        </p:spPr>
        <p:txBody>
          <a:bodyPr>
            <a:normAutofit/>
          </a:bodyPr>
          <a:lstStyle/>
          <a:p>
            <a:pPr marL="0" indent="0">
              <a:buNone/>
            </a:pPr>
            <a:r>
              <a:rPr lang="zh-CN" altLang="en-US" sz="2400" dirty="0">
                <a:latin typeface="微软雅黑" pitchFamily="34" charset="-122"/>
                <a:ea typeface="微软雅黑" pitchFamily="34" charset="-122"/>
              </a:rPr>
              <a:t>同时设计</a:t>
            </a:r>
            <a:r>
              <a:rPr lang="en-US" altLang="zh-CN" sz="2400" dirty="0">
                <a:latin typeface="微软雅黑" pitchFamily="34" charset="-122"/>
                <a:ea typeface="微软雅黑" pitchFamily="34" charset="-122"/>
              </a:rPr>
              <a:t>Scratch</a:t>
            </a:r>
            <a:r>
              <a:rPr lang="zh-CN" altLang="en-US" sz="2400" dirty="0">
                <a:latin typeface="微软雅黑" pitchFamily="34" charset="-122"/>
                <a:ea typeface="微软雅黑" pitchFamily="34" charset="-122"/>
              </a:rPr>
              <a:t>和</a:t>
            </a:r>
            <a:r>
              <a:rPr lang="en-US" altLang="zh-CN" sz="2400" dirty="0">
                <a:latin typeface="微软雅黑" pitchFamily="34" charset="-122"/>
                <a:ea typeface="微软雅黑" pitchFamily="34" charset="-122"/>
              </a:rPr>
              <a:t>Logo</a:t>
            </a:r>
            <a:r>
              <a:rPr lang="zh-CN" altLang="en-US" sz="2400" dirty="0">
                <a:latin typeface="微软雅黑" pitchFamily="34" charset="-122"/>
                <a:ea typeface="微软雅黑" pitchFamily="34" charset="-122"/>
              </a:rPr>
              <a:t>教学步骤和教材，对比两类语言对创造力影响的不同，这是空前的研究。</a:t>
            </a:r>
          </a:p>
          <a:p>
            <a:pPr marL="0" indent="0">
              <a:buNone/>
            </a:pPr>
            <a:r>
              <a:rPr lang="zh-CN" altLang="en-US" sz="2400" dirty="0">
                <a:latin typeface="微软雅黑" pitchFamily="34" charset="-122"/>
                <a:ea typeface="微软雅黑" pitchFamily="34" charset="-122"/>
              </a:rPr>
              <a:t>培养创造性公民是当今这个时代的需求，但是还需要非常精美的一系列课程的开设来逐步完成而不是一蹴而就的事情。</a:t>
            </a:r>
          </a:p>
          <a:p>
            <a:pPr marL="0" indent="0">
              <a:buNone/>
            </a:pPr>
            <a:r>
              <a:rPr lang="zh-CN" altLang="en-US" sz="2400" dirty="0">
                <a:latin typeface="微软雅黑" pitchFamily="34" charset="-122"/>
                <a:ea typeface="微软雅黑" pitchFamily="34" charset="-122"/>
              </a:rPr>
              <a:t>除了</a:t>
            </a:r>
            <a:r>
              <a:rPr lang="en-US" altLang="zh-CN" sz="2400" dirty="0">
                <a:latin typeface="微软雅黑" pitchFamily="34" charset="-122"/>
                <a:ea typeface="微软雅黑" pitchFamily="34" charset="-122"/>
              </a:rPr>
              <a:t>Logo</a:t>
            </a:r>
            <a:r>
              <a:rPr lang="zh-CN" altLang="en-US" sz="2400" dirty="0">
                <a:latin typeface="微软雅黑" pitchFamily="34" charset="-122"/>
                <a:ea typeface="微软雅黑" pitchFamily="34" charset="-122"/>
              </a:rPr>
              <a:t>和</a:t>
            </a:r>
            <a:r>
              <a:rPr lang="en-US" altLang="zh-CN" sz="2400" dirty="0">
                <a:latin typeface="微软雅黑" pitchFamily="34" charset="-122"/>
                <a:ea typeface="微软雅黑" pitchFamily="34" charset="-122"/>
              </a:rPr>
              <a:t>Scratch</a:t>
            </a:r>
            <a:r>
              <a:rPr lang="zh-CN" altLang="en-US" sz="2400" dirty="0">
                <a:latin typeface="微软雅黑" pitchFamily="34" charset="-122"/>
                <a:ea typeface="微软雅黑" pitchFamily="34" charset="-122"/>
              </a:rPr>
              <a:t>还有很多</a:t>
            </a:r>
            <a:r>
              <a:rPr lang="en-US" altLang="zh-CN" sz="2400" dirty="0">
                <a:latin typeface="微软雅黑" pitchFamily="34" charset="-122"/>
                <a:ea typeface="微软雅黑" pitchFamily="34" charset="-122"/>
              </a:rPr>
              <a:t>ELP</a:t>
            </a:r>
            <a:r>
              <a:rPr lang="zh-CN" altLang="en-US" sz="2400" dirty="0">
                <a:latin typeface="微软雅黑" pitchFamily="34" charset="-122"/>
                <a:ea typeface="微软雅黑" pitchFamily="34" charset="-122"/>
              </a:rPr>
              <a:t>，朝鲜需要开展不同的</a:t>
            </a:r>
            <a:r>
              <a:rPr lang="en-US" altLang="zh-CN" sz="2400" dirty="0">
                <a:latin typeface="微软雅黑" pitchFamily="34" charset="-122"/>
                <a:ea typeface="微软雅黑" pitchFamily="34" charset="-122"/>
              </a:rPr>
              <a:t>ELP</a:t>
            </a:r>
            <a:r>
              <a:rPr lang="zh-CN" altLang="en-US" sz="2400" dirty="0">
                <a:latin typeface="微软雅黑" pitchFamily="34" charset="-122"/>
                <a:ea typeface="微软雅黑" pitchFamily="34" charset="-122"/>
              </a:rPr>
              <a:t>的研究。</a:t>
            </a:r>
          </a:p>
          <a:p>
            <a:pPr marL="0" indent="0">
              <a:buNone/>
            </a:pPr>
            <a:endParaRPr lang="zh-CN" altLang="en-US" sz="2400" dirty="0">
              <a:latin typeface="微软雅黑" pitchFamily="34" charset="-122"/>
              <a:ea typeface="微软雅黑" pitchFamily="34" charset="-122"/>
            </a:endParaRPr>
          </a:p>
          <a:p>
            <a:pPr marL="0" indent="0">
              <a:buNone/>
            </a:pPr>
            <a:endParaRPr lang="zh-CN" altLang="en-US" sz="2400" dirty="0">
              <a:latin typeface="微软雅黑" pitchFamily="34" charset="-122"/>
              <a:ea typeface="微软雅黑" pitchFamily="34" charset="-122"/>
            </a:endParaRPr>
          </a:p>
        </p:txBody>
      </p:sp>
      <p:sp>
        <p:nvSpPr>
          <p:cNvPr id="4" name="矩形 4"/>
          <p:cNvSpPr>
            <a:spLocks noChangeArrowheads="1"/>
          </p:cNvSpPr>
          <p:nvPr/>
        </p:nvSpPr>
        <p:spPr bwMode="auto">
          <a:xfrm>
            <a:off x="841003" y="250925"/>
            <a:ext cx="12239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defRPr/>
            </a:pPr>
            <a:r>
              <a:rPr lang="zh-CN" altLang="en-US" sz="1200" b="1" dirty="0" smtClean="0">
                <a:solidFill>
                  <a:schemeClr val="accent6">
                    <a:lumMod val="75000"/>
                  </a:schemeClr>
                </a:solidFill>
                <a:latin typeface="微软雅黑" pitchFamily="34" charset="-122"/>
                <a:ea typeface="微软雅黑" pitchFamily="34" charset="-122"/>
              </a:rPr>
              <a:t>结论</a:t>
            </a:r>
          </a:p>
        </p:txBody>
      </p:sp>
    </p:spTree>
    <p:extLst>
      <p:ext uri="{BB962C8B-B14F-4D97-AF65-F5344CB8AC3E}">
        <p14:creationId xmlns:p14="http://schemas.microsoft.com/office/powerpoint/2010/main" val="1995783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24098</TotalTime>
  <Words>1740</Words>
  <Application>Microsoft Office PowerPoint</Application>
  <PresentationFormat>自定义</PresentationFormat>
  <Paragraphs>74</Paragraphs>
  <Slides>18</Slides>
  <Notes>0</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lenovo</cp:lastModifiedBy>
  <cp:revision>4629</cp:revision>
  <dcterms:created xsi:type="dcterms:W3CDTF">2012-10-07T00:28:30Z</dcterms:created>
  <dcterms:modified xsi:type="dcterms:W3CDTF">2014-04-28T05:05:59Z</dcterms:modified>
</cp:coreProperties>
</file>