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21"/>
  </p:notesMasterIdLst>
  <p:handoutMasterIdLst>
    <p:handoutMasterId r:id="rId22"/>
  </p:handoutMasterIdLst>
  <p:sldIdLst>
    <p:sldId id="407" r:id="rId2"/>
    <p:sldId id="437" r:id="rId3"/>
    <p:sldId id="468" r:id="rId4"/>
    <p:sldId id="469" r:id="rId5"/>
    <p:sldId id="470" r:id="rId6"/>
    <p:sldId id="471" r:id="rId7"/>
    <p:sldId id="472" r:id="rId8"/>
    <p:sldId id="459" r:id="rId9"/>
    <p:sldId id="467" r:id="rId10"/>
    <p:sldId id="458" r:id="rId11"/>
    <p:sldId id="462" r:id="rId12"/>
    <p:sldId id="457" r:id="rId13"/>
    <p:sldId id="461" r:id="rId14"/>
    <p:sldId id="460" r:id="rId15"/>
    <p:sldId id="466" r:id="rId16"/>
    <p:sldId id="465" r:id="rId17"/>
    <p:sldId id="464" r:id="rId18"/>
    <p:sldId id="463" r:id="rId19"/>
    <p:sldId id="422" r:id="rId20"/>
  </p:sldIdLst>
  <p:sldSz cx="121951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426"/>
    <a:srgbClr val="E49302"/>
    <a:srgbClr val="D9D9D9"/>
    <a:srgbClr val="7BC143"/>
    <a:srgbClr val="77933C"/>
    <a:srgbClr val="A6A6A6"/>
    <a:srgbClr val="8AAC46"/>
    <a:srgbClr val="6FA0DB"/>
    <a:srgbClr val="00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000" autoAdjust="0"/>
  </p:normalViewPr>
  <p:slideViewPr>
    <p:cSldViewPr>
      <p:cViewPr>
        <p:scale>
          <a:sx n="58" d="100"/>
          <a:sy n="58" d="100"/>
        </p:scale>
        <p:origin x="-936" y="-396"/>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7212"/>
    </p:cViewPr>
  </p:sorterViewPr>
  <p:notesViewPr>
    <p:cSldViewPr>
      <p:cViewPr varScale="1">
        <p:scale>
          <a:sx n="68" d="100"/>
          <a:sy n="68" d="100"/>
        </p:scale>
        <p:origin x="-333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F6E4F5-AFD9-452D-978C-A65E37BD2A75}" type="datetimeFigureOut">
              <a:rPr lang="en-US" smtClean="0"/>
              <a:t>6/25/2014</a:t>
            </a:fld>
            <a:endParaRPr 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70C2A1-C45C-4D11-8087-34234E5428BA}" type="slidenum">
              <a:rPr lang="en-US" smtClean="0"/>
              <a:t>‹#›</a:t>
            </a:fld>
            <a:endParaRPr lang="en-US"/>
          </a:p>
        </p:txBody>
      </p:sp>
    </p:spTree>
    <p:extLst>
      <p:ext uri="{BB962C8B-B14F-4D97-AF65-F5344CB8AC3E}">
        <p14:creationId xmlns:p14="http://schemas.microsoft.com/office/powerpoint/2010/main" val="1335710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79D53-1687-4629-A7C4-5F633C48289A}" type="datetimeFigureOut">
              <a:rPr lang="en-US" smtClean="0"/>
              <a:t>6/25/2014</a:t>
            </a:fld>
            <a:endParaRPr 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48F07-6AC5-47AF-9B36-9B4E83AB260F}" type="slidenum">
              <a:rPr lang="en-US" smtClean="0"/>
              <a:t>‹#›</a:t>
            </a:fld>
            <a:endParaRPr lang="en-US"/>
          </a:p>
        </p:txBody>
      </p:sp>
    </p:spTree>
    <p:extLst>
      <p:ext uri="{BB962C8B-B14F-4D97-AF65-F5344CB8AC3E}">
        <p14:creationId xmlns:p14="http://schemas.microsoft.com/office/powerpoint/2010/main" val="1025707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0E55252-4D7C-4974-8F53-485A71EFFCE1}" type="slidenum">
              <a:rPr lang="zh-CN" altLang="en-US" smtClean="0"/>
              <a:t>1</a:t>
            </a:fld>
            <a:endParaRPr lang="zh-CN" altLang="en-US"/>
          </a:p>
        </p:txBody>
      </p:sp>
    </p:spTree>
    <p:extLst>
      <p:ext uri="{BB962C8B-B14F-4D97-AF65-F5344CB8AC3E}">
        <p14:creationId xmlns:p14="http://schemas.microsoft.com/office/powerpoint/2010/main" val="3069043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10</a:t>
            </a:fld>
            <a:endParaRPr lang="en-US"/>
          </a:p>
        </p:txBody>
      </p:sp>
    </p:spTree>
    <p:extLst>
      <p:ext uri="{BB962C8B-B14F-4D97-AF65-F5344CB8AC3E}">
        <p14:creationId xmlns:p14="http://schemas.microsoft.com/office/powerpoint/2010/main" val="3008624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11</a:t>
            </a:fld>
            <a:endParaRPr lang="en-US"/>
          </a:p>
        </p:txBody>
      </p:sp>
    </p:spTree>
    <p:extLst>
      <p:ext uri="{BB962C8B-B14F-4D97-AF65-F5344CB8AC3E}">
        <p14:creationId xmlns:p14="http://schemas.microsoft.com/office/powerpoint/2010/main" val="3008624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12</a:t>
            </a:fld>
            <a:endParaRPr lang="en-US"/>
          </a:p>
        </p:txBody>
      </p:sp>
    </p:spTree>
    <p:extLst>
      <p:ext uri="{BB962C8B-B14F-4D97-AF65-F5344CB8AC3E}">
        <p14:creationId xmlns:p14="http://schemas.microsoft.com/office/powerpoint/2010/main" val="3008624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13</a:t>
            </a:fld>
            <a:endParaRPr lang="en-US"/>
          </a:p>
        </p:txBody>
      </p:sp>
    </p:spTree>
    <p:extLst>
      <p:ext uri="{BB962C8B-B14F-4D97-AF65-F5344CB8AC3E}">
        <p14:creationId xmlns:p14="http://schemas.microsoft.com/office/powerpoint/2010/main" val="3008624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14</a:t>
            </a:fld>
            <a:endParaRPr lang="en-US"/>
          </a:p>
        </p:txBody>
      </p:sp>
    </p:spTree>
    <p:extLst>
      <p:ext uri="{BB962C8B-B14F-4D97-AF65-F5344CB8AC3E}">
        <p14:creationId xmlns:p14="http://schemas.microsoft.com/office/powerpoint/2010/main" val="3008624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15</a:t>
            </a:fld>
            <a:endParaRPr lang="en-US"/>
          </a:p>
        </p:txBody>
      </p:sp>
    </p:spTree>
    <p:extLst>
      <p:ext uri="{BB962C8B-B14F-4D97-AF65-F5344CB8AC3E}">
        <p14:creationId xmlns:p14="http://schemas.microsoft.com/office/powerpoint/2010/main" val="3008624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16</a:t>
            </a:fld>
            <a:endParaRPr lang="en-US"/>
          </a:p>
        </p:txBody>
      </p:sp>
    </p:spTree>
    <p:extLst>
      <p:ext uri="{BB962C8B-B14F-4D97-AF65-F5344CB8AC3E}">
        <p14:creationId xmlns:p14="http://schemas.microsoft.com/office/powerpoint/2010/main" val="3008624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17</a:t>
            </a:fld>
            <a:endParaRPr lang="en-US"/>
          </a:p>
        </p:txBody>
      </p:sp>
    </p:spTree>
    <p:extLst>
      <p:ext uri="{BB962C8B-B14F-4D97-AF65-F5344CB8AC3E}">
        <p14:creationId xmlns:p14="http://schemas.microsoft.com/office/powerpoint/2010/main" val="3008624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18</a:t>
            </a:fld>
            <a:endParaRPr lang="en-US"/>
          </a:p>
        </p:txBody>
      </p:sp>
    </p:spTree>
    <p:extLst>
      <p:ext uri="{BB962C8B-B14F-4D97-AF65-F5344CB8AC3E}">
        <p14:creationId xmlns:p14="http://schemas.microsoft.com/office/powerpoint/2010/main" val="3008624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0E55252-4D7C-4974-8F53-485A71EFFCE1}" type="slidenum">
              <a:rPr lang="zh-CN" altLang="en-US" smtClean="0"/>
              <a:t>19</a:t>
            </a:fld>
            <a:endParaRPr lang="zh-CN" altLang="en-US"/>
          </a:p>
        </p:txBody>
      </p:sp>
    </p:spTree>
    <p:extLst>
      <p:ext uri="{BB962C8B-B14F-4D97-AF65-F5344CB8AC3E}">
        <p14:creationId xmlns:p14="http://schemas.microsoft.com/office/powerpoint/2010/main" val="3069043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2</a:t>
            </a:fld>
            <a:endParaRPr lang="en-US"/>
          </a:p>
        </p:txBody>
      </p:sp>
    </p:spTree>
    <p:extLst>
      <p:ext uri="{BB962C8B-B14F-4D97-AF65-F5344CB8AC3E}">
        <p14:creationId xmlns:p14="http://schemas.microsoft.com/office/powerpoint/2010/main" val="300862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3</a:t>
            </a:fld>
            <a:endParaRPr lang="en-US"/>
          </a:p>
        </p:txBody>
      </p:sp>
    </p:spTree>
    <p:extLst>
      <p:ext uri="{BB962C8B-B14F-4D97-AF65-F5344CB8AC3E}">
        <p14:creationId xmlns:p14="http://schemas.microsoft.com/office/powerpoint/2010/main" val="3008624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4</a:t>
            </a:fld>
            <a:endParaRPr lang="en-US"/>
          </a:p>
        </p:txBody>
      </p:sp>
    </p:spTree>
    <p:extLst>
      <p:ext uri="{BB962C8B-B14F-4D97-AF65-F5344CB8AC3E}">
        <p14:creationId xmlns:p14="http://schemas.microsoft.com/office/powerpoint/2010/main" val="300862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5</a:t>
            </a:fld>
            <a:endParaRPr lang="en-US"/>
          </a:p>
        </p:txBody>
      </p:sp>
    </p:spTree>
    <p:extLst>
      <p:ext uri="{BB962C8B-B14F-4D97-AF65-F5344CB8AC3E}">
        <p14:creationId xmlns:p14="http://schemas.microsoft.com/office/powerpoint/2010/main" val="3008624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6</a:t>
            </a:fld>
            <a:endParaRPr lang="en-US"/>
          </a:p>
        </p:txBody>
      </p:sp>
    </p:spTree>
    <p:extLst>
      <p:ext uri="{BB962C8B-B14F-4D97-AF65-F5344CB8AC3E}">
        <p14:creationId xmlns:p14="http://schemas.microsoft.com/office/powerpoint/2010/main" val="3008624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7</a:t>
            </a:fld>
            <a:endParaRPr lang="en-US"/>
          </a:p>
        </p:txBody>
      </p:sp>
    </p:spTree>
    <p:extLst>
      <p:ext uri="{BB962C8B-B14F-4D97-AF65-F5344CB8AC3E}">
        <p14:creationId xmlns:p14="http://schemas.microsoft.com/office/powerpoint/2010/main" val="3008624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8</a:t>
            </a:fld>
            <a:endParaRPr lang="en-US"/>
          </a:p>
        </p:txBody>
      </p:sp>
    </p:spTree>
    <p:extLst>
      <p:ext uri="{BB962C8B-B14F-4D97-AF65-F5344CB8AC3E}">
        <p14:creationId xmlns:p14="http://schemas.microsoft.com/office/powerpoint/2010/main" val="3008624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9</a:t>
            </a:fld>
            <a:endParaRPr lang="en-US"/>
          </a:p>
        </p:txBody>
      </p:sp>
    </p:spTree>
    <p:extLst>
      <p:ext uri="{BB962C8B-B14F-4D97-AF65-F5344CB8AC3E}">
        <p14:creationId xmlns:p14="http://schemas.microsoft.com/office/powerpoint/2010/main" val="3008624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2" name="矩形 21"/>
          <p:cNvSpPr/>
          <p:nvPr userDrawn="1"/>
        </p:nvSpPr>
        <p:spPr>
          <a:xfrm>
            <a:off x="0" y="2204864"/>
            <a:ext cx="12195175" cy="2816696"/>
          </a:xfrm>
          <a:prstGeom prst="rect">
            <a:avLst/>
          </a:prstGeom>
          <a:solidFill>
            <a:srgbClr val="000000">
              <a:alpha val="60000"/>
            </a:srgbClr>
          </a:solidFill>
          <a:ln>
            <a:noFill/>
          </a:ln>
          <a:effectLst>
            <a:outerShdw blurRad="63500" sx="102000" sy="102000" algn="ctr" rotWithShape="0">
              <a:schemeClr val="bg1">
                <a:alpha val="40000"/>
              </a:scheme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24" name="矩形 23"/>
          <p:cNvSpPr/>
          <p:nvPr userDrawn="1"/>
        </p:nvSpPr>
        <p:spPr>
          <a:xfrm>
            <a:off x="624979" y="1988840"/>
            <a:ext cx="896441" cy="3240360"/>
          </a:xfrm>
          <a:prstGeom prst="rect">
            <a:avLst/>
          </a:prstGeom>
          <a:solidFill>
            <a:srgbClr val="CC0000">
              <a:alpha val="65098"/>
            </a:srgbClr>
          </a:solidFill>
          <a:ln>
            <a:noFill/>
          </a:ln>
          <a:effectLst>
            <a:outerShdw blurRad="63500" sx="102000" sy="102000" algn="ctr" rotWithShape="0">
              <a:schemeClr val="bg1">
                <a:alpha val="40000"/>
              </a:scheme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1" name="直角三角形 20"/>
          <p:cNvSpPr/>
          <p:nvPr userDrawn="1"/>
        </p:nvSpPr>
        <p:spPr>
          <a:xfrm>
            <a:off x="1521420" y="1988840"/>
            <a:ext cx="259200" cy="216024"/>
          </a:xfrm>
          <a:prstGeom prst="rtTriangle">
            <a:avLst/>
          </a:prstGeom>
          <a:solidFill>
            <a:srgbClr val="FF5050">
              <a:alpha val="64706"/>
            </a:srgbClr>
          </a:solidFill>
          <a:ln>
            <a:noFill/>
          </a:ln>
          <a:effectLst>
            <a:outerShdw blurRad="63500" sx="102000" sy="102000" algn="ctr" rotWithShape="0">
              <a:schemeClr val="bg1">
                <a:alpha val="40000"/>
              </a:scheme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7" name="直角三角形 26"/>
          <p:cNvSpPr/>
          <p:nvPr userDrawn="1"/>
        </p:nvSpPr>
        <p:spPr>
          <a:xfrm flipV="1">
            <a:off x="1521418" y="5021560"/>
            <a:ext cx="259201" cy="207640"/>
          </a:xfrm>
          <a:prstGeom prst="rtTriangle">
            <a:avLst/>
          </a:prstGeom>
          <a:solidFill>
            <a:srgbClr val="FF5050">
              <a:alpha val="64706"/>
            </a:srgbClr>
          </a:solidFill>
          <a:ln>
            <a:noFill/>
          </a:ln>
          <a:effectLst>
            <a:outerShdw blurRad="63500" sx="102000" sy="102000" algn="ctr" rotWithShape="0">
              <a:schemeClr val="bg1">
                <a:alpha val="40000"/>
              </a:scheme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1033" name="Picture 9" descr="C:\Users\user\Desktop\讲师p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41803" y="433723"/>
            <a:ext cx="4141826" cy="51555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
        <p:nvSpPr>
          <p:cNvPr id="2" name="矩形 1"/>
          <p:cNvSpPr/>
          <p:nvPr userDrawn="1"/>
        </p:nvSpPr>
        <p:spPr>
          <a:xfrm>
            <a:off x="1089371" y="0"/>
            <a:ext cx="9949671" cy="542678"/>
          </a:xfrm>
          <a:prstGeom prst="rect">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cxnSp>
        <p:nvCxnSpPr>
          <p:cNvPr id="4" name="直接连接符 3"/>
          <p:cNvCxnSpPr/>
          <p:nvPr userDrawn="1"/>
        </p:nvCxnSpPr>
        <p:spPr>
          <a:xfrm>
            <a:off x="3221937"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p:cNvSpPr/>
          <p:nvPr userDrawn="1"/>
        </p:nvSpPr>
        <p:spPr>
          <a:xfrm>
            <a:off x="11039043" y="173346"/>
            <a:ext cx="1093568" cy="369332"/>
          </a:xfrm>
          <a:prstGeom prst="rect">
            <a:avLst/>
          </a:prstGeom>
        </p:spPr>
        <p:txBody>
          <a:bodyPr/>
          <a:lstStyle/>
          <a:p>
            <a:pPr algn="ctr">
              <a:defRPr/>
            </a:pPr>
            <a:r>
              <a:rPr lang="zh-CN" altLang="en-US" sz="1600" dirty="0">
                <a:solidFill>
                  <a:srgbClr val="7BC14A"/>
                </a:solidFill>
                <a:latin typeface="微软雅黑" pitchFamily="34" charset="-122"/>
                <a:ea typeface="微软雅黑" pitchFamily="34" charset="-122"/>
              </a:rPr>
              <a:t>第 </a:t>
            </a:r>
            <a:fld id="{2EEF1883-7A0E-4F66-9932-E581691AD397}" type="slidenum">
              <a:rPr lang="zh-CN" altLang="en-US" sz="1600">
                <a:solidFill>
                  <a:srgbClr val="7BC14A"/>
                </a:solidFill>
              </a:rPr>
              <a:pPr algn="ctr">
                <a:defRPr/>
              </a:pPr>
              <a:t>‹#›</a:t>
            </a:fld>
            <a:r>
              <a:rPr lang="zh-CN" altLang="en-US" sz="1600" dirty="0">
                <a:solidFill>
                  <a:srgbClr val="7BC14A"/>
                </a:solidFill>
              </a:rPr>
              <a:t>  </a:t>
            </a:r>
            <a:r>
              <a:rPr lang="zh-CN" altLang="en-US" sz="1600" dirty="0">
                <a:solidFill>
                  <a:srgbClr val="7BC14A"/>
                </a:solidFill>
                <a:latin typeface="微软雅黑" pitchFamily="34" charset="-122"/>
                <a:ea typeface="微软雅黑" pitchFamily="34" charset="-122"/>
              </a:rPr>
              <a:t>页</a:t>
            </a:r>
          </a:p>
        </p:txBody>
      </p:sp>
      <p:sp>
        <p:nvSpPr>
          <p:cNvPr id="6" name="Rectangle 5"/>
          <p:cNvSpPr>
            <a:spLocks noChangeArrowheads="1"/>
          </p:cNvSpPr>
          <p:nvPr userDrawn="1"/>
        </p:nvSpPr>
        <p:spPr bwMode="auto">
          <a:xfrm rot="16200000">
            <a:off x="9603667" y="94320"/>
            <a:ext cx="1196752" cy="1008112"/>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tabLst/>
            </a:pPr>
            <a:endParaRPr kumimoji="0" lang="zh-CN" altLang="en-US" b="1" i="0" u="none" strike="noStrike" kern="0" cap="none" spc="0" normalizeH="0" baseline="0" dirty="0">
              <a:ln>
                <a:noFill/>
              </a:ln>
              <a:solidFill>
                <a:srgbClr val="F9F9F9"/>
              </a:solidFill>
              <a:effectLst/>
              <a:uLnTx/>
              <a:uFillTx/>
              <a:latin typeface="微软雅黑" pitchFamily="34" charset="-122"/>
              <a:ea typeface="微软雅黑" pitchFamily="34" charset="-122"/>
            </a:endParaRPr>
          </a:p>
        </p:txBody>
      </p:sp>
      <p:cxnSp>
        <p:nvCxnSpPr>
          <p:cNvPr id="7" name="直接连接符 6"/>
          <p:cNvCxnSpPr/>
          <p:nvPr userDrawn="1"/>
        </p:nvCxnSpPr>
        <p:spPr>
          <a:xfrm>
            <a:off x="5371880"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7521823"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089371" y="138118"/>
            <a:ext cx="2132565"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背景</a:t>
            </a:r>
            <a:endParaRPr lang="zh-CN" altLang="en-US" sz="1600" b="0" kern="1200" dirty="0">
              <a:solidFill>
                <a:schemeClr val="bg1"/>
              </a:solidFill>
              <a:latin typeface="微软雅黑" pitchFamily="34" charset="-122"/>
              <a:ea typeface="微软雅黑" pitchFamily="34" charset="-122"/>
              <a:cs typeface="+mn-cs"/>
            </a:endParaRPr>
          </a:p>
        </p:txBody>
      </p:sp>
      <p:sp>
        <p:nvSpPr>
          <p:cNvPr id="10" name="TextBox 9"/>
          <p:cNvSpPr txBox="1"/>
          <p:nvPr userDrawn="1"/>
        </p:nvSpPr>
        <p:spPr>
          <a:xfrm>
            <a:off x="3244943" y="138118"/>
            <a:ext cx="2126937"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研究基础</a:t>
            </a:r>
            <a:endParaRPr lang="zh-CN" altLang="en-US" sz="1600" b="0" kern="1200" dirty="0">
              <a:solidFill>
                <a:schemeClr val="bg1"/>
              </a:solidFill>
              <a:latin typeface="微软雅黑" pitchFamily="34" charset="-122"/>
              <a:ea typeface="微软雅黑" pitchFamily="34" charset="-122"/>
              <a:cs typeface="+mn-cs"/>
            </a:endParaRPr>
          </a:p>
        </p:txBody>
      </p:sp>
      <p:sp>
        <p:nvSpPr>
          <p:cNvPr id="11" name="等腰三角形 10"/>
          <p:cNvSpPr/>
          <p:nvPr userDrawn="1"/>
        </p:nvSpPr>
        <p:spPr>
          <a:xfrm flipV="1">
            <a:off x="6302835" y="542678"/>
            <a:ext cx="288032" cy="161388"/>
          </a:xfrm>
          <a:prstGeom prst="triangle">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sp>
        <p:nvSpPr>
          <p:cNvPr id="12" name="TextBox 11"/>
          <p:cNvSpPr txBox="1"/>
          <p:nvPr userDrawn="1"/>
        </p:nvSpPr>
        <p:spPr>
          <a:xfrm>
            <a:off x="5371880" y="116632"/>
            <a:ext cx="2149943" cy="369332"/>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800" b="1" kern="1200" dirty="0" smtClean="0">
                <a:solidFill>
                  <a:schemeClr val="bg1"/>
                </a:solidFill>
                <a:latin typeface="微软雅黑" pitchFamily="34" charset="-122"/>
                <a:ea typeface="微软雅黑" pitchFamily="34" charset="-122"/>
                <a:cs typeface="+mn-cs"/>
              </a:rPr>
              <a:t>国内外研究现状</a:t>
            </a:r>
            <a:endParaRPr lang="zh-CN" altLang="en-US" sz="1800" b="1" kern="1200" dirty="0">
              <a:solidFill>
                <a:schemeClr val="bg1"/>
              </a:solidFill>
              <a:latin typeface="微软雅黑" pitchFamily="34" charset="-122"/>
              <a:ea typeface="微软雅黑" pitchFamily="34" charset="-122"/>
              <a:cs typeface="+mn-cs"/>
            </a:endParaRPr>
          </a:p>
        </p:txBody>
      </p:sp>
      <p:sp>
        <p:nvSpPr>
          <p:cNvPr id="13" name="TextBox 12"/>
          <p:cNvSpPr txBox="1"/>
          <p:nvPr userDrawn="1"/>
        </p:nvSpPr>
        <p:spPr>
          <a:xfrm>
            <a:off x="7521823" y="138118"/>
            <a:ext cx="2142862"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kern="1200" dirty="0" smtClean="0">
                <a:solidFill>
                  <a:schemeClr val="bg1"/>
                </a:solidFill>
                <a:latin typeface="微软雅黑" pitchFamily="34" charset="-122"/>
                <a:ea typeface="微软雅黑" pitchFamily="34" charset="-122"/>
                <a:cs typeface="+mn-cs"/>
              </a:rPr>
              <a:t>愿景与挑战</a:t>
            </a:r>
            <a:endParaRPr lang="zh-CN" altLang="en-US" sz="1600" kern="1200" dirty="0">
              <a:solidFill>
                <a:schemeClr val="bg1"/>
              </a:solidFill>
              <a:latin typeface="微软雅黑" pitchFamily="34" charset="-122"/>
              <a:ea typeface="微软雅黑" pitchFamily="34" charset="-122"/>
              <a:cs typeface="+mn-cs"/>
            </a:endParaRPr>
          </a:p>
        </p:txBody>
      </p:sp>
      <p:sp>
        <p:nvSpPr>
          <p:cNvPr id="14" name="TextBox 13"/>
          <p:cNvSpPr txBox="1"/>
          <p:nvPr userDrawn="1"/>
        </p:nvSpPr>
        <p:spPr>
          <a:xfrm>
            <a:off x="9697987" y="17934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dirty="0" smtClean="0">
                <a:solidFill>
                  <a:srgbClr val="7BC14A"/>
                </a:solidFill>
                <a:effectLst/>
                <a:latin typeface="微软雅黑" pitchFamily="34" charset="-122"/>
                <a:ea typeface="微软雅黑" pitchFamily="34" charset="-122"/>
                <a:cs typeface="+mn-cs"/>
              </a:rPr>
              <a:t>正文</a:t>
            </a:r>
            <a:endParaRPr lang="en-US" altLang="zh-CN" sz="1600" b="0" kern="1200" dirty="0" smtClean="0">
              <a:solidFill>
                <a:srgbClr val="7BC14A"/>
              </a:solidFill>
              <a:effectLst/>
              <a:latin typeface="微软雅黑" pitchFamily="34" charset="-122"/>
              <a:ea typeface="微软雅黑" pitchFamily="34" charset="-122"/>
              <a:cs typeface="+mn-cs"/>
            </a:endParaRPr>
          </a:p>
        </p:txBody>
      </p:sp>
      <p:cxnSp>
        <p:nvCxnSpPr>
          <p:cNvPr id="15" name="直接连接符 14"/>
          <p:cNvCxnSpPr/>
          <p:nvPr userDrawn="1"/>
        </p:nvCxnSpPr>
        <p:spPr>
          <a:xfrm>
            <a:off x="9842003" y="542678"/>
            <a:ext cx="720080" cy="0"/>
          </a:xfrm>
          <a:prstGeom prst="line">
            <a:avLst/>
          </a:prstGeom>
          <a:ln>
            <a:solidFill>
              <a:srgbClr val="7BC14A"/>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9697987" y="611396"/>
            <a:ext cx="1008112" cy="369332"/>
          </a:xfrm>
          <a:prstGeom prst="rect">
            <a:avLst/>
          </a:prstGeom>
          <a:noFill/>
          <a:effectLst/>
        </p:spPr>
        <p:txBody>
          <a:bodyPr wrap="square" rtlCol="0">
            <a:spAutoFit/>
          </a:bodyPr>
          <a:lstStyle/>
          <a:p>
            <a:pPr marL="0" algn="ctr" defTabSz="914400" rtl="0" eaLnBrk="1" latinLnBrk="0" hangingPunct="1"/>
            <a:r>
              <a:rPr lang="zh-CN" altLang="en-US" sz="1800" b="1" kern="1200" dirty="0" smtClean="0">
                <a:solidFill>
                  <a:srgbClr val="7BC14A"/>
                </a:solidFill>
                <a:effectLst/>
                <a:latin typeface="微软雅黑" pitchFamily="34" charset="-122"/>
                <a:ea typeface="微软雅黑" pitchFamily="34" charset="-122"/>
                <a:cs typeface="+mn-cs"/>
              </a:rPr>
              <a:t>第三章</a:t>
            </a:r>
            <a:endParaRPr lang="en-US" altLang="zh-CN" sz="1800" b="1" kern="1200" dirty="0" smtClean="0">
              <a:solidFill>
                <a:srgbClr val="7BC14A"/>
              </a:solidFill>
              <a:effectLst/>
              <a:latin typeface="微软雅黑" pitchFamily="34" charset="-122"/>
              <a:ea typeface="微软雅黑" pitchFamily="34" charset="-122"/>
              <a:cs typeface="+mn-cs"/>
            </a:endParaRPr>
          </a:p>
        </p:txBody>
      </p:sp>
      <p:grpSp>
        <p:nvGrpSpPr>
          <p:cNvPr id="17" name="组合 16"/>
          <p:cNvGrpSpPr>
            <a:grpSpLocks noChangeAspect="1"/>
          </p:cNvGrpSpPr>
          <p:nvPr userDrawn="1"/>
        </p:nvGrpSpPr>
        <p:grpSpPr>
          <a:xfrm rot="3152971">
            <a:off x="-67093" y="4845030"/>
            <a:ext cx="2738864" cy="1118042"/>
            <a:chOff x="2482316" y="2299046"/>
            <a:chExt cx="4752528" cy="1940042"/>
          </a:xfrm>
        </p:grpSpPr>
        <p:sp>
          <p:nvSpPr>
            <p:cNvPr id="18" name="矩形 17"/>
            <p:cNvSpPr/>
            <p:nvPr/>
          </p:nvSpPr>
          <p:spPr>
            <a:xfrm>
              <a:off x="2482316" y="4221088"/>
              <a:ext cx="4752528" cy="18000"/>
            </a:xfrm>
            <a:prstGeom prst="rect">
              <a:avLst/>
            </a:prstGeom>
            <a:gradFill>
              <a:gsLst>
                <a:gs pos="49628">
                  <a:schemeClr val="tx1">
                    <a:lumMod val="65000"/>
                    <a:lumOff val="35000"/>
                  </a:schemeClr>
                </a:gs>
                <a:gs pos="2000">
                  <a:schemeClr val="bg1">
                    <a:lumMod val="95000"/>
                  </a:schemeClr>
                </a:gs>
                <a:gs pos="100000">
                  <a:schemeClr val="bg1">
                    <a:lumMod val="9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9" name="椭圆 3"/>
            <p:cNvSpPr/>
            <p:nvPr/>
          </p:nvSpPr>
          <p:spPr>
            <a:xfrm>
              <a:off x="2626332" y="3933056"/>
              <a:ext cx="4464496" cy="291171"/>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chemeClr val="bg1">
                    <a:lumMod val="50000"/>
                    <a:alpha val="27000"/>
                  </a:schemeClr>
                </a:gs>
                <a:gs pos="26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p>
          </p:txBody>
        </p:sp>
        <p:sp>
          <p:nvSpPr>
            <p:cNvPr id="20" name="椭圆 6"/>
            <p:cNvSpPr/>
            <p:nvPr/>
          </p:nvSpPr>
          <p:spPr>
            <a:xfrm>
              <a:off x="3491880" y="2299046"/>
              <a:ext cx="2448272" cy="1925181"/>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chemeClr val="bg1"/>
            </a:solidFill>
            <a:ln>
              <a:noFill/>
            </a:ln>
            <a:effectLst>
              <a:outerShdw blurRad="50800" dist="38100" dir="16200000" sx="101000" sy="101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p>
          </p:txBody>
        </p:sp>
        <p:sp>
          <p:nvSpPr>
            <p:cNvPr id="21" name="椭圆 6"/>
            <p:cNvSpPr/>
            <p:nvPr/>
          </p:nvSpPr>
          <p:spPr>
            <a:xfrm>
              <a:off x="3563888" y="2405560"/>
              <a:ext cx="2308825" cy="1815528"/>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rgbClr val="F5801F"/>
            </a:solidFill>
            <a:ln>
              <a:noFill/>
            </a:ln>
            <a:effectLst>
              <a:innerShdw blurRad="114300">
                <a:srgbClr val="7C3B06"/>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p>
          </p:txBody>
        </p:sp>
      </p:grpSp>
      <p:sp>
        <p:nvSpPr>
          <p:cNvPr id="32" name="矩形 31"/>
          <p:cNvSpPr/>
          <p:nvPr userDrawn="1"/>
        </p:nvSpPr>
        <p:spPr>
          <a:xfrm rot="5400000">
            <a:off x="436002" y="5256248"/>
            <a:ext cx="792000" cy="18000"/>
          </a:xfrm>
          <a:prstGeom prst="rect">
            <a:avLst/>
          </a:prstGeom>
          <a:gradFill>
            <a:gsLst>
              <a:gs pos="49628">
                <a:schemeClr val="bg1"/>
              </a:gs>
              <a:gs pos="2000">
                <a:schemeClr val="bg1">
                  <a:alpha val="0"/>
                </a:schemeClr>
              </a:gs>
              <a:gs pos="100000">
                <a:schemeClr val="bg1">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3" name="TextBox 32"/>
          <p:cNvSpPr txBox="1"/>
          <p:nvPr userDrawn="1"/>
        </p:nvSpPr>
        <p:spPr>
          <a:xfrm>
            <a:off x="851666" y="4941168"/>
            <a:ext cx="997449" cy="1023742"/>
          </a:xfrm>
          <a:prstGeom prst="rect">
            <a:avLst/>
          </a:prstGeom>
          <a:noFill/>
        </p:spPr>
        <p:txBody>
          <a:bodyPr wrap="square" rtlCol="0">
            <a:spAutoFit/>
          </a:bodyPr>
          <a:lstStyle/>
          <a:p>
            <a:pPr>
              <a:lnSpc>
                <a:spcPct val="150000"/>
              </a:lnSpc>
            </a:pPr>
            <a:r>
              <a:rPr lang="zh-CN" altLang="en-US" sz="1400" b="1" dirty="0" smtClean="0">
                <a:solidFill>
                  <a:schemeClr val="bg1"/>
                </a:solidFill>
                <a:latin typeface="微软雅黑" pitchFamily="34" charset="-122"/>
                <a:ea typeface="微软雅黑" pitchFamily="34" charset="-122"/>
              </a:rPr>
              <a:t>学习分析与教育数据挖掘</a:t>
            </a:r>
            <a:endParaRPr lang="en-US" altLang="zh-CN" sz="1400" b="1" dirty="0" smtClean="0">
              <a:solidFill>
                <a:schemeClr val="bg1"/>
              </a:solidFill>
              <a:latin typeface="微软雅黑" pitchFamily="34" charset="-122"/>
              <a:ea typeface="微软雅黑" pitchFamily="34" charset="-122"/>
            </a:endParaRPr>
          </a:p>
        </p:txBody>
      </p:sp>
      <p:sp>
        <p:nvSpPr>
          <p:cNvPr id="34" name="TextBox 33"/>
          <p:cNvSpPr txBox="1"/>
          <p:nvPr userDrawn="1"/>
        </p:nvSpPr>
        <p:spPr>
          <a:xfrm>
            <a:off x="451699" y="5034662"/>
            <a:ext cx="533320" cy="338554"/>
          </a:xfrm>
          <a:prstGeom prst="rect">
            <a:avLst/>
          </a:prstGeom>
          <a:noFill/>
        </p:spPr>
        <p:txBody>
          <a:bodyPr wrap="square" rtlCol="0">
            <a:spAutoFit/>
          </a:bodyPr>
          <a:lstStyle/>
          <a:p>
            <a:r>
              <a:rPr lang="en-US" altLang="zh-CN" sz="1600" b="1" dirty="0" smtClean="0">
                <a:solidFill>
                  <a:schemeClr val="bg1"/>
                </a:solidFill>
                <a:latin typeface="微软雅黑" pitchFamily="34" charset="-122"/>
                <a:ea typeface="微软雅黑" pitchFamily="34" charset="-122"/>
              </a:rPr>
              <a:t>01</a:t>
            </a:r>
            <a:endParaRPr lang="zh-CN" altLang="en-US" sz="1600" b="1" dirty="0">
              <a:solidFill>
                <a:schemeClr val="bg1"/>
              </a:solidFill>
              <a:latin typeface="微软雅黑" pitchFamily="34" charset="-122"/>
              <a:ea typeface="微软雅黑" pitchFamily="34" charset="-122"/>
            </a:endParaRPr>
          </a:p>
        </p:txBody>
      </p:sp>
      <p:cxnSp>
        <p:nvCxnSpPr>
          <p:cNvPr id="39" name="直接连接符 38"/>
          <p:cNvCxnSpPr/>
          <p:nvPr userDrawn="1"/>
        </p:nvCxnSpPr>
        <p:spPr>
          <a:xfrm>
            <a:off x="11066139" y="1412776"/>
            <a:ext cx="0" cy="504056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40" name="矩形 39"/>
          <p:cNvSpPr/>
          <p:nvPr userDrawn="1"/>
        </p:nvSpPr>
        <p:spPr>
          <a:xfrm>
            <a:off x="11066139" y="1772816"/>
            <a:ext cx="648072" cy="4366066"/>
          </a:xfrm>
          <a:prstGeom prst="rect">
            <a:avLst/>
          </a:prstGeom>
          <a:solidFill>
            <a:srgbClr val="7BC143">
              <a:alpha val="74902"/>
            </a:srgbClr>
          </a:solidFill>
          <a:ln>
            <a:noFill/>
          </a:ln>
          <a:effectLst>
            <a:outerShdw blurRad="63500" sx="102000" sy="102000" algn="ctr" rotWithShape="0">
              <a:schemeClr val="bg1">
                <a:alpha val="40000"/>
              </a:scheme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1" name="TextBox 40"/>
          <p:cNvSpPr txBox="1"/>
          <p:nvPr userDrawn="1"/>
        </p:nvSpPr>
        <p:spPr>
          <a:xfrm>
            <a:off x="11160213" y="2496765"/>
            <a:ext cx="553998" cy="3642118"/>
          </a:xfrm>
          <a:prstGeom prst="rect">
            <a:avLst/>
          </a:prstGeom>
          <a:noFill/>
        </p:spPr>
        <p:txBody>
          <a:bodyPr vert="eaVert" wrap="square" rtlCol="0" anchor="ctr">
            <a:spAutoFit/>
          </a:bodyPr>
          <a:lstStyle/>
          <a:p>
            <a:pPr algn="ctr"/>
            <a:r>
              <a:rPr lang="zh-CN" altLang="en-US" sz="2400" spc="40" dirty="0" smtClean="0">
                <a:solidFill>
                  <a:schemeClr val="bg1"/>
                </a:solidFill>
                <a:latin typeface="微软雅黑" pitchFamily="34" charset="-122"/>
                <a:ea typeface="微软雅黑" pitchFamily="34" charset="-122"/>
              </a:rPr>
              <a:t>学习分析相关概念界定</a:t>
            </a:r>
            <a:endParaRPr lang="zh-CN" altLang="en-US" sz="2400" spc="40" dirty="0">
              <a:solidFill>
                <a:schemeClr val="bg1"/>
              </a:solidFill>
              <a:latin typeface="微软雅黑" pitchFamily="34" charset="-122"/>
              <a:ea typeface="微软雅黑" pitchFamily="34" charset="-122"/>
            </a:endParaRPr>
          </a:p>
        </p:txBody>
      </p:sp>
      <p:sp>
        <p:nvSpPr>
          <p:cNvPr id="42" name="椭圆 41"/>
          <p:cNvSpPr/>
          <p:nvPr userDrawn="1"/>
        </p:nvSpPr>
        <p:spPr bwMode="auto">
          <a:xfrm>
            <a:off x="11138175" y="1916832"/>
            <a:ext cx="504000" cy="504000"/>
          </a:xfrm>
          <a:prstGeom prst="ellipse">
            <a:avLst/>
          </a:prstGeom>
          <a:solidFill>
            <a:sysClr val="window" lastClr="FFFFFF">
              <a:lumMod val="95000"/>
            </a:sysClr>
          </a:solidFill>
          <a:ln w="25400" cap="flat" cmpd="sng" algn="ctr">
            <a:no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r>
              <a:rPr lang="en-US" altLang="zh-CN" sz="3200" b="1" kern="0" dirty="0" smtClean="0">
                <a:solidFill>
                  <a:sysClr val="window" lastClr="FFFFFF">
                    <a:lumMod val="50000"/>
                  </a:sysClr>
                </a:solidFill>
                <a:latin typeface="Broadway" pitchFamily="82" charset="0"/>
                <a:ea typeface="微软雅黑" pitchFamily="34" charset="-122"/>
              </a:rPr>
              <a:t>1</a:t>
            </a:r>
            <a:endParaRPr kumimoji="0" lang="zh-CN" altLang="en-US" sz="3200" b="1" i="0" u="none" strike="noStrike" kern="0" cap="none" spc="0" normalizeH="0" baseline="0" noProof="0" dirty="0">
              <a:ln>
                <a:noFill/>
              </a:ln>
              <a:solidFill>
                <a:sysClr val="window" lastClr="FFFFFF">
                  <a:lumMod val="50000"/>
                </a:sysClr>
              </a:solidFill>
              <a:effectLst/>
              <a:uLnTx/>
              <a:uFillTx/>
              <a:latin typeface="Broadway" pitchFamily="82" charset="0"/>
              <a:ea typeface="微软雅黑" pitchFamily="34" charset="-122"/>
            </a:endParaRPr>
          </a:p>
        </p:txBody>
      </p:sp>
      <p:cxnSp>
        <p:nvCxnSpPr>
          <p:cNvPr id="43" name="直接连接符 42"/>
          <p:cNvCxnSpPr/>
          <p:nvPr userDrawn="1"/>
        </p:nvCxnSpPr>
        <p:spPr>
          <a:xfrm>
            <a:off x="9769995" y="6453336"/>
            <a:ext cx="1296144" cy="0"/>
          </a:xfrm>
          <a:prstGeom prst="line">
            <a:avLst/>
          </a:prstGeom>
          <a:ln>
            <a:solidFill>
              <a:srgbClr val="92D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009729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sp>
        <p:nvSpPr>
          <p:cNvPr id="20" name="椭圆 6"/>
          <p:cNvSpPr/>
          <p:nvPr/>
        </p:nvSpPr>
        <p:spPr>
          <a:xfrm rot="3152971">
            <a:off x="550315" y="4781484"/>
            <a:ext cx="1410930" cy="1109478"/>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chemeClr val="bg1"/>
          </a:solidFill>
          <a:ln>
            <a:noFill/>
          </a:ln>
          <a:effectLst>
            <a:outerShdw blurRad="50800" dist="38100" dir="16200000" sx="101000" sy="101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p>
        </p:txBody>
      </p:sp>
      <p:sp>
        <p:nvSpPr>
          <p:cNvPr id="47" name="椭圆 6"/>
          <p:cNvSpPr/>
          <p:nvPr userDrawn="1"/>
        </p:nvSpPr>
        <p:spPr>
          <a:xfrm rot="3152971">
            <a:off x="565975" y="4830612"/>
            <a:ext cx="1332000" cy="1047600"/>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rgbClr val="FDA403"/>
          </a:solidFill>
          <a:ln>
            <a:noFill/>
          </a:ln>
          <a:effectLst>
            <a:innerShdw blurRad="114300">
              <a:srgbClr val="7C3B06"/>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 name="矩形 1"/>
          <p:cNvSpPr/>
          <p:nvPr userDrawn="1"/>
        </p:nvSpPr>
        <p:spPr>
          <a:xfrm>
            <a:off x="1089371" y="0"/>
            <a:ext cx="9949671" cy="542678"/>
          </a:xfrm>
          <a:prstGeom prst="rect">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cxnSp>
        <p:nvCxnSpPr>
          <p:cNvPr id="4" name="直接连接符 3"/>
          <p:cNvCxnSpPr/>
          <p:nvPr userDrawn="1"/>
        </p:nvCxnSpPr>
        <p:spPr>
          <a:xfrm>
            <a:off x="3221937"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p:cNvSpPr/>
          <p:nvPr userDrawn="1"/>
        </p:nvSpPr>
        <p:spPr>
          <a:xfrm>
            <a:off x="11039043" y="173346"/>
            <a:ext cx="1093568" cy="369332"/>
          </a:xfrm>
          <a:prstGeom prst="rect">
            <a:avLst/>
          </a:prstGeom>
        </p:spPr>
        <p:txBody>
          <a:bodyPr/>
          <a:lstStyle/>
          <a:p>
            <a:pPr algn="ctr">
              <a:defRPr/>
            </a:pPr>
            <a:r>
              <a:rPr lang="zh-CN" altLang="en-US" sz="1600" dirty="0">
                <a:solidFill>
                  <a:srgbClr val="7BC14A"/>
                </a:solidFill>
                <a:latin typeface="微软雅黑" pitchFamily="34" charset="-122"/>
                <a:ea typeface="微软雅黑" pitchFamily="34" charset="-122"/>
              </a:rPr>
              <a:t>第 </a:t>
            </a:r>
            <a:fld id="{2EEF1883-7A0E-4F66-9932-E581691AD397}" type="slidenum">
              <a:rPr lang="zh-CN" altLang="en-US" sz="1600">
                <a:solidFill>
                  <a:srgbClr val="7BC14A"/>
                </a:solidFill>
              </a:rPr>
              <a:pPr algn="ctr">
                <a:defRPr/>
              </a:pPr>
              <a:t>‹#›</a:t>
            </a:fld>
            <a:r>
              <a:rPr lang="zh-CN" altLang="en-US" sz="1600" dirty="0">
                <a:solidFill>
                  <a:srgbClr val="7BC14A"/>
                </a:solidFill>
              </a:rPr>
              <a:t>  </a:t>
            </a:r>
            <a:r>
              <a:rPr lang="zh-CN" altLang="en-US" sz="1600" dirty="0">
                <a:solidFill>
                  <a:srgbClr val="7BC14A"/>
                </a:solidFill>
                <a:latin typeface="微软雅黑" pitchFamily="34" charset="-122"/>
                <a:ea typeface="微软雅黑" pitchFamily="34" charset="-122"/>
              </a:rPr>
              <a:t>页</a:t>
            </a:r>
          </a:p>
        </p:txBody>
      </p:sp>
      <p:sp>
        <p:nvSpPr>
          <p:cNvPr id="6" name="Rectangle 5"/>
          <p:cNvSpPr>
            <a:spLocks noChangeArrowheads="1"/>
          </p:cNvSpPr>
          <p:nvPr userDrawn="1"/>
        </p:nvSpPr>
        <p:spPr bwMode="auto">
          <a:xfrm rot="16200000">
            <a:off x="9603667" y="94320"/>
            <a:ext cx="1196752" cy="1008112"/>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tabLst/>
            </a:pPr>
            <a:endParaRPr kumimoji="0" lang="zh-CN" altLang="en-US" b="1" i="0" u="none" strike="noStrike" kern="0" cap="none" spc="0" normalizeH="0" baseline="0" dirty="0">
              <a:ln>
                <a:noFill/>
              </a:ln>
              <a:solidFill>
                <a:srgbClr val="F9F9F9"/>
              </a:solidFill>
              <a:effectLst/>
              <a:uLnTx/>
              <a:uFillTx/>
              <a:latin typeface="微软雅黑" pitchFamily="34" charset="-122"/>
              <a:ea typeface="微软雅黑" pitchFamily="34" charset="-122"/>
            </a:endParaRPr>
          </a:p>
        </p:txBody>
      </p:sp>
      <p:cxnSp>
        <p:nvCxnSpPr>
          <p:cNvPr id="7" name="直接连接符 6"/>
          <p:cNvCxnSpPr/>
          <p:nvPr userDrawn="1"/>
        </p:nvCxnSpPr>
        <p:spPr>
          <a:xfrm>
            <a:off x="5371880"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7521823"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089371" y="138118"/>
            <a:ext cx="2132565"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背景</a:t>
            </a:r>
            <a:endParaRPr lang="zh-CN" altLang="en-US" sz="1600" b="0" kern="1200" dirty="0">
              <a:solidFill>
                <a:schemeClr val="bg1"/>
              </a:solidFill>
              <a:latin typeface="微软雅黑" pitchFamily="34" charset="-122"/>
              <a:ea typeface="微软雅黑" pitchFamily="34" charset="-122"/>
              <a:cs typeface="+mn-cs"/>
            </a:endParaRPr>
          </a:p>
        </p:txBody>
      </p:sp>
      <p:sp>
        <p:nvSpPr>
          <p:cNvPr id="10" name="TextBox 9"/>
          <p:cNvSpPr txBox="1"/>
          <p:nvPr userDrawn="1"/>
        </p:nvSpPr>
        <p:spPr>
          <a:xfrm>
            <a:off x="3244943" y="138118"/>
            <a:ext cx="2126937"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研究基础</a:t>
            </a:r>
            <a:endParaRPr lang="zh-CN" altLang="en-US" sz="1600" b="0" kern="1200" dirty="0">
              <a:solidFill>
                <a:schemeClr val="bg1"/>
              </a:solidFill>
              <a:latin typeface="微软雅黑" pitchFamily="34" charset="-122"/>
              <a:ea typeface="微软雅黑" pitchFamily="34" charset="-122"/>
              <a:cs typeface="+mn-cs"/>
            </a:endParaRPr>
          </a:p>
        </p:txBody>
      </p:sp>
      <p:sp>
        <p:nvSpPr>
          <p:cNvPr id="11" name="等腰三角形 10"/>
          <p:cNvSpPr/>
          <p:nvPr userDrawn="1"/>
        </p:nvSpPr>
        <p:spPr>
          <a:xfrm flipV="1">
            <a:off x="6302835" y="542678"/>
            <a:ext cx="288032" cy="161388"/>
          </a:xfrm>
          <a:prstGeom prst="triangle">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sp>
        <p:nvSpPr>
          <p:cNvPr id="12" name="TextBox 11"/>
          <p:cNvSpPr txBox="1"/>
          <p:nvPr userDrawn="1"/>
        </p:nvSpPr>
        <p:spPr>
          <a:xfrm>
            <a:off x="5371880" y="116632"/>
            <a:ext cx="2149943" cy="369332"/>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800" b="1" kern="1200" dirty="0" smtClean="0">
                <a:solidFill>
                  <a:schemeClr val="bg1"/>
                </a:solidFill>
                <a:latin typeface="微软雅黑" pitchFamily="34" charset="-122"/>
                <a:ea typeface="微软雅黑" pitchFamily="34" charset="-122"/>
                <a:cs typeface="+mn-cs"/>
              </a:rPr>
              <a:t>国内外研究现状</a:t>
            </a:r>
            <a:endParaRPr lang="zh-CN" altLang="en-US" sz="1800" b="1" kern="1200" dirty="0">
              <a:solidFill>
                <a:schemeClr val="bg1"/>
              </a:solidFill>
              <a:latin typeface="微软雅黑" pitchFamily="34" charset="-122"/>
              <a:ea typeface="微软雅黑" pitchFamily="34" charset="-122"/>
              <a:cs typeface="+mn-cs"/>
            </a:endParaRPr>
          </a:p>
        </p:txBody>
      </p:sp>
      <p:sp>
        <p:nvSpPr>
          <p:cNvPr id="13" name="TextBox 12"/>
          <p:cNvSpPr txBox="1"/>
          <p:nvPr userDrawn="1"/>
        </p:nvSpPr>
        <p:spPr>
          <a:xfrm>
            <a:off x="7521823" y="138118"/>
            <a:ext cx="2142862"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kern="1200" dirty="0" smtClean="0">
                <a:solidFill>
                  <a:schemeClr val="bg1"/>
                </a:solidFill>
                <a:latin typeface="微软雅黑" pitchFamily="34" charset="-122"/>
                <a:ea typeface="微软雅黑" pitchFamily="34" charset="-122"/>
                <a:cs typeface="+mn-cs"/>
              </a:rPr>
              <a:t>愿景与挑战</a:t>
            </a:r>
            <a:endParaRPr lang="zh-CN" altLang="en-US" sz="1600" kern="1200" dirty="0">
              <a:solidFill>
                <a:schemeClr val="bg1"/>
              </a:solidFill>
              <a:latin typeface="微软雅黑" pitchFamily="34" charset="-122"/>
              <a:ea typeface="微软雅黑" pitchFamily="34" charset="-122"/>
              <a:cs typeface="+mn-cs"/>
            </a:endParaRPr>
          </a:p>
        </p:txBody>
      </p:sp>
      <p:sp>
        <p:nvSpPr>
          <p:cNvPr id="14" name="TextBox 13"/>
          <p:cNvSpPr txBox="1"/>
          <p:nvPr userDrawn="1"/>
        </p:nvSpPr>
        <p:spPr>
          <a:xfrm>
            <a:off x="9697987" y="17934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dirty="0" smtClean="0">
                <a:solidFill>
                  <a:srgbClr val="7BC14A"/>
                </a:solidFill>
                <a:effectLst/>
                <a:latin typeface="微软雅黑" pitchFamily="34" charset="-122"/>
                <a:ea typeface="微软雅黑" pitchFamily="34" charset="-122"/>
                <a:cs typeface="+mn-cs"/>
              </a:rPr>
              <a:t>正文</a:t>
            </a:r>
            <a:endParaRPr lang="en-US" altLang="zh-CN" sz="1600" b="0" kern="1200" dirty="0" smtClean="0">
              <a:solidFill>
                <a:srgbClr val="7BC14A"/>
              </a:solidFill>
              <a:effectLst/>
              <a:latin typeface="微软雅黑" pitchFamily="34" charset="-122"/>
              <a:ea typeface="微软雅黑" pitchFamily="34" charset="-122"/>
              <a:cs typeface="+mn-cs"/>
            </a:endParaRPr>
          </a:p>
        </p:txBody>
      </p:sp>
      <p:cxnSp>
        <p:nvCxnSpPr>
          <p:cNvPr id="15" name="直接连接符 14"/>
          <p:cNvCxnSpPr/>
          <p:nvPr userDrawn="1"/>
        </p:nvCxnSpPr>
        <p:spPr>
          <a:xfrm>
            <a:off x="9842003" y="542678"/>
            <a:ext cx="720080" cy="0"/>
          </a:xfrm>
          <a:prstGeom prst="line">
            <a:avLst/>
          </a:prstGeom>
          <a:ln>
            <a:solidFill>
              <a:srgbClr val="7BC14A"/>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9697987" y="611396"/>
            <a:ext cx="1008112" cy="369332"/>
          </a:xfrm>
          <a:prstGeom prst="rect">
            <a:avLst/>
          </a:prstGeom>
          <a:noFill/>
          <a:effectLst/>
        </p:spPr>
        <p:txBody>
          <a:bodyPr wrap="square" rtlCol="0">
            <a:spAutoFit/>
          </a:bodyPr>
          <a:lstStyle/>
          <a:p>
            <a:pPr marL="0" algn="ctr" defTabSz="914400" rtl="0" eaLnBrk="1" latinLnBrk="0" hangingPunct="1"/>
            <a:r>
              <a:rPr lang="zh-CN" altLang="en-US" sz="1800" b="1" kern="1200" dirty="0" smtClean="0">
                <a:solidFill>
                  <a:srgbClr val="7BC14A"/>
                </a:solidFill>
                <a:effectLst/>
                <a:latin typeface="微软雅黑" pitchFamily="34" charset="-122"/>
                <a:ea typeface="微软雅黑" pitchFamily="34" charset="-122"/>
                <a:cs typeface="+mn-cs"/>
              </a:rPr>
              <a:t>第三章</a:t>
            </a:r>
            <a:endParaRPr lang="en-US" altLang="zh-CN" sz="1800" b="1" kern="1200" dirty="0" smtClean="0">
              <a:solidFill>
                <a:srgbClr val="7BC14A"/>
              </a:solidFill>
              <a:effectLst/>
              <a:latin typeface="微软雅黑" pitchFamily="34" charset="-122"/>
              <a:ea typeface="微软雅黑" pitchFamily="34" charset="-122"/>
              <a:cs typeface="+mn-cs"/>
            </a:endParaRPr>
          </a:p>
        </p:txBody>
      </p:sp>
      <p:sp>
        <p:nvSpPr>
          <p:cNvPr id="18" name="矩形 17"/>
          <p:cNvSpPr/>
          <p:nvPr/>
        </p:nvSpPr>
        <p:spPr>
          <a:xfrm rot="3152971">
            <a:off x="-506771" y="5735637"/>
            <a:ext cx="2738864" cy="10373"/>
          </a:xfrm>
          <a:prstGeom prst="rect">
            <a:avLst/>
          </a:prstGeom>
          <a:gradFill>
            <a:gsLst>
              <a:gs pos="49628">
                <a:schemeClr val="tx1">
                  <a:lumMod val="65000"/>
                  <a:lumOff val="35000"/>
                </a:schemeClr>
              </a:gs>
              <a:gs pos="2000">
                <a:schemeClr val="bg1">
                  <a:lumMod val="95000"/>
                </a:schemeClr>
              </a:gs>
              <a:gs pos="100000">
                <a:schemeClr val="bg1">
                  <a:lumMod val="9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9" name="椭圆 3"/>
          <p:cNvSpPr/>
          <p:nvPr/>
        </p:nvSpPr>
        <p:spPr>
          <a:xfrm rot="3152971">
            <a:off x="-354486" y="5603852"/>
            <a:ext cx="2572872" cy="167801"/>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chemeClr val="bg1">
                  <a:lumMod val="50000"/>
                  <a:alpha val="27000"/>
                </a:schemeClr>
              </a:gs>
              <a:gs pos="26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p>
        </p:txBody>
      </p:sp>
      <p:sp>
        <p:nvSpPr>
          <p:cNvPr id="22" name="矩形 21"/>
          <p:cNvSpPr/>
          <p:nvPr userDrawn="1"/>
        </p:nvSpPr>
        <p:spPr>
          <a:xfrm rot="5400000">
            <a:off x="436002" y="5256248"/>
            <a:ext cx="792000" cy="18000"/>
          </a:xfrm>
          <a:prstGeom prst="rect">
            <a:avLst/>
          </a:prstGeom>
          <a:gradFill>
            <a:gsLst>
              <a:gs pos="49628">
                <a:schemeClr val="bg1"/>
              </a:gs>
              <a:gs pos="2000">
                <a:schemeClr val="bg1">
                  <a:alpha val="0"/>
                </a:schemeClr>
              </a:gs>
              <a:gs pos="100000">
                <a:schemeClr val="bg1">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3" name="TextBox 22"/>
          <p:cNvSpPr txBox="1"/>
          <p:nvPr userDrawn="1"/>
        </p:nvSpPr>
        <p:spPr>
          <a:xfrm>
            <a:off x="779658" y="4941168"/>
            <a:ext cx="997449" cy="1023742"/>
          </a:xfrm>
          <a:prstGeom prst="rect">
            <a:avLst/>
          </a:prstGeom>
          <a:noFill/>
        </p:spPr>
        <p:txBody>
          <a:bodyPr wrap="square" rtlCol="0">
            <a:spAutoFit/>
          </a:bodyPr>
          <a:lstStyle/>
          <a:p>
            <a:pPr>
              <a:lnSpc>
                <a:spcPct val="150000"/>
              </a:lnSpc>
            </a:pPr>
            <a:r>
              <a:rPr lang="zh-CN" altLang="en-US" sz="1400" b="1" dirty="0" smtClean="0">
                <a:solidFill>
                  <a:schemeClr val="bg1"/>
                </a:solidFill>
                <a:latin typeface="微软雅黑" pitchFamily="34" charset="-122"/>
                <a:ea typeface="微软雅黑" pitchFamily="34" charset="-122"/>
              </a:rPr>
              <a:t>学习分析与学术</a:t>
            </a:r>
            <a:r>
              <a:rPr lang="en-US" altLang="zh-CN" sz="1400" b="1" dirty="0" smtClean="0">
                <a:solidFill>
                  <a:schemeClr val="bg1"/>
                </a:solidFill>
                <a:latin typeface="微软雅黑" pitchFamily="34" charset="-122"/>
                <a:ea typeface="微软雅黑" pitchFamily="34" charset="-122"/>
              </a:rPr>
              <a:t>/</a:t>
            </a:r>
            <a:r>
              <a:rPr lang="zh-CN" altLang="en-US" sz="1400" b="1" dirty="0" smtClean="0">
                <a:solidFill>
                  <a:schemeClr val="bg1"/>
                </a:solidFill>
                <a:latin typeface="微软雅黑" pitchFamily="34" charset="-122"/>
                <a:ea typeface="微软雅黑" pitchFamily="34" charset="-122"/>
              </a:rPr>
              <a:t>行为分析</a:t>
            </a:r>
            <a:endParaRPr lang="zh-CN" altLang="en-US" sz="1400" b="1" dirty="0">
              <a:solidFill>
                <a:schemeClr val="bg1"/>
              </a:solidFill>
              <a:latin typeface="微软雅黑" pitchFamily="34" charset="-122"/>
              <a:ea typeface="微软雅黑" pitchFamily="34" charset="-122"/>
            </a:endParaRPr>
          </a:p>
        </p:txBody>
      </p:sp>
      <p:sp>
        <p:nvSpPr>
          <p:cNvPr id="24" name="TextBox 23"/>
          <p:cNvSpPr txBox="1"/>
          <p:nvPr userDrawn="1"/>
        </p:nvSpPr>
        <p:spPr>
          <a:xfrm>
            <a:off x="451699" y="5034662"/>
            <a:ext cx="533320" cy="338554"/>
          </a:xfrm>
          <a:prstGeom prst="rect">
            <a:avLst/>
          </a:prstGeom>
          <a:noFill/>
        </p:spPr>
        <p:txBody>
          <a:bodyPr wrap="square" rtlCol="0">
            <a:spAutoFit/>
          </a:bodyPr>
          <a:lstStyle/>
          <a:p>
            <a:r>
              <a:rPr lang="en-US" altLang="zh-CN" sz="1600" b="1" dirty="0" smtClean="0">
                <a:solidFill>
                  <a:schemeClr val="bg1"/>
                </a:solidFill>
                <a:latin typeface="微软雅黑" pitchFamily="34" charset="-122"/>
                <a:ea typeface="微软雅黑" pitchFamily="34" charset="-122"/>
              </a:rPr>
              <a:t>02</a:t>
            </a:r>
            <a:endParaRPr lang="zh-CN" altLang="en-US" sz="1600" b="1" dirty="0">
              <a:solidFill>
                <a:schemeClr val="bg1"/>
              </a:solidFill>
              <a:latin typeface="微软雅黑" pitchFamily="34" charset="-122"/>
              <a:ea typeface="微软雅黑" pitchFamily="34" charset="-122"/>
            </a:endParaRPr>
          </a:p>
        </p:txBody>
      </p:sp>
      <p:cxnSp>
        <p:nvCxnSpPr>
          <p:cNvPr id="25" name="直接连接符 24"/>
          <p:cNvCxnSpPr/>
          <p:nvPr userDrawn="1"/>
        </p:nvCxnSpPr>
        <p:spPr>
          <a:xfrm>
            <a:off x="11066139" y="1412776"/>
            <a:ext cx="0" cy="504056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26" name="矩形 25"/>
          <p:cNvSpPr/>
          <p:nvPr userDrawn="1"/>
        </p:nvSpPr>
        <p:spPr>
          <a:xfrm>
            <a:off x="11066139" y="1772816"/>
            <a:ext cx="648072" cy="4366066"/>
          </a:xfrm>
          <a:prstGeom prst="rect">
            <a:avLst/>
          </a:prstGeom>
          <a:solidFill>
            <a:srgbClr val="7BC143">
              <a:alpha val="74902"/>
            </a:srgbClr>
          </a:solidFill>
          <a:ln>
            <a:noFill/>
          </a:ln>
          <a:effectLst>
            <a:outerShdw blurRad="63500" sx="102000" sy="102000" algn="ctr" rotWithShape="0">
              <a:schemeClr val="bg1">
                <a:alpha val="40000"/>
              </a:scheme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7" name="TextBox 26"/>
          <p:cNvSpPr txBox="1"/>
          <p:nvPr userDrawn="1"/>
        </p:nvSpPr>
        <p:spPr>
          <a:xfrm>
            <a:off x="11160213" y="2496765"/>
            <a:ext cx="553998" cy="3642118"/>
          </a:xfrm>
          <a:prstGeom prst="rect">
            <a:avLst/>
          </a:prstGeom>
          <a:noFill/>
        </p:spPr>
        <p:txBody>
          <a:bodyPr vert="eaVert" wrap="square" rtlCol="0" anchor="ctr">
            <a:spAutoFit/>
          </a:bodyPr>
          <a:lstStyle/>
          <a:p>
            <a:pPr algn="ctr"/>
            <a:r>
              <a:rPr lang="zh-CN" altLang="en-US" sz="2400" spc="40" dirty="0" smtClean="0">
                <a:solidFill>
                  <a:schemeClr val="bg1"/>
                </a:solidFill>
                <a:latin typeface="微软雅黑" pitchFamily="34" charset="-122"/>
                <a:ea typeface="微软雅黑" pitchFamily="34" charset="-122"/>
              </a:rPr>
              <a:t>学习分析相关概念界定</a:t>
            </a:r>
            <a:endParaRPr lang="zh-CN" altLang="en-US" sz="2400" spc="40" dirty="0">
              <a:solidFill>
                <a:schemeClr val="bg1"/>
              </a:solidFill>
              <a:latin typeface="微软雅黑" pitchFamily="34" charset="-122"/>
              <a:ea typeface="微软雅黑" pitchFamily="34" charset="-122"/>
            </a:endParaRPr>
          </a:p>
        </p:txBody>
      </p:sp>
      <p:sp>
        <p:nvSpPr>
          <p:cNvPr id="28" name="椭圆 27"/>
          <p:cNvSpPr/>
          <p:nvPr userDrawn="1"/>
        </p:nvSpPr>
        <p:spPr bwMode="auto">
          <a:xfrm>
            <a:off x="11138175" y="1916832"/>
            <a:ext cx="504000" cy="504000"/>
          </a:xfrm>
          <a:prstGeom prst="ellipse">
            <a:avLst/>
          </a:prstGeom>
          <a:solidFill>
            <a:sysClr val="window" lastClr="FFFFFF">
              <a:lumMod val="95000"/>
            </a:sysClr>
          </a:solidFill>
          <a:ln w="25400" cap="flat" cmpd="sng" algn="ctr">
            <a:no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r>
              <a:rPr lang="en-US" altLang="zh-CN" sz="3200" b="1" kern="0" dirty="0" smtClean="0">
                <a:solidFill>
                  <a:sysClr val="window" lastClr="FFFFFF">
                    <a:lumMod val="50000"/>
                  </a:sysClr>
                </a:solidFill>
                <a:latin typeface="Broadway" pitchFamily="82" charset="0"/>
                <a:ea typeface="微软雅黑" pitchFamily="34" charset="-122"/>
              </a:rPr>
              <a:t>1</a:t>
            </a:r>
            <a:endParaRPr kumimoji="0" lang="zh-CN" altLang="en-US" sz="3200" b="1" i="0" u="none" strike="noStrike" kern="0" cap="none" spc="0" normalizeH="0" baseline="0" noProof="0" dirty="0">
              <a:ln>
                <a:noFill/>
              </a:ln>
              <a:solidFill>
                <a:sysClr val="window" lastClr="FFFFFF">
                  <a:lumMod val="50000"/>
                </a:sysClr>
              </a:solidFill>
              <a:effectLst/>
              <a:uLnTx/>
              <a:uFillTx/>
              <a:latin typeface="Broadway" pitchFamily="82" charset="0"/>
              <a:ea typeface="微软雅黑" pitchFamily="34" charset="-122"/>
            </a:endParaRPr>
          </a:p>
        </p:txBody>
      </p:sp>
      <p:cxnSp>
        <p:nvCxnSpPr>
          <p:cNvPr id="29" name="直接连接符 28"/>
          <p:cNvCxnSpPr/>
          <p:nvPr userDrawn="1"/>
        </p:nvCxnSpPr>
        <p:spPr>
          <a:xfrm>
            <a:off x="9769995" y="6453336"/>
            <a:ext cx="1296144" cy="0"/>
          </a:xfrm>
          <a:prstGeom prst="line">
            <a:avLst/>
          </a:prstGeom>
          <a:ln>
            <a:solidFill>
              <a:srgbClr val="92D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358302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sp>
        <p:nvSpPr>
          <p:cNvPr id="20" name="椭圆 6"/>
          <p:cNvSpPr/>
          <p:nvPr/>
        </p:nvSpPr>
        <p:spPr>
          <a:xfrm rot="3152971">
            <a:off x="550315" y="4781484"/>
            <a:ext cx="1410930" cy="1109478"/>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chemeClr val="bg1"/>
          </a:solidFill>
          <a:ln>
            <a:noFill/>
          </a:ln>
          <a:effectLst>
            <a:outerShdw blurRad="50800" dist="38100" dir="16200000" sx="101000" sy="101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p>
        </p:txBody>
      </p:sp>
      <p:sp>
        <p:nvSpPr>
          <p:cNvPr id="48" name="椭圆 6"/>
          <p:cNvSpPr/>
          <p:nvPr userDrawn="1"/>
        </p:nvSpPr>
        <p:spPr>
          <a:xfrm rot="3152971">
            <a:off x="565975" y="4830612"/>
            <a:ext cx="1332000" cy="1047600"/>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rgbClr val="92D050"/>
          </a:solidFill>
          <a:ln>
            <a:noFill/>
          </a:ln>
          <a:effectLst>
            <a:innerShdw blurRad="114300">
              <a:schemeClr val="accent3">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 name="矩形 1"/>
          <p:cNvSpPr/>
          <p:nvPr userDrawn="1"/>
        </p:nvSpPr>
        <p:spPr>
          <a:xfrm>
            <a:off x="1089371" y="0"/>
            <a:ext cx="9949671" cy="542678"/>
          </a:xfrm>
          <a:prstGeom prst="rect">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cxnSp>
        <p:nvCxnSpPr>
          <p:cNvPr id="4" name="直接连接符 3"/>
          <p:cNvCxnSpPr/>
          <p:nvPr userDrawn="1"/>
        </p:nvCxnSpPr>
        <p:spPr>
          <a:xfrm>
            <a:off x="3221937"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p:cNvSpPr/>
          <p:nvPr userDrawn="1"/>
        </p:nvSpPr>
        <p:spPr>
          <a:xfrm>
            <a:off x="11039043" y="173346"/>
            <a:ext cx="1093568" cy="369332"/>
          </a:xfrm>
          <a:prstGeom prst="rect">
            <a:avLst/>
          </a:prstGeom>
        </p:spPr>
        <p:txBody>
          <a:bodyPr/>
          <a:lstStyle/>
          <a:p>
            <a:pPr algn="ctr">
              <a:defRPr/>
            </a:pPr>
            <a:r>
              <a:rPr lang="zh-CN" altLang="en-US" sz="1600" dirty="0">
                <a:solidFill>
                  <a:srgbClr val="7BC14A"/>
                </a:solidFill>
                <a:latin typeface="微软雅黑" pitchFamily="34" charset="-122"/>
                <a:ea typeface="微软雅黑" pitchFamily="34" charset="-122"/>
              </a:rPr>
              <a:t>第 </a:t>
            </a:r>
            <a:fld id="{2EEF1883-7A0E-4F66-9932-E581691AD397}" type="slidenum">
              <a:rPr lang="zh-CN" altLang="en-US" sz="1600">
                <a:solidFill>
                  <a:srgbClr val="7BC14A"/>
                </a:solidFill>
              </a:rPr>
              <a:pPr algn="ctr">
                <a:defRPr/>
              </a:pPr>
              <a:t>‹#›</a:t>
            </a:fld>
            <a:r>
              <a:rPr lang="zh-CN" altLang="en-US" sz="1600" dirty="0">
                <a:solidFill>
                  <a:srgbClr val="7BC14A"/>
                </a:solidFill>
              </a:rPr>
              <a:t>  </a:t>
            </a:r>
            <a:r>
              <a:rPr lang="zh-CN" altLang="en-US" sz="1600" dirty="0">
                <a:solidFill>
                  <a:srgbClr val="7BC14A"/>
                </a:solidFill>
                <a:latin typeface="微软雅黑" pitchFamily="34" charset="-122"/>
                <a:ea typeface="微软雅黑" pitchFamily="34" charset="-122"/>
              </a:rPr>
              <a:t>页</a:t>
            </a:r>
          </a:p>
        </p:txBody>
      </p:sp>
      <p:sp>
        <p:nvSpPr>
          <p:cNvPr id="6" name="Rectangle 5"/>
          <p:cNvSpPr>
            <a:spLocks noChangeArrowheads="1"/>
          </p:cNvSpPr>
          <p:nvPr userDrawn="1"/>
        </p:nvSpPr>
        <p:spPr bwMode="auto">
          <a:xfrm rot="16200000">
            <a:off x="9603667" y="94320"/>
            <a:ext cx="1196752" cy="1008112"/>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tabLst/>
            </a:pPr>
            <a:endParaRPr kumimoji="0" lang="zh-CN" altLang="en-US" b="1" i="0" u="none" strike="noStrike" kern="0" cap="none" spc="0" normalizeH="0" baseline="0" dirty="0">
              <a:ln>
                <a:noFill/>
              </a:ln>
              <a:solidFill>
                <a:srgbClr val="F9F9F9"/>
              </a:solidFill>
              <a:effectLst/>
              <a:uLnTx/>
              <a:uFillTx/>
              <a:latin typeface="微软雅黑" pitchFamily="34" charset="-122"/>
              <a:ea typeface="微软雅黑" pitchFamily="34" charset="-122"/>
            </a:endParaRPr>
          </a:p>
        </p:txBody>
      </p:sp>
      <p:cxnSp>
        <p:nvCxnSpPr>
          <p:cNvPr id="7" name="直接连接符 6"/>
          <p:cNvCxnSpPr/>
          <p:nvPr userDrawn="1"/>
        </p:nvCxnSpPr>
        <p:spPr>
          <a:xfrm>
            <a:off x="5371880"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7521823"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089371" y="138118"/>
            <a:ext cx="2132565"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背景</a:t>
            </a:r>
            <a:endParaRPr lang="zh-CN" altLang="en-US" sz="1600" b="0" kern="1200" dirty="0">
              <a:solidFill>
                <a:schemeClr val="bg1"/>
              </a:solidFill>
              <a:latin typeface="微软雅黑" pitchFamily="34" charset="-122"/>
              <a:ea typeface="微软雅黑" pitchFamily="34" charset="-122"/>
              <a:cs typeface="+mn-cs"/>
            </a:endParaRPr>
          </a:p>
        </p:txBody>
      </p:sp>
      <p:sp>
        <p:nvSpPr>
          <p:cNvPr id="10" name="TextBox 9"/>
          <p:cNvSpPr txBox="1"/>
          <p:nvPr userDrawn="1"/>
        </p:nvSpPr>
        <p:spPr>
          <a:xfrm>
            <a:off x="3244943" y="138118"/>
            <a:ext cx="2126937"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研究基础</a:t>
            </a:r>
            <a:endParaRPr lang="zh-CN" altLang="en-US" sz="1600" b="0" kern="1200" dirty="0">
              <a:solidFill>
                <a:schemeClr val="bg1"/>
              </a:solidFill>
              <a:latin typeface="微软雅黑" pitchFamily="34" charset="-122"/>
              <a:ea typeface="微软雅黑" pitchFamily="34" charset="-122"/>
              <a:cs typeface="+mn-cs"/>
            </a:endParaRPr>
          </a:p>
        </p:txBody>
      </p:sp>
      <p:sp>
        <p:nvSpPr>
          <p:cNvPr id="11" name="等腰三角形 10"/>
          <p:cNvSpPr/>
          <p:nvPr userDrawn="1"/>
        </p:nvSpPr>
        <p:spPr>
          <a:xfrm flipV="1">
            <a:off x="6302835" y="542678"/>
            <a:ext cx="288032" cy="161388"/>
          </a:xfrm>
          <a:prstGeom prst="triangle">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sp>
        <p:nvSpPr>
          <p:cNvPr id="12" name="TextBox 11"/>
          <p:cNvSpPr txBox="1"/>
          <p:nvPr userDrawn="1"/>
        </p:nvSpPr>
        <p:spPr>
          <a:xfrm>
            <a:off x="5371880" y="116632"/>
            <a:ext cx="2149943" cy="369332"/>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800" b="1" kern="1200" dirty="0" smtClean="0">
                <a:solidFill>
                  <a:schemeClr val="bg1"/>
                </a:solidFill>
                <a:latin typeface="微软雅黑" pitchFamily="34" charset="-122"/>
                <a:ea typeface="微软雅黑" pitchFamily="34" charset="-122"/>
                <a:cs typeface="+mn-cs"/>
              </a:rPr>
              <a:t>国内外研究现状</a:t>
            </a:r>
            <a:endParaRPr lang="zh-CN" altLang="en-US" sz="1800" b="1" kern="1200" dirty="0">
              <a:solidFill>
                <a:schemeClr val="bg1"/>
              </a:solidFill>
              <a:latin typeface="微软雅黑" pitchFamily="34" charset="-122"/>
              <a:ea typeface="微软雅黑" pitchFamily="34" charset="-122"/>
              <a:cs typeface="+mn-cs"/>
            </a:endParaRPr>
          </a:p>
        </p:txBody>
      </p:sp>
      <p:sp>
        <p:nvSpPr>
          <p:cNvPr id="13" name="TextBox 12"/>
          <p:cNvSpPr txBox="1"/>
          <p:nvPr userDrawn="1"/>
        </p:nvSpPr>
        <p:spPr>
          <a:xfrm>
            <a:off x="7521823" y="138118"/>
            <a:ext cx="2142862"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kern="1200" dirty="0" smtClean="0">
                <a:solidFill>
                  <a:schemeClr val="bg1"/>
                </a:solidFill>
                <a:latin typeface="微软雅黑" pitchFamily="34" charset="-122"/>
                <a:ea typeface="微软雅黑" pitchFamily="34" charset="-122"/>
                <a:cs typeface="+mn-cs"/>
              </a:rPr>
              <a:t>愿景与挑战</a:t>
            </a:r>
            <a:endParaRPr lang="zh-CN" altLang="en-US" sz="1600" kern="1200" dirty="0">
              <a:solidFill>
                <a:schemeClr val="bg1"/>
              </a:solidFill>
              <a:latin typeface="微软雅黑" pitchFamily="34" charset="-122"/>
              <a:ea typeface="微软雅黑" pitchFamily="34" charset="-122"/>
              <a:cs typeface="+mn-cs"/>
            </a:endParaRPr>
          </a:p>
        </p:txBody>
      </p:sp>
      <p:sp>
        <p:nvSpPr>
          <p:cNvPr id="14" name="TextBox 13"/>
          <p:cNvSpPr txBox="1"/>
          <p:nvPr userDrawn="1"/>
        </p:nvSpPr>
        <p:spPr>
          <a:xfrm>
            <a:off x="9697987" y="17934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dirty="0" smtClean="0">
                <a:solidFill>
                  <a:srgbClr val="7BC14A"/>
                </a:solidFill>
                <a:effectLst/>
                <a:latin typeface="微软雅黑" pitchFamily="34" charset="-122"/>
                <a:ea typeface="微软雅黑" pitchFamily="34" charset="-122"/>
                <a:cs typeface="+mn-cs"/>
              </a:rPr>
              <a:t>正文</a:t>
            </a:r>
            <a:endParaRPr lang="en-US" altLang="zh-CN" sz="1600" b="0" kern="1200" dirty="0" smtClean="0">
              <a:solidFill>
                <a:srgbClr val="7BC14A"/>
              </a:solidFill>
              <a:effectLst/>
              <a:latin typeface="微软雅黑" pitchFamily="34" charset="-122"/>
              <a:ea typeface="微软雅黑" pitchFamily="34" charset="-122"/>
              <a:cs typeface="+mn-cs"/>
            </a:endParaRPr>
          </a:p>
        </p:txBody>
      </p:sp>
      <p:cxnSp>
        <p:nvCxnSpPr>
          <p:cNvPr id="15" name="直接连接符 14"/>
          <p:cNvCxnSpPr/>
          <p:nvPr userDrawn="1"/>
        </p:nvCxnSpPr>
        <p:spPr>
          <a:xfrm>
            <a:off x="9842003" y="542678"/>
            <a:ext cx="720080" cy="0"/>
          </a:xfrm>
          <a:prstGeom prst="line">
            <a:avLst/>
          </a:prstGeom>
          <a:ln>
            <a:solidFill>
              <a:srgbClr val="7BC14A"/>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9697987" y="611396"/>
            <a:ext cx="1008112" cy="369332"/>
          </a:xfrm>
          <a:prstGeom prst="rect">
            <a:avLst/>
          </a:prstGeom>
          <a:noFill/>
          <a:effectLst/>
        </p:spPr>
        <p:txBody>
          <a:bodyPr wrap="square" rtlCol="0">
            <a:spAutoFit/>
          </a:bodyPr>
          <a:lstStyle/>
          <a:p>
            <a:pPr marL="0" algn="ctr" defTabSz="914400" rtl="0" eaLnBrk="1" latinLnBrk="0" hangingPunct="1"/>
            <a:r>
              <a:rPr lang="zh-CN" altLang="en-US" sz="1800" b="1" kern="1200" dirty="0" smtClean="0">
                <a:solidFill>
                  <a:srgbClr val="7BC14A"/>
                </a:solidFill>
                <a:effectLst/>
                <a:latin typeface="微软雅黑" pitchFamily="34" charset="-122"/>
                <a:ea typeface="微软雅黑" pitchFamily="34" charset="-122"/>
                <a:cs typeface="+mn-cs"/>
              </a:rPr>
              <a:t>第三章</a:t>
            </a:r>
            <a:endParaRPr lang="en-US" altLang="zh-CN" sz="1800" b="1" kern="1200" dirty="0" smtClean="0">
              <a:solidFill>
                <a:srgbClr val="7BC14A"/>
              </a:solidFill>
              <a:effectLst/>
              <a:latin typeface="微软雅黑" pitchFamily="34" charset="-122"/>
              <a:ea typeface="微软雅黑" pitchFamily="34" charset="-122"/>
              <a:cs typeface="+mn-cs"/>
            </a:endParaRPr>
          </a:p>
        </p:txBody>
      </p:sp>
      <p:sp>
        <p:nvSpPr>
          <p:cNvPr id="18" name="矩形 17"/>
          <p:cNvSpPr/>
          <p:nvPr/>
        </p:nvSpPr>
        <p:spPr>
          <a:xfrm rot="3152971">
            <a:off x="-506771" y="5735637"/>
            <a:ext cx="2738864" cy="10373"/>
          </a:xfrm>
          <a:prstGeom prst="rect">
            <a:avLst/>
          </a:prstGeom>
          <a:gradFill>
            <a:gsLst>
              <a:gs pos="49628">
                <a:schemeClr val="tx1">
                  <a:lumMod val="65000"/>
                  <a:lumOff val="35000"/>
                </a:schemeClr>
              </a:gs>
              <a:gs pos="2000">
                <a:schemeClr val="bg1">
                  <a:lumMod val="95000"/>
                </a:schemeClr>
              </a:gs>
              <a:gs pos="100000">
                <a:schemeClr val="bg1">
                  <a:lumMod val="9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9" name="椭圆 3"/>
          <p:cNvSpPr/>
          <p:nvPr/>
        </p:nvSpPr>
        <p:spPr>
          <a:xfrm rot="3152971">
            <a:off x="-354486" y="5603852"/>
            <a:ext cx="2572872" cy="167801"/>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chemeClr val="bg1">
                  <a:lumMod val="50000"/>
                  <a:alpha val="27000"/>
                </a:schemeClr>
              </a:gs>
              <a:gs pos="26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p>
        </p:txBody>
      </p:sp>
      <p:sp>
        <p:nvSpPr>
          <p:cNvPr id="22" name="矩形 21"/>
          <p:cNvSpPr/>
          <p:nvPr userDrawn="1"/>
        </p:nvSpPr>
        <p:spPr>
          <a:xfrm rot="5400000">
            <a:off x="436002" y="5256248"/>
            <a:ext cx="792000" cy="18000"/>
          </a:xfrm>
          <a:prstGeom prst="rect">
            <a:avLst/>
          </a:prstGeom>
          <a:gradFill>
            <a:gsLst>
              <a:gs pos="49628">
                <a:schemeClr val="bg1"/>
              </a:gs>
              <a:gs pos="2000">
                <a:schemeClr val="bg1">
                  <a:alpha val="0"/>
                </a:schemeClr>
              </a:gs>
              <a:gs pos="100000">
                <a:schemeClr val="bg1">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3" name="TextBox 22"/>
          <p:cNvSpPr txBox="1"/>
          <p:nvPr userDrawn="1"/>
        </p:nvSpPr>
        <p:spPr>
          <a:xfrm>
            <a:off x="779658" y="4941168"/>
            <a:ext cx="997449" cy="830997"/>
          </a:xfrm>
          <a:prstGeom prst="rect">
            <a:avLst/>
          </a:prstGeom>
          <a:noFill/>
        </p:spPr>
        <p:txBody>
          <a:bodyPr wrap="square" rtlCol="0">
            <a:spAutoFit/>
          </a:bodyPr>
          <a:lstStyle/>
          <a:p>
            <a:pPr>
              <a:lnSpc>
                <a:spcPct val="150000"/>
              </a:lnSpc>
            </a:pPr>
            <a:r>
              <a:rPr lang="zh-CN" altLang="en-US" sz="1600" b="1" dirty="0" smtClean="0">
                <a:solidFill>
                  <a:schemeClr val="bg1"/>
                </a:solidFill>
                <a:latin typeface="微软雅黑" pitchFamily="34" charset="-122"/>
                <a:ea typeface="微软雅黑" pitchFamily="34" charset="-122"/>
              </a:rPr>
              <a:t>相关概念粒度图示</a:t>
            </a:r>
            <a:endParaRPr lang="zh-CN" altLang="en-US" sz="1600" b="1" dirty="0">
              <a:solidFill>
                <a:schemeClr val="bg1"/>
              </a:solidFill>
              <a:latin typeface="微软雅黑" pitchFamily="34" charset="-122"/>
              <a:ea typeface="微软雅黑" pitchFamily="34" charset="-122"/>
            </a:endParaRPr>
          </a:p>
        </p:txBody>
      </p:sp>
      <p:sp>
        <p:nvSpPr>
          <p:cNvPr id="24" name="TextBox 23"/>
          <p:cNvSpPr txBox="1"/>
          <p:nvPr userDrawn="1"/>
        </p:nvSpPr>
        <p:spPr>
          <a:xfrm>
            <a:off x="451699" y="5034662"/>
            <a:ext cx="533320" cy="338554"/>
          </a:xfrm>
          <a:prstGeom prst="rect">
            <a:avLst/>
          </a:prstGeom>
          <a:noFill/>
        </p:spPr>
        <p:txBody>
          <a:bodyPr wrap="square" rtlCol="0">
            <a:spAutoFit/>
          </a:bodyPr>
          <a:lstStyle/>
          <a:p>
            <a:r>
              <a:rPr lang="en-US" altLang="zh-CN" sz="1600" b="1" dirty="0" smtClean="0">
                <a:solidFill>
                  <a:schemeClr val="bg1"/>
                </a:solidFill>
                <a:latin typeface="微软雅黑" pitchFamily="34" charset="-122"/>
                <a:ea typeface="微软雅黑" pitchFamily="34" charset="-122"/>
              </a:rPr>
              <a:t>03</a:t>
            </a:r>
            <a:endParaRPr lang="zh-CN" altLang="en-US" sz="1600" b="1" dirty="0">
              <a:solidFill>
                <a:schemeClr val="bg1"/>
              </a:solidFill>
              <a:latin typeface="微软雅黑" pitchFamily="34" charset="-122"/>
              <a:ea typeface="微软雅黑" pitchFamily="34" charset="-122"/>
            </a:endParaRPr>
          </a:p>
        </p:txBody>
      </p:sp>
      <p:cxnSp>
        <p:nvCxnSpPr>
          <p:cNvPr id="25" name="直接连接符 24"/>
          <p:cNvCxnSpPr/>
          <p:nvPr userDrawn="1"/>
        </p:nvCxnSpPr>
        <p:spPr>
          <a:xfrm>
            <a:off x="11066139" y="1412776"/>
            <a:ext cx="0" cy="504056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26" name="矩形 25"/>
          <p:cNvSpPr/>
          <p:nvPr userDrawn="1"/>
        </p:nvSpPr>
        <p:spPr>
          <a:xfrm>
            <a:off x="11066139" y="1772816"/>
            <a:ext cx="648072" cy="4366066"/>
          </a:xfrm>
          <a:prstGeom prst="rect">
            <a:avLst/>
          </a:prstGeom>
          <a:solidFill>
            <a:srgbClr val="7BC143">
              <a:alpha val="74902"/>
            </a:srgbClr>
          </a:solidFill>
          <a:ln>
            <a:noFill/>
          </a:ln>
          <a:effectLst>
            <a:outerShdw blurRad="63500" sx="102000" sy="102000" algn="ctr" rotWithShape="0">
              <a:schemeClr val="bg1">
                <a:alpha val="40000"/>
              </a:scheme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7" name="TextBox 26"/>
          <p:cNvSpPr txBox="1"/>
          <p:nvPr userDrawn="1"/>
        </p:nvSpPr>
        <p:spPr>
          <a:xfrm>
            <a:off x="11160213" y="2496765"/>
            <a:ext cx="553998" cy="3642118"/>
          </a:xfrm>
          <a:prstGeom prst="rect">
            <a:avLst/>
          </a:prstGeom>
          <a:noFill/>
        </p:spPr>
        <p:txBody>
          <a:bodyPr vert="eaVert" wrap="square" rtlCol="0" anchor="ctr">
            <a:spAutoFit/>
          </a:bodyPr>
          <a:lstStyle/>
          <a:p>
            <a:pPr algn="ctr"/>
            <a:r>
              <a:rPr lang="zh-CN" altLang="en-US" sz="2400" spc="40" dirty="0" smtClean="0">
                <a:solidFill>
                  <a:schemeClr val="bg1"/>
                </a:solidFill>
                <a:latin typeface="微软雅黑" pitchFamily="34" charset="-122"/>
                <a:ea typeface="微软雅黑" pitchFamily="34" charset="-122"/>
              </a:rPr>
              <a:t>学习分析相关概念界定</a:t>
            </a:r>
            <a:endParaRPr lang="zh-CN" altLang="en-US" sz="2400" spc="40" dirty="0">
              <a:solidFill>
                <a:schemeClr val="bg1"/>
              </a:solidFill>
              <a:latin typeface="微软雅黑" pitchFamily="34" charset="-122"/>
              <a:ea typeface="微软雅黑" pitchFamily="34" charset="-122"/>
            </a:endParaRPr>
          </a:p>
        </p:txBody>
      </p:sp>
      <p:sp>
        <p:nvSpPr>
          <p:cNvPr id="28" name="椭圆 27"/>
          <p:cNvSpPr/>
          <p:nvPr userDrawn="1"/>
        </p:nvSpPr>
        <p:spPr bwMode="auto">
          <a:xfrm>
            <a:off x="11138175" y="1916832"/>
            <a:ext cx="504000" cy="504000"/>
          </a:xfrm>
          <a:prstGeom prst="ellipse">
            <a:avLst/>
          </a:prstGeom>
          <a:solidFill>
            <a:sysClr val="window" lastClr="FFFFFF">
              <a:lumMod val="95000"/>
            </a:sysClr>
          </a:solidFill>
          <a:ln w="25400" cap="flat" cmpd="sng" algn="ctr">
            <a:no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r>
              <a:rPr lang="en-US" altLang="zh-CN" sz="3200" b="1" kern="0" dirty="0" smtClean="0">
                <a:solidFill>
                  <a:sysClr val="window" lastClr="FFFFFF">
                    <a:lumMod val="50000"/>
                  </a:sysClr>
                </a:solidFill>
                <a:latin typeface="Broadway" pitchFamily="82" charset="0"/>
                <a:ea typeface="微软雅黑" pitchFamily="34" charset="-122"/>
              </a:rPr>
              <a:t>1</a:t>
            </a:r>
            <a:endParaRPr kumimoji="0" lang="zh-CN" altLang="en-US" sz="3200" b="1" i="0" u="none" strike="noStrike" kern="0" cap="none" spc="0" normalizeH="0" baseline="0" noProof="0" dirty="0">
              <a:ln>
                <a:noFill/>
              </a:ln>
              <a:solidFill>
                <a:sysClr val="window" lastClr="FFFFFF">
                  <a:lumMod val="50000"/>
                </a:sysClr>
              </a:solidFill>
              <a:effectLst/>
              <a:uLnTx/>
              <a:uFillTx/>
              <a:latin typeface="Broadway" pitchFamily="82" charset="0"/>
              <a:ea typeface="微软雅黑" pitchFamily="34" charset="-122"/>
            </a:endParaRPr>
          </a:p>
        </p:txBody>
      </p:sp>
      <p:cxnSp>
        <p:nvCxnSpPr>
          <p:cNvPr id="29" name="直接连接符 28"/>
          <p:cNvCxnSpPr/>
          <p:nvPr userDrawn="1"/>
        </p:nvCxnSpPr>
        <p:spPr>
          <a:xfrm>
            <a:off x="9769995" y="6453336"/>
            <a:ext cx="1296144" cy="0"/>
          </a:xfrm>
          <a:prstGeom prst="line">
            <a:avLst/>
          </a:prstGeom>
          <a:ln>
            <a:solidFill>
              <a:srgbClr val="92D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53027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节标题">
    <p:spTree>
      <p:nvGrpSpPr>
        <p:cNvPr id="1" name=""/>
        <p:cNvGrpSpPr/>
        <p:nvPr/>
      </p:nvGrpSpPr>
      <p:grpSpPr>
        <a:xfrm>
          <a:off x="0" y="0"/>
          <a:ext cx="0" cy="0"/>
          <a:chOff x="0" y="0"/>
          <a:chExt cx="0" cy="0"/>
        </a:xfrm>
      </p:grpSpPr>
      <p:sp>
        <p:nvSpPr>
          <p:cNvPr id="2" name="矩形 1"/>
          <p:cNvSpPr/>
          <p:nvPr userDrawn="1"/>
        </p:nvSpPr>
        <p:spPr>
          <a:xfrm>
            <a:off x="1089371" y="0"/>
            <a:ext cx="9949671" cy="542678"/>
          </a:xfrm>
          <a:prstGeom prst="rect">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cxnSp>
        <p:nvCxnSpPr>
          <p:cNvPr id="4" name="直接连接符 3"/>
          <p:cNvCxnSpPr/>
          <p:nvPr userDrawn="1"/>
        </p:nvCxnSpPr>
        <p:spPr>
          <a:xfrm>
            <a:off x="3221937"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p:cNvSpPr/>
          <p:nvPr userDrawn="1"/>
        </p:nvSpPr>
        <p:spPr>
          <a:xfrm>
            <a:off x="11039043" y="173346"/>
            <a:ext cx="1093568" cy="369332"/>
          </a:xfrm>
          <a:prstGeom prst="rect">
            <a:avLst/>
          </a:prstGeom>
        </p:spPr>
        <p:txBody>
          <a:bodyPr/>
          <a:lstStyle/>
          <a:p>
            <a:pPr algn="ctr">
              <a:defRPr/>
            </a:pPr>
            <a:r>
              <a:rPr lang="zh-CN" altLang="en-US" sz="1600" dirty="0">
                <a:solidFill>
                  <a:srgbClr val="7BC14A"/>
                </a:solidFill>
                <a:latin typeface="微软雅黑" pitchFamily="34" charset="-122"/>
                <a:ea typeface="微软雅黑" pitchFamily="34" charset="-122"/>
              </a:rPr>
              <a:t>第 </a:t>
            </a:r>
            <a:fld id="{2EEF1883-7A0E-4F66-9932-E581691AD397}" type="slidenum">
              <a:rPr lang="zh-CN" altLang="en-US" sz="1600">
                <a:solidFill>
                  <a:srgbClr val="7BC14A"/>
                </a:solidFill>
              </a:rPr>
              <a:pPr algn="ctr">
                <a:defRPr/>
              </a:pPr>
              <a:t>‹#›</a:t>
            </a:fld>
            <a:r>
              <a:rPr lang="zh-CN" altLang="en-US" sz="1600" dirty="0">
                <a:solidFill>
                  <a:srgbClr val="7BC14A"/>
                </a:solidFill>
              </a:rPr>
              <a:t>  </a:t>
            </a:r>
            <a:r>
              <a:rPr lang="zh-CN" altLang="en-US" sz="1600" dirty="0">
                <a:solidFill>
                  <a:srgbClr val="7BC14A"/>
                </a:solidFill>
                <a:latin typeface="微软雅黑" pitchFamily="34" charset="-122"/>
                <a:ea typeface="微软雅黑" pitchFamily="34" charset="-122"/>
              </a:rPr>
              <a:t>页</a:t>
            </a:r>
          </a:p>
        </p:txBody>
      </p:sp>
      <p:sp>
        <p:nvSpPr>
          <p:cNvPr id="6" name="Rectangle 5"/>
          <p:cNvSpPr>
            <a:spLocks noChangeArrowheads="1"/>
          </p:cNvSpPr>
          <p:nvPr userDrawn="1"/>
        </p:nvSpPr>
        <p:spPr bwMode="auto">
          <a:xfrm rot="16200000">
            <a:off x="9603667" y="94320"/>
            <a:ext cx="1196752" cy="1008112"/>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tabLst/>
            </a:pPr>
            <a:endParaRPr kumimoji="0" lang="zh-CN" altLang="en-US" b="1" i="0" u="none" strike="noStrike" kern="0" cap="none" spc="0" normalizeH="0" baseline="0" dirty="0">
              <a:ln>
                <a:noFill/>
              </a:ln>
              <a:solidFill>
                <a:srgbClr val="F9F9F9"/>
              </a:solidFill>
              <a:effectLst/>
              <a:uLnTx/>
              <a:uFillTx/>
              <a:latin typeface="微软雅黑" pitchFamily="34" charset="-122"/>
              <a:ea typeface="微软雅黑" pitchFamily="34" charset="-122"/>
            </a:endParaRPr>
          </a:p>
        </p:txBody>
      </p:sp>
      <p:cxnSp>
        <p:nvCxnSpPr>
          <p:cNvPr id="7" name="直接连接符 6"/>
          <p:cNvCxnSpPr/>
          <p:nvPr userDrawn="1"/>
        </p:nvCxnSpPr>
        <p:spPr>
          <a:xfrm>
            <a:off x="5371880"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7521823"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089371" y="138118"/>
            <a:ext cx="2132565"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背景</a:t>
            </a:r>
            <a:endParaRPr lang="zh-CN" altLang="en-US" sz="1600" b="0" kern="1200" dirty="0">
              <a:solidFill>
                <a:schemeClr val="bg1"/>
              </a:solidFill>
              <a:latin typeface="微软雅黑" pitchFamily="34" charset="-122"/>
              <a:ea typeface="微软雅黑" pitchFamily="34" charset="-122"/>
              <a:cs typeface="+mn-cs"/>
            </a:endParaRPr>
          </a:p>
        </p:txBody>
      </p:sp>
      <p:sp>
        <p:nvSpPr>
          <p:cNvPr id="10" name="TextBox 9"/>
          <p:cNvSpPr txBox="1"/>
          <p:nvPr userDrawn="1"/>
        </p:nvSpPr>
        <p:spPr>
          <a:xfrm>
            <a:off x="3244943" y="138118"/>
            <a:ext cx="2126937"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研究基础</a:t>
            </a:r>
            <a:endParaRPr lang="zh-CN" altLang="en-US" sz="1600" b="0" kern="1200" dirty="0">
              <a:solidFill>
                <a:schemeClr val="bg1"/>
              </a:solidFill>
              <a:latin typeface="微软雅黑" pitchFamily="34" charset="-122"/>
              <a:ea typeface="微软雅黑" pitchFamily="34" charset="-122"/>
              <a:cs typeface="+mn-cs"/>
            </a:endParaRPr>
          </a:p>
        </p:txBody>
      </p:sp>
      <p:sp>
        <p:nvSpPr>
          <p:cNvPr id="11" name="等腰三角形 10"/>
          <p:cNvSpPr/>
          <p:nvPr userDrawn="1"/>
        </p:nvSpPr>
        <p:spPr>
          <a:xfrm flipV="1">
            <a:off x="6302835" y="542678"/>
            <a:ext cx="288032" cy="161388"/>
          </a:xfrm>
          <a:prstGeom prst="triangle">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sp>
        <p:nvSpPr>
          <p:cNvPr id="12" name="TextBox 11"/>
          <p:cNvSpPr txBox="1"/>
          <p:nvPr userDrawn="1"/>
        </p:nvSpPr>
        <p:spPr>
          <a:xfrm>
            <a:off x="5371880" y="116632"/>
            <a:ext cx="2149943" cy="369332"/>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800" b="1" kern="1200" dirty="0" smtClean="0">
                <a:solidFill>
                  <a:schemeClr val="bg1"/>
                </a:solidFill>
                <a:latin typeface="微软雅黑" pitchFamily="34" charset="-122"/>
                <a:ea typeface="微软雅黑" pitchFamily="34" charset="-122"/>
                <a:cs typeface="+mn-cs"/>
              </a:rPr>
              <a:t>国内外研究现状</a:t>
            </a:r>
            <a:endParaRPr lang="zh-CN" altLang="en-US" sz="1800" b="1" kern="1200" dirty="0">
              <a:solidFill>
                <a:schemeClr val="bg1"/>
              </a:solidFill>
              <a:latin typeface="微软雅黑" pitchFamily="34" charset="-122"/>
              <a:ea typeface="微软雅黑" pitchFamily="34" charset="-122"/>
              <a:cs typeface="+mn-cs"/>
            </a:endParaRPr>
          </a:p>
        </p:txBody>
      </p:sp>
      <p:sp>
        <p:nvSpPr>
          <p:cNvPr id="13" name="TextBox 12"/>
          <p:cNvSpPr txBox="1"/>
          <p:nvPr userDrawn="1"/>
        </p:nvSpPr>
        <p:spPr>
          <a:xfrm>
            <a:off x="7521823" y="138118"/>
            <a:ext cx="2142862"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kern="1200" dirty="0" smtClean="0">
                <a:solidFill>
                  <a:schemeClr val="bg1"/>
                </a:solidFill>
                <a:latin typeface="微软雅黑" pitchFamily="34" charset="-122"/>
                <a:ea typeface="微软雅黑" pitchFamily="34" charset="-122"/>
                <a:cs typeface="+mn-cs"/>
              </a:rPr>
              <a:t>愿景与挑战</a:t>
            </a:r>
            <a:endParaRPr lang="zh-CN" altLang="en-US" sz="1600" kern="1200" dirty="0">
              <a:solidFill>
                <a:schemeClr val="bg1"/>
              </a:solidFill>
              <a:latin typeface="微软雅黑" pitchFamily="34" charset="-122"/>
              <a:ea typeface="微软雅黑" pitchFamily="34" charset="-122"/>
              <a:cs typeface="+mn-cs"/>
            </a:endParaRPr>
          </a:p>
        </p:txBody>
      </p:sp>
      <p:sp>
        <p:nvSpPr>
          <p:cNvPr id="14" name="TextBox 13"/>
          <p:cNvSpPr txBox="1"/>
          <p:nvPr userDrawn="1"/>
        </p:nvSpPr>
        <p:spPr>
          <a:xfrm>
            <a:off x="9697987" y="17934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dirty="0" smtClean="0">
                <a:solidFill>
                  <a:srgbClr val="7BC14A"/>
                </a:solidFill>
                <a:effectLst/>
                <a:latin typeface="微软雅黑" pitchFamily="34" charset="-122"/>
                <a:ea typeface="微软雅黑" pitchFamily="34" charset="-122"/>
                <a:cs typeface="+mn-cs"/>
              </a:rPr>
              <a:t>正文</a:t>
            </a:r>
            <a:endParaRPr lang="en-US" altLang="zh-CN" sz="1600" b="0" kern="1200" dirty="0" smtClean="0">
              <a:solidFill>
                <a:srgbClr val="7BC14A"/>
              </a:solidFill>
              <a:effectLst/>
              <a:latin typeface="微软雅黑" pitchFamily="34" charset="-122"/>
              <a:ea typeface="微软雅黑" pitchFamily="34" charset="-122"/>
              <a:cs typeface="+mn-cs"/>
            </a:endParaRPr>
          </a:p>
        </p:txBody>
      </p:sp>
      <p:cxnSp>
        <p:nvCxnSpPr>
          <p:cNvPr id="15" name="直接连接符 14"/>
          <p:cNvCxnSpPr/>
          <p:nvPr userDrawn="1"/>
        </p:nvCxnSpPr>
        <p:spPr>
          <a:xfrm>
            <a:off x="9842003" y="542678"/>
            <a:ext cx="720080" cy="0"/>
          </a:xfrm>
          <a:prstGeom prst="line">
            <a:avLst/>
          </a:prstGeom>
          <a:ln>
            <a:solidFill>
              <a:srgbClr val="7BC14A"/>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9697987" y="611396"/>
            <a:ext cx="1008112" cy="369332"/>
          </a:xfrm>
          <a:prstGeom prst="rect">
            <a:avLst/>
          </a:prstGeom>
          <a:noFill/>
          <a:effectLst/>
        </p:spPr>
        <p:txBody>
          <a:bodyPr wrap="square" rtlCol="0">
            <a:spAutoFit/>
          </a:bodyPr>
          <a:lstStyle/>
          <a:p>
            <a:pPr marL="0" algn="ctr" defTabSz="914400" rtl="0" eaLnBrk="1" latinLnBrk="0" hangingPunct="1"/>
            <a:r>
              <a:rPr lang="zh-CN" altLang="en-US" sz="1800" b="1" kern="1200" dirty="0" smtClean="0">
                <a:solidFill>
                  <a:srgbClr val="7BC14A"/>
                </a:solidFill>
                <a:effectLst/>
                <a:latin typeface="微软雅黑" pitchFamily="34" charset="-122"/>
                <a:ea typeface="微软雅黑" pitchFamily="34" charset="-122"/>
                <a:cs typeface="+mn-cs"/>
              </a:rPr>
              <a:t>第三章</a:t>
            </a:r>
            <a:endParaRPr lang="en-US" altLang="zh-CN" sz="1800" b="1" kern="1200" dirty="0" smtClean="0">
              <a:solidFill>
                <a:srgbClr val="7BC14A"/>
              </a:solidFill>
              <a:effectLst/>
              <a:latin typeface="微软雅黑" pitchFamily="34" charset="-122"/>
              <a:ea typeface="微软雅黑" pitchFamily="34" charset="-122"/>
              <a:cs typeface="+mn-cs"/>
            </a:endParaRPr>
          </a:p>
        </p:txBody>
      </p:sp>
      <p:cxnSp>
        <p:nvCxnSpPr>
          <p:cNvPr id="30" name="直接连接符 29"/>
          <p:cNvCxnSpPr/>
          <p:nvPr userDrawn="1"/>
        </p:nvCxnSpPr>
        <p:spPr>
          <a:xfrm>
            <a:off x="5040560" y="5903694"/>
            <a:ext cx="6025579"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31" name="矩形 30"/>
          <p:cNvSpPr/>
          <p:nvPr userDrawn="1"/>
        </p:nvSpPr>
        <p:spPr>
          <a:xfrm>
            <a:off x="6276397" y="5903694"/>
            <a:ext cx="4392488" cy="621650"/>
          </a:xfrm>
          <a:prstGeom prst="rect">
            <a:avLst/>
          </a:prstGeom>
          <a:solidFill>
            <a:srgbClr val="7BC143">
              <a:alpha val="74902"/>
            </a:srgbClr>
          </a:solidFill>
          <a:ln>
            <a:noFill/>
          </a:ln>
          <a:effectLst>
            <a:outerShdw blurRad="63500" sx="102000" sy="102000" algn="ctr" rotWithShape="0">
              <a:schemeClr val="bg1">
                <a:alpha val="40000"/>
              </a:scheme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2" name="椭圆 31"/>
          <p:cNvSpPr/>
          <p:nvPr userDrawn="1"/>
        </p:nvSpPr>
        <p:spPr bwMode="auto">
          <a:xfrm>
            <a:off x="6348461" y="5955641"/>
            <a:ext cx="504000" cy="504000"/>
          </a:xfrm>
          <a:prstGeom prst="ellipse">
            <a:avLst/>
          </a:prstGeom>
          <a:solidFill>
            <a:sysClr val="window" lastClr="FFFFFF">
              <a:lumMod val="95000"/>
            </a:sysClr>
          </a:solidFill>
          <a:ln w="25400" cap="flat" cmpd="sng" algn="ctr">
            <a:no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r>
              <a:rPr lang="en-US" altLang="zh-CN" sz="3200" b="1" kern="0" dirty="0">
                <a:solidFill>
                  <a:sysClr val="window" lastClr="FFFFFF">
                    <a:lumMod val="50000"/>
                  </a:sysClr>
                </a:solidFill>
                <a:latin typeface="Broadway" pitchFamily="82" charset="0"/>
                <a:ea typeface="微软雅黑" pitchFamily="34" charset="-122"/>
              </a:rPr>
              <a:t>2</a:t>
            </a:r>
            <a:endParaRPr kumimoji="0" lang="zh-CN" altLang="en-US" sz="3200" b="1" i="0" u="none" strike="noStrike" kern="0" cap="none" spc="0" normalizeH="0" baseline="0" noProof="0" dirty="0">
              <a:ln>
                <a:noFill/>
              </a:ln>
              <a:solidFill>
                <a:sysClr val="window" lastClr="FFFFFF">
                  <a:lumMod val="50000"/>
                </a:sysClr>
              </a:solidFill>
              <a:effectLst/>
              <a:uLnTx/>
              <a:uFillTx/>
              <a:latin typeface="Broadway" pitchFamily="82" charset="0"/>
              <a:ea typeface="微软雅黑" pitchFamily="34" charset="-122"/>
            </a:endParaRPr>
          </a:p>
        </p:txBody>
      </p:sp>
      <p:sp>
        <p:nvSpPr>
          <p:cNvPr id="33" name="TextBox 32"/>
          <p:cNvSpPr txBox="1"/>
          <p:nvPr userDrawn="1"/>
        </p:nvSpPr>
        <p:spPr>
          <a:xfrm>
            <a:off x="7068485" y="5992197"/>
            <a:ext cx="3384376" cy="430887"/>
          </a:xfrm>
          <a:prstGeom prst="rect">
            <a:avLst/>
          </a:prstGeom>
          <a:noFill/>
        </p:spPr>
        <p:txBody>
          <a:bodyPr wrap="square" rtlCol="0">
            <a:spAutoFit/>
          </a:bodyPr>
          <a:lstStyle/>
          <a:p>
            <a:r>
              <a:rPr lang="zh-CN" altLang="en-US" sz="2200" dirty="0" smtClean="0">
                <a:solidFill>
                  <a:schemeClr val="bg1"/>
                </a:solidFill>
                <a:latin typeface="微软雅黑" pitchFamily="34" charset="-122"/>
                <a:ea typeface="微软雅黑" pitchFamily="34" charset="-122"/>
              </a:rPr>
              <a:t>学习分析模型</a:t>
            </a:r>
            <a:endParaRPr lang="zh-CN" altLang="en-US" sz="2200" dirty="0">
              <a:solidFill>
                <a:schemeClr val="bg1"/>
              </a:solidFill>
              <a:latin typeface="微软雅黑" pitchFamily="34" charset="-122"/>
              <a:ea typeface="微软雅黑" pitchFamily="34" charset="-122"/>
            </a:endParaRPr>
          </a:p>
        </p:txBody>
      </p:sp>
      <p:cxnSp>
        <p:nvCxnSpPr>
          <p:cNvPr id="34" name="直接连接符 33"/>
          <p:cNvCxnSpPr/>
          <p:nvPr userDrawn="1"/>
        </p:nvCxnSpPr>
        <p:spPr>
          <a:xfrm>
            <a:off x="11066139" y="5013176"/>
            <a:ext cx="0" cy="890518"/>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grpSp>
        <p:nvGrpSpPr>
          <p:cNvPr id="35" name="组合 34"/>
          <p:cNvGrpSpPr/>
          <p:nvPr userDrawn="1"/>
        </p:nvGrpSpPr>
        <p:grpSpPr>
          <a:xfrm>
            <a:off x="336947" y="4831306"/>
            <a:ext cx="3197823" cy="1137927"/>
            <a:chOff x="2483768" y="1628800"/>
            <a:chExt cx="4282437" cy="1748146"/>
          </a:xfrm>
          <a:effectLst>
            <a:reflection blurRad="6350" stA="52000" endA="300" endPos="35000" dir="5400000" sy="-100000" algn="bl" rotWithShape="0"/>
          </a:effectLst>
        </p:grpSpPr>
        <p:sp>
          <p:nvSpPr>
            <p:cNvPr id="36" name="矩形 35"/>
            <p:cNvSpPr/>
            <p:nvPr/>
          </p:nvSpPr>
          <p:spPr>
            <a:xfrm>
              <a:off x="2483768" y="3360725"/>
              <a:ext cx="4282437" cy="16220"/>
            </a:xfrm>
            <a:prstGeom prst="rect">
              <a:avLst/>
            </a:prstGeom>
            <a:gradFill>
              <a:gsLst>
                <a:gs pos="49628">
                  <a:schemeClr val="tx1">
                    <a:lumMod val="65000"/>
                    <a:lumOff val="35000"/>
                  </a:schemeClr>
                </a:gs>
                <a:gs pos="2000">
                  <a:schemeClr val="bg1">
                    <a:lumMod val="95000"/>
                  </a:schemeClr>
                </a:gs>
                <a:gs pos="100000">
                  <a:schemeClr val="bg1">
                    <a:lumMod val="9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
            <p:cNvSpPr/>
            <p:nvPr/>
          </p:nvSpPr>
          <p:spPr>
            <a:xfrm>
              <a:off x="2613539" y="3180252"/>
              <a:ext cx="4022895" cy="183301"/>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chemeClr val="accent6">
                    <a:lumMod val="75000"/>
                    <a:alpha val="40000"/>
                  </a:schemeClr>
                </a:gs>
                <a:gs pos="26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8" name="椭圆 6"/>
            <p:cNvSpPr/>
            <p:nvPr/>
          </p:nvSpPr>
          <p:spPr>
            <a:xfrm>
              <a:off x="3393472" y="1628800"/>
              <a:ext cx="2206104" cy="1734754"/>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chemeClr val="bg1"/>
            </a:solidFill>
            <a:ln>
              <a:noFill/>
            </a:ln>
            <a:effectLst>
              <a:outerShdw blurRad="50800" dist="38100" dir="16200000" sx="101000" sy="101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9" name="椭圆 6"/>
            <p:cNvSpPr/>
            <p:nvPr/>
          </p:nvSpPr>
          <p:spPr>
            <a:xfrm>
              <a:off x="3458358" y="1724778"/>
              <a:ext cx="2080450" cy="1635947"/>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rgbClr val="F5801F"/>
            </a:solidFill>
            <a:ln>
              <a:noFill/>
            </a:ln>
            <a:effectLst>
              <a:innerShdw blurRad="114300">
                <a:srgbClr val="7C3B06"/>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椭圆 6"/>
            <p:cNvSpPr/>
            <p:nvPr/>
          </p:nvSpPr>
          <p:spPr>
            <a:xfrm>
              <a:off x="3478478" y="1916832"/>
              <a:ext cx="2029626" cy="1460114"/>
            </a:xfrm>
            <a:custGeom>
              <a:avLst/>
              <a:gdLst/>
              <a:ahLst/>
              <a:cxnLst/>
              <a:rect l="l" t="t" r="r" b="b"/>
              <a:pathLst>
                <a:path w="2029626" h="1543927">
                  <a:moveTo>
                    <a:pt x="1014813" y="0"/>
                  </a:moveTo>
                  <a:cubicBezTo>
                    <a:pt x="1575279" y="0"/>
                    <a:pt x="2029626" y="454347"/>
                    <a:pt x="2029626" y="1014813"/>
                  </a:cubicBezTo>
                  <a:cubicBezTo>
                    <a:pt x="2029626" y="1209411"/>
                    <a:pt x="1974854" y="1391215"/>
                    <a:pt x="1877153" y="1543927"/>
                  </a:cubicBezTo>
                  <a:lnTo>
                    <a:pt x="152474" y="1543927"/>
                  </a:lnTo>
                  <a:cubicBezTo>
                    <a:pt x="54772" y="1391215"/>
                    <a:pt x="0" y="1209411"/>
                    <a:pt x="0" y="1014813"/>
                  </a:cubicBezTo>
                  <a:cubicBezTo>
                    <a:pt x="0" y="454347"/>
                    <a:pt x="454347" y="0"/>
                    <a:pt x="1014813" y="0"/>
                  </a:cubicBezTo>
                  <a:close/>
                </a:path>
              </a:pathLst>
            </a:custGeom>
            <a:solidFill>
              <a:schemeClr val="bg1"/>
            </a:solidFill>
            <a:ln>
              <a:noFill/>
            </a:ln>
            <a:effectLst>
              <a:innerShdw blurRad="114300">
                <a:srgbClr val="7C3B06"/>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54" name="TextBox 53"/>
          <p:cNvSpPr txBox="1"/>
          <p:nvPr userDrawn="1"/>
        </p:nvSpPr>
        <p:spPr>
          <a:xfrm>
            <a:off x="1209064" y="4478282"/>
            <a:ext cx="1264809" cy="830997"/>
          </a:xfrm>
          <a:prstGeom prst="rect">
            <a:avLst/>
          </a:prstGeom>
          <a:noFill/>
        </p:spPr>
        <p:txBody>
          <a:bodyPr wrap="square" lIns="0" tIns="0" rIns="0" bIns="0" rtlCol="0" anchor="ctr">
            <a:spAutoFit/>
          </a:bodyPr>
          <a:lstStyle/>
          <a:p>
            <a:pPr algn="ctr"/>
            <a:r>
              <a:rPr lang="en-US" altLang="zh-CN" sz="5400" dirty="0" smtClean="0">
                <a:ln>
                  <a:solidFill>
                    <a:schemeClr val="bg1"/>
                  </a:solidFill>
                </a:ln>
                <a:solidFill>
                  <a:srgbClr val="FC5104"/>
                </a:solidFill>
                <a:effectLst>
                  <a:outerShdw blurRad="63500" sx="102000" sy="102000" algn="ctr" rotWithShape="0">
                    <a:prstClr val="black">
                      <a:alpha val="40000"/>
                    </a:prstClr>
                  </a:outerShdw>
                </a:effectLst>
                <a:latin typeface="Broadway" pitchFamily="82" charset="0"/>
                <a:ea typeface="微软雅黑" pitchFamily="34" charset="-122"/>
              </a:rPr>
              <a:t>1</a:t>
            </a:r>
            <a:endParaRPr lang="zh-CN" altLang="en-US" sz="5400" dirty="0">
              <a:ln>
                <a:solidFill>
                  <a:schemeClr val="bg1"/>
                </a:solidFill>
              </a:ln>
              <a:solidFill>
                <a:srgbClr val="FC5104"/>
              </a:solidFill>
              <a:effectLst>
                <a:outerShdw blurRad="63500" sx="102000" sy="102000" algn="ctr" rotWithShape="0">
                  <a:prstClr val="black">
                    <a:alpha val="40000"/>
                  </a:prstClr>
                </a:outerShdw>
              </a:effectLst>
              <a:latin typeface="Broadway" pitchFamily="82" charset="0"/>
              <a:ea typeface="微软雅黑" pitchFamily="34" charset="-122"/>
            </a:endParaRPr>
          </a:p>
        </p:txBody>
      </p:sp>
      <p:sp>
        <p:nvSpPr>
          <p:cNvPr id="55" name="TextBox 54"/>
          <p:cNvSpPr txBox="1"/>
          <p:nvPr userDrawn="1"/>
        </p:nvSpPr>
        <p:spPr>
          <a:xfrm>
            <a:off x="1089373" y="5171186"/>
            <a:ext cx="1505936" cy="701346"/>
          </a:xfrm>
          <a:prstGeom prst="rect">
            <a:avLst/>
          </a:prstGeom>
          <a:noFill/>
        </p:spPr>
        <p:txBody>
          <a:bodyPr wrap="square" rtlCol="0">
            <a:spAutoFit/>
          </a:bodyPr>
          <a:lstStyle/>
          <a:p>
            <a:pPr algn="ctr">
              <a:lnSpc>
                <a:spcPct val="130000"/>
              </a:lnSpc>
            </a:pPr>
            <a:r>
              <a:rPr lang="en-US" altLang="zh-CN" sz="1600" dirty="0" smtClean="0">
                <a:solidFill>
                  <a:schemeClr val="tx1">
                    <a:lumMod val="65000"/>
                    <a:lumOff val="35000"/>
                  </a:schemeClr>
                </a:solidFill>
                <a:latin typeface="微软雅黑" pitchFamily="34" charset="-122"/>
                <a:ea typeface="微软雅黑" pitchFamily="34" charset="-122"/>
              </a:rPr>
              <a:t>Brown</a:t>
            </a:r>
            <a:r>
              <a:rPr lang="zh-CN" altLang="en-US" sz="1600" dirty="0" smtClean="0">
                <a:solidFill>
                  <a:schemeClr val="tx1">
                    <a:lumMod val="65000"/>
                    <a:lumOff val="35000"/>
                  </a:schemeClr>
                </a:solidFill>
                <a:latin typeface="微软雅黑" pitchFamily="34" charset="-122"/>
                <a:ea typeface="微软雅黑" pitchFamily="34" charset="-122"/>
              </a:rPr>
              <a:t>五要素模型</a:t>
            </a:r>
          </a:p>
        </p:txBody>
      </p:sp>
    </p:spTree>
    <p:extLst>
      <p:ext uri="{BB962C8B-B14F-4D97-AF65-F5344CB8AC3E}">
        <p14:creationId xmlns:p14="http://schemas.microsoft.com/office/powerpoint/2010/main" val="2970689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节标题">
    <p:spTree>
      <p:nvGrpSpPr>
        <p:cNvPr id="1" name=""/>
        <p:cNvGrpSpPr/>
        <p:nvPr/>
      </p:nvGrpSpPr>
      <p:grpSpPr>
        <a:xfrm>
          <a:off x="0" y="0"/>
          <a:ext cx="0" cy="0"/>
          <a:chOff x="0" y="0"/>
          <a:chExt cx="0" cy="0"/>
        </a:xfrm>
      </p:grpSpPr>
      <p:grpSp>
        <p:nvGrpSpPr>
          <p:cNvPr id="43" name="组合 42"/>
          <p:cNvGrpSpPr/>
          <p:nvPr userDrawn="1"/>
        </p:nvGrpSpPr>
        <p:grpSpPr>
          <a:xfrm>
            <a:off x="337970" y="4831633"/>
            <a:ext cx="3196800" cy="1137600"/>
            <a:chOff x="2483768" y="1628800"/>
            <a:chExt cx="4282437" cy="1748146"/>
          </a:xfrm>
          <a:effectLst>
            <a:reflection blurRad="6350" stA="52000" endA="300" endPos="35000" dir="5400000" sy="-100000" algn="bl" rotWithShape="0"/>
          </a:effectLst>
        </p:grpSpPr>
        <p:sp>
          <p:nvSpPr>
            <p:cNvPr id="44" name="矩形 43"/>
            <p:cNvSpPr/>
            <p:nvPr/>
          </p:nvSpPr>
          <p:spPr>
            <a:xfrm>
              <a:off x="2483768" y="3360725"/>
              <a:ext cx="4282437" cy="16220"/>
            </a:xfrm>
            <a:prstGeom prst="rect">
              <a:avLst/>
            </a:prstGeom>
            <a:gradFill>
              <a:gsLst>
                <a:gs pos="49628">
                  <a:schemeClr val="tx1">
                    <a:lumMod val="65000"/>
                    <a:lumOff val="35000"/>
                  </a:schemeClr>
                </a:gs>
                <a:gs pos="2000">
                  <a:schemeClr val="bg1">
                    <a:lumMod val="95000"/>
                  </a:schemeClr>
                </a:gs>
                <a:gs pos="100000">
                  <a:schemeClr val="bg1">
                    <a:lumMod val="9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3"/>
            <p:cNvSpPr/>
            <p:nvPr/>
          </p:nvSpPr>
          <p:spPr>
            <a:xfrm>
              <a:off x="2613539" y="3088914"/>
              <a:ext cx="4022895" cy="274640"/>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rgbClr val="FDA403">
                    <a:alpha val="38000"/>
                  </a:srgbClr>
                </a:gs>
                <a:gs pos="26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6" name="椭圆 6"/>
            <p:cNvSpPr/>
            <p:nvPr/>
          </p:nvSpPr>
          <p:spPr>
            <a:xfrm>
              <a:off x="3393472" y="1628800"/>
              <a:ext cx="2206104" cy="1734754"/>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chemeClr val="bg1"/>
            </a:solidFill>
            <a:ln>
              <a:noFill/>
            </a:ln>
            <a:effectLst>
              <a:outerShdw blurRad="50800" dist="38100" dir="16200000" sx="101000" sy="101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7" name="椭圆 6"/>
            <p:cNvSpPr/>
            <p:nvPr/>
          </p:nvSpPr>
          <p:spPr>
            <a:xfrm>
              <a:off x="3458358" y="1724778"/>
              <a:ext cx="2080450" cy="1635947"/>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rgbClr val="FFC000"/>
            </a:solidFill>
            <a:ln>
              <a:noFill/>
            </a:ln>
            <a:effectLst>
              <a:innerShdw blurRad="114300">
                <a:srgbClr val="7C3B06"/>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8" name="椭圆 6"/>
            <p:cNvSpPr/>
            <p:nvPr/>
          </p:nvSpPr>
          <p:spPr>
            <a:xfrm>
              <a:off x="3478478" y="1936786"/>
              <a:ext cx="2029626" cy="1440160"/>
            </a:xfrm>
            <a:custGeom>
              <a:avLst/>
              <a:gdLst/>
              <a:ahLst/>
              <a:cxnLst/>
              <a:rect l="l" t="t" r="r" b="b"/>
              <a:pathLst>
                <a:path w="2029626" h="1543927">
                  <a:moveTo>
                    <a:pt x="1014813" y="0"/>
                  </a:moveTo>
                  <a:cubicBezTo>
                    <a:pt x="1575279" y="0"/>
                    <a:pt x="2029626" y="454347"/>
                    <a:pt x="2029626" y="1014813"/>
                  </a:cubicBezTo>
                  <a:cubicBezTo>
                    <a:pt x="2029626" y="1209411"/>
                    <a:pt x="1974854" y="1391215"/>
                    <a:pt x="1877153" y="1543927"/>
                  </a:cubicBezTo>
                  <a:lnTo>
                    <a:pt x="152474" y="1543927"/>
                  </a:lnTo>
                  <a:cubicBezTo>
                    <a:pt x="54772" y="1391215"/>
                    <a:pt x="0" y="1209411"/>
                    <a:pt x="0" y="1014813"/>
                  </a:cubicBezTo>
                  <a:cubicBezTo>
                    <a:pt x="0" y="454347"/>
                    <a:pt x="454347" y="0"/>
                    <a:pt x="1014813" y="0"/>
                  </a:cubicBezTo>
                  <a:close/>
                </a:path>
              </a:pathLst>
            </a:custGeom>
            <a:solidFill>
              <a:schemeClr val="bg1"/>
            </a:solidFill>
            <a:ln>
              <a:noFill/>
            </a:ln>
            <a:effectLst>
              <a:innerShdw blurRad="114300">
                <a:srgbClr val="7C3B06"/>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2" name="矩形 1"/>
          <p:cNvSpPr/>
          <p:nvPr userDrawn="1"/>
        </p:nvSpPr>
        <p:spPr>
          <a:xfrm>
            <a:off x="1089371" y="0"/>
            <a:ext cx="9949671" cy="542678"/>
          </a:xfrm>
          <a:prstGeom prst="rect">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cxnSp>
        <p:nvCxnSpPr>
          <p:cNvPr id="4" name="直接连接符 3"/>
          <p:cNvCxnSpPr/>
          <p:nvPr userDrawn="1"/>
        </p:nvCxnSpPr>
        <p:spPr>
          <a:xfrm>
            <a:off x="3221937"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p:cNvSpPr/>
          <p:nvPr userDrawn="1"/>
        </p:nvSpPr>
        <p:spPr>
          <a:xfrm>
            <a:off x="11039043" y="173346"/>
            <a:ext cx="1093568" cy="369332"/>
          </a:xfrm>
          <a:prstGeom prst="rect">
            <a:avLst/>
          </a:prstGeom>
        </p:spPr>
        <p:txBody>
          <a:bodyPr/>
          <a:lstStyle/>
          <a:p>
            <a:pPr algn="ctr">
              <a:defRPr/>
            </a:pPr>
            <a:r>
              <a:rPr lang="zh-CN" altLang="en-US" sz="1600" dirty="0">
                <a:solidFill>
                  <a:srgbClr val="7BC14A"/>
                </a:solidFill>
                <a:latin typeface="微软雅黑" pitchFamily="34" charset="-122"/>
                <a:ea typeface="微软雅黑" pitchFamily="34" charset="-122"/>
              </a:rPr>
              <a:t>第 </a:t>
            </a:r>
            <a:fld id="{2EEF1883-7A0E-4F66-9932-E581691AD397}" type="slidenum">
              <a:rPr lang="zh-CN" altLang="en-US" sz="1600">
                <a:solidFill>
                  <a:srgbClr val="7BC14A"/>
                </a:solidFill>
              </a:rPr>
              <a:pPr algn="ctr">
                <a:defRPr/>
              </a:pPr>
              <a:t>‹#›</a:t>
            </a:fld>
            <a:r>
              <a:rPr lang="zh-CN" altLang="en-US" sz="1600" dirty="0">
                <a:solidFill>
                  <a:srgbClr val="7BC14A"/>
                </a:solidFill>
              </a:rPr>
              <a:t>  </a:t>
            </a:r>
            <a:r>
              <a:rPr lang="zh-CN" altLang="en-US" sz="1600" dirty="0">
                <a:solidFill>
                  <a:srgbClr val="7BC14A"/>
                </a:solidFill>
                <a:latin typeface="微软雅黑" pitchFamily="34" charset="-122"/>
                <a:ea typeface="微软雅黑" pitchFamily="34" charset="-122"/>
              </a:rPr>
              <a:t>页</a:t>
            </a:r>
          </a:p>
        </p:txBody>
      </p:sp>
      <p:sp>
        <p:nvSpPr>
          <p:cNvPr id="6" name="Rectangle 5"/>
          <p:cNvSpPr>
            <a:spLocks noChangeArrowheads="1"/>
          </p:cNvSpPr>
          <p:nvPr userDrawn="1"/>
        </p:nvSpPr>
        <p:spPr bwMode="auto">
          <a:xfrm rot="16200000">
            <a:off x="9603667" y="94320"/>
            <a:ext cx="1196752" cy="1008112"/>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tabLst/>
            </a:pPr>
            <a:endParaRPr kumimoji="0" lang="zh-CN" altLang="en-US" b="1" i="0" u="none" strike="noStrike" kern="0" cap="none" spc="0" normalizeH="0" baseline="0" dirty="0">
              <a:ln>
                <a:noFill/>
              </a:ln>
              <a:solidFill>
                <a:srgbClr val="F9F9F9"/>
              </a:solidFill>
              <a:effectLst/>
              <a:uLnTx/>
              <a:uFillTx/>
              <a:latin typeface="微软雅黑" pitchFamily="34" charset="-122"/>
              <a:ea typeface="微软雅黑" pitchFamily="34" charset="-122"/>
            </a:endParaRPr>
          </a:p>
        </p:txBody>
      </p:sp>
      <p:cxnSp>
        <p:nvCxnSpPr>
          <p:cNvPr id="7" name="直接连接符 6"/>
          <p:cNvCxnSpPr/>
          <p:nvPr userDrawn="1"/>
        </p:nvCxnSpPr>
        <p:spPr>
          <a:xfrm>
            <a:off x="5371880"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7521823"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089371" y="138118"/>
            <a:ext cx="2132565"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背景</a:t>
            </a:r>
            <a:endParaRPr lang="zh-CN" altLang="en-US" sz="1600" b="0" kern="1200" dirty="0">
              <a:solidFill>
                <a:schemeClr val="bg1"/>
              </a:solidFill>
              <a:latin typeface="微软雅黑" pitchFamily="34" charset="-122"/>
              <a:ea typeface="微软雅黑" pitchFamily="34" charset="-122"/>
              <a:cs typeface="+mn-cs"/>
            </a:endParaRPr>
          </a:p>
        </p:txBody>
      </p:sp>
      <p:sp>
        <p:nvSpPr>
          <p:cNvPr id="10" name="TextBox 9"/>
          <p:cNvSpPr txBox="1"/>
          <p:nvPr userDrawn="1"/>
        </p:nvSpPr>
        <p:spPr>
          <a:xfrm>
            <a:off x="3244943" y="138118"/>
            <a:ext cx="2126937"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研究基础</a:t>
            </a:r>
            <a:endParaRPr lang="zh-CN" altLang="en-US" sz="1600" b="0" kern="1200" dirty="0">
              <a:solidFill>
                <a:schemeClr val="bg1"/>
              </a:solidFill>
              <a:latin typeface="微软雅黑" pitchFamily="34" charset="-122"/>
              <a:ea typeface="微软雅黑" pitchFamily="34" charset="-122"/>
              <a:cs typeface="+mn-cs"/>
            </a:endParaRPr>
          </a:p>
        </p:txBody>
      </p:sp>
      <p:sp>
        <p:nvSpPr>
          <p:cNvPr id="11" name="等腰三角形 10"/>
          <p:cNvSpPr/>
          <p:nvPr userDrawn="1"/>
        </p:nvSpPr>
        <p:spPr>
          <a:xfrm flipV="1">
            <a:off x="6302835" y="542678"/>
            <a:ext cx="288032" cy="161388"/>
          </a:xfrm>
          <a:prstGeom prst="triangle">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sp>
        <p:nvSpPr>
          <p:cNvPr id="12" name="TextBox 11"/>
          <p:cNvSpPr txBox="1"/>
          <p:nvPr userDrawn="1"/>
        </p:nvSpPr>
        <p:spPr>
          <a:xfrm>
            <a:off x="5371880" y="116632"/>
            <a:ext cx="2149943" cy="369332"/>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800" b="1" kern="1200" dirty="0" smtClean="0">
                <a:solidFill>
                  <a:schemeClr val="bg1"/>
                </a:solidFill>
                <a:latin typeface="微软雅黑" pitchFamily="34" charset="-122"/>
                <a:ea typeface="微软雅黑" pitchFamily="34" charset="-122"/>
                <a:cs typeface="+mn-cs"/>
              </a:rPr>
              <a:t>国内外研究现状</a:t>
            </a:r>
            <a:endParaRPr lang="zh-CN" altLang="en-US" sz="1800" b="1" kern="1200" dirty="0">
              <a:solidFill>
                <a:schemeClr val="bg1"/>
              </a:solidFill>
              <a:latin typeface="微软雅黑" pitchFamily="34" charset="-122"/>
              <a:ea typeface="微软雅黑" pitchFamily="34" charset="-122"/>
              <a:cs typeface="+mn-cs"/>
            </a:endParaRPr>
          </a:p>
        </p:txBody>
      </p:sp>
      <p:sp>
        <p:nvSpPr>
          <p:cNvPr id="13" name="TextBox 12"/>
          <p:cNvSpPr txBox="1"/>
          <p:nvPr userDrawn="1"/>
        </p:nvSpPr>
        <p:spPr>
          <a:xfrm>
            <a:off x="7521823" y="138118"/>
            <a:ext cx="2142862"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kern="1200" dirty="0" smtClean="0">
                <a:solidFill>
                  <a:schemeClr val="bg1"/>
                </a:solidFill>
                <a:latin typeface="微软雅黑" pitchFamily="34" charset="-122"/>
                <a:ea typeface="微软雅黑" pitchFamily="34" charset="-122"/>
                <a:cs typeface="+mn-cs"/>
              </a:rPr>
              <a:t>愿景与挑战</a:t>
            </a:r>
            <a:endParaRPr lang="zh-CN" altLang="en-US" sz="1600" kern="1200" dirty="0">
              <a:solidFill>
                <a:schemeClr val="bg1"/>
              </a:solidFill>
              <a:latin typeface="微软雅黑" pitchFamily="34" charset="-122"/>
              <a:ea typeface="微软雅黑" pitchFamily="34" charset="-122"/>
              <a:cs typeface="+mn-cs"/>
            </a:endParaRPr>
          </a:p>
        </p:txBody>
      </p:sp>
      <p:sp>
        <p:nvSpPr>
          <p:cNvPr id="14" name="TextBox 13"/>
          <p:cNvSpPr txBox="1"/>
          <p:nvPr userDrawn="1"/>
        </p:nvSpPr>
        <p:spPr>
          <a:xfrm>
            <a:off x="9697987" y="17934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dirty="0" smtClean="0">
                <a:solidFill>
                  <a:srgbClr val="7BC14A"/>
                </a:solidFill>
                <a:effectLst/>
                <a:latin typeface="微软雅黑" pitchFamily="34" charset="-122"/>
                <a:ea typeface="微软雅黑" pitchFamily="34" charset="-122"/>
                <a:cs typeface="+mn-cs"/>
              </a:rPr>
              <a:t>正文</a:t>
            </a:r>
            <a:endParaRPr lang="en-US" altLang="zh-CN" sz="1600" b="0" kern="1200" dirty="0" smtClean="0">
              <a:solidFill>
                <a:srgbClr val="7BC14A"/>
              </a:solidFill>
              <a:effectLst/>
              <a:latin typeface="微软雅黑" pitchFamily="34" charset="-122"/>
              <a:ea typeface="微软雅黑" pitchFamily="34" charset="-122"/>
              <a:cs typeface="+mn-cs"/>
            </a:endParaRPr>
          </a:p>
        </p:txBody>
      </p:sp>
      <p:cxnSp>
        <p:nvCxnSpPr>
          <p:cNvPr id="15" name="直接连接符 14"/>
          <p:cNvCxnSpPr/>
          <p:nvPr userDrawn="1"/>
        </p:nvCxnSpPr>
        <p:spPr>
          <a:xfrm>
            <a:off x="9842003" y="542678"/>
            <a:ext cx="720080" cy="0"/>
          </a:xfrm>
          <a:prstGeom prst="line">
            <a:avLst/>
          </a:prstGeom>
          <a:ln>
            <a:solidFill>
              <a:srgbClr val="7BC14A"/>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9697987" y="611396"/>
            <a:ext cx="1008112" cy="369332"/>
          </a:xfrm>
          <a:prstGeom prst="rect">
            <a:avLst/>
          </a:prstGeom>
          <a:noFill/>
          <a:effectLst/>
        </p:spPr>
        <p:txBody>
          <a:bodyPr wrap="square" rtlCol="0">
            <a:spAutoFit/>
          </a:bodyPr>
          <a:lstStyle/>
          <a:p>
            <a:pPr marL="0" algn="ctr" defTabSz="914400" rtl="0" eaLnBrk="1" latinLnBrk="0" hangingPunct="1"/>
            <a:r>
              <a:rPr lang="zh-CN" altLang="en-US" sz="1800" b="1" kern="1200" dirty="0" smtClean="0">
                <a:solidFill>
                  <a:srgbClr val="7BC14A"/>
                </a:solidFill>
                <a:effectLst/>
                <a:latin typeface="微软雅黑" pitchFamily="34" charset="-122"/>
                <a:ea typeface="微软雅黑" pitchFamily="34" charset="-122"/>
                <a:cs typeface="+mn-cs"/>
              </a:rPr>
              <a:t>第三章</a:t>
            </a:r>
            <a:endParaRPr lang="en-US" altLang="zh-CN" sz="1800" b="1" kern="1200" dirty="0" smtClean="0">
              <a:solidFill>
                <a:srgbClr val="7BC14A"/>
              </a:solidFill>
              <a:effectLst/>
              <a:latin typeface="微软雅黑" pitchFamily="34" charset="-122"/>
              <a:ea typeface="微软雅黑" pitchFamily="34" charset="-122"/>
              <a:cs typeface="+mn-cs"/>
            </a:endParaRPr>
          </a:p>
        </p:txBody>
      </p:sp>
      <p:cxnSp>
        <p:nvCxnSpPr>
          <p:cNvPr id="30" name="直接连接符 29"/>
          <p:cNvCxnSpPr/>
          <p:nvPr userDrawn="1"/>
        </p:nvCxnSpPr>
        <p:spPr>
          <a:xfrm>
            <a:off x="5040560" y="5903694"/>
            <a:ext cx="6025579"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31" name="矩形 30"/>
          <p:cNvSpPr/>
          <p:nvPr userDrawn="1"/>
        </p:nvSpPr>
        <p:spPr>
          <a:xfrm>
            <a:off x="6276397" y="5903694"/>
            <a:ext cx="4392488" cy="621650"/>
          </a:xfrm>
          <a:prstGeom prst="rect">
            <a:avLst/>
          </a:prstGeom>
          <a:solidFill>
            <a:srgbClr val="7BC143">
              <a:alpha val="74902"/>
            </a:srgbClr>
          </a:solidFill>
          <a:ln>
            <a:noFill/>
          </a:ln>
          <a:effectLst>
            <a:outerShdw blurRad="63500" sx="102000" sy="102000" algn="ctr" rotWithShape="0">
              <a:schemeClr val="bg1">
                <a:alpha val="40000"/>
              </a:scheme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2" name="椭圆 31"/>
          <p:cNvSpPr/>
          <p:nvPr userDrawn="1"/>
        </p:nvSpPr>
        <p:spPr bwMode="auto">
          <a:xfrm>
            <a:off x="6348461" y="5955641"/>
            <a:ext cx="504000" cy="504000"/>
          </a:xfrm>
          <a:prstGeom prst="ellipse">
            <a:avLst/>
          </a:prstGeom>
          <a:solidFill>
            <a:sysClr val="window" lastClr="FFFFFF">
              <a:lumMod val="95000"/>
            </a:sysClr>
          </a:solidFill>
          <a:ln w="25400" cap="flat" cmpd="sng" algn="ctr">
            <a:no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r>
              <a:rPr lang="en-US" altLang="zh-CN" sz="3200" b="1" kern="0" dirty="0">
                <a:solidFill>
                  <a:sysClr val="window" lastClr="FFFFFF">
                    <a:lumMod val="50000"/>
                  </a:sysClr>
                </a:solidFill>
                <a:latin typeface="Broadway" pitchFamily="82" charset="0"/>
                <a:ea typeface="微软雅黑" pitchFamily="34" charset="-122"/>
              </a:rPr>
              <a:t>2</a:t>
            </a:r>
            <a:endParaRPr kumimoji="0" lang="zh-CN" altLang="en-US" sz="3200" b="1" i="0" u="none" strike="noStrike" kern="0" cap="none" spc="0" normalizeH="0" baseline="0" noProof="0" dirty="0">
              <a:ln>
                <a:noFill/>
              </a:ln>
              <a:solidFill>
                <a:sysClr val="window" lastClr="FFFFFF">
                  <a:lumMod val="50000"/>
                </a:sysClr>
              </a:solidFill>
              <a:effectLst/>
              <a:uLnTx/>
              <a:uFillTx/>
              <a:latin typeface="Broadway" pitchFamily="82" charset="0"/>
              <a:ea typeface="微软雅黑" pitchFamily="34" charset="-122"/>
            </a:endParaRPr>
          </a:p>
        </p:txBody>
      </p:sp>
      <p:sp>
        <p:nvSpPr>
          <p:cNvPr id="33" name="TextBox 32"/>
          <p:cNvSpPr txBox="1"/>
          <p:nvPr userDrawn="1"/>
        </p:nvSpPr>
        <p:spPr>
          <a:xfrm>
            <a:off x="7068485" y="5992197"/>
            <a:ext cx="3384376" cy="430887"/>
          </a:xfrm>
          <a:prstGeom prst="rect">
            <a:avLst/>
          </a:prstGeom>
          <a:noFill/>
        </p:spPr>
        <p:txBody>
          <a:bodyPr wrap="square" rtlCol="0">
            <a:spAutoFit/>
          </a:bodyPr>
          <a:lstStyle/>
          <a:p>
            <a:r>
              <a:rPr lang="zh-CN" altLang="en-US" sz="2200" dirty="0" smtClean="0">
                <a:solidFill>
                  <a:schemeClr val="bg1"/>
                </a:solidFill>
                <a:latin typeface="微软雅黑" pitchFamily="34" charset="-122"/>
                <a:ea typeface="微软雅黑" pitchFamily="34" charset="-122"/>
              </a:rPr>
              <a:t>学习分析模型</a:t>
            </a:r>
            <a:endParaRPr lang="zh-CN" altLang="en-US" sz="2200" dirty="0">
              <a:solidFill>
                <a:schemeClr val="bg1"/>
              </a:solidFill>
              <a:latin typeface="微软雅黑" pitchFamily="34" charset="-122"/>
              <a:ea typeface="微软雅黑" pitchFamily="34" charset="-122"/>
            </a:endParaRPr>
          </a:p>
        </p:txBody>
      </p:sp>
      <p:cxnSp>
        <p:nvCxnSpPr>
          <p:cNvPr id="34" name="直接连接符 33"/>
          <p:cNvCxnSpPr/>
          <p:nvPr userDrawn="1"/>
        </p:nvCxnSpPr>
        <p:spPr>
          <a:xfrm>
            <a:off x="11066139" y="5013176"/>
            <a:ext cx="0" cy="890518"/>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54" name="TextBox 53"/>
          <p:cNvSpPr txBox="1"/>
          <p:nvPr userDrawn="1"/>
        </p:nvSpPr>
        <p:spPr>
          <a:xfrm>
            <a:off x="1209064" y="4478282"/>
            <a:ext cx="1264809" cy="830997"/>
          </a:xfrm>
          <a:prstGeom prst="rect">
            <a:avLst/>
          </a:prstGeom>
          <a:noFill/>
        </p:spPr>
        <p:txBody>
          <a:bodyPr wrap="square" lIns="0" tIns="0" rIns="0" bIns="0" rtlCol="0" anchor="ctr">
            <a:spAutoFit/>
          </a:bodyPr>
          <a:lstStyle/>
          <a:p>
            <a:pPr algn="ctr"/>
            <a:r>
              <a:rPr lang="en-US" altLang="zh-CN" sz="5400" dirty="0" smtClean="0">
                <a:ln>
                  <a:solidFill>
                    <a:schemeClr val="bg1"/>
                  </a:solidFill>
                </a:ln>
                <a:solidFill>
                  <a:srgbClr val="E49302"/>
                </a:solidFill>
                <a:effectLst>
                  <a:outerShdw blurRad="63500" sx="102000" sy="102000" algn="ctr" rotWithShape="0">
                    <a:prstClr val="black">
                      <a:alpha val="40000"/>
                    </a:prstClr>
                  </a:outerShdw>
                </a:effectLst>
                <a:latin typeface="Broadway" pitchFamily="82" charset="0"/>
                <a:ea typeface="微软雅黑" pitchFamily="34" charset="-122"/>
              </a:rPr>
              <a:t>2</a:t>
            </a:r>
            <a:endParaRPr lang="zh-CN" altLang="en-US" sz="5400" dirty="0">
              <a:ln>
                <a:solidFill>
                  <a:schemeClr val="bg1"/>
                </a:solidFill>
              </a:ln>
              <a:solidFill>
                <a:srgbClr val="E49302"/>
              </a:solidFill>
              <a:effectLst>
                <a:outerShdw blurRad="63500" sx="102000" sy="102000" algn="ctr" rotWithShape="0">
                  <a:prstClr val="black">
                    <a:alpha val="40000"/>
                  </a:prstClr>
                </a:outerShdw>
              </a:effectLst>
              <a:latin typeface="Broadway" pitchFamily="82" charset="0"/>
              <a:ea typeface="微软雅黑" pitchFamily="34" charset="-122"/>
            </a:endParaRPr>
          </a:p>
        </p:txBody>
      </p:sp>
      <p:sp>
        <p:nvSpPr>
          <p:cNvPr id="55" name="TextBox 54"/>
          <p:cNvSpPr txBox="1"/>
          <p:nvPr userDrawn="1"/>
        </p:nvSpPr>
        <p:spPr>
          <a:xfrm>
            <a:off x="1089372" y="5171186"/>
            <a:ext cx="1506237" cy="625171"/>
          </a:xfrm>
          <a:prstGeom prst="rect">
            <a:avLst/>
          </a:prstGeom>
          <a:noFill/>
        </p:spPr>
        <p:txBody>
          <a:bodyPr wrap="square" rtlCol="0">
            <a:spAutoFit/>
          </a:bodyPr>
          <a:lstStyle/>
          <a:p>
            <a:pPr algn="ctr">
              <a:lnSpc>
                <a:spcPct val="130000"/>
              </a:lnSpc>
            </a:pPr>
            <a:r>
              <a:rPr lang="en-US" altLang="zh-CN" sz="1400" dirty="0" smtClean="0">
                <a:solidFill>
                  <a:schemeClr val="tx1">
                    <a:lumMod val="65000"/>
                    <a:lumOff val="35000"/>
                  </a:schemeClr>
                </a:solidFill>
                <a:latin typeface="微软雅黑" pitchFamily="34" charset="-122"/>
                <a:ea typeface="微软雅黑" pitchFamily="34" charset="-122"/>
              </a:rPr>
              <a:t>Tanya</a:t>
            </a:r>
            <a:r>
              <a:rPr lang="en-US" altLang="zh-CN" sz="1400" baseline="0" dirty="0" smtClean="0">
                <a:solidFill>
                  <a:schemeClr val="tx1">
                    <a:lumMod val="65000"/>
                    <a:lumOff val="35000"/>
                  </a:schemeClr>
                </a:solidFill>
                <a:latin typeface="微软雅黑" pitchFamily="34" charset="-122"/>
                <a:ea typeface="微软雅黑" pitchFamily="34" charset="-122"/>
              </a:rPr>
              <a:t> Elias</a:t>
            </a:r>
            <a:r>
              <a:rPr lang="zh-CN" altLang="en-US" sz="1400" baseline="0" dirty="0" smtClean="0">
                <a:solidFill>
                  <a:schemeClr val="tx1">
                    <a:lumMod val="65000"/>
                    <a:lumOff val="35000"/>
                  </a:schemeClr>
                </a:solidFill>
                <a:latin typeface="微软雅黑" pitchFamily="34" charset="-122"/>
                <a:ea typeface="微软雅黑" pitchFamily="34" charset="-122"/>
              </a:rPr>
              <a:t>学习分析应用模型</a:t>
            </a:r>
            <a:endParaRPr lang="zh-CN" altLang="en-US" sz="140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538462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节标题">
    <p:spTree>
      <p:nvGrpSpPr>
        <p:cNvPr id="1" name=""/>
        <p:cNvGrpSpPr/>
        <p:nvPr/>
      </p:nvGrpSpPr>
      <p:grpSpPr>
        <a:xfrm>
          <a:off x="0" y="0"/>
          <a:ext cx="0" cy="0"/>
          <a:chOff x="0" y="0"/>
          <a:chExt cx="0" cy="0"/>
        </a:xfrm>
      </p:grpSpPr>
      <p:grpSp>
        <p:nvGrpSpPr>
          <p:cNvPr id="41" name="组合 40"/>
          <p:cNvGrpSpPr/>
          <p:nvPr userDrawn="1"/>
        </p:nvGrpSpPr>
        <p:grpSpPr>
          <a:xfrm>
            <a:off x="336947" y="4831633"/>
            <a:ext cx="3196800" cy="1137600"/>
            <a:chOff x="2483768" y="1628800"/>
            <a:chExt cx="4282437" cy="1748146"/>
          </a:xfrm>
          <a:effectLst>
            <a:reflection blurRad="6350" stA="52000" endA="300" endPos="35000" dir="5400000" sy="-100000" algn="bl" rotWithShape="0"/>
          </a:effectLst>
        </p:grpSpPr>
        <p:sp>
          <p:nvSpPr>
            <p:cNvPr id="42" name="矩形 41"/>
            <p:cNvSpPr/>
            <p:nvPr/>
          </p:nvSpPr>
          <p:spPr>
            <a:xfrm>
              <a:off x="2483768" y="3360725"/>
              <a:ext cx="4282437" cy="16220"/>
            </a:xfrm>
            <a:prstGeom prst="rect">
              <a:avLst/>
            </a:prstGeom>
            <a:gradFill>
              <a:gsLst>
                <a:gs pos="49628">
                  <a:schemeClr val="tx1">
                    <a:lumMod val="65000"/>
                    <a:lumOff val="35000"/>
                  </a:schemeClr>
                </a:gs>
                <a:gs pos="2000">
                  <a:schemeClr val="bg1">
                    <a:lumMod val="95000"/>
                  </a:schemeClr>
                </a:gs>
                <a:gs pos="100000">
                  <a:schemeClr val="bg1">
                    <a:lumMod val="9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3"/>
            <p:cNvSpPr/>
            <p:nvPr/>
          </p:nvSpPr>
          <p:spPr>
            <a:xfrm>
              <a:off x="2613539" y="3088914"/>
              <a:ext cx="4022895" cy="274640"/>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chemeClr val="accent3">
                    <a:lumMod val="75000"/>
                    <a:alpha val="36000"/>
                  </a:schemeClr>
                </a:gs>
                <a:gs pos="26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4" name="椭圆 6"/>
            <p:cNvSpPr/>
            <p:nvPr/>
          </p:nvSpPr>
          <p:spPr>
            <a:xfrm>
              <a:off x="3393472" y="1628800"/>
              <a:ext cx="2206104" cy="1734754"/>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chemeClr val="bg1"/>
            </a:solidFill>
            <a:ln>
              <a:noFill/>
            </a:ln>
            <a:effectLst>
              <a:outerShdw blurRad="50800" dist="38100" dir="16200000" sx="101000" sy="101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5" name="椭圆 6"/>
            <p:cNvSpPr/>
            <p:nvPr/>
          </p:nvSpPr>
          <p:spPr>
            <a:xfrm>
              <a:off x="3458358" y="1724778"/>
              <a:ext cx="2080450" cy="1635947"/>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rgbClr val="92D050"/>
            </a:solidFill>
            <a:ln>
              <a:noFill/>
            </a:ln>
            <a:effectLst>
              <a:innerShdw blurRad="114300">
                <a:srgbClr val="7C3B06"/>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6" name="椭圆 6"/>
            <p:cNvSpPr/>
            <p:nvPr/>
          </p:nvSpPr>
          <p:spPr>
            <a:xfrm>
              <a:off x="3478478" y="1936786"/>
              <a:ext cx="2029626" cy="1440160"/>
            </a:xfrm>
            <a:custGeom>
              <a:avLst/>
              <a:gdLst/>
              <a:ahLst/>
              <a:cxnLst/>
              <a:rect l="l" t="t" r="r" b="b"/>
              <a:pathLst>
                <a:path w="2029626" h="1543927">
                  <a:moveTo>
                    <a:pt x="1014813" y="0"/>
                  </a:moveTo>
                  <a:cubicBezTo>
                    <a:pt x="1575279" y="0"/>
                    <a:pt x="2029626" y="454347"/>
                    <a:pt x="2029626" y="1014813"/>
                  </a:cubicBezTo>
                  <a:cubicBezTo>
                    <a:pt x="2029626" y="1209411"/>
                    <a:pt x="1974854" y="1391215"/>
                    <a:pt x="1877153" y="1543927"/>
                  </a:cubicBezTo>
                  <a:lnTo>
                    <a:pt x="152474" y="1543927"/>
                  </a:lnTo>
                  <a:cubicBezTo>
                    <a:pt x="54772" y="1391215"/>
                    <a:pt x="0" y="1209411"/>
                    <a:pt x="0" y="1014813"/>
                  </a:cubicBezTo>
                  <a:cubicBezTo>
                    <a:pt x="0" y="454347"/>
                    <a:pt x="454347" y="0"/>
                    <a:pt x="1014813" y="0"/>
                  </a:cubicBezTo>
                  <a:close/>
                </a:path>
              </a:pathLst>
            </a:custGeom>
            <a:solidFill>
              <a:schemeClr val="bg1"/>
            </a:solidFill>
            <a:ln>
              <a:noFill/>
            </a:ln>
            <a:effectLst>
              <a:innerShdw blurRad="114300">
                <a:schemeClr val="accent3">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2" name="矩形 1"/>
          <p:cNvSpPr/>
          <p:nvPr userDrawn="1"/>
        </p:nvSpPr>
        <p:spPr>
          <a:xfrm>
            <a:off x="1089371" y="0"/>
            <a:ext cx="9949671" cy="542678"/>
          </a:xfrm>
          <a:prstGeom prst="rect">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cxnSp>
        <p:nvCxnSpPr>
          <p:cNvPr id="4" name="直接连接符 3"/>
          <p:cNvCxnSpPr/>
          <p:nvPr userDrawn="1"/>
        </p:nvCxnSpPr>
        <p:spPr>
          <a:xfrm>
            <a:off x="3221937"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p:cNvSpPr/>
          <p:nvPr userDrawn="1"/>
        </p:nvSpPr>
        <p:spPr>
          <a:xfrm>
            <a:off x="11039043" y="173346"/>
            <a:ext cx="1093568" cy="369332"/>
          </a:xfrm>
          <a:prstGeom prst="rect">
            <a:avLst/>
          </a:prstGeom>
        </p:spPr>
        <p:txBody>
          <a:bodyPr/>
          <a:lstStyle/>
          <a:p>
            <a:pPr algn="ctr">
              <a:defRPr/>
            </a:pPr>
            <a:r>
              <a:rPr lang="zh-CN" altLang="en-US" sz="1600" dirty="0">
                <a:solidFill>
                  <a:srgbClr val="7BC14A"/>
                </a:solidFill>
                <a:latin typeface="微软雅黑" pitchFamily="34" charset="-122"/>
                <a:ea typeface="微软雅黑" pitchFamily="34" charset="-122"/>
              </a:rPr>
              <a:t>第 </a:t>
            </a:r>
            <a:fld id="{2EEF1883-7A0E-4F66-9932-E581691AD397}" type="slidenum">
              <a:rPr lang="zh-CN" altLang="en-US" sz="1600">
                <a:solidFill>
                  <a:srgbClr val="7BC14A"/>
                </a:solidFill>
              </a:rPr>
              <a:pPr algn="ctr">
                <a:defRPr/>
              </a:pPr>
              <a:t>‹#›</a:t>
            </a:fld>
            <a:r>
              <a:rPr lang="zh-CN" altLang="en-US" sz="1600" dirty="0">
                <a:solidFill>
                  <a:srgbClr val="7BC14A"/>
                </a:solidFill>
              </a:rPr>
              <a:t>  </a:t>
            </a:r>
            <a:r>
              <a:rPr lang="zh-CN" altLang="en-US" sz="1600" dirty="0">
                <a:solidFill>
                  <a:srgbClr val="7BC14A"/>
                </a:solidFill>
                <a:latin typeface="微软雅黑" pitchFamily="34" charset="-122"/>
                <a:ea typeface="微软雅黑" pitchFamily="34" charset="-122"/>
              </a:rPr>
              <a:t>页</a:t>
            </a:r>
          </a:p>
        </p:txBody>
      </p:sp>
      <p:sp>
        <p:nvSpPr>
          <p:cNvPr id="6" name="Rectangle 5"/>
          <p:cNvSpPr>
            <a:spLocks noChangeArrowheads="1"/>
          </p:cNvSpPr>
          <p:nvPr userDrawn="1"/>
        </p:nvSpPr>
        <p:spPr bwMode="auto">
          <a:xfrm rot="16200000">
            <a:off x="9603667" y="94320"/>
            <a:ext cx="1196752" cy="1008112"/>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tabLst/>
            </a:pPr>
            <a:endParaRPr kumimoji="0" lang="zh-CN" altLang="en-US" b="1" i="0" u="none" strike="noStrike" kern="0" cap="none" spc="0" normalizeH="0" baseline="0" dirty="0">
              <a:ln>
                <a:noFill/>
              </a:ln>
              <a:solidFill>
                <a:srgbClr val="F9F9F9"/>
              </a:solidFill>
              <a:effectLst/>
              <a:uLnTx/>
              <a:uFillTx/>
              <a:latin typeface="微软雅黑" pitchFamily="34" charset="-122"/>
              <a:ea typeface="微软雅黑" pitchFamily="34" charset="-122"/>
            </a:endParaRPr>
          </a:p>
        </p:txBody>
      </p:sp>
      <p:cxnSp>
        <p:nvCxnSpPr>
          <p:cNvPr id="7" name="直接连接符 6"/>
          <p:cNvCxnSpPr/>
          <p:nvPr userDrawn="1"/>
        </p:nvCxnSpPr>
        <p:spPr>
          <a:xfrm>
            <a:off x="5371880"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7521823"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089371" y="138118"/>
            <a:ext cx="2132565"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背景</a:t>
            </a:r>
            <a:endParaRPr lang="zh-CN" altLang="en-US" sz="1600" b="0" kern="1200" dirty="0">
              <a:solidFill>
                <a:schemeClr val="bg1"/>
              </a:solidFill>
              <a:latin typeface="微软雅黑" pitchFamily="34" charset="-122"/>
              <a:ea typeface="微软雅黑" pitchFamily="34" charset="-122"/>
              <a:cs typeface="+mn-cs"/>
            </a:endParaRPr>
          </a:p>
        </p:txBody>
      </p:sp>
      <p:sp>
        <p:nvSpPr>
          <p:cNvPr id="10" name="TextBox 9"/>
          <p:cNvSpPr txBox="1"/>
          <p:nvPr userDrawn="1"/>
        </p:nvSpPr>
        <p:spPr>
          <a:xfrm>
            <a:off x="3244943" y="138118"/>
            <a:ext cx="2126937"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研究基础</a:t>
            </a:r>
            <a:endParaRPr lang="zh-CN" altLang="en-US" sz="1600" b="0" kern="1200" dirty="0">
              <a:solidFill>
                <a:schemeClr val="bg1"/>
              </a:solidFill>
              <a:latin typeface="微软雅黑" pitchFamily="34" charset="-122"/>
              <a:ea typeface="微软雅黑" pitchFamily="34" charset="-122"/>
              <a:cs typeface="+mn-cs"/>
            </a:endParaRPr>
          </a:p>
        </p:txBody>
      </p:sp>
      <p:sp>
        <p:nvSpPr>
          <p:cNvPr id="11" name="等腰三角形 10"/>
          <p:cNvSpPr/>
          <p:nvPr userDrawn="1"/>
        </p:nvSpPr>
        <p:spPr>
          <a:xfrm flipV="1">
            <a:off x="6302835" y="542678"/>
            <a:ext cx="288032" cy="161388"/>
          </a:xfrm>
          <a:prstGeom prst="triangle">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sp>
        <p:nvSpPr>
          <p:cNvPr id="12" name="TextBox 11"/>
          <p:cNvSpPr txBox="1"/>
          <p:nvPr userDrawn="1"/>
        </p:nvSpPr>
        <p:spPr>
          <a:xfrm>
            <a:off x="5371880" y="116632"/>
            <a:ext cx="2149943" cy="369332"/>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800" b="1" kern="1200" dirty="0" smtClean="0">
                <a:solidFill>
                  <a:schemeClr val="bg1"/>
                </a:solidFill>
                <a:latin typeface="微软雅黑" pitchFamily="34" charset="-122"/>
                <a:ea typeface="微软雅黑" pitchFamily="34" charset="-122"/>
                <a:cs typeface="+mn-cs"/>
              </a:rPr>
              <a:t>国内外研究现状</a:t>
            </a:r>
            <a:endParaRPr lang="zh-CN" altLang="en-US" sz="1800" b="1" kern="1200" dirty="0">
              <a:solidFill>
                <a:schemeClr val="bg1"/>
              </a:solidFill>
              <a:latin typeface="微软雅黑" pitchFamily="34" charset="-122"/>
              <a:ea typeface="微软雅黑" pitchFamily="34" charset="-122"/>
              <a:cs typeface="+mn-cs"/>
            </a:endParaRPr>
          </a:p>
        </p:txBody>
      </p:sp>
      <p:sp>
        <p:nvSpPr>
          <p:cNvPr id="13" name="TextBox 12"/>
          <p:cNvSpPr txBox="1"/>
          <p:nvPr userDrawn="1"/>
        </p:nvSpPr>
        <p:spPr>
          <a:xfrm>
            <a:off x="7521823" y="138118"/>
            <a:ext cx="2142862"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kern="1200" dirty="0" smtClean="0">
                <a:solidFill>
                  <a:schemeClr val="bg1"/>
                </a:solidFill>
                <a:latin typeface="微软雅黑" pitchFamily="34" charset="-122"/>
                <a:ea typeface="微软雅黑" pitchFamily="34" charset="-122"/>
                <a:cs typeface="+mn-cs"/>
              </a:rPr>
              <a:t>愿景与挑战</a:t>
            </a:r>
            <a:endParaRPr lang="zh-CN" altLang="en-US" sz="1600" kern="1200" dirty="0">
              <a:solidFill>
                <a:schemeClr val="bg1"/>
              </a:solidFill>
              <a:latin typeface="微软雅黑" pitchFamily="34" charset="-122"/>
              <a:ea typeface="微软雅黑" pitchFamily="34" charset="-122"/>
              <a:cs typeface="+mn-cs"/>
            </a:endParaRPr>
          </a:p>
        </p:txBody>
      </p:sp>
      <p:sp>
        <p:nvSpPr>
          <p:cNvPr id="14" name="TextBox 13"/>
          <p:cNvSpPr txBox="1"/>
          <p:nvPr userDrawn="1"/>
        </p:nvSpPr>
        <p:spPr>
          <a:xfrm>
            <a:off x="9697987" y="17934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dirty="0" smtClean="0">
                <a:solidFill>
                  <a:srgbClr val="7BC14A"/>
                </a:solidFill>
                <a:effectLst/>
                <a:latin typeface="微软雅黑" pitchFamily="34" charset="-122"/>
                <a:ea typeface="微软雅黑" pitchFamily="34" charset="-122"/>
                <a:cs typeface="+mn-cs"/>
              </a:rPr>
              <a:t>正文</a:t>
            </a:r>
            <a:endParaRPr lang="en-US" altLang="zh-CN" sz="1600" b="0" kern="1200" dirty="0" smtClean="0">
              <a:solidFill>
                <a:srgbClr val="7BC14A"/>
              </a:solidFill>
              <a:effectLst/>
              <a:latin typeface="微软雅黑" pitchFamily="34" charset="-122"/>
              <a:ea typeface="微软雅黑" pitchFamily="34" charset="-122"/>
              <a:cs typeface="+mn-cs"/>
            </a:endParaRPr>
          </a:p>
        </p:txBody>
      </p:sp>
      <p:cxnSp>
        <p:nvCxnSpPr>
          <p:cNvPr id="15" name="直接连接符 14"/>
          <p:cNvCxnSpPr/>
          <p:nvPr userDrawn="1"/>
        </p:nvCxnSpPr>
        <p:spPr>
          <a:xfrm>
            <a:off x="9842003" y="542678"/>
            <a:ext cx="720080" cy="0"/>
          </a:xfrm>
          <a:prstGeom prst="line">
            <a:avLst/>
          </a:prstGeom>
          <a:ln>
            <a:solidFill>
              <a:srgbClr val="7BC14A"/>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9697987" y="611396"/>
            <a:ext cx="1008112" cy="369332"/>
          </a:xfrm>
          <a:prstGeom prst="rect">
            <a:avLst/>
          </a:prstGeom>
          <a:noFill/>
          <a:effectLst/>
        </p:spPr>
        <p:txBody>
          <a:bodyPr wrap="square" rtlCol="0">
            <a:spAutoFit/>
          </a:bodyPr>
          <a:lstStyle/>
          <a:p>
            <a:pPr marL="0" algn="ctr" defTabSz="914400" rtl="0" eaLnBrk="1" latinLnBrk="0" hangingPunct="1"/>
            <a:r>
              <a:rPr lang="zh-CN" altLang="en-US" sz="1800" b="1" kern="1200" dirty="0" smtClean="0">
                <a:solidFill>
                  <a:srgbClr val="7BC14A"/>
                </a:solidFill>
                <a:effectLst/>
                <a:latin typeface="微软雅黑" pitchFamily="34" charset="-122"/>
                <a:ea typeface="微软雅黑" pitchFamily="34" charset="-122"/>
                <a:cs typeface="+mn-cs"/>
              </a:rPr>
              <a:t>第三章</a:t>
            </a:r>
            <a:endParaRPr lang="en-US" altLang="zh-CN" sz="1800" b="1" kern="1200" dirty="0" smtClean="0">
              <a:solidFill>
                <a:srgbClr val="7BC14A"/>
              </a:solidFill>
              <a:effectLst/>
              <a:latin typeface="微软雅黑" pitchFamily="34" charset="-122"/>
              <a:ea typeface="微软雅黑" pitchFamily="34" charset="-122"/>
              <a:cs typeface="+mn-cs"/>
            </a:endParaRPr>
          </a:p>
        </p:txBody>
      </p:sp>
      <p:cxnSp>
        <p:nvCxnSpPr>
          <p:cNvPr id="30" name="直接连接符 29"/>
          <p:cNvCxnSpPr/>
          <p:nvPr userDrawn="1"/>
        </p:nvCxnSpPr>
        <p:spPr>
          <a:xfrm>
            <a:off x="5040560" y="5903694"/>
            <a:ext cx="6025579"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31" name="矩形 30"/>
          <p:cNvSpPr/>
          <p:nvPr userDrawn="1"/>
        </p:nvSpPr>
        <p:spPr>
          <a:xfrm>
            <a:off x="6276397" y="5903694"/>
            <a:ext cx="4392488" cy="621650"/>
          </a:xfrm>
          <a:prstGeom prst="rect">
            <a:avLst/>
          </a:prstGeom>
          <a:solidFill>
            <a:srgbClr val="7BC143">
              <a:alpha val="74902"/>
            </a:srgbClr>
          </a:solidFill>
          <a:ln>
            <a:noFill/>
          </a:ln>
          <a:effectLst>
            <a:outerShdw blurRad="63500" sx="102000" sy="102000" algn="ctr" rotWithShape="0">
              <a:schemeClr val="bg1">
                <a:alpha val="40000"/>
              </a:scheme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2" name="椭圆 31"/>
          <p:cNvSpPr/>
          <p:nvPr userDrawn="1"/>
        </p:nvSpPr>
        <p:spPr bwMode="auto">
          <a:xfrm>
            <a:off x="6348461" y="5955641"/>
            <a:ext cx="504000" cy="504000"/>
          </a:xfrm>
          <a:prstGeom prst="ellipse">
            <a:avLst/>
          </a:prstGeom>
          <a:solidFill>
            <a:sysClr val="window" lastClr="FFFFFF">
              <a:lumMod val="95000"/>
            </a:sysClr>
          </a:solidFill>
          <a:ln w="25400" cap="flat" cmpd="sng" algn="ctr">
            <a:no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r>
              <a:rPr lang="en-US" altLang="zh-CN" sz="3200" b="1" kern="0" dirty="0">
                <a:solidFill>
                  <a:sysClr val="window" lastClr="FFFFFF">
                    <a:lumMod val="50000"/>
                  </a:sysClr>
                </a:solidFill>
                <a:latin typeface="Broadway" pitchFamily="82" charset="0"/>
                <a:ea typeface="微软雅黑" pitchFamily="34" charset="-122"/>
              </a:rPr>
              <a:t>2</a:t>
            </a:r>
            <a:endParaRPr kumimoji="0" lang="zh-CN" altLang="en-US" sz="3200" b="1" i="0" u="none" strike="noStrike" kern="0" cap="none" spc="0" normalizeH="0" baseline="0" noProof="0" dirty="0">
              <a:ln>
                <a:noFill/>
              </a:ln>
              <a:solidFill>
                <a:sysClr val="window" lastClr="FFFFFF">
                  <a:lumMod val="50000"/>
                </a:sysClr>
              </a:solidFill>
              <a:effectLst/>
              <a:uLnTx/>
              <a:uFillTx/>
              <a:latin typeface="Broadway" pitchFamily="82" charset="0"/>
              <a:ea typeface="微软雅黑" pitchFamily="34" charset="-122"/>
            </a:endParaRPr>
          </a:p>
        </p:txBody>
      </p:sp>
      <p:sp>
        <p:nvSpPr>
          <p:cNvPr id="33" name="TextBox 32"/>
          <p:cNvSpPr txBox="1"/>
          <p:nvPr userDrawn="1"/>
        </p:nvSpPr>
        <p:spPr>
          <a:xfrm>
            <a:off x="7068485" y="5992197"/>
            <a:ext cx="3384376" cy="430887"/>
          </a:xfrm>
          <a:prstGeom prst="rect">
            <a:avLst/>
          </a:prstGeom>
          <a:noFill/>
        </p:spPr>
        <p:txBody>
          <a:bodyPr wrap="square" rtlCol="0">
            <a:spAutoFit/>
          </a:bodyPr>
          <a:lstStyle/>
          <a:p>
            <a:r>
              <a:rPr lang="zh-CN" altLang="en-US" sz="2200" dirty="0" smtClean="0">
                <a:solidFill>
                  <a:schemeClr val="bg1"/>
                </a:solidFill>
                <a:latin typeface="微软雅黑" pitchFamily="34" charset="-122"/>
                <a:ea typeface="微软雅黑" pitchFamily="34" charset="-122"/>
              </a:rPr>
              <a:t>学习分析模型</a:t>
            </a:r>
            <a:endParaRPr lang="zh-CN" altLang="en-US" sz="2200" dirty="0">
              <a:solidFill>
                <a:schemeClr val="bg1"/>
              </a:solidFill>
              <a:latin typeface="微软雅黑" pitchFamily="34" charset="-122"/>
              <a:ea typeface="微软雅黑" pitchFamily="34" charset="-122"/>
            </a:endParaRPr>
          </a:p>
        </p:txBody>
      </p:sp>
      <p:cxnSp>
        <p:nvCxnSpPr>
          <p:cNvPr id="34" name="直接连接符 33"/>
          <p:cNvCxnSpPr/>
          <p:nvPr userDrawn="1"/>
        </p:nvCxnSpPr>
        <p:spPr>
          <a:xfrm>
            <a:off x="11066139" y="5013176"/>
            <a:ext cx="0" cy="890518"/>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54" name="TextBox 53"/>
          <p:cNvSpPr txBox="1"/>
          <p:nvPr userDrawn="1"/>
        </p:nvSpPr>
        <p:spPr>
          <a:xfrm>
            <a:off x="1209064" y="4478282"/>
            <a:ext cx="1264809" cy="830997"/>
          </a:xfrm>
          <a:prstGeom prst="rect">
            <a:avLst/>
          </a:prstGeom>
          <a:noFill/>
        </p:spPr>
        <p:txBody>
          <a:bodyPr wrap="square" lIns="0" tIns="0" rIns="0" bIns="0" rtlCol="0" anchor="ctr">
            <a:spAutoFit/>
          </a:bodyPr>
          <a:lstStyle/>
          <a:p>
            <a:pPr algn="ctr"/>
            <a:r>
              <a:rPr lang="en-US" altLang="zh-CN" sz="5400" dirty="0" smtClean="0">
                <a:ln>
                  <a:solidFill>
                    <a:schemeClr val="bg1"/>
                  </a:solidFill>
                </a:ln>
                <a:solidFill>
                  <a:srgbClr val="77933C"/>
                </a:solidFill>
                <a:effectLst>
                  <a:outerShdw blurRad="63500" sx="102000" sy="102000" algn="ctr" rotWithShape="0">
                    <a:prstClr val="black">
                      <a:alpha val="40000"/>
                    </a:prstClr>
                  </a:outerShdw>
                </a:effectLst>
                <a:latin typeface="Broadway" pitchFamily="82" charset="0"/>
                <a:ea typeface="微软雅黑" pitchFamily="34" charset="-122"/>
              </a:rPr>
              <a:t>3</a:t>
            </a:r>
            <a:endParaRPr lang="zh-CN" altLang="en-US" sz="5400" dirty="0">
              <a:ln>
                <a:solidFill>
                  <a:schemeClr val="bg1"/>
                </a:solidFill>
              </a:ln>
              <a:solidFill>
                <a:srgbClr val="77933C"/>
              </a:solidFill>
              <a:effectLst>
                <a:outerShdw blurRad="63500" sx="102000" sy="102000" algn="ctr" rotWithShape="0">
                  <a:prstClr val="black">
                    <a:alpha val="40000"/>
                  </a:prstClr>
                </a:outerShdw>
              </a:effectLst>
              <a:latin typeface="Broadway" pitchFamily="82" charset="0"/>
              <a:ea typeface="微软雅黑" pitchFamily="34" charset="-122"/>
            </a:endParaRPr>
          </a:p>
        </p:txBody>
      </p:sp>
      <p:sp>
        <p:nvSpPr>
          <p:cNvPr id="55" name="TextBox 54"/>
          <p:cNvSpPr txBox="1"/>
          <p:nvPr userDrawn="1"/>
        </p:nvSpPr>
        <p:spPr>
          <a:xfrm>
            <a:off x="1225605" y="5085184"/>
            <a:ext cx="1223825" cy="905248"/>
          </a:xfrm>
          <a:prstGeom prst="rect">
            <a:avLst/>
          </a:prstGeom>
          <a:noFill/>
        </p:spPr>
        <p:txBody>
          <a:bodyPr wrap="square" rtlCol="0">
            <a:spAutoFit/>
          </a:bodyPr>
          <a:lstStyle/>
          <a:p>
            <a:pPr algn="ctr">
              <a:lnSpc>
                <a:spcPct val="130000"/>
              </a:lnSpc>
            </a:pPr>
            <a:r>
              <a:rPr lang="en-US" altLang="zh-CN" sz="1400" dirty="0" smtClean="0">
                <a:solidFill>
                  <a:schemeClr val="tx1">
                    <a:lumMod val="65000"/>
                    <a:lumOff val="35000"/>
                  </a:schemeClr>
                </a:solidFill>
                <a:latin typeface="微软雅黑" pitchFamily="34" charset="-122"/>
                <a:ea typeface="微软雅黑" pitchFamily="34" charset="-122"/>
              </a:rPr>
              <a:t>Siemens</a:t>
            </a:r>
            <a:r>
              <a:rPr lang="zh-CN" altLang="en-US" sz="1400" dirty="0" smtClean="0">
                <a:solidFill>
                  <a:schemeClr val="tx1">
                    <a:lumMod val="65000"/>
                    <a:lumOff val="35000"/>
                  </a:schemeClr>
                </a:solidFill>
                <a:latin typeface="微软雅黑" pitchFamily="34" charset="-122"/>
                <a:ea typeface="微软雅黑" pitchFamily="34" charset="-122"/>
              </a:rPr>
              <a:t>学习分析应用模型</a:t>
            </a:r>
            <a:endParaRPr lang="en-US" altLang="zh-CN" sz="1400" dirty="0" smtClean="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028294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节标题">
    <p:spTree>
      <p:nvGrpSpPr>
        <p:cNvPr id="1" name=""/>
        <p:cNvGrpSpPr/>
        <p:nvPr/>
      </p:nvGrpSpPr>
      <p:grpSpPr>
        <a:xfrm>
          <a:off x="0" y="0"/>
          <a:ext cx="0" cy="0"/>
          <a:chOff x="0" y="0"/>
          <a:chExt cx="0" cy="0"/>
        </a:xfrm>
      </p:grpSpPr>
      <p:sp>
        <p:nvSpPr>
          <p:cNvPr id="2" name="矩形 1"/>
          <p:cNvSpPr/>
          <p:nvPr userDrawn="1"/>
        </p:nvSpPr>
        <p:spPr>
          <a:xfrm>
            <a:off x="1089371" y="0"/>
            <a:ext cx="9949671" cy="542678"/>
          </a:xfrm>
          <a:prstGeom prst="rect">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cxnSp>
        <p:nvCxnSpPr>
          <p:cNvPr id="4" name="直接连接符 3"/>
          <p:cNvCxnSpPr/>
          <p:nvPr userDrawn="1"/>
        </p:nvCxnSpPr>
        <p:spPr>
          <a:xfrm>
            <a:off x="3221937"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p:cNvSpPr/>
          <p:nvPr userDrawn="1"/>
        </p:nvSpPr>
        <p:spPr>
          <a:xfrm>
            <a:off x="11039043" y="173346"/>
            <a:ext cx="1093568" cy="369332"/>
          </a:xfrm>
          <a:prstGeom prst="rect">
            <a:avLst/>
          </a:prstGeom>
        </p:spPr>
        <p:txBody>
          <a:bodyPr/>
          <a:lstStyle/>
          <a:p>
            <a:pPr algn="ctr">
              <a:defRPr/>
            </a:pPr>
            <a:r>
              <a:rPr lang="zh-CN" altLang="en-US" sz="1600" dirty="0">
                <a:solidFill>
                  <a:srgbClr val="7BC14A"/>
                </a:solidFill>
                <a:latin typeface="微软雅黑" pitchFamily="34" charset="-122"/>
                <a:ea typeface="微软雅黑" pitchFamily="34" charset="-122"/>
              </a:rPr>
              <a:t>第 </a:t>
            </a:r>
            <a:fld id="{2EEF1883-7A0E-4F66-9932-E581691AD397}" type="slidenum">
              <a:rPr lang="zh-CN" altLang="en-US" sz="1600">
                <a:solidFill>
                  <a:srgbClr val="7BC14A"/>
                </a:solidFill>
              </a:rPr>
              <a:pPr algn="ctr">
                <a:defRPr/>
              </a:pPr>
              <a:t>‹#›</a:t>
            </a:fld>
            <a:r>
              <a:rPr lang="zh-CN" altLang="en-US" sz="1600" dirty="0">
                <a:solidFill>
                  <a:srgbClr val="7BC14A"/>
                </a:solidFill>
              </a:rPr>
              <a:t>  </a:t>
            </a:r>
            <a:r>
              <a:rPr lang="zh-CN" altLang="en-US" sz="1600" dirty="0">
                <a:solidFill>
                  <a:srgbClr val="7BC14A"/>
                </a:solidFill>
                <a:latin typeface="微软雅黑" pitchFamily="34" charset="-122"/>
                <a:ea typeface="微软雅黑" pitchFamily="34" charset="-122"/>
              </a:rPr>
              <a:t>页</a:t>
            </a:r>
          </a:p>
        </p:txBody>
      </p:sp>
      <p:sp>
        <p:nvSpPr>
          <p:cNvPr id="6" name="Rectangle 5"/>
          <p:cNvSpPr>
            <a:spLocks noChangeArrowheads="1"/>
          </p:cNvSpPr>
          <p:nvPr userDrawn="1"/>
        </p:nvSpPr>
        <p:spPr bwMode="auto">
          <a:xfrm rot="16200000">
            <a:off x="9603667" y="94320"/>
            <a:ext cx="1196752" cy="1008112"/>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tabLst/>
            </a:pPr>
            <a:endParaRPr kumimoji="0" lang="zh-CN" altLang="en-US" b="1" i="0" u="none" strike="noStrike" kern="0" cap="none" spc="0" normalizeH="0" baseline="0" dirty="0">
              <a:ln>
                <a:noFill/>
              </a:ln>
              <a:solidFill>
                <a:srgbClr val="F9F9F9"/>
              </a:solidFill>
              <a:effectLst/>
              <a:uLnTx/>
              <a:uFillTx/>
              <a:latin typeface="微软雅黑" pitchFamily="34" charset="-122"/>
              <a:ea typeface="微软雅黑" pitchFamily="34" charset="-122"/>
            </a:endParaRPr>
          </a:p>
        </p:txBody>
      </p:sp>
      <p:cxnSp>
        <p:nvCxnSpPr>
          <p:cNvPr id="7" name="直接连接符 6"/>
          <p:cNvCxnSpPr/>
          <p:nvPr userDrawn="1"/>
        </p:nvCxnSpPr>
        <p:spPr>
          <a:xfrm>
            <a:off x="5371880"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7521823"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089371" y="138118"/>
            <a:ext cx="2132565"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背景</a:t>
            </a:r>
            <a:endParaRPr lang="zh-CN" altLang="en-US" sz="1600" b="0" kern="1200" dirty="0">
              <a:solidFill>
                <a:schemeClr val="bg1"/>
              </a:solidFill>
              <a:latin typeface="微软雅黑" pitchFamily="34" charset="-122"/>
              <a:ea typeface="微软雅黑" pitchFamily="34" charset="-122"/>
              <a:cs typeface="+mn-cs"/>
            </a:endParaRPr>
          </a:p>
        </p:txBody>
      </p:sp>
      <p:sp>
        <p:nvSpPr>
          <p:cNvPr id="10" name="TextBox 9"/>
          <p:cNvSpPr txBox="1"/>
          <p:nvPr userDrawn="1"/>
        </p:nvSpPr>
        <p:spPr>
          <a:xfrm>
            <a:off x="3244943" y="138118"/>
            <a:ext cx="2126937"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研究基础</a:t>
            </a:r>
            <a:endParaRPr lang="zh-CN" altLang="en-US" sz="1600" b="0" kern="1200" dirty="0">
              <a:solidFill>
                <a:schemeClr val="bg1"/>
              </a:solidFill>
              <a:latin typeface="微软雅黑" pitchFamily="34" charset="-122"/>
              <a:ea typeface="微软雅黑" pitchFamily="34" charset="-122"/>
              <a:cs typeface="+mn-cs"/>
            </a:endParaRPr>
          </a:p>
        </p:txBody>
      </p:sp>
      <p:sp>
        <p:nvSpPr>
          <p:cNvPr id="11" name="等腰三角形 10"/>
          <p:cNvSpPr/>
          <p:nvPr userDrawn="1"/>
        </p:nvSpPr>
        <p:spPr>
          <a:xfrm flipV="1">
            <a:off x="6302835" y="542678"/>
            <a:ext cx="288032" cy="161388"/>
          </a:xfrm>
          <a:prstGeom prst="triangle">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sp>
        <p:nvSpPr>
          <p:cNvPr id="12" name="TextBox 11"/>
          <p:cNvSpPr txBox="1"/>
          <p:nvPr userDrawn="1"/>
        </p:nvSpPr>
        <p:spPr>
          <a:xfrm>
            <a:off x="5371880" y="116632"/>
            <a:ext cx="2149943" cy="369332"/>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800" b="1" kern="1200" dirty="0" smtClean="0">
                <a:solidFill>
                  <a:schemeClr val="bg1"/>
                </a:solidFill>
                <a:latin typeface="微软雅黑" pitchFamily="34" charset="-122"/>
                <a:ea typeface="微软雅黑" pitchFamily="34" charset="-122"/>
                <a:cs typeface="+mn-cs"/>
              </a:rPr>
              <a:t>国内外研究现状</a:t>
            </a:r>
            <a:endParaRPr lang="zh-CN" altLang="en-US" sz="1800" b="1" kern="1200" dirty="0">
              <a:solidFill>
                <a:schemeClr val="bg1"/>
              </a:solidFill>
              <a:latin typeface="微软雅黑" pitchFamily="34" charset="-122"/>
              <a:ea typeface="微软雅黑" pitchFamily="34" charset="-122"/>
              <a:cs typeface="+mn-cs"/>
            </a:endParaRPr>
          </a:p>
        </p:txBody>
      </p:sp>
      <p:sp>
        <p:nvSpPr>
          <p:cNvPr id="13" name="TextBox 12"/>
          <p:cNvSpPr txBox="1"/>
          <p:nvPr userDrawn="1"/>
        </p:nvSpPr>
        <p:spPr>
          <a:xfrm>
            <a:off x="7521823" y="138118"/>
            <a:ext cx="2142862"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kern="1200" dirty="0" smtClean="0">
                <a:solidFill>
                  <a:schemeClr val="bg1"/>
                </a:solidFill>
                <a:latin typeface="微软雅黑" pitchFamily="34" charset="-122"/>
                <a:ea typeface="微软雅黑" pitchFamily="34" charset="-122"/>
                <a:cs typeface="+mn-cs"/>
              </a:rPr>
              <a:t>愿景与挑战</a:t>
            </a:r>
            <a:endParaRPr lang="zh-CN" altLang="en-US" sz="1600" kern="1200" dirty="0">
              <a:solidFill>
                <a:schemeClr val="bg1"/>
              </a:solidFill>
              <a:latin typeface="微软雅黑" pitchFamily="34" charset="-122"/>
              <a:ea typeface="微软雅黑" pitchFamily="34" charset="-122"/>
              <a:cs typeface="+mn-cs"/>
            </a:endParaRPr>
          </a:p>
        </p:txBody>
      </p:sp>
      <p:sp>
        <p:nvSpPr>
          <p:cNvPr id="14" name="TextBox 13"/>
          <p:cNvSpPr txBox="1"/>
          <p:nvPr userDrawn="1"/>
        </p:nvSpPr>
        <p:spPr>
          <a:xfrm>
            <a:off x="9697987" y="17934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dirty="0" smtClean="0">
                <a:solidFill>
                  <a:srgbClr val="7BC14A"/>
                </a:solidFill>
                <a:effectLst/>
                <a:latin typeface="微软雅黑" pitchFamily="34" charset="-122"/>
                <a:ea typeface="微软雅黑" pitchFamily="34" charset="-122"/>
                <a:cs typeface="+mn-cs"/>
              </a:rPr>
              <a:t>正文</a:t>
            </a:r>
            <a:endParaRPr lang="en-US" altLang="zh-CN" sz="1600" b="0" kern="1200" dirty="0" smtClean="0">
              <a:solidFill>
                <a:srgbClr val="7BC14A"/>
              </a:solidFill>
              <a:effectLst/>
              <a:latin typeface="微软雅黑" pitchFamily="34" charset="-122"/>
              <a:ea typeface="微软雅黑" pitchFamily="34" charset="-122"/>
              <a:cs typeface="+mn-cs"/>
            </a:endParaRPr>
          </a:p>
        </p:txBody>
      </p:sp>
      <p:cxnSp>
        <p:nvCxnSpPr>
          <p:cNvPr id="15" name="直接连接符 14"/>
          <p:cNvCxnSpPr/>
          <p:nvPr userDrawn="1"/>
        </p:nvCxnSpPr>
        <p:spPr>
          <a:xfrm>
            <a:off x="9842003" y="542678"/>
            <a:ext cx="720080" cy="0"/>
          </a:xfrm>
          <a:prstGeom prst="line">
            <a:avLst/>
          </a:prstGeom>
          <a:ln>
            <a:solidFill>
              <a:srgbClr val="7BC14A"/>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9697987" y="611396"/>
            <a:ext cx="1008112" cy="369332"/>
          </a:xfrm>
          <a:prstGeom prst="rect">
            <a:avLst/>
          </a:prstGeom>
          <a:noFill/>
          <a:effectLst/>
        </p:spPr>
        <p:txBody>
          <a:bodyPr wrap="square" rtlCol="0">
            <a:spAutoFit/>
          </a:bodyPr>
          <a:lstStyle/>
          <a:p>
            <a:pPr marL="0" algn="ctr" defTabSz="914400" rtl="0" eaLnBrk="1" latinLnBrk="0" hangingPunct="1"/>
            <a:r>
              <a:rPr lang="zh-CN" altLang="en-US" sz="1800" b="1" kern="1200" dirty="0" smtClean="0">
                <a:solidFill>
                  <a:srgbClr val="7BC14A"/>
                </a:solidFill>
                <a:effectLst/>
                <a:latin typeface="微软雅黑" pitchFamily="34" charset="-122"/>
                <a:ea typeface="微软雅黑" pitchFamily="34" charset="-122"/>
                <a:cs typeface="+mn-cs"/>
              </a:rPr>
              <a:t>第三章</a:t>
            </a:r>
            <a:endParaRPr lang="en-US" altLang="zh-CN" sz="1800" b="1" kern="1200" dirty="0" smtClean="0">
              <a:solidFill>
                <a:srgbClr val="7BC14A"/>
              </a:solidFill>
              <a:effectLst/>
              <a:latin typeface="微软雅黑" pitchFamily="34" charset="-122"/>
              <a:ea typeface="微软雅黑" pitchFamily="34" charset="-122"/>
              <a:cs typeface="+mn-cs"/>
            </a:endParaRPr>
          </a:p>
        </p:txBody>
      </p:sp>
      <p:cxnSp>
        <p:nvCxnSpPr>
          <p:cNvPr id="30" name="直接连接符 29"/>
          <p:cNvCxnSpPr/>
          <p:nvPr userDrawn="1"/>
        </p:nvCxnSpPr>
        <p:spPr>
          <a:xfrm>
            <a:off x="5040560" y="5903694"/>
            <a:ext cx="6025579"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31" name="矩形 30"/>
          <p:cNvSpPr/>
          <p:nvPr userDrawn="1"/>
        </p:nvSpPr>
        <p:spPr>
          <a:xfrm>
            <a:off x="6276397" y="5903694"/>
            <a:ext cx="4392488" cy="621650"/>
          </a:xfrm>
          <a:prstGeom prst="rect">
            <a:avLst/>
          </a:prstGeom>
          <a:solidFill>
            <a:srgbClr val="7BC143">
              <a:alpha val="74902"/>
            </a:srgbClr>
          </a:solidFill>
          <a:ln>
            <a:noFill/>
          </a:ln>
          <a:effectLst>
            <a:outerShdw blurRad="63500" sx="102000" sy="102000" algn="ctr" rotWithShape="0">
              <a:schemeClr val="bg1">
                <a:alpha val="40000"/>
              </a:scheme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2" name="椭圆 31"/>
          <p:cNvSpPr/>
          <p:nvPr userDrawn="1"/>
        </p:nvSpPr>
        <p:spPr bwMode="auto">
          <a:xfrm>
            <a:off x="6348461" y="5955641"/>
            <a:ext cx="504000" cy="504000"/>
          </a:xfrm>
          <a:prstGeom prst="ellipse">
            <a:avLst/>
          </a:prstGeom>
          <a:solidFill>
            <a:sysClr val="window" lastClr="FFFFFF">
              <a:lumMod val="95000"/>
            </a:sysClr>
          </a:solidFill>
          <a:ln w="25400" cap="flat" cmpd="sng" algn="ctr">
            <a:no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r>
              <a:rPr lang="en-US" altLang="zh-CN" sz="3200" b="1" kern="0" dirty="0">
                <a:solidFill>
                  <a:sysClr val="window" lastClr="FFFFFF">
                    <a:lumMod val="50000"/>
                  </a:sysClr>
                </a:solidFill>
                <a:latin typeface="Broadway" pitchFamily="82" charset="0"/>
                <a:ea typeface="微软雅黑" pitchFamily="34" charset="-122"/>
              </a:rPr>
              <a:t>2</a:t>
            </a:r>
            <a:endParaRPr kumimoji="0" lang="zh-CN" altLang="en-US" sz="3200" b="1" i="0" u="none" strike="noStrike" kern="0" cap="none" spc="0" normalizeH="0" baseline="0" noProof="0" dirty="0">
              <a:ln>
                <a:noFill/>
              </a:ln>
              <a:solidFill>
                <a:sysClr val="window" lastClr="FFFFFF">
                  <a:lumMod val="50000"/>
                </a:sysClr>
              </a:solidFill>
              <a:effectLst/>
              <a:uLnTx/>
              <a:uFillTx/>
              <a:latin typeface="Broadway" pitchFamily="82" charset="0"/>
              <a:ea typeface="微软雅黑" pitchFamily="34" charset="-122"/>
            </a:endParaRPr>
          </a:p>
        </p:txBody>
      </p:sp>
      <p:sp>
        <p:nvSpPr>
          <p:cNvPr id="33" name="TextBox 32"/>
          <p:cNvSpPr txBox="1"/>
          <p:nvPr userDrawn="1"/>
        </p:nvSpPr>
        <p:spPr>
          <a:xfrm>
            <a:off x="7068485" y="5992197"/>
            <a:ext cx="3384376" cy="430887"/>
          </a:xfrm>
          <a:prstGeom prst="rect">
            <a:avLst/>
          </a:prstGeom>
          <a:noFill/>
        </p:spPr>
        <p:txBody>
          <a:bodyPr wrap="square" rtlCol="0">
            <a:spAutoFit/>
          </a:bodyPr>
          <a:lstStyle/>
          <a:p>
            <a:r>
              <a:rPr lang="zh-CN" altLang="en-US" sz="2200" dirty="0" smtClean="0">
                <a:solidFill>
                  <a:schemeClr val="bg1"/>
                </a:solidFill>
                <a:latin typeface="微软雅黑" pitchFamily="34" charset="-122"/>
                <a:ea typeface="微软雅黑" pitchFamily="34" charset="-122"/>
              </a:rPr>
              <a:t>学习分析模型</a:t>
            </a:r>
            <a:endParaRPr lang="zh-CN" altLang="en-US" sz="2200" dirty="0">
              <a:solidFill>
                <a:schemeClr val="bg1"/>
              </a:solidFill>
              <a:latin typeface="微软雅黑" pitchFamily="34" charset="-122"/>
              <a:ea typeface="微软雅黑" pitchFamily="34" charset="-122"/>
            </a:endParaRPr>
          </a:p>
        </p:txBody>
      </p:sp>
      <p:cxnSp>
        <p:nvCxnSpPr>
          <p:cNvPr id="34" name="直接连接符 33"/>
          <p:cNvCxnSpPr/>
          <p:nvPr userDrawn="1"/>
        </p:nvCxnSpPr>
        <p:spPr>
          <a:xfrm>
            <a:off x="11066139" y="5013176"/>
            <a:ext cx="0" cy="890518"/>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978645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节标题">
    <p:spTree>
      <p:nvGrpSpPr>
        <p:cNvPr id="1" name=""/>
        <p:cNvGrpSpPr/>
        <p:nvPr/>
      </p:nvGrpSpPr>
      <p:grpSpPr>
        <a:xfrm>
          <a:off x="0" y="0"/>
          <a:ext cx="0" cy="0"/>
          <a:chOff x="0" y="0"/>
          <a:chExt cx="0" cy="0"/>
        </a:xfrm>
      </p:grpSpPr>
      <p:sp>
        <p:nvSpPr>
          <p:cNvPr id="2" name="矩形 1"/>
          <p:cNvSpPr/>
          <p:nvPr userDrawn="1"/>
        </p:nvSpPr>
        <p:spPr>
          <a:xfrm>
            <a:off x="1089371" y="0"/>
            <a:ext cx="9949671" cy="542678"/>
          </a:xfrm>
          <a:prstGeom prst="rect">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cxnSp>
        <p:nvCxnSpPr>
          <p:cNvPr id="4" name="直接连接符 3"/>
          <p:cNvCxnSpPr/>
          <p:nvPr userDrawn="1"/>
        </p:nvCxnSpPr>
        <p:spPr>
          <a:xfrm>
            <a:off x="3221937"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p:cNvSpPr/>
          <p:nvPr userDrawn="1"/>
        </p:nvSpPr>
        <p:spPr>
          <a:xfrm>
            <a:off x="11039043" y="173346"/>
            <a:ext cx="1093568" cy="369332"/>
          </a:xfrm>
          <a:prstGeom prst="rect">
            <a:avLst/>
          </a:prstGeom>
        </p:spPr>
        <p:txBody>
          <a:bodyPr/>
          <a:lstStyle/>
          <a:p>
            <a:pPr algn="ctr">
              <a:defRPr/>
            </a:pPr>
            <a:r>
              <a:rPr lang="zh-CN" altLang="en-US" sz="1600" dirty="0">
                <a:solidFill>
                  <a:srgbClr val="7BC14A"/>
                </a:solidFill>
                <a:latin typeface="微软雅黑" pitchFamily="34" charset="-122"/>
                <a:ea typeface="微软雅黑" pitchFamily="34" charset="-122"/>
              </a:rPr>
              <a:t>第 </a:t>
            </a:r>
            <a:fld id="{2EEF1883-7A0E-4F66-9932-E581691AD397}" type="slidenum">
              <a:rPr lang="zh-CN" altLang="en-US" sz="1600">
                <a:solidFill>
                  <a:srgbClr val="7BC14A"/>
                </a:solidFill>
              </a:rPr>
              <a:pPr algn="ctr">
                <a:defRPr/>
              </a:pPr>
              <a:t>‹#›</a:t>
            </a:fld>
            <a:r>
              <a:rPr lang="zh-CN" altLang="en-US" sz="1600" dirty="0">
                <a:solidFill>
                  <a:srgbClr val="7BC14A"/>
                </a:solidFill>
              </a:rPr>
              <a:t>  </a:t>
            </a:r>
            <a:r>
              <a:rPr lang="zh-CN" altLang="en-US" sz="1600" dirty="0">
                <a:solidFill>
                  <a:srgbClr val="7BC14A"/>
                </a:solidFill>
                <a:latin typeface="微软雅黑" pitchFamily="34" charset="-122"/>
                <a:ea typeface="微软雅黑" pitchFamily="34" charset="-122"/>
              </a:rPr>
              <a:t>页</a:t>
            </a:r>
          </a:p>
        </p:txBody>
      </p:sp>
      <p:sp>
        <p:nvSpPr>
          <p:cNvPr id="6" name="Rectangle 5"/>
          <p:cNvSpPr>
            <a:spLocks noChangeArrowheads="1"/>
          </p:cNvSpPr>
          <p:nvPr userDrawn="1"/>
        </p:nvSpPr>
        <p:spPr bwMode="auto">
          <a:xfrm rot="16200000">
            <a:off x="9603667" y="94320"/>
            <a:ext cx="1196752" cy="1008112"/>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tabLst/>
            </a:pPr>
            <a:endParaRPr kumimoji="0" lang="zh-CN" altLang="en-US" b="1" i="0" u="none" strike="noStrike" kern="0" cap="none" spc="0" normalizeH="0" baseline="0" dirty="0">
              <a:ln>
                <a:noFill/>
              </a:ln>
              <a:solidFill>
                <a:srgbClr val="F9F9F9"/>
              </a:solidFill>
              <a:effectLst/>
              <a:uLnTx/>
              <a:uFillTx/>
              <a:latin typeface="微软雅黑" pitchFamily="34" charset="-122"/>
              <a:ea typeface="微软雅黑" pitchFamily="34" charset="-122"/>
            </a:endParaRPr>
          </a:p>
        </p:txBody>
      </p:sp>
      <p:cxnSp>
        <p:nvCxnSpPr>
          <p:cNvPr id="7" name="直接连接符 6"/>
          <p:cNvCxnSpPr/>
          <p:nvPr userDrawn="1"/>
        </p:nvCxnSpPr>
        <p:spPr>
          <a:xfrm>
            <a:off x="5371880"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7521823"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089371" y="138118"/>
            <a:ext cx="2132565"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背景</a:t>
            </a:r>
            <a:endParaRPr lang="zh-CN" altLang="en-US" sz="1600" b="0" kern="1200" dirty="0">
              <a:solidFill>
                <a:schemeClr val="bg1"/>
              </a:solidFill>
              <a:latin typeface="微软雅黑" pitchFamily="34" charset="-122"/>
              <a:ea typeface="微软雅黑" pitchFamily="34" charset="-122"/>
              <a:cs typeface="+mn-cs"/>
            </a:endParaRPr>
          </a:p>
        </p:txBody>
      </p:sp>
      <p:sp>
        <p:nvSpPr>
          <p:cNvPr id="10" name="TextBox 9"/>
          <p:cNvSpPr txBox="1"/>
          <p:nvPr userDrawn="1"/>
        </p:nvSpPr>
        <p:spPr>
          <a:xfrm>
            <a:off x="3244943" y="138118"/>
            <a:ext cx="2126937"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研究基础</a:t>
            </a:r>
            <a:endParaRPr lang="zh-CN" altLang="en-US" sz="1600" b="0" kern="1200" dirty="0">
              <a:solidFill>
                <a:schemeClr val="bg1"/>
              </a:solidFill>
              <a:latin typeface="微软雅黑" pitchFamily="34" charset="-122"/>
              <a:ea typeface="微软雅黑" pitchFamily="34" charset="-122"/>
              <a:cs typeface="+mn-cs"/>
            </a:endParaRPr>
          </a:p>
        </p:txBody>
      </p:sp>
      <p:sp>
        <p:nvSpPr>
          <p:cNvPr id="11" name="等腰三角形 10"/>
          <p:cNvSpPr/>
          <p:nvPr userDrawn="1"/>
        </p:nvSpPr>
        <p:spPr>
          <a:xfrm flipV="1">
            <a:off x="6302835" y="542678"/>
            <a:ext cx="288032" cy="161388"/>
          </a:xfrm>
          <a:prstGeom prst="triangle">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sp>
        <p:nvSpPr>
          <p:cNvPr id="12" name="TextBox 11"/>
          <p:cNvSpPr txBox="1"/>
          <p:nvPr userDrawn="1"/>
        </p:nvSpPr>
        <p:spPr>
          <a:xfrm>
            <a:off x="5371880" y="116632"/>
            <a:ext cx="2149943" cy="369332"/>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800" b="1" kern="1200" dirty="0" smtClean="0">
                <a:solidFill>
                  <a:schemeClr val="bg1"/>
                </a:solidFill>
                <a:latin typeface="微软雅黑" pitchFamily="34" charset="-122"/>
                <a:ea typeface="微软雅黑" pitchFamily="34" charset="-122"/>
                <a:cs typeface="+mn-cs"/>
              </a:rPr>
              <a:t>国内外研究现状</a:t>
            </a:r>
            <a:endParaRPr lang="zh-CN" altLang="en-US" sz="1800" b="1" kern="1200" dirty="0">
              <a:solidFill>
                <a:schemeClr val="bg1"/>
              </a:solidFill>
              <a:latin typeface="微软雅黑" pitchFamily="34" charset="-122"/>
              <a:ea typeface="微软雅黑" pitchFamily="34" charset="-122"/>
              <a:cs typeface="+mn-cs"/>
            </a:endParaRPr>
          </a:p>
        </p:txBody>
      </p:sp>
      <p:sp>
        <p:nvSpPr>
          <p:cNvPr id="13" name="TextBox 12"/>
          <p:cNvSpPr txBox="1"/>
          <p:nvPr userDrawn="1"/>
        </p:nvSpPr>
        <p:spPr>
          <a:xfrm>
            <a:off x="7521823" y="138118"/>
            <a:ext cx="2142862"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kern="1200" dirty="0" smtClean="0">
                <a:solidFill>
                  <a:schemeClr val="bg1"/>
                </a:solidFill>
                <a:latin typeface="微软雅黑" pitchFamily="34" charset="-122"/>
                <a:ea typeface="微软雅黑" pitchFamily="34" charset="-122"/>
                <a:cs typeface="+mn-cs"/>
              </a:rPr>
              <a:t>愿景与挑战</a:t>
            </a:r>
            <a:endParaRPr lang="zh-CN" altLang="en-US" sz="1600" kern="1200" dirty="0">
              <a:solidFill>
                <a:schemeClr val="bg1"/>
              </a:solidFill>
              <a:latin typeface="微软雅黑" pitchFamily="34" charset="-122"/>
              <a:ea typeface="微软雅黑" pitchFamily="34" charset="-122"/>
              <a:cs typeface="+mn-cs"/>
            </a:endParaRPr>
          </a:p>
        </p:txBody>
      </p:sp>
      <p:sp>
        <p:nvSpPr>
          <p:cNvPr id="14" name="TextBox 13"/>
          <p:cNvSpPr txBox="1"/>
          <p:nvPr userDrawn="1"/>
        </p:nvSpPr>
        <p:spPr>
          <a:xfrm>
            <a:off x="9697987" y="17934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dirty="0" smtClean="0">
                <a:solidFill>
                  <a:srgbClr val="7BC14A"/>
                </a:solidFill>
                <a:effectLst/>
                <a:latin typeface="微软雅黑" pitchFamily="34" charset="-122"/>
                <a:ea typeface="微软雅黑" pitchFamily="34" charset="-122"/>
                <a:cs typeface="+mn-cs"/>
              </a:rPr>
              <a:t>正文</a:t>
            </a:r>
            <a:endParaRPr lang="en-US" altLang="zh-CN" sz="1600" b="0" kern="1200" dirty="0" smtClean="0">
              <a:solidFill>
                <a:srgbClr val="7BC14A"/>
              </a:solidFill>
              <a:effectLst/>
              <a:latin typeface="微软雅黑" pitchFamily="34" charset="-122"/>
              <a:ea typeface="微软雅黑" pitchFamily="34" charset="-122"/>
              <a:cs typeface="+mn-cs"/>
            </a:endParaRPr>
          </a:p>
        </p:txBody>
      </p:sp>
      <p:cxnSp>
        <p:nvCxnSpPr>
          <p:cNvPr id="15" name="直接连接符 14"/>
          <p:cNvCxnSpPr/>
          <p:nvPr userDrawn="1"/>
        </p:nvCxnSpPr>
        <p:spPr>
          <a:xfrm>
            <a:off x="9842003" y="542678"/>
            <a:ext cx="720080" cy="0"/>
          </a:xfrm>
          <a:prstGeom prst="line">
            <a:avLst/>
          </a:prstGeom>
          <a:ln>
            <a:solidFill>
              <a:srgbClr val="7BC14A"/>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9697987" y="611396"/>
            <a:ext cx="1008112" cy="369332"/>
          </a:xfrm>
          <a:prstGeom prst="rect">
            <a:avLst/>
          </a:prstGeom>
          <a:noFill/>
          <a:effectLst/>
        </p:spPr>
        <p:txBody>
          <a:bodyPr wrap="square" rtlCol="0">
            <a:spAutoFit/>
          </a:bodyPr>
          <a:lstStyle/>
          <a:p>
            <a:pPr marL="0" algn="ctr" defTabSz="914400" rtl="0" eaLnBrk="1" latinLnBrk="0" hangingPunct="1"/>
            <a:r>
              <a:rPr lang="zh-CN" altLang="en-US" sz="1800" b="1" kern="1200" dirty="0" smtClean="0">
                <a:solidFill>
                  <a:srgbClr val="7BC14A"/>
                </a:solidFill>
                <a:effectLst/>
                <a:latin typeface="微软雅黑" pitchFamily="34" charset="-122"/>
                <a:ea typeface="微软雅黑" pitchFamily="34" charset="-122"/>
                <a:cs typeface="+mn-cs"/>
              </a:rPr>
              <a:t>第三章</a:t>
            </a:r>
            <a:endParaRPr lang="en-US" altLang="zh-CN" sz="1800" b="1" kern="1200" dirty="0" smtClean="0">
              <a:solidFill>
                <a:srgbClr val="7BC14A"/>
              </a:solidFill>
              <a:effectLst/>
              <a:latin typeface="微软雅黑" pitchFamily="34" charset="-122"/>
              <a:ea typeface="微软雅黑" pitchFamily="34" charset="-122"/>
              <a:cs typeface="+mn-cs"/>
            </a:endParaRPr>
          </a:p>
        </p:txBody>
      </p:sp>
      <p:cxnSp>
        <p:nvCxnSpPr>
          <p:cNvPr id="30" name="直接连接符 29"/>
          <p:cNvCxnSpPr/>
          <p:nvPr userDrawn="1"/>
        </p:nvCxnSpPr>
        <p:spPr>
          <a:xfrm flipV="1">
            <a:off x="985019" y="5903694"/>
            <a:ext cx="10081120" cy="13599"/>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31" name="矩形 30"/>
          <p:cNvSpPr/>
          <p:nvPr userDrawn="1"/>
        </p:nvSpPr>
        <p:spPr>
          <a:xfrm>
            <a:off x="4225379" y="5903694"/>
            <a:ext cx="4392488" cy="621650"/>
          </a:xfrm>
          <a:prstGeom prst="rect">
            <a:avLst/>
          </a:prstGeom>
          <a:solidFill>
            <a:srgbClr val="7BC143">
              <a:alpha val="74902"/>
            </a:srgbClr>
          </a:solidFill>
          <a:ln>
            <a:noFill/>
          </a:ln>
          <a:effectLst>
            <a:outerShdw blurRad="63500" sx="102000" sy="102000" algn="ctr" rotWithShape="0">
              <a:schemeClr val="bg1">
                <a:alpha val="40000"/>
              </a:scheme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2" name="椭圆 31"/>
          <p:cNvSpPr/>
          <p:nvPr userDrawn="1"/>
        </p:nvSpPr>
        <p:spPr bwMode="auto">
          <a:xfrm>
            <a:off x="4404245" y="5955641"/>
            <a:ext cx="504000" cy="504000"/>
          </a:xfrm>
          <a:prstGeom prst="ellipse">
            <a:avLst/>
          </a:prstGeom>
          <a:solidFill>
            <a:sysClr val="window" lastClr="FFFFFF">
              <a:lumMod val="95000"/>
            </a:sysClr>
          </a:solidFill>
          <a:ln w="25400" cap="flat" cmpd="sng" algn="ctr">
            <a:no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altLang="zh-CN" sz="3200" b="1" i="0" u="none" strike="noStrike" kern="0" cap="none" spc="0" normalizeH="0" baseline="0" noProof="0" dirty="0" smtClean="0">
                <a:ln>
                  <a:noFill/>
                </a:ln>
                <a:solidFill>
                  <a:sysClr val="window" lastClr="FFFFFF">
                    <a:lumMod val="50000"/>
                  </a:sysClr>
                </a:solidFill>
                <a:effectLst/>
                <a:uLnTx/>
                <a:uFillTx/>
                <a:latin typeface="Broadway" pitchFamily="82" charset="0"/>
                <a:ea typeface="微软雅黑" pitchFamily="34" charset="-122"/>
              </a:rPr>
              <a:t>3</a:t>
            </a:r>
            <a:endParaRPr kumimoji="0" lang="zh-CN" altLang="en-US" sz="3200" b="1" i="0" u="none" strike="noStrike" kern="0" cap="none" spc="0" normalizeH="0" baseline="0" noProof="0" dirty="0">
              <a:ln>
                <a:noFill/>
              </a:ln>
              <a:solidFill>
                <a:sysClr val="window" lastClr="FFFFFF">
                  <a:lumMod val="50000"/>
                </a:sysClr>
              </a:solidFill>
              <a:effectLst/>
              <a:uLnTx/>
              <a:uFillTx/>
              <a:latin typeface="Broadway" pitchFamily="82" charset="0"/>
              <a:ea typeface="微软雅黑" pitchFamily="34" charset="-122"/>
            </a:endParaRPr>
          </a:p>
        </p:txBody>
      </p:sp>
      <p:sp>
        <p:nvSpPr>
          <p:cNvPr id="33" name="TextBox 32"/>
          <p:cNvSpPr txBox="1"/>
          <p:nvPr userDrawn="1"/>
        </p:nvSpPr>
        <p:spPr>
          <a:xfrm>
            <a:off x="5124269" y="5992197"/>
            <a:ext cx="3384376" cy="430887"/>
          </a:xfrm>
          <a:prstGeom prst="rect">
            <a:avLst/>
          </a:prstGeom>
          <a:noFill/>
        </p:spPr>
        <p:txBody>
          <a:bodyPr wrap="square" rtlCol="0">
            <a:spAutoFit/>
          </a:bodyPr>
          <a:lstStyle/>
          <a:p>
            <a:r>
              <a:rPr lang="zh-CN" altLang="en-US" sz="2200" dirty="0" smtClean="0">
                <a:solidFill>
                  <a:schemeClr val="bg1"/>
                </a:solidFill>
                <a:latin typeface="微软雅黑" pitchFamily="34" charset="-122"/>
                <a:ea typeface="微软雅黑" pitchFamily="34" charset="-122"/>
              </a:rPr>
              <a:t>学习分析关键技术与工具</a:t>
            </a:r>
            <a:endParaRPr lang="zh-CN" altLang="en-US" sz="2200" dirty="0">
              <a:solidFill>
                <a:schemeClr val="bg1"/>
              </a:solidFill>
              <a:latin typeface="微软雅黑" pitchFamily="34" charset="-122"/>
              <a:ea typeface="微软雅黑" pitchFamily="34" charset="-122"/>
            </a:endParaRPr>
          </a:p>
        </p:txBody>
      </p:sp>
      <p:cxnSp>
        <p:nvCxnSpPr>
          <p:cNvPr id="34" name="直接连接符 33"/>
          <p:cNvCxnSpPr/>
          <p:nvPr userDrawn="1"/>
        </p:nvCxnSpPr>
        <p:spPr>
          <a:xfrm>
            <a:off x="11066139" y="5013176"/>
            <a:ext cx="0" cy="890518"/>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cxnSp>
        <p:nvCxnSpPr>
          <p:cNvPr id="23" name="直接连接符 22"/>
          <p:cNvCxnSpPr/>
          <p:nvPr userDrawn="1"/>
        </p:nvCxnSpPr>
        <p:spPr>
          <a:xfrm>
            <a:off x="985019" y="5026775"/>
            <a:ext cx="0" cy="890518"/>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148559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节标题">
    <p:spTree>
      <p:nvGrpSpPr>
        <p:cNvPr id="1" name=""/>
        <p:cNvGrpSpPr/>
        <p:nvPr/>
      </p:nvGrpSpPr>
      <p:grpSpPr>
        <a:xfrm>
          <a:off x="0" y="0"/>
          <a:ext cx="0" cy="0"/>
          <a:chOff x="0" y="0"/>
          <a:chExt cx="0" cy="0"/>
        </a:xfrm>
      </p:grpSpPr>
      <p:sp>
        <p:nvSpPr>
          <p:cNvPr id="2" name="矩形 1"/>
          <p:cNvSpPr/>
          <p:nvPr userDrawn="1"/>
        </p:nvSpPr>
        <p:spPr>
          <a:xfrm>
            <a:off x="1089371" y="0"/>
            <a:ext cx="9949671" cy="542678"/>
          </a:xfrm>
          <a:prstGeom prst="rect">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cxnSp>
        <p:nvCxnSpPr>
          <p:cNvPr id="4" name="直接连接符 3"/>
          <p:cNvCxnSpPr/>
          <p:nvPr userDrawn="1"/>
        </p:nvCxnSpPr>
        <p:spPr>
          <a:xfrm>
            <a:off x="3221937"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p:cNvSpPr/>
          <p:nvPr userDrawn="1"/>
        </p:nvSpPr>
        <p:spPr>
          <a:xfrm>
            <a:off x="11039043" y="173346"/>
            <a:ext cx="1093568" cy="369332"/>
          </a:xfrm>
          <a:prstGeom prst="rect">
            <a:avLst/>
          </a:prstGeom>
        </p:spPr>
        <p:txBody>
          <a:bodyPr/>
          <a:lstStyle/>
          <a:p>
            <a:pPr algn="ctr">
              <a:defRPr/>
            </a:pPr>
            <a:r>
              <a:rPr lang="zh-CN" altLang="en-US" sz="1600" dirty="0">
                <a:solidFill>
                  <a:srgbClr val="7BC14A"/>
                </a:solidFill>
                <a:latin typeface="微软雅黑" pitchFamily="34" charset="-122"/>
                <a:ea typeface="微软雅黑" pitchFamily="34" charset="-122"/>
              </a:rPr>
              <a:t>第 </a:t>
            </a:r>
            <a:fld id="{2EEF1883-7A0E-4F66-9932-E581691AD397}" type="slidenum">
              <a:rPr lang="zh-CN" altLang="en-US" sz="1600">
                <a:solidFill>
                  <a:srgbClr val="7BC14A"/>
                </a:solidFill>
              </a:rPr>
              <a:pPr algn="ctr">
                <a:defRPr/>
              </a:pPr>
              <a:t>‹#›</a:t>
            </a:fld>
            <a:r>
              <a:rPr lang="zh-CN" altLang="en-US" sz="1600" dirty="0">
                <a:solidFill>
                  <a:srgbClr val="7BC14A"/>
                </a:solidFill>
              </a:rPr>
              <a:t>  </a:t>
            </a:r>
            <a:r>
              <a:rPr lang="zh-CN" altLang="en-US" sz="1600" dirty="0">
                <a:solidFill>
                  <a:srgbClr val="7BC14A"/>
                </a:solidFill>
                <a:latin typeface="微软雅黑" pitchFamily="34" charset="-122"/>
                <a:ea typeface="微软雅黑" pitchFamily="34" charset="-122"/>
              </a:rPr>
              <a:t>页</a:t>
            </a:r>
          </a:p>
        </p:txBody>
      </p:sp>
      <p:sp>
        <p:nvSpPr>
          <p:cNvPr id="6" name="Rectangle 5"/>
          <p:cNvSpPr>
            <a:spLocks noChangeArrowheads="1"/>
          </p:cNvSpPr>
          <p:nvPr userDrawn="1"/>
        </p:nvSpPr>
        <p:spPr bwMode="auto">
          <a:xfrm rot="16200000">
            <a:off x="9603667" y="94320"/>
            <a:ext cx="1196752" cy="1008112"/>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tabLst/>
            </a:pPr>
            <a:endParaRPr kumimoji="0" lang="zh-CN" altLang="en-US" b="1" i="0" u="none" strike="noStrike" kern="0" cap="none" spc="0" normalizeH="0" baseline="0" dirty="0">
              <a:ln>
                <a:noFill/>
              </a:ln>
              <a:solidFill>
                <a:srgbClr val="F9F9F9"/>
              </a:solidFill>
              <a:effectLst/>
              <a:uLnTx/>
              <a:uFillTx/>
              <a:latin typeface="微软雅黑" pitchFamily="34" charset="-122"/>
              <a:ea typeface="微软雅黑" pitchFamily="34" charset="-122"/>
            </a:endParaRPr>
          </a:p>
        </p:txBody>
      </p:sp>
      <p:cxnSp>
        <p:nvCxnSpPr>
          <p:cNvPr id="7" name="直接连接符 6"/>
          <p:cNvCxnSpPr/>
          <p:nvPr userDrawn="1"/>
        </p:nvCxnSpPr>
        <p:spPr>
          <a:xfrm>
            <a:off x="5371880"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7521823"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089371" y="138118"/>
            <a:ext cx="2132565"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背景</a:t>
            </a:r>
            <a:endParaRPr lang="zh-CN" altLang="en-US" sz="1600" b="0" kern="1200" dirty="0">
              <a:solidFill>
                <a:schemeClr val="bg1"/>
              </a:solidFill>
              <a:latin typeface="微软雅黑" pitchFamily="34" charset="-122"/>
              <a:ea typeface="微软雅黑" pitchFamily="34" charset="-122"/>
              <a:cs typeface="+mn-cs"/>
            </a:endParaRPr>
          </a:p>
        </p:txBody>
      </p:sp>
      <p:sp>
        <p:nvSpPr>
          <p:cNvPr id="10" name="TextBox 9"/>
          <p:cNvSpPr txBox="1"/>
          <p:nvPr userDrawn="1"/>
        </p:nvSpPr>
        <p:spPr>
          <a:xfrm>
            <a:off x="3244943" y="138118"/>
            <a:ext cx="2126937"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研究基础</a:t>
            </a:r>
            <a:endParaRPr lang="zh-CN" altLang="en-US" sz="1600" b="0" kern="1200" dirty="0">
              <a:solidFill>
                <a:schemeClr val="bg1"/>
              </a:solidFill>
              <a:latin typeface="微软雅黑" pitchFamily="34" charset="-122"/>
              <a:ea typeface="微软雅黑" pitchFamily="34" charset="-122"/>
              <a:cs typeface="+mn-cs"/>
            </a:endParaRPr>
          </a:p>
        </p:txBody>
      </p:sp>
      <p:sp>
        <p:nvSpPr>
          <p:cNvPr id="11" name="等腰三角形 10"/>
          <p:cNvSpPr/>
          <p:nvPr userDrawn="1"/>
        </p:nvSpPr>
        <p:spPr>
          <a:xfrm flipV="1">
            <a:off x="6302835" y="542678"/>
            <a:ext cx="288032" cy="161388"/>
          </a:xfrm>
          <a:prstGeom prst="triangle">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sp>
        <p:nvSpPr>
          <p:cNvPr id="12" name="TextBox 11"/>
          <p:cNvSpPr txBox="1"/>
          <p:nvPr userDrawn="1"/>
        </p:nvSpPr>
        <p:spPr>
          <a:xfrm>
            <a:off x="5371880" y="116632"/>
            <a:ext cx="2149943" cy="369332"/>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800" b="1" kern="1200" dirty="0" smtClean="0">
                <a:solidFill>
                  <a:schemeClr val="bg1"/>
                </a:solidFill>
                <a:latin typeface="微软雅黑" pitchFamily="34" charset="-122"/>
                <a:ea typeface="微软雅黑" pitchFamily="34" charset="-122"/>
                <a:cs typeface="+mn-cs"/>
              </a:rPr>
              <a:t>国内外研究现状</a:t>
            </a:r>
            <a:endParaRPr lang="zh-CN" altLang="en-US" sz="1800" b="1" kern="1200" dirty="0">
              <a:solidFill>
                <a:schemeClr val="bg1"/>
              </a:solidFill>
              <a:latin typeface="微软雅黑" pitchFamily="34" charset="-122"/>
              <a:ea typeface="微软雅黑" pitchFamily="34" charset="-122"/>
              <a:cs typeface="+mn-cs"/>
            </a:endParaRPr>
          </a:p>
        </p:txBody>
      </p:sp>
      <p:sp>
        <p:nvSpPr>
          <p:cNvPr id="13" name="TextBox 12"/>
          <p:cNvSpPr txBox="1"/>
          <p:nvPr userDrawn="1"/>
        </p:nvSpPr>
        <p:spPr>
          <a:xfrm>
            <a:off x="7521823" y="138118"/>
            <a:ext cx="2142862"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kern="1200" dirty="0" smtClean="0">
                <a:solidFill>
                  <a:schemeClr val="bg1"/>
                </a:solidFill>
                <a:latin typeface="微软雅黑" pitchFamily="34" charset="-122"/>
                <a:ea typeface="微软雅黑" pitchFamily="34" charset="-122"/>
                <a:cs typeface="+mn-cs"/>
              </a:rPr>
              <a:t>愿景与挑战</a:t>
            </a:r>
            <a:endParaRPr lang="zh-CN" altLang="en-US" sz="1600" kern="1200" dirty="0">
              <a:solidFill>
                <a:schemeClr val="bg1"/>
              </a:solidFill>
              <a:latin typeface="微软雅黑" pitchFamily="34" charset="-122"/>
              <a:ea typeface="微软雅黑" pitchFamily="34" charset="-122"/>
              <a:cs typeface="+mn-cs"/>
            </a:endParaRPr>
          </a:p>
        </p:txBody>
      </p:sp>
      <p:sp>
        <p:nvSpPr>
          <p:cNvPr id="14" name="TextBox 13"/>
          <p:cNvSpPr txBox="1"/>
          <p:nvPr userDrawn="1"/>
        </p:nvSpPr>
        <p:spPr>
          <a:xfrm>
            <a:off x="9697987" y="17934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dirty="0" smtClean="0">
                <a:solidFill>
                  <a:srgbClr val="7BC14A"/>
                </a:solidFill>
                <a:effectLst/>
                <a:latin typeface="微软雅黑" pitchFamily="34" charset="-122"/>
                <a:ea typeface="微软雅黑" pitchFamily="34" charset="-122"/>
                <a:cs typeface="+mn-cs"/>
              </a:rPr>
              <a:t>正文</a:t>
            </a:r>
            <a:endParaRPr lang="en-US" altLang="zh-CN" sz="1600" b="0" kern="1200" dirty="0" smtClean="0">
              <a:solidFill>
                <a:srgbClr val="7BC14A"/>
              </a:solidFill>
              <a:effectLst/>
              <a:latin typeface="微软雅黑" pitchFamily="34" charset="-122"/>
              <a:ea typeface="微软雅黑" pitchFamily="34" charset="-122"/>
              <a:cs typeface="+mn-cs"/>
            </a:endParaRPr>
          </a:p>
        </p:txBody>
      </p:sp>
      <p:cxnSp>
        <p:nvCxnSpPr>
          <p:cNvPr id="15" name="直接连接符 14"/>
          <p:cNvCxnSpPr/>
          <p:nvPr userDrawn="1"/>
        </p:nvCxnSpPr>
        <p:spPr>
          <a:xfrm>
            <a:off x="9842003" y="542678"/>
            <a:ext cx="720080" cy="0"/>
          </a:xfrm>
          <a:prstGeom prst="line">
            <a:avLst/>
          </a:prstGeom>
          <a:ln>
            <a:solidFill>
              <a:srgbClr val="7BC14A"/>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9697987" y="611396"/>
            <a:ext cx="1008112" cy="369332"/>
          </a:xfrm>
          <a:prstGeom prst="rect">
            <a:avLst/>
          </a:prstGeom>
          <a:noFill/>
          <a:effectLst/>
        </p:spPr>
        <p:txBody>
          <a:bodyPr wrap="square" rtlCol="0">
            <a:spAutoFit/>
          </a:bodyPr>
          <a:lstStyle/>
          <a:p>
            <a:pPr marL="0" algn="ctr" defTabSz="914400" rtl="0" eaLnBrk="1" latinLnBrk="0" hangingPunct="1"/>
            <a:r>
              <a:rPr lang="zh-CN" altLang="en-US" sz="1800" b="1" kern="1200" dirty="0" smtClean="0">
                <a:solidFill>
                  <a:srgbClr val="7BC14A"/>
                </a:solidFill>
                <a:effectLst/>
                <a:latin typeface="微软雅黑" pitchFamily="34" charset="-122"/>
                <a:ea typeface="微软雅黑" pitchFamily="34" charset="-122"/>
                <a:cs typeface="+mn-cs"/>
              </a:rPr>
              <a:t>第三章</a:t>
            </a:r>
            <a:endParaRPr lang="en-US" altLang="zh-CN" sz="1800" b="1" kern="1200" dirty="0" smtClean="0">
              <a:solidFill>
                <a:srgbClr val="7BC14A"/>
              </a:solidFill>
              <a:effectLst/>
              <a:latin typeface="微软雅黑" pitchFamily="34" charset="-122"/>
              <a:ea typeface="微软雅黑" pitchFamily="34" charset="-122"/>
              <a:cs typeface="+mn-cs"/>
            </a:endParaRPr>
          </a:p>
        </p:txBody>
      </p:sp>
      <p:cxnSp>
        <p:nvCxnSpPr>
          <p:cNvPr id="35" name="直接连接符 34"/>
          <p:cNvCxnSpPr/>
          <p:nvPr userDrawn="1"/>
        </p:nvCxnSpPr>
        <p:spPr>
          <a:xfrm>
            <a:off x="1057027" y="1412776"/>
            <a:ext cx="0" cy="504056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36" name="矩形 35"/>
          <p:cNvSpPr/>
          <p:nvPr userDrawn="1"/>
        </p:nvSpPr>
        <p:spPr>
          <a:xfrm>
            <a:off x="408955" y="1772816"/>
            <a:ext cx="648072" cy="4366066"/>
          </a:xfrm>
          <a:prstGeom prst="rect">
            <a:avLst/>
          </a:prstGeom>
          <a:solidFill>
            <a:srgbClr val="7BC143">
              <a:alpha val="74902"/>
            </a:srgbClr>
          </a:solidFill>
          <a:ln>
            <a:noFill/>
          </a:ln>
          <a:effectLst>
            <a:outerShdw blurRad="63500" sx="102000" sy="102000" algn="ctr" rotWithShape="0">
              <a:schemeClr val="bg1">
                <a:alpha val="40000"/>
              </a:scheme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7" name="TextBox 36"/>
          <p:cNvSpPr txBox="1"/>
          <p:nvPr userDrawn="1"/>
        </p:nvSpPr>
        <p:spPr>
          <a:xfrm>
            <a:off x="503029" y="2496765"/>
            <a:ext cx="553998" cy="3642118"/>
          </a:xfrm>
          <a:prstGeom prst="rect">
            <a:avLst/>
          </a:prstGeom>
          <a:noFill/>
        </p:spPr>
        <p:txBody>
          <a:bodyPr vert="eaVert" wrap="square" rtlCol="0" anchor="ctr">
            <a:spAutoFit/>
          </a:bodyPr>
          <a:lstStyle/>
          <a:p>
            <a:pPr algn="ctr"/>
            <a:r>
              <a:rPr lang="zh-CN" altLang="en-US" sz="2400" spc="40" dirty="0" smtClean="0">
                <a:solidFill>
                  <a:schemeClr val="bg1"/>
                </a:solidFill>
                <a:latin typeface="微软雅黑" pitchFamily="34" charset="-122"/>
                <a:ea typeface="微软雅黑" pitchFamily="34" charset="-122"/>
              </a:rPr>
              <a:t>自适应学习系统数据应用</a:t>
            </a:r>
            <a:endParaRPr lang="zh-CN" altLang="en-US" sz="2400" spc="40" dirty="0">
              <a:solidFill>
                <a:schemeClr val="bg1"/>
              </a:solidFill>
              <a:latin typeface="微软雅黑" pitchFamily="34" charset="-122"/>
              <a:ea typeface="微软雅黑" pitchFamily="34" charset="-122"/>
            </a:endParaRPr>
          </a:p>
        </p:txBody>
      </p:sp>
      <p:sp>
        <p:nvSpPr>
          <p:cNvPr id="38" name="椭圆 37"/>
          <p:cNvSpPr/>
          <p:nvPr userDrawn="1"/>
        </p:nvSpPr>
        <p:spPr bwMode="auto">
          <a:xfrm>
            <a:off x="480991" y="1916832"/>
            <a:ext cx="504000" cy="504000"/>
          </a:xfrm>
          <a:prstGeom prst="ellipse">
            <a:avLst/>
          </a:prstGeom>
          <a:solidFill>
            <a:sysClr val="window" lastClr="FFFFFF">
              <a:lumMod val="95000"/>
            </a:sysClr>
          </a:solidFill>
          <a:ln w="25400" cap="flat" cmpd="sng" algn="ctr">
            <a:no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altLang="zh-CN" sz="3200" b="1" i="0" u="none" strike="noStrike" kern="0" cap="none" spc="0" normalizeH="0" baseline="0" noProof="0" dirty="0" smtClean="0">
                <a:ln>
                  <a:noFill/>
                </a:ln>
                <a:solidFill>
                  <a:sysClr val="window" lastClr="FFFFFF">
                    <a:lumMod val="50000"/>
                  </a:sysClr>
                </a:solidFill>
                <a:effectLst/>
                <a:uLnTx/>
                <a:uFillTx/>
                <a:latin typeface="Broadway" pitchFamily="82" charset="0"/>
                <a:ea typeface="微软雅黑" pitchFamily="34" charset="-122"/>
              </a:rPr>
              <a:t>5</a:t>
            </a:r>
            <a:endParaRPr kumimoji="0" lang="zh-CN" altLang="en-US" sz="3200" b="1" i="0" u="none" strike="noStrike" kern="0" cap="none" spc="0" normalizeH="0" baseline="0" noProof="0" dirty="0">
              <a:ln>
                <a:noFill/>
              </a:ln>
              <a:solidFill>
                <a:sysClr val="window" lastClr="FFFFFF">
                  <a:lumMod val="50000"/>
                </a:sysClr>
              </a:solidFill>
              <a:effectLst/>
              <a:uLnTx/>
              <a:uFillTx/>
              <a:latin typeface="Broadway" pitchFamily="82" charset="0"/>
              <a:ea typeface="微软雅黑" pitchFamily="34" charset="-122"/>
            </a:endParaRPr>
          </a:p>
        </p:txBody>
      </p:sp>
      <p:cxnSp>
        <p:nvCxnSpPr>
          <p:cNvPr id="39" name="直接连接符 38"/>
          <p:cNvCxnSpPr/>
          <p:nvPr userDrawn="1"/>
        </p:nvCxnSpPr>
        <p:spPr>
          <a:xfrm>
            <a:off x="1057027" y="6453336"/>
            <a:ext cx="1296144" cy="0"/>
          </a:xfrm>
          <a:prstGeom prst="line">
            <a:avLst/>
          </a:prstGeom>
          <a:ln>
            <a:solidFill>
              <a:srgbClr val="92D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74294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节标题">
    <p:spTree>
      <p:nvGrpSpPr>
        <p:cNvPr id="1" name=""/>
        <p:cNvGrpSpPr/>
        <p:nvPr/>
      </p:nvGrpSpPr>
      <p:grpSpPr>
        <a:xfrm>
          <a:off x="0" y="0"/>
          <a:ext cx="0" cy="0"/>
          <a:chOff x="0" y="0"/>
          <a:chExt cx="0" cy="0"/>
        </a:xfrm>
      </p:grpSpPr>
      <p:sp>
        <p:nvSpPr>
          <p:cNvPr id="2" name="矩形 1"/>
          <p:cNvSpPr/>
          <p:nvPr userDrawn="1"/>
        </p:nvSpPr>
        <p:spPr>
          <a:xfrm>
            <a:off x="1089371" y="0"/>
            <a:ext cx="9949671" cy="542678"/>
          </a:xfrm>
          <a:prstGeom prst="rect">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cxnSp>
        <p:nvCxnSpPr>
          <p:cNvPr id="4" name="直接连接符 3"/>
          <p:cNvCxnSpPr/>
          <p:nvPr userDrawn="1"/>
        </p:nvCxnSpPr>
        <p:spPr>
          <a:xfrm>
            <a:off x="3221937"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p:cNvSpPr/>
          <p:nvPr userDrawn="1"/>
        </p:nvSpPr>
        <p:spPr>
          <a:xfrm>
            <a:off x="11039043" y="173346"/>
            <a:ext cx="1093568" cy="369332"/>
          </a:xfrm>
          <a:prstGeom prst="rect">
            <a:avLst/>
          </a:prstGeom>
        </p:spPr>
        <p:txBody>
          <a:bodyPr/>
          <a:lstStyle/>
          <a:p>
            <a:pPr algn="ctr">
              <a:defRPr/>
            </a:pPr>
            <a:r>
              <a:rPr lang="zh-CN" altLang="en-US" sz="1600" dirty="0">
                <a:solidFill>
                  <a:srgbClr val="7BC14A"/>
                </a:solidFill>
                <a:latin typeface="微软雅黑" pitchFamily="34" charset="-122"/>
                <a:ea typeface="微软雅黑" pitchFamily="34" charset="-122"/>
              </a:rPr>
              <a:t>第 </a:t>
            </a:r>
            <a:fld id="{2EEF1883-7A0E-4F66-9932-E581691AD397}" type="slidenum">
              <a:rPr lang="zh-CN" altLang="en-US" sz="1600">
                <a:solidFill>
                  <a:srgbClr val="7BC14A"/>
                </a:solidFill>
              </a:rPr>
              <a:pPr algn="ctr">
                <a:defRPr/>
              </a:pPr>
              <a:t>‹#›</a:t>
            </a:fld>
            <a:r>
              <a:rPr lang="zh-CN" altLang="en-US" sz="1600" dirty="0">
                <a:solidFill>
                  <a:srgbClr val="7BC14A"/>
                </a:solidFill>
              </a:rPr>
              <a:t>  </a:t>
            </a:r>
            <a:r>
              <a:rPr lang="zh-CN" altLang="en-US" sz="1600" dirty="0">
                <a:solidFill>
                  <a:srgbClr val="7BC14A"/>
                </a:solidFill>
                <a:latin typeface="微软雅黑" pitchFamily="34" charset="-122"/>
                <a:ea typeface="微软雅黑" pitchFamily="34" charset="-122"/>
              </a:rPr>
              <a:t>页</a:t>
            </a:r>
          </a:p>
        </p:txBody>
      </p:sp>
      <p:sp>
        <p:nvSpPr>
          <p:cNvPr id="6" name="Rectangle 5"/>
          <p:cNvSpPr>
            <a:spLocks noChangeArrowheads="1"/>
          </p:cNvSpPr>
          <p:nvPr userDrawn="1"/>
        </p:nvSpPr>
        <p:spPr bwMode="auto">
          <a:xfrm rot="16200000">
            <a:off x="9603667" y="94320"/>
            <a:ext cx="1196752" cy="1008112"/>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tabLst/>
            </a:pPr>
            <a:endParaRPr kumimoji="0" lang="zh-CN" altLang="en-US" b="1" i="0" u="none" strike="noStrike" kern="0" cap="none" spc="0" normalizeH="0" baseline="0" dirty="0">
              <a:ln>
                <a:noFill/>
              </a:ln>
              <a:solidFill>
                <a:srgbClr val="F9F9F9"/>
              </a:solidFill>
              <a:effectLst/>
              <a:uLnTx/>
              <a:uFillTx/>
              <a:latin typeface="微软雅黑" pitchFamily="34" charset="-122"/>
              <a:ea typeface="微软雅黑" pitchFamily="34" charset="-122"/>
            </a:endParaRPr>
          </a:p>
        </p:txBody>
      </p:sp>
      <p:cxnSp>
        <p:nvCxnSpPr>
          <p:cNvPr id="7" name="直接连接符 6"/>
          <p:cNvCxnSpPr/>
          <p:nvPr userDrawn="1"/>
        </p:nvCxnSpPr>
        <p:spPr>
          <a:xfrm>
            <a:off x="5371880"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7521823"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089371" y="138118"/>
            <a:ext cx="2132565"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讲师的角色概述</a:t>
            </a:r>
            <a:endParaRPr lang="zh-CN" altLang="en-US" sz="1600" b="0" kern="1200" dirty="0">
              <a:solidFill>
                <a:schemeClr val="bg1"/>
              </a:solidFill>
              <a:latin typeface="微软雅黑" pitchFamily="34" charset="-122"/>
              <a:ea typeface="微软雅黑" pitchFamily="34" charset="-122"/>
              <a:cs typeface="+mn-cs"/>
            </a:endParaRPr>
          </a:p>
        </p:txBody>
      </p:sp>
      <p:sp>
        <p:nvSpPr>
          <p:cNvPr id="10" name="TextBox 9"/>
          <p:cNvSpPr txBox="1"/>
          <p:nvPr userDrawn="1"/>
        </p:nvSpPr>
        <p:spPr>
          <a:xfrm>
            <a:off x="3244943" y="138118"/>
            <a:ext cx="2126937"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成人的学习特点</a:t>
            </a:r>
            <a:endParaRPr lang="zh-CN" altLang="en-US" sz="1600" b="0" kern="1200" dirty="0">
              <a:solidFill>
                <a:schemeClr val="bg1"/>
              </a:solidFill>
              <a:latin typeface="微软雅黑" pitchFamily="34" charset="-122"/>
              <a:ea typeface="微软雅黑" pitchFamily="34" charset="-122"/>
              <a:cs typeface="+mn-cs"/>
            </a:endParaRPr>
          </a:p>
        </p:txBody>
      </p:sp>
      <p:sp>
        <p:nvSpPr>
          <p:cNvPr id="11" name="等腰三角形 10"/>
          <p:cNvSpPr/>
          <p:nvPr userDrawn="1"/>
        </p:nvSpPr>
        <p:spPr>
          <a:xfrm flipV="1">
            <a:off x="6302835" y="542678"/>
            <a:ext cx="288032" cy="161388"/>
          </a:xfrm>
          <a:prstGeom prst="triangle">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sp>
        <p:nvSpPr>
          <p:cNvPr id="12" name="TextBox 11"/>
          <p:cNvSpPr txBox="1"/>
          <p:nvPr userDrawn="1"/>
        </p:nvSpPr>
        <p:spPr>
          <a:xfrm>
            <a:off x="5371880" y="116632"/>
            <a:ext cx="2149943" cy="369332"/>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800" b="1" kern="1200" dirty="0" smtClean="0">
                <a:solidFill>
                  <a:schemeClr val="bg1"/>
                </a:solidFill>
                <a:latin typeface="微软雅黑" pitchFamily="34" charset="-122"/>
                <a:ea typeface="微软雅黑" pitchFamily="34" charset="-122"/>
                <a:cs typeface="+mn-cs"/>
              </a:rPr>
              <a:t>授课的过程及技巧</a:t>
            </a:r>
            <a:endParaRPr lang="zh-CN" altLang="en-US" sz="1800" b="1" kern="1200" dirty="0">
              <a:solidFill>
                <a:schemeClr val="bg1"/>
              </a:solidFill>
              <a:latin typeface="微软雅黑" pitchFamily="34" charset="-122"/>
              <a:ea typeface="微软雅黑" pitchFamily="34" charset="-122"/>
              <a:cs typeface="+mn-cs"/>
            </a:endParaRPr>
          </a:p>
        </p:txBody>
      </p:sp>
      <p:sp>
        <p:nvSpPr>
          <p:cNvPr id="13" name="TextBox 12"/>
          <p:cNvSpPr txBox="1"/>
          <p:nvPr userDrawn="1"/>
        </p:nvSpPr>
        <p:spPr>
          <a:xfrm>
            <a:off x="7521823" y="138118"/>
            <a:ext cx="2142862"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kern="1200" dirty="0" smtClean="0">
                <a:solidFill>
                  <a:schemeClr val="bg1"/>
                </a:solidFill>
                <a:latin typeface="微软雅黑" pitchFamily="34" charset="-122"/>
                <a:ea typeface="微软雅黑" pitchFamily="34" charset="-122"/>
                <a:cs typeface="+mn-cs"/>
              </a:rPr>
              <a:t>异常情况的处理</a:t>
            </a:r>
            <a:endParaRPr lang="zh-CN" altLang="en-US" sz="1600" kern="1200" dirty="0">
              <a:solidFill>
                <a:schemeClr val="bg1"/>
              </a:solidFill>
              <a:latin typeface="微软雅黑" pitchFamily="34" charset="-122"/>
              <a:ea typeface="微软雅黑" pitchFamily="34" charset="-122"/>
              <a:cs typeface="+mn-cs"/>
            </a:endParaRPr>
          </a:p>
        </p:txBody>
      </p:sp>
      <p:sp>
        <p:nvSpPr>
          <p:cNvPr id="14" name="TextBox 13"/>
          <p:cNvSpPr txBox="1"/>
          <p:nvPr userDrawn="1"/>
        </p:nvSpPr>
        <p:spPr>
          <a:xfrm>
            <a:off x="9697987" y="17934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dirty="0" smtClean="0">
                <a:solidFill>
                  <a:srgbClr val="7BC14A"/>
                </a:solidFill>
                <a:effectLst/>
                <a:latin typeface="微软雅黑" pitchFamily="34" charset="-122"/>
                <a:ea typeface="微软雅黑" pitchFamily="34" charset="-122"/>
                <a:cs typeface="+mn-cs"/>
              </a:rPr>
              <a:t>正文</a:t>
            </a:r>
            <a:endParaRPr lang="en-US" altLang="zh-CN" sz="1600" b="0" kern="1200" dirty="0" smtClean="0">
              <a:solidFill>
                <a:srgbClr val="7BC14A"/>
              </a:solidFill>
              <a:effectLst/>
              <a:latin typeface="微软雅黑" pitchFamily="34" charset="-122"/>
              <a:ea typeface="微软雅黑" pitchFamily="34" charset="-122"/>
              <a:cs typeface="+mn-cs"/>
            </a:endParaRPr>
          </a:p>
        </p:txBody>
      </p:sp>
      <p:cxnSp>
        <p:nvCxnSpPr>
          <p:cNvPr id="15" name="直接连接符 14"/>
          <p:cNvCxnSpPr/>
          <p:nvPr userDrawn="1"/>
        </p:nvCxnSpPr>
        <p:spPr>
          <a:xfrm>
            <a:off x="9842003" y="542678"/>
            <a:ext cx="720080" cy="0"/>
          </a:xfrm>
          <a:prstGeom prst="line">
            <a:avLst/>
          </a:prstGeom>
          <a:ln>
            <a:solidFill>
              <a:srgbClr val="7BC14A"/>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9697987" y="611396"/>
            <a:ext cx="1008112" cy="369332"/>
          </a:xfrm>
          <a:prstGeom prst="rect">
            <a:avLst/>
          </a:prstGeom>
          <a:noFill/>
          <a:effectLst/>
        </p:spPr>
        <p:txBody>
          <a:bodyPr wrap="square" rtlCol="0">
            <a:spAutoFit/>
          </a:bodyPr>
          <a:lstStyle/>
          <a:p>
            <a:pPr marL="0" algn="ctr" defTabSz="914400" rtl="0" eaLnBrk="1" latinLnBrk="0" hangingPunct="1"/>
            <a:r>
              <a:rPr lang="zh-CN" altLang="en-US" sz="1800" b="1" kern="1200" dirty="0" smtClean="0">
                <a:solidFill>
                  <a:srgbClr val="7BC14A"/>
                </a:solidFill>
                <a:effectLst/>
                <a:latin typeface="微软雅黑" pitchFamily="34" charset="-122"/>
                <a:ea typeface="微软雅黑" pitchFamily="34" charset="-122"/>
                <a:cs typeface="+mn-cs"/>
              </a:rPr>
              <a:t>第三章</a:t>
            </a:r>
            <a:endParaRPr lang="en-US" altLang="zh-CN" sz="1800" b="1" kern="1200" dirty="0" smtClean="0">
              <a:solidFill>
                <a:srgbClr val="7BC14A"/>
              </a:solidFill>
              <a:effectLst/>
              <a:latin typeface="微软雅黑" pitchFamily="34" charset="-122"/>
              <a:ea typeface="微软雅黑" pitchFamily="34" charset="-122"/>
              <a:cs typeface="+mn-cs"/>
            </a:endParaRPr>
          </a:p>
        </p:txBody>
      </p:sp>
      <p:cxnSp>
        <p:nvCxnSpPr>
          <p:cNvPr id="35" name="直接连接符 34"/>
          <p:cNvCxnSpPr/>
          <p:nvPr userDrawn="1"/>
        </p:nvCxnSpPr>
        <p:spPr>
          <a:xfrm>
            <a:off x="1057027" y="1412776"/>
            <a:ext cx="0" cy="504056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36" name="矩形 35"/>
          <p:cNvSpPr/>
          <p:nvPr userDrawn="1"/>
        </p:nvSpPr>
        <p:spPr>
          <a:xfrm>
            <a:off x="408955" y="1772816"/>
            <a:ext cx="648072" cy="4366066"/>
          </a:xfrm>
          <a:prstGeom prst="rect">
            <a:avLst/>
          </a:prstGeom>
          <a:solidFill>
            <a:srgbClr val="7BC143">
              <a:alpha val="74902"/>
            </a:srgbClr>
          </a:solidFill>
          <a:ln>
            <a:noFill/>
          </a:ln>
          <a:effectLst>
            <a:outerShdw blurRad="63500" sx="102000" sy="102000" algn="ctr" rotWithShape="0">
              <a:schemeClr val="bg1">
                <a:alpha val="40000"/>
              </a:scheme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7" name="TextBox 36"/>
          <p:cNvSpPr txBox="1"/>
          <p:nvPr userDrawn="1"/>
        </p:nvSpPr>
        <p:spPr>
          <a:xfrm>
            <a:off x="503029" y="2496765"/>
            <a:ext cx="553998" cy="3642118"/>
          </a:xfrm>
          <a:prstGeom prst="rect">
            <a:avLst/>
          </a:prstGeom>
          <a:noFill/>
        </p:spPr>
        <p:txBody>
          <a:bodyPr vert="eaVert" wrap="square" rtlCol="0" anchor="ctr">
            <a:spAutoFit/>
          </a:bodyPr>
          <a:lstStyle/>
          <a:p>
            <a:pPr algn="ctr"/>
            <a:r>
              <a:rPr lang="zh-CN" altLang="en-US" sz="2400" spc="40" dirty="0">
                <a:solidFill>
                  <a:schemeClr val="bg1"/>
                </a:solidFill>
                <a:latin typeface="微软雅黑" pitchFamily="34" charset="-122"/>
                <a:ea typeface="微软雅黑" pitchFamily="34" charset="-122"/>
              </a:rPr>
              <a:t>展－进入正题，展开培训</a:t>
            </a:r>
          </a:p>
        </p:txBody>
      </p:sp>
      <p:sp>
        <p:nvSpPr>
          <p:cNvPr id="38" name="椭圆 37"/>
          <p:cNvSpPr/>
          <p:nvPr userDrawn="1"/>
        </p:nvSpPr>
        <p:spPr bwMode="auto">
          <a:xfrm>
            <a:off x="480991" y="1916832"/>
            <a:ext cx="504000" cy="504000"/>
          </a:xfrm>
          <a:prstGeom prst="ellipse">
            <a:avLst/>
          </a:prstGeom>
          <a:solidFill>
            <a:sysClr val="window" lastClr="FFFFFF">
              <a:lumMod val="95000"/>
            </a:sysClr>
          </a:solidFill>
          <a:ln w="25400" cap="flat" cmpd="sng" algn="ctr">
            <a:no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r>
              <a:rPr lang="en-US" altLang="zh-CN" sz="3200" b="1" kern="0" noProof="0" dirty="0">
                <a:solidFill>
                  <a:sysClr val="window" lastClr="FFFFFF">
                    <a:lumMod val="50000"/>
                  </a:sysClr>
                </a:solidFill>
                <a:latin typeface="Broadway" pitchFamily="82" charset="0"/>
                <a:ea typeface="微软雅黑" pitchFamily="34" charset="-122"/>
              </a:rPr>
              <a:t>4</a:t>
            </a:r>
            <a:endParaRPr kumimoji="0" lang="zh-CN" altLang="en-US" sz="3200" b="1" i="0" u="none" strike="noStrike" kern="0" cap="none" spc="0" normalizeH="0" baseline="0" noProof="0" dirty="0">
              <a:ln>
                <a:noFill/>
              </a:ln>
              <a:solidFill>
                <a:sysClr val="window" lastClr="FFFFFF">
                  <a:lumMod val="50000"/>
                </a:sysClr>
              </a:solidFill>
              <a:effectLst/>
              <a:uLnTx/>
              <a:uFillTx/>
              <a:latin typeface="Broadway" pitchFamily="82" charset="0"/>
              <a:ea typeface="微软雅黑" pitchFamily="34" charset="-122"/>
            </a:endParaRPr>
          </a:p>
        </p:txBody>
      </p:sp>
      <p:cxnSp>
        <p:nvCxnSpPr>
          <p:cNvPr id="39" name="直接连接符 38"/>
          <p:cNvCxnSpPr/>
          <p:nvPr userDrawn="1"/>
        </p:nvCxnSpPr>
        <p:spPr>
          <a:xfrm>
            <a:off x="1057027" y="6453336"/>
            <a:ext cx="1296144" cy="0"/>
          </a:xfrm>
          <a:prstGeom prst="line">
            <a:avLst/>
          </a:prstGeom>
          <a:ln>
            <a:solidFill>
              <a:srgbClr val="92D050"/>
            </a:solidFill>
          </a:ln>
        </p:spPr>
        <p:style>
          <a:lnRef idx="1">
            <a:schemeClr val="accent6"/>
          </a:lnRef>
          <a:fillRef idx="0">
            <a:schemeClr val="accent6"/>
          </a:fillRef>
          <a:effectRef idx="0">
            <a:schemeClr val="accent6"/>
          </a:effectRef>
          <a:fontRef idx="minor">
            <a:schemeClr val="tx1"/>
          </a:fontRef>
        </p:style>
      </p:cxnSp>
      <p:grpSp>
        <p:nvGrpSpPr>
          <p:cNvPr id="78" name="组合 77"/>
          <p:cNvGrpSpPr/>
          <p:nvPr userDrawn="1"/>
        </p:nvGrpSpPr>
        <p:grpSpPr>
          <a:xfrm>
            <a:off x="2857499" y="2078038"/>
            <a:ext cx="1433512" cy="3786187"/>
            <a:chOff x="2857499" y="2078038"/>
            <a:chExt cx="1433512" cy="3786187"/>
          </a:xfrm>
        </p:grpSpPr>
        <p:sp>
          <p:nvSpPr>
            <p:cNvPr id="79" name="AutoShape 2"/>
            <p:cNvSpPr>
              <a:spLocks noChangeArrowheads="1"/>
            </p:cNvSpPr>
            <p:nvPr/>
          </p:nvSpPr>
          <p:spPr bwMode="auto">
            <a:xfrm>
              <a:off x="2857499" y="2078038"/>
              <a:ext cx="1433512" cy="1966912"/>
            </a:xfrm>
            <a:prstGeom prst="downArrowCallout">
              <a:avLst>
                <a:gd name="adj1" fmla="val 49880"/>
                <a:gd name="adj2" fmla="val 24940"/>
                <a:gd name="adj3" fmla="val 15258"/>
                <a:gd name="adj4" fmla="val 88880"/>
              </a:avLst>
            </a:prstGeom>
            <a:gradFill rotWithShape="1">
              <a:gsLst>
                <a:gs pos="0">
                  <a:srgbClr val="FFFFFF"/>
                </a:gs>
                <a:gs pos="100000">
                  <a:srgbClr val="D8D8D8"/>
                </a:gs>
              </a:gsLst>
              <a:lin ang="5400000" scaled="1"/>
            </a:gradFill>
            <a:ln>
              <a:noFill/>
            </a:ln>
            <a:effectLst>
              <a:prstShdw prst="shdw17" dist="17961" dir="13500000">
                <a:srgbClr val="999999"/>
              </a:prstShdw>
            </a:effectLst>
            <a:extLst>
              <a:ext uri="{91240B29-F687-4F45-9708-019B960494DF}">
                <a14:hiddenLine xmlns:a14="http://schemas.microsoft.com/office/drawing/2010/main" w="6350" algn="ctr">
                  <a:solidFill>
                    <a:srgbClr val="000000"/>
                  </a:solidFill>
                  <a:miter lim="800000"/>
                  <a:headEnd/>
                  <a:tailEnd/>
                </a14:hiddenLine>
              </a:ext>
            </a:extLst>
          </p:spPr>
          <p:txBody>
            <a:bodyPr wrap="none" anchor="ctr"/>
            <a:lstStyle/>
            <a:p>
              <a:pPr marL="342900" indent="-342900">
                <a:lnSpc>
                  <a:spcPct val="120000"/>
                </a:lnSpc>
                <a:spcBef>
                  <a:spcPct val="20000"/>
                </a:spcBef>
                <a:buClr>
                  <a:srgbClr val="E1B40C"/>
                </a:buClr>
                <a:buFont typeface="Wingdings" pitchFamily="2" charset="2"/>
                <a:buNone/>
              </a:pPr>
              <a:r>
                <a:rPr lang="en-US" altLang="zh-CN" sz="1600" dirty="0" smtClean="0">
                  <a:solidFill>
                    <a:schemeClr val="bg1">
                      <a:lumMod val="50000"/>
                    </a:schemeClr>
                  </a:solidFill>
                  <a:latin typeface="微软雅黑" pitchFamily="34" charset="-122"/>
                  <a:ea typeface="微软雅黑" pitchFamily="34" charset="-122"/>
                </a:rPr>
                <a:t>1</a:t>
              </a:r>
              <a:r>
                <a:rPr lang="zh-CN" altLang="en-US" sz="1600" dirty="0" smtClean="0">
                  <a:solidFill>
                    <a:schemeClr val="bg1">
                      <a:lumMod val="50000"/>
                    </a:schemeClr>
                  </a:solidFill>
                  <a:latin typeface="微软雅黑" pitchFamily="34" charset="-122"/>
                  <a:ea typeface="微软雅黑" pitchFamily="34" charset="-122"/>
                </a:rPr>
                <a:t>）提问技巧</a:t>
              </a:r>
              <a:endParaRPr lang="zh-CN" altLang="en-US" sz="1600" dirty="0">
                <a:solidFill>
                  <a:schemeClr val="bg1">
                    <a:lumMod val="50000"/>
                  </a:schemeClr>
                </a:solidFill>
                <a:latin typeface="微软雅黑" pitchFamily="34" charset="-122"/>
                <a:ea typeface="微软雅黑" pitchFamily="34" charset="-122"/>
              </a:endParaRPr>
            </a:p>
            <a:p>
              <a:pPr marL="342900" indent="-342900">
                <a:lnSpc>
                  <a:spcPct val="120000"/>
                </a:lnSpc>
                <a:spcBef>
                  <a:spcPct val="20000"/>
                </a:spcBef>
                <a:buClr>
                  <a:srgbClr val="E1B40C"/>
                </a:buClr>
                <a:buFont typeface="Wingdings" pitchFamily="2" charset="2"/>
                <a:buNone/>
              </a:pPr>
              <a:r>
                <a:rPr lang="en-US" altLang="zh-CN" sz="1600" dirty="0" smtClean="0">
                  <a:solidFill>
                    <a:schemeClr val="bg1">
                      <a:lumMod val="50000"/>
                    </a:schemeClr>
                  </a:solidFill>
                  <a:latin typeface="微软雅黑" pitchFamily="34" charset="-122"/>
                  <a:ea typeface="微软雅黑" pitchFamily="34" charset="-122"/>
                </a:rPr>
                <a:t>2</a:t>
              </a:r>
              <a:r>
                <a:rPr lang="zh-CN" altLang="en-US" sz="1600" dirty="0" smtClean="0">
                  <a:solidFill>
                    <a:schemeClr val="bg1">
                      <a:lumMod val="50000"/>
                    </a:schemeClr>
                  </a:solidFill>
                  <a:latin typeface="微软雅黑" pitchFamily="34" charset="-122"/>
                  <a:ea typeface="微软雅黑" pitchFamily="34" charset="-122"/>
                </a:rPr>
                <a:t>）聆听技巧</a:t>
              </a:r>
              <a:endParaRPr lang="en-US" altLang="zh-CN" sz="1600" dirty="0" smtClean="0">
                <a:solidFill>
                  <a:schemeClr val="bg1">
                    <a:lumMod val="50000"/>
                  </a:schemeClr>
                </a:solidFill>
                <a:latin typeface="微软雅黑" pitchFamily="34" charset="-122"/>
                <a:ea typeface="微软雅黑" pitchFamily="34" charset="-122"/>
              </a:endParaRPr>
            </a:p>
            <a:p>
              <a:pPr marL="342900" indent="-342900">
                <a:lnSpc>
                  <a:spcPct val="120000"/>
                </a:lnSpc>
                <a:spcBef>
                  <a:spcPct val="20000"/>
                </a:spcBef>
                <a:buClr>
                  <a:srgbClr val="E1B40C"/>
                </a:buClr>
                <a:buFont typeface="Wingdings" pitchFamily="2" charset="2"/>
                <a:buNone/>
              </a:pPr>
              <a:r>
                <a:rPr lang="en-US" altLang="zh-CN" sz="1600" dirty="0" smtClean="0">
                  <a:solidFill>
                    <a:schemeClr val="bg1">
                      <a:lumMod val="50000"/>
                    </a:schemeClr>
                  </a:solidFill>
                  <a:latin typeface="微软雅黑" pitchFamily="34" charset="-122"/>
                  <a:ea typeface="微软雅黑" pitchFamily="34" charset="-122"/>
                </a:rPr>
                <a:t>3</a:t>
              </a:r>
              <a:r>
                <a:rPr lang="zh-CN" altLang="en-US" sz="1600" dirty="0" smtClean="0">
                  <a:solidFill>
                    <a:schemeClr val="bg1">
                      <a:lumMod val="50000"/>
                    </a:schemeClr>
                  </a:solidFill>
                  <a:latin typeface="微软雅黑" pitchFamily="34" charset="-122"/>
                  <a:ea typeface="微软雅黑" pitchFamily="34" charset="-122"/>
                </a:rPr>
                <a:t>）点评技巧</a:t>
              </a:r>
              <a:endParaRPr lang="en-US" altLang="zh-CN" sz="1600" dirty="0" smtClean="0">
                <a:solidFill>
                  <a:schemeClr val="bg1">
                    <a:lumMod val="50000"/>
                  </a:schemeClr>
                </a:solidFill>
                <a:latin typeface="微软雅黑" pitchFamily="34" charset="-122"/>
                <a:ea typeface="微软雅黑" pitchFamily="34" charset="-122"/>
              </a:endParaRPr>
            </a:p>
            <a:p>
              <a:pPr marL="342900" indent="-342900">
                <a:lnSpc>
                  <a:spcPct val="120000"/>
                </a:lnSpc>
                <a:spcBef>
                  <a:spcPct val="20000"/>
                </a:spcBef>
                <a:buClr>
                  <a:srgbClr val="E1B40C"/>
                </a:buClr>
                <a:buFont typeface="Wingdings" pitchFamily="2" charset="2"/>
                <a:buNone/>
              </a:pPr>
              <a:r>
                <a:rPr lang="en-US" altLang="zh-CN" sz="1600" dirty="0" smtClean="0">
                  <a:solidFill>
                    <a:schemeClr val="bg1">
                      <a:lumMod val="50000"/>
                    </a:schemeClr>
                  </a:solidFill>
                  <a:latin typeface="微软雅黑" pitchFamily="34" charset="-122"/>
                  <a:ea typeface="微软雅黑" pitchFamily="34" charset="-122"/>
                </a:rPr>
                <a:t>4</a:t>
              </a:r>
              <a:r>
                <a:rPr lang="zh-CN" altLang="en-US" sz="1600" dirty="0" smtClean="0">
                  <a:solidFill>
                    <a:schemeClr val="bg1">
                      <a:lumMod val="50000"/>
                    </a:schemeClr>
                  </a:solidFill>
                  <a:latin typeface="微软雅黑" pitchFamily="34" charset="-122"/>
                  <a:ea typeface="微软雅黑" pitchFamily="34" charset="-122"/>
                </a:rPr>
                <a:t>）回答技巧</a:t>
              </a:r>
              <a:endParaRPr lang="zh-CN" altLang="en-US" sz="1600" dirty="0">
                <a:solidFill>
                  <a:schemeClr val="bg1">
                    <a:lumMod val="50000"/>
                  </a:schemeClr>
                </a:solidFill>
                <a:latin typeface="微软雅黑" pitchFamily="34" charset="-122"/>
                <a:ea typeface="微软雅黑" pitchFamily="34" charset="-122"/>
              </a:endParaRPr>
            </a:p>
          </p:txBody>
        </p:sp>
        <p:sp>
          <p:nvSpPr>
            <p:cNvPr id="80" name="Freeform 7"/>
            <p:cNvSpPr>
              <a:spLocks/>
            </p:cNvSpPr>
            <p:nvPr/>
          </p:nvSpPr>
          <p:spPr bwMode="auto">
            <a:xfrm>
              <a:off x="2995611" y="5534025"/>
              <a:ext cx="1133475" cy="330200"/>
            </a:xfrm>
            <a:custGeom>
              <a:avLst/>
              <a:gdLst>
                <a:gd name="T0" fmla="*/ 563 w 1126"/>
                <a:gd name="T1" fmla="*/ 0 h 327"/>
                <a:gd name="T2" fmla="*/ 0 w 1126"/>
                <a:gd name="T3" fmla="*/ 327 h 327"/>
                <a:gd name="T4" fmla="*/ 1126 w 1126"/>
                <a:gd name="T5" fmla="*/ 327 h 327"/>
                <a:gd name="T6" fmla="*/ 563 w 1126"/>
                <a:gd name="T7" fmla="*/ 0 h 327"/>
                <a:gd name="T8" fmla="*/ 0 60000 65536"/>
                <a:gd name="T9" fmla="*/ 0 60000 65536"/>
                <a:gd name="T10" fmla="*/ 0 60000 65536"/>
                <a:gd name="T11" fmla="*/ 0 60000 65536"/>
                <a:gd name="T12" fmla="*/ 0 w 1126"/>
                <a:gd name="T13" fmla="*/ 0 h 327"/>
                <a:gd name="T14" fmla="*/ 1126 w 1126"/>
                <a:gd name="T15" fmla="*/ 327 h 327"/>
              </a:gdLst>
              <a:ahLst/>
              <a:cxnLst>
                <a:cxn ang="T8">
                  <a:pos x="T0" y="T1"/>
                </a:cxn>
                <a:cxn ang="T9">
                  <a:pos x="T2" y="T3"/>
                </a:cxn>
                <a:cxn ang="T10">
                  <a:pos x="T4" y="T5"/>
                </a:cxn>
                <a:cxn ang="T11">
                  <a:pos x="T6" y="T7"/>
                </a:cxn>
              </a:cxnLst>
              <a:rect l="T12" t="T13" r="T14" b="T15"/>
              <a:pathLst>
                <a:path w="1126" h="327">
                  <a:moveTo>
                    <a:pt x="563" y="0"/>
                  </a:moveTo>
                  <a:cubicBezTo>
                    <a:pt x="322" y="0"/>
                    <a:pt x="112" y="132"/>
                    <a:pt x="0" y="327"/>
                  </a:cubicBezTo>
                  <a:cubicBezTo>
                    <a:pt x="1126" y="327"/>
                    <a:pt x="1126" y="327"/>
                    <a:pt x="1126" y="327"/>
                  </a:cubicBezTo>
                  <a:cubicBezTo>
                    <a:pt x="1014" y="132"/>
                    <a:pt x="804" y="0"/>
                    <a:pt x="563" y="0"/>
                  </a:cubicBezTo>
                  <a:close/>
                </a:path>
              </a:pathLst>
            </a:custGeom>
            <a:gradFill rotWithShape="1">
              <a:gsLst>
                <a:gs pos="0">
                  <a:srgbClr val="E49302">
                    <a:alpha val="70000"/>
                  </a:srgbClr>
                </a:gs>
                <a:gs pos="100000">
                  <a:srgbClr val="800000">
                    <a:alpha val="0"/>
                  </a:srgbClr>
                </a:gs>
              </a:gsLst>
              <a:lin ang="5400000" scaled="1"/>
            </a:gra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微软雅黑" pitchFamily="34" charset="-122"/>
              </a:endParaRPr>
            </a:p>
          </p:txBody>
        </p:sp>
        <p:sp>
          <p:nvSpPr>
            <p:cNvPr id="81" name="Oval 8"/>
            <p:cNvSpPr>
              <a:spLocks noChangeArrowheads="1"/>
            </p:cNvSpPr>
            <p:nvPr/>
          </p:nvSpPr>
          <p:spPr bwMode="auto">
            <a:xfrm>
              <a:off x="2994024" y="4381500"/>
              <a:ext cx="1128712" cy="1131888"/>
            </a:xfrm>
            <a:prstGeom prst="ellipse">
              <a:avLst/>
            </a:prstGeom>
            <a:solidFill>
              <a:srgbClr val="E49302"/>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微软雅黑" pitchFamily="34" charset="-122"/>
              </a:endParaRPr>
            </a:p>
          </p:txBody>
        </p:sp>
        <p:sp>
          <p:nvSpPr>
            <p:cNvPr id="82" name="Freeform 9"/>
            <p:cNvSpPr>
              <a:spLocks/>
            </p:cNvSpPr>
            <p:nvPr/>
          </p:nvSpPr>
          <p:spPr bwMode="auto">
            <a:xfrm>
              <a:off x="3035299" y="4411663"/>
              <a:ext cx="1044575" cy="503237"/>
            </a:xfrm>
            <a:custGeom>
              <a:avLst/>
              <a:gdLst>
                <a:gd name="T0" fmla="*/ 1038 w 1038"/>
                <a:gd name="T1" fmla="*/ 499 h 499"/>
                <a:gd name="T2" fmla="*/ 519 w 1038"/>
                <a:gd name="T3" fmla="*/ 0 h 499"/>
                <a:gd name="T4" fmla="*/ 0 w 1038"/>
                <a:gd name="T5" fmla="*/ 499 h 499"/>
                <a:gd name="T6" fmla="*/ 519 w 1038"/>
                <a:gd name="T7" fmla="*/ 360 h 499"/>
                <a:gd name="T8" fmla="*/ 1038 w 1038"/>
                <a:gd name="T9" fmla="*/ 499 h 499"/>
                <a:gd name="T10" fmla="*/ 0 60000 65536"/>
                <a:gd name="T11" fmla="*/ 0 60000 65536"/>
                <a:gd name="T12" fmla="*/ 0 60000 65536"/>
                <a:gd name="T13" fmla="*/ 0 60000 65536"/>
                <a:gd name="T14" fmla="*/ 0 60000 65536"/>
                <a:gd name="T15" fmla="*/ 0 w 1038"/>
                <a:gd name="T16" fmla="*/ 0 h 499"/>
                <a:gd name="T17" fmla="*/ 1038 w 1038"/>
                <a:gd name="T18" fmla="*/ 499 h 499"/>
              </a:gdLst>
              <a:ahLst/>
              <a:cxnLst>
                <a:cxn ang="T10">
                  <a:pos x="T0" y="T1"/>
                </a:cxn>
                <a:cxn ang="T11">
                  <a:pos x="T2" y="T3"/>
                </a:cxn>
                <a:cxn ang="T12">
                  <a:pos x="T4" y="T5"/>
                </a:cxn>
                <a:cxn ang="T13">
                  <a:pos x="T6" y="T7"/>
                </a:cxn>
                <a:cxn ang="T14">
                  <a:pos x="T8" y="T9"/>
                </a:cxn>
              </a:cxnLst>
              <a:rect l="T15" t="T16" r="T17" b="T18"/>
              <a:pathLst>
                <a:path w="1038" h="499">
                  <a:moveTo>
                    <a:pt x="1038" y="499"/>
                  </a:moveTo>
                  <a:cubicBezTo>
                    <a:pt x="1037" y="223"/>
                    <a:pt x="805" y="0"/>
                    <a:pt x="519" y="0"/>
                  </a:cubicBezTo>
                  <a:cubicBezTo>
                    <a:pt x="233" y="0"/>
                    <a:pt x="1" y="223"/>
                    <a:pt x="0" y="499"/>
                  </a:cubicBezTo>
                  <a:cubicBezTo>
                    <a:pt x="132" y="413"/>
                    <a:pt x="315" y="360"/>
                    <a:pt x="519" y="360"/>
                  </a:cubicBezTo>
                  <a:cubicBezTo>
                    <a:pt x="723" y="360"/>
                    <a:pt x="907" y="413"/>
                    <a:pt x="1038" y="499"/>
                  </a:cubicBezTo>
                  <a:close/>
                </a:path>
              </a:pathLst>
            </a:custGeom>
            <a:gradFill rotWithShape="1">
              <a:gsLst>
                <a:gs pos="0">
                  <a:srgbClr val="FFFFFF">
                    <a:alpha val="89998"/>
                  </a:srgbClr>
                </a:gs>
                <a:gs pos="100000">
                  <a:srgbClr val="FFFFFF">
                    <a:alpha val="10001"/>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微软雅黑" pitchFamily="34" charset="-122"/>
              </a:endParaRPr>
            </a:p>
          </p:txBody>
        </p:sp>
        <p:sp>
          <p:nvSpPr>
            <p:cNvPr id="83" name="Rectangle 24"/>
            <p:cNvSpPr>
              <a:spLocks noChangeArrowheads="1"/>
            </p:cNvSpPr>
            <p:nvPr/>
          </p:nvSpPr>
          <p:spPr bwMode="auto">
            <a:xfrm>
              <a:off x="2990887" y="4746625"/>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FFFFFF"/>
                  </a:solidFill>
                  <a:effectLst/>
                  <a:uLnTx/>
                  <a:uFillTx/>
                  <a:ea typeface="微软雅黑" pitchFamily="34" charset="-122"/>
                </a:rPr>
                <a:t>互动技巧</a:t>
              </a:r>
              <a:endParaRPr kumimoji="0" lang="zh-CN" altLang="en-US" sz="1800" b="1" i="0" u="none" strike="noStrike" kern="0" cap="none" spc="0" normalizeH="0" baseline="0" noProof="0" dirty="0">
                <a:ln>
                  <a:noFill/>
                </a:ln>
                <a:solidFill>
                  <a:srgbClr val="FFFFFF"/>
                </a:solidFill>
                <a:effectLst/>
                <a:uLnTx/>
                <a:uFillTx/>
                <a:ea typeface="微软雅黑" pitchFamily="34" charset="-122"/>
              </a:endParaRPr>
            </a:p>
          </p:txBody>
        </p:sp>
      </p:grpSp>
      <p:grpSp>
        <p:nvGrpSpPr>
          <p:cNvPr id="84" name="组合 83"/>
          <p:cNvGrpSpPr/>
          <p:nvPr userDrawn="1"/>
        </p:nvGrpSpPr>
        <p:grpSpPr>
          <a:xfrm>
            <a:off x="4460874" y="2078038"/>
            <a:ext cx="1433512" cy="3786187"/>
            <a:chOff x="4460874" y="2078038"/>
            <a:chExt cx="1433512" cy="3786187"/>
          </a:xfrm>
        </p:grpSpPr>
        <p:sp>
          <p:nvSpPr>
            <p:cNvPr id="85" name="AutoShape 3"/>
            <p:cNvSpPr>
              <a:spLocks noChangeArrowheads="1"/>
            </p:cNvSpPr>
            <p:nvPr/>
          </p:nvSpPr>
          <p:spPr bwMode="auto">
            <a:xfrm>
              <a:off x="4460874" y="2078038"/>
              <a:ext cx="1433512" cy="1966912"/>
            </a:xfrm>
            <a:prstGeom prst="downArrowCallout">
              <a:avLst>
                <a:gd name="adj1" fmla="val 49880"/>
                <a:gd name="adj2" fmla="val 24940"/>
                <a:gd name="adj3" fmla="val 15258"/>
                <a:gd name="adj4" fmla="val 88880"/>
              </a:avLst>
            </a:prstGeom>
            <a:gradFill rotWithShape="1">
              <a:gsLst>
                <a:gs pos="0">
                  <a:srgbClr val="FFFFFF"/>
                </a:gs>
                <a:gs pos="100000">
                  <a:srgbClr val="D8D8D8"/>
                </a:gs>
              </a:gsLst>
              <a:lin ang="5400000" scaled="1"/>
            </a:gradFill>
            <a:ln>
              <a:noFill/>
            </a:ln>
            <a:effectLst>
              <a:prstShdw prst="shdw17" dist="17961" dir="13500000">
                <a:srgbClr val="999999"/>
              </a:prstShdw>
            </a:effectLst>
            <a:extLst>
              <a:ext uri="{91240B29-F687-4F45-9708-019B960494DF}">
                <a14:hiddenLine xmlns:a14="http://schemas.microsoft.com/office/drawing/2010/main" w="6350" algn="ctr">
                  <a:solidFill>
                    <a:srgbClr val="000000"/>
                  </a:solidFill>
                  <a:miter lim="800000"/>
                  <a:headEnd/>
                  <a:tailEnd/>
                </a14:hiddenLine>
              </a:ext>
            </a:extLst>
          </p:spPr>
          <p:txBody>
            <a:bodyPr wrap="none" anchor="ctr"/>
            <a:lstStyle/>
            <a:p>
              <a:pPr marL="342900" indent="-342900">
                <a:lnSpc>
                  <a:spcPct val="120000"/>
                </a:lnSpc>
                <a:spcBef>
                  <a:spcPct val="20000"/>
                </a:spcBef>
                <a:buClr>
                  <a:srgbClr val="E1B40C"/>
                </a:buClr>
                <a:buFont typeface="Wingdings" pitchFamily="2" charset="2"/>
                <a:buNone/>
              </a:pPr>
              <a:r>
                <a:rPr lang="en-US" altLang="zh-CN" sz="1600" dirty="0">
                  <a:solidFill>
                    <a:schemeClr val="bg1">
                      <a:lumMod val="50000"/>
                    </a:schemeClr>
                  </a:solidFill>
                  <a:latin typeface="微软雅黑" pitchFamily="34" charset="-122"/>
                  <a:ea typeface="微软雅黑" pitchFamily="34" charset="-122"/>
                </a:rPr>
                <a:t>1</a:t>
              </a:r>
              <a:r>
                <a:rPr lang="zh-CN" altLang="en-US" sz="1600" dirty="0">
                  <a:solidFill>
                    <a:schemeClr val="bg1">
                      <a:lumMod val="50000"/>
                    </a:schemeClr>
                  </a:solidFill>
                  <a:latin typeface="微软雅黑" pitchFamily="34" charset="-122"/>
                  <a:ea typeface="微软雅黑" pitchFamily="34" charset="-122"/>
                </a:rPr>
                <a:t>）语言表达</a:t>
              </a:r>
              <a:endParaRPr lang="en-US" altLang="zh-CN" sz="1600" dirty="0">
                <a:solidFill>
                  <a:schemeClr val="bg1">
                    <a:lumMod val="50000"/>
                  </a:schemeClr>
                </a:solidFill>
                <a:latin typeface="微软雅黑" pitchFamily="34" charset="-122"/>
                <a:ea typeface="微软雅黑" pitchFamily="34" charset="-122"/>
              </a:endParaRPr>
            </a:p>
            <a:p>
              <a:pPr marL="342900" indent="-342900">
                <a:lnSpc>
                  <a:spcPct val="120000"/>
                </a:lnSpc>
                <a:spcBef>
                  <a:spcPct val="20000"/>
                </a:spcBef>
                <a:buClr>
                  <a:srgbClr val="E1B40C"/>
                </a:buClr>
                <a:buFont typeface="Wingdings" pitchFamily="2" charset="2"/>
                <a:buNone/>
              </a:pPr>
              <a:r>
                <a:rPr lang="en-US" altLang="zh-CN" sz="1600" dirty="0">
                  <a:solidFill>
                    <a:schemeClr val="bg1">
                      <a:lumMod val="50000"/>
                    </a:schemeClr>
                  </a:solidFill>
                  <a:latin typeface="微软雅黑" pitchFamily="34" charset="-122"/>
                  <a:ea typeface="微软雅黑" pitchFamily="34" charset="-122"/>
                </a:rPr>
                <a:t>2</a:t>
              </a:r>
              <a:r>
                <a:rPr lang="zh-CN" altLang="en-US" sz="1600" dirty="0">
                  <a:solidFill>
                    <a:schemeClr val="bg1">
                      <a:lumMod val="50000"/>
                    </a:schemeClr>
                  </a:solidFill>
                  <a:latin typeface="微软雅黑" pitchFamily="34" charset="-122"/>
                  <a:ea typeface="微软雅黑" pitchFamily="34" charset="-122"/>
                </a:rPr>
                <a:t>）</a:t>
              </a:r>
              <a:r>
                <a:rPr lang="zh-CN" altLang="en-US" sz="1600" dirty="0" smtClean="0">
                  <a:solidFill>
                    <a:schemeClr val="bg1">
                      <a:lumMod val="50000"/>
                    </a:schemeClr>
                  </a:solidFill>
                  <a:latin typeface="微软雅黑" pitchFamily="34" charset="-122"/>
                  <a:ea typeface="微软雅黑" pitchFamily="34" charset="-122"/>
                </a:rPr>
                <a:t>身体语言</a:t>
              </a:r>
              <a:endParaRPr lang="zh-CN" altLang="en-US" sz="1600" dirty="0">
                <a:solidFill>
                  <a:schemeClr val="bg1">
                    <a:lumMod val="50000"/>
                  </a:schemeClr>
                </a:solidFill>
                <a:latin typeface="微软雅黑" pitchFamily="34" charset="-122"/>
                <a:ea typeface="微软雅黑" pitchFamily="34" charset="-122"/>
              </a:endParaRPr>
            </a:p>
          </p:txBody>
        </p:sp>
        <p:sp>
          <p:nvSpPr>
            <p:cNvPr id="86" name="Freeform 10"/>
            <p:cNvSpPr>
              <a:spLocks/>
            </p:cNvSpPr>
            <p:nvPr/>
          </p:nvSpPr>
          <p:spPr bwMode="auto">
            <a:xfrm>
              <a:off x="4619624" y="5534025"/>
              <a:ext cx="1133475" cy="330200"/>
            </a:xfrm>
            <a:custGeom>
              <a:avLst/>
              <a:gdLst>
                <a:gd name="T0" fmla="*/ 563 w 1126"/>
                <a:gd name="T1" fmla="*/ 0 h 327"/>
                <a:gd name="T2" fmla="*/ 0 w 1126"/>
                <a:gd name="T3" fmla="*/ 327 h 327"/>
                <a:gd name="T4" fmla="*/ 1126 w 1126"/>
                <a:gd name="T5" fmla="*/ 327 h 327"/>
                <a:gd name="T6" fmla="*/ 563 w 1126"/>
                <a:gd name="T7" fmla="*/ 0 h 327"/>
                <a:gd name="T8" fmla="*/ 0 60000 65536"/>
                <a:gd name="T9" fmla="*/ 0 60000 65536"/>
                <a:gd name="T10" fmla="*/ 0 60000 65536"/>
                <a:gd name="T11" fmla="*/ 0 60000 65536"/>
                <a:gd name="T12" fmla="*/ 0 w 1126"/>
                <a:gd name="T13" fmla="*/ 0 h 327"/>
                <a:gd name="T14" fmla="*/ 1126 w 1126"/>
                <a:gd name="T15" fmla="*/ 327 h 327"/>
              </a:gdLst>
              <a:ahLst/>
              <a:cxnLst>
                <a:cxn ang="T8">
                  <a:pos x="T0" y="T1"/>
                </a:cxn>
                <a:cxn ang="T9">
                  <a:pos x="T2" y="T3"/>
                </a:cxn>
                <a:cxn ang="T10">
                  <a:pos x="T4" y="T5"/>
                </a:cxn>
                <a:cxn ang="T11">
                  <a:pos x="T6" y="T7"/>
                </a:cxn>
              </a:cxnLst>
              <a:rect l="T12" t="T13" r="T14" b="T15"/>
              <a:pathLst>
                <a:path w="1126" h="327">
                  <a:moveTo>
                    <a:pt x="563" y="0"/>
                  </a:moveTo>
                  <a:cubicBezTo>
                    <a:pt x="322" y="0"/>
                    <a:pt x="112" y="132"/>
                    <a:pt x="0" y="327"/>
                  </a:cubicBezTo>
                  <a:cubicBezTo>
                    <a:pt x="1126" y="327"/>
                    <a:pt x="1126" y="327"/>
                    <a:pt x="1126" y="327"/>
                  </a:cubicBezTo>
                  <a:cubicBezTo>
                    <a:pt x="1014" y="132"/>
                    <a:pt x="804" y="0"/>
                    <a:pt x="563" y="0"/>
                  </a:cubicBezTo>
                  <a:close/>
                </a:path>
              </a:pathLst>
            </a:custGeom>
            <a:gradFill rotWithShape="1">
              <a:gsLst>
                <a:gs pos="0">
                  <a:srgbClr val="F68426">
                    <a:alpha val="70000"/>
                  </a:srgbClr>
                </a:gs>
                <a:gs pos="100000">
                  <a:srgbClr val="800000">
                    <a:alpha val="0"/>
                  </a:srgbClr>
                </a:gs>
              </a:gsLst>
              <a:lin ang="5400000" scaled="1"/>
            </a:gradFill>
            <a:ln>
              <a:noFill/>
            </a:ln>
            <a:extLst/>
          </p:spPr>
          <p:txBody>
            <a:bodyPr/>
            <a:lstStyle/>
            <a:p>
              <a:endParaRPr lang="zh-CN" altLang="en-US" kern="0">
                <a:solidFill>
                  <a:sysClr val="windowText" lastClr="000000"/>
                </a:solidFill>
                <a:ea typeface="微软雅黑" pitchFamily="34" charset="-122"/>
              </a:endParaRPr>
            </a:p>
          </p:txBody>
        </p:sp>
        <p:sp>
          <p:nvSpPr>
            <p:cNvPr id="87" name="Oval 11"/>
            <p:cNvSpPr>
              <a:spLocks noChangeArrowheads="1"/>
            </p:cNvSpPr>
            <p:nvPr/>
          </p:nvSpPr>
          <p:spPr bwMode="auto">
            <a:xfrm>
              <a:off x="4618036" y="4381500"/>
              <a:ext cx="1128713" cy="1131888"/>
            </a:xfrm>
            <a:prstGeom prst="ellipse">
              <a:avLst/>
            </a:prstGeom>
            <a:solidFill>
              <a:srgbClr val="F68426"/>
            </a:solidFill>
            <a:ln>
              <a:noFill/>
            </a:ln>
            <a:extLst/>
          </p:spPr>
          <p:txBody>
            <a:bodyPr/>
            <a:lstStyle/>
            <a:p>
              <a:endParaRPr lang="zh-CN" altLang="en-US" kern="0">
                <a:solidFill>
                  <a:sysClr val="windowText" lastClr="000000"/>
                </a:solidFill>
                <a:ea typeface="微软雅黑" pitchFamily="34" charset="-122"/>
              </a:endParaRPr>
            </a:p>
          </p:txBody>
        </p:sp>
        <p:sp>
          <p:nvSpPr>
            <p:cNvPr id="88" name="Freeform 12"/>
            <p:cNvSpPr>
              <a:spLocks/>
            </p:cNvSpPr>
            <p:nvPr/>
          </p:nvSpPr>
          <p:spPr bwMode="auto">
            <a:xfrm>
              <a:off x="4659311" y="4411663"/>
              <a:ext cx="1044575" cy="503237"/>
            </a:xfrm>
            <a:custGeom>
              <a:avLst/>
              <a:gdLst>
                <a:gd name="T0" fmla="*/ 1038 w 1038"/>
                <a:gd name="T1" fmla="*/ 499 h 499"/>
                <a:gd name="T2" fmla="*/ 519 w 1038"/>
                <a:gd name="T3" fmla="*/ 0 h 499"/>
                <a:gd name="T4" fmla="*/ 0 w 1038"/>
                <a:gd name="T5" fmla="*/ 499 h 499"/>
                <a:gd name="T6" fmla="*/ 519 w 1038"/>
                <a:gd name="T7" fmla="*/ 360 h 499"/>
                <a:gd name="T8" fmla="*/ 1038 w 1038"/>
                <a:gd name="T9" fmla="*/ 499 h 499"/>
                <a:gd name="T10" fmla="*/ 0 60000 65536"/>
                <a:gd name="T11" fmla="*/ 0 60000 65536"/>
                <a:gd name="T12" fmla="*/ 0 60000 65536"/>
                <a:gd name="T13" fmla="*/ 0 60000 65536"/>
                <a:gd name="T14" fmla="*/ 0 60000 65536"/>
                <a:gd name="T15" fmla="*/ 0 w 1038"/>
                <a:gd name="T16" fmla="*/ 0 h 499"/>
                <a:gd name="T17" fmla="*/ 1038 w 1038"/>
                <a:gd name="T18" fmla="*/ 499 h 499"/>
              </a:gdLst>
              <a:ahLst/>
              <a:cxnLst>
                <a:cxn ang="T10">
                  <a:pos x="T0" y="T1"/>
                </a:cxn>
                <a:cxn ang="T11">
                  <a:pos x="T2" y="T3"/>
                </a:cxn>
                <a:cxn ang="T12">
                  <a:pos x="T4" y="T5"/>
                </a:cxn>
                <a:cxn ang="T13">
                  <a:pos x="T6" y="T7"/>
                </a:cxn>
                <a:cxn ang="T14">
                  <a:pos x="T8" y="T9"/>
                </a:cxn>
              </a:cxnLst>
              <a:rect l="T15" t="T16" r="T17" b="T18"/>
              <a:pathLst>
                <a:path w="1038" h="499">
                  <a:moveTo>
                    <a:pt x="1038" y="499"/>
                  </a:moveTo>
                  <a:cubicBezTo>
                    <a:pt x="1037" y="223"/>
                    <a:pt x="805" y="0"/>
                    <a:pt x="519" y="0"/>
                  </a:cubicBezTo>
                  <a:cubicBezTo>
                    <a:pt x="233" y="0"/>
                    <a:pt x="1" y="223"/>
                    <a:pt x="0" y="499"/>
                  </a:cubicBezTo>
                  <a:cubicBezTo>
                    <a:pt x="132" y="413"/>
                    <a:pt x="315" y="360"/>
                    <a:pt x="519" y="360"/>
                  </a:cubicBezTo>
                  <a:cubicBezTo>
                    <a:pt x="723" y="360"/>
                    <a:pt x="907" y="413"/>
                    <a:pt x="1038" y="499"/>
                  </a:cubicBezTo>
                  <a:close/>
                </a:path>
              </a:pathLst>
            </a:custGeom>
            <a:gradFill rotWithShape="1">
              <a:gsLst>
                <a:gs pos="0">
                  <a:srgbClr val="FFFFFF">
                    <a:alpha val="89998"/>
                  </a:srgbClr>
                </a:gs>
                <a:gs pos="100000">
                  <a:srgbClr val="FFFFFF">
                    <a:alpha val="10001"/>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微软雅黑" pitchFamily="34" charset="-122"/>
              </a:endParaRPr>
            </a:p>
          </p:txBody>
        </p:sp>
        <p:sp>
          <p:nvSpPr>
            <p:cNvPr id="89" name="Rectangle 25"/>
            <p:cNvSpPr>
              <a:spLocks noChangeArrowheads="1"/>
            </p:cNvSpPr>
            <p:nvPr/>
          </p:nvSpPr>
          <p:spPr bwMode="auto">
            <a:xfrm>
              <a:off x="4619662" y="4746625"/>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b="1" kern="0" dirty="0" smtClean="0">
                  <a:solidFill>
                    <a:srgbClr val="FFFFFF"/>
                  </a:solidFill>
                  <a:ea typeface="微软雅黑" pitchFamily="34" charset="-122"/>
                </a:rPr>
                <a:t>表达技巧</a:t>
              </a:r>
              <a:endParaRPr kumimoji="0" lang="zh-CN" altLang="en-US" sz="1800" b="1" i="0" u="none" strike="noStrike" kern="0" cap="none" spc="0" normalizeH="0" baseline="0" noProof="0" dirty="0">
                <a:ln>
                  <a:noFill/>
                </a:ln>
                <a:solidFill>
                  <a:srgbClr val="FFFFFF"/>
                </a:solidFill>
                <a:effectLst/>
                <a:uLnTx/>
                <a:uFillTx/>
                <a:ea typeface="微软雅黑" pitchFamily="34" charset="-122"/>
              </a:endParaRPr>
            </a:p>
          </p:txBody>
        </p:sp>
      </p:grpSp>
      <p:grpSp>
        <p:nvGrpSpPr>
          <p:cNvPr id="90" name="组合 89"/>
          <p:cNvGrpSpPr/>
          <p:nvPr userDrawn="1"/>
        </p:nvGrpSpPr>
        <p:grpSpPr>
          <a:xfrm>
            <a:off x="6065836" y="2078038"/>
            <a:ext cx="1431925" cy="3786187"/>
            <a:chOff x="6065836" y="2078038"/>
            <a:chExt cx="1431925" cy="3786187"/>
          </a:xfrm>
        </p:grpSpPr>
        <p:sp>
          <p:nvSpPr>
            <p:cNvPr id="91" name="AutoShape 4"/>
            <p:cNvSpPr>
              <a:spLocks noChangeArrowheads="1"/>
            </p:cNvSpPr>
            <p:nvPr/>
          </p:nvSpPr>
          <p:spPr bwMode="auto">
            <a:xfrm>
              <a:off x="6065836" y="2078038"/>
              <a:ext cx="1431925" cy="1966912"/>
            </a:xfrm>
            <a:prstGeom prst="downArrowCallout">
              <a:avLst>
                <a:gd name="adj1" fmla="val 49880"/>
                <a:gd name="adj2" fmla="val 24940"/>
                <a:gd name="adj3" fmla="val 15275"/>
                <a:gd name="adj4" fmla="val 88880"/>
              </a:avLst>
            </a:prstGeom>
            <a:gradFill rotWithShape="1">
              <a:gsLst>
                <a:gs pos="0">
                  <a:srgbClr val="FFFFFF"/>
                </a:gs>
                <a:gs pos="100000">
                  <a:srgbClr val="D8D8D8"/>
                </a:gs>
              </a:gsLst>
              <a:lin ang="5400000" scaled="1"/>
            </a:gradFill>
            <a:ln>
              <a:noFill/>
            </a:ln>
            <a:effectLst>
              <a:prstShdw prst="shdw17" dist="17961" dir="13500000">
                <a:srgbClr val="999999"/>
              </a:prstShdw>
            </a:effectLst>
            <a:extLst>
              <a:ext uri="{91240B29-F687-4F45-9708-019B960494DF}">
                <a14:hiddenLine xmlns:a14="http://schemas.microsoft.com/office/drawing/2010/main" w="6350" algn="ctr">
                  <a:solidFill>
                    <a:srgbClr val="000000"/>
                  </a:solidFill>
                  <a:miter lim="800000"/>
                  <a:headEnd/>
                  <a:tailEnd/>
                </a14:hiddenLine>
              </a:ext>
            </a:extLst>
          </p:spPr>
          <p:txBody>
            <a:bodyPr wrap="none" anchor="ctr"/>
            <a:lstStyle/>
            <a:p>
              <a:pPr marL="342900" indent="-342900" algn="ctr">
                <a:lnSpc>
                  <a:spcPct val="120000"/>
                </a:lnSpc>
                <a:spcBef>
                  <a:spcPct val="20000"/>
                </a:spcBef>
                <a:buClr>
                  <a:srgbClr val="E1B40C"/>
                </a:buClr>
                <a:buFont typeface="Wingdings" pitchFamily="2" charset="2"/>
                <a:buNone/>
              </a:pPr>
              <a:r>
                <a:rPr lang="zh-CN" altLang="en-US" sz="1600" dirty="0">
                  <a:solidFill>
                    <a:schemeClr val="bg1">
                      <a:lumMod val="50000"/>
                    </a:schemeClr>
                  </a:solidFill>
                  <a:latin typeface="微软雅黑" pitchFamily="34" charset="-122"/>
                  <a:ea typeface="微软雅黑" pitchFamily="34" charset="-122"/>
                </a:rPr>
                <a:t>条理、</a:t>
              </a:r>
              <a:r>
                <a:rPr lang="zh-CN" altLang="en-US" sz="1600" dirty="0" smtClean="0">
                  <a:solidFill>
                    <a:schemeClr val="bg1">
                      <a:lumMod val="50000"/>
                    </a:schemeClr>
                  </a:solidFill>
                  <a:latin typeface="微软雅黑" pitchFamily="34" charset="-122"/>
                  <a:ea typeface="微软雅黑" pitchFamily="34" charset="-122"/>
                </a:rPr>
                <a:t>例证</a:t>
              </a:r>
              <a:endParaRPr lang="en-US" altLang="zh-CN" sz="1600" dirty="0">
                <a:solidFill>
                  <a:schemeClr val="bg1">
                    <a:lumMod val="50000"/>
                  </a:schemeClr>
                </a:solidFill>
                <a:latin typeface="微软雅黑" pitchFamily="34" charset="-122"/>
                <a:ea typeface="微软雅黑" pitchFamily="34" charset="-122"/>
              </a:endParaRPr>
            </a:p>
            <a:p>
              <a:pPr marL="342900" indent="-342900" algn="ctr">
                <a:lnSpc>
                  <a:spcPct val="120000"/>
                </a:lnSpc>
                <a:spcBef>
                  <a:spcPct val="20000"/>
                </a:spcBef>
                <a:buClr>
                  <a:srgbClr val="E1B40C"/>
                </a:buClr>
                <a:buFont typeface="Wingdings" pitchFamily="2" charset="2"/>
                <a:buNone/>
              </a:pPr>
              <a:r>
                <a:rPr lang="zh-CN" altLang="en-US" sz="1600" dirty="0">
                  <a:solidFill>
                    <a:schemeClr val="bg1">
                      <a:lumMod val="50000"/>
                    </a:schemeClr>
                  </a:solidFill>
                  <a:latin typeface="微软雅黑" pitchFamily="34" charset="-122"/>
                  <a:ea typeface="微软雅黑" pitchFamily="34" charset="-122"/>
                </a:rPr>
                <a:t>引证、类比</a:t>
              </a:r>
            </a:p>
          </p:txBody>
        </p:sp>
        <p:sp>
          <p:nvSpPr>
            <p:cNvPr id="92" name="Freeform 13"/>
            <p:cNvSpPr>
              <a:spLocks/>
            </p:cNvSpPr>
            <p:nvPr/>
          </p:nvSpPr>
          <p:spPr bwMode="auto">
            <a:xfrm>
              <a:off x="6218236" y="5534025"/>
              <a:ext cx="1133475" cy="330200"/>
            </a:xfrm>
            <a:custGeom>
              <a:avLst/>
              <a:gdLst>
                <a:gd name="T0" fmla="*/ 563 w 1126"/>
                <a:gd name="T1" fmla="*/ 0 h 327"/>
                <a:gd name="T2" fmla="*/ 0 w 1126"/>
                <a:gd name="T3" fmla="*/ 327 h 327"/>
                <a:gd name="T4" fmla="*/ 1126 w 1126"/>
                <a:gd name="T5" fmla="*/ 327 h 327"/>
                <a:gd name="T6" fmla="*/ 563 w 1126"/>
                <a:gd name="T7" fmla="*/ 0 h 327"/>
                <a:gd name="T8" fmla="*/ 0 60000 65536"/>
                <a:gd name="T9" fmla="*/ 0 60000 65536"/>
                <a:gd name="T10" fmla="*/ 0 60000 65536"/>
                <a:gd name="T11" fmla="*/ 0 60000 65536"/>
                <a:gd name="T12" fmla="*/ 0 w 1126"/>
                <a:gd name="T13" fmla="*/ 0 h 327"/>
                <a:gd name="T14" fmla="*/ 1126 w 1126"/>
                <a:gd name="T15" fmla="*/ 327 h 327"/>
              </a:gdLst>
              <a:ahLst/>
              <a:cxnLst>
                <a:cxn ang="T8">
                  <a:pos x="T0" y="T1"/>
                </a:cxn>
                <a:cxn ang="T9">
                  <a:pos x="T2" y="T3"/>
                </a:cxn>
                <a:cxn ang="T10">
                  <a:pos x="T4" y="T5"/>
                </a:cxn>
                <a:cxn ang="T11">
                  <a:pos x="T6" y="T7"/>
                </a:cxn>
              </a:cxnLst>
              <a:rect l="T12" t="T13" r="T14" b="T15"/>
              <a:pathLst>
                <a:path w="1126" h="327">
                  <a:moveTo>
                    <a:pt x="563" y="0"/>
                  </a:moveTo>
                  <a:cubicBezTo>
                    <a:pt x="322" y="0"/>
                    <a:pt x="112" y="132"/>
                    <a:pt x="0" y="327"/>
                  </a:cubicBezTo>
                  <a:cubicBezTo>
                    <a:pt x="1126" y="327"/>
                    <a:pt x="1126" y="327"/>
                    <a:pt x="1126" y="327"/>
                  </a:cubicBezTo>
                  <a:cubicBezTo>
                    <a:pt x="1014" y="132"/>
                    <a:pt x="804" y="0"/>
                    <a:pt x="563" y="0"/>
                  </a:cubicBezTo>
                  <a:close/>
                </a:path>
              </a:pathLst>
            </a:custGeom>
            <a:gradFill rotWithShape="1">
              <a:gsLst>
                <a:gs pos="0">
                  <a:srgbClr val="7BC143">
                    <a:alpha val="70000"/>
                  </a:srgbClr>
                </a:gs>
                <a:gs pos="100000">
                  <a:srgbClr val="800000">
                    <a:alpha val="0"/>
                  </a:srgbClr>
                </a:gs>
              </a:gsLst>
              <a:lin ang="5400000" scaled="1"/>
            </a:gradFill>
            <a:ln>
              <a:noFill/>
            </a:ln>
            <a:extLst/>
          </p:spPr>
          <p:txBody>
            <a:bodyPr/>
            <a:lstStyle/>
            <a:p>
              <a:endParaRPr lang="zh-CN" altLang="en-US" kern="0">
                <a:solidFill>
                  <a:sysClr val="windowText" lastClr="000000"/>
                </a:solidFill>
                <a:ea typeface="微软雅黑" pitchFamily="34" charset="-122"/>
              </a:endParaRPr>
            </a:p>
          </p:txBody>
        </p:sp>
        <p:sp>
          <p:nvSpPr>
            <p:cNvPr id="93" name="Oval 14"/>
            <p:cNvSpPr>
              <a:spLocks noChangeArrowheads="1"/>
            </p:cNvSpPr>
            <p:nvPr/>
          </p:nvSpPr>
          <p:spPr bwMode="auto">
            <a:xfrm>
              <a:off x="6216649" y="4381500"/>
              <a:ext cx="1128712" cy="1131888"/>
            </a:xfrm>
            <a:prstGeom prst="ellipse">
              <a:avLst/>
            </a:prstGeom>
            <a:solidFill>
              <a:srgbClr val="7BC143"/>
            </a:solidFill>
            <a:ln>
              <a:noFill/>
            </a:ln>
            <a:extLst/>
          </p:spPr>
          <p:txBody>
            <a:bodyPr/>
            <a:lstStyle/>
            <a:p>
              <a:endParaRPr lang="zh-CN" altLang="en-US" kern="0">
                <a:solidFill>
                  <a:sysClr val="windowText" lastClr="000000"/>
                </a:solidFill>
                <a:ea typeface="微软雅黑" pitchFamily="34" charset="-122"/>
              </a:endParaRPr>
            </a:p>
          </p:txBody>
        </p:sp>
        <p:sp>
          <p:nvSpPr>
            <p:cNvPr id="94" name="Freeform 15"/>
            <p:cNvSpPr>
              <a:spLocks/>
            </p:cNvSpPr>
            <p:nvPr/>
          </p:nvSpPr>
          <p:spPr bwMode="auto">
            <a:xfrm>
              <a:off x="6257924" y="4411663"/>
              <a:ext cx="1044575" cy="503237"/>
            </a:xfrm>
            <a:custGeom>
              <a:avLst/>
              <a:gdLst>
                <a:gd name="T0" fmla="*/ 1038 w 1038"/>
                <a:gd name="T1" fmla="*/ 499 h 499"/>
                <a:gd name="T2" fmla="*/ 519 w 1038"/>
                <a:gd name="T3" fmla="*/ 0 h 499"/>
                <a:gd name="T4" fmla="*/ 0 w 1038"/>
                <a:gd name="T5" fmla="*/ 499 h 499"/>
                <a:gd name="T6" fmla="*/ 519 w 1038"/>
                <a:gd name="T7" fmla="*/ 360 h 499"/>
                <a:gd name="T8" fmla="*/ 1038 w 1038"/>
                <a:gd name="T9" fmla="*/ 499 h 499"/>
                <a:gd name="T10" fmla="*/ 0 60000 65536"/>
                <a:gd name="T11" fmla="*/ 0 60000 65536"/>
                <a:gd name="T12" fmla="*/ 0 60000 65536"/>
                <a:gd name="T13" fmla="*/ 0 60000 65536"/>
                <a:gd name="T14" fmla="*/ 0 60000 65536"/>
                <a:gd name="T15" fmla="*/ 0 w 1038"/>
                <a:gd name="T16" fmla="*/ 0 h 499"/>
                <a:gd name="T17" fmla="*/ 1038 w 1038"/>
                <a:gd name="T18" fmla="*/ 499 h 499"/>
              </a:gdLst>
              <a:ahLst/>
              <a:cxnLst>
                <a:cxn ang="T10">
                  <a:pos x="T0" y="T1"/>
                </a:cxn>
                <a:cxn ang="T11">
                  <a:pos x="T2" y="T3"/>
                </a:cxn>
                <a:cxn ang="T12">
                  <a:pos x="T4" y="T5"/>
                </a:cxn>
                <a:cxn ang="T13">
                  <a:pos x="T6" y="T7"/>
                </a:cxn>
                <a:cxn ang="T14">
                  <a:pos x="T8" y="T9"/>
                </a:cxn>
              </a:cxnLst>
              <a:rect l="T15" t="T16" r="T17" b="T18"/>
              <a:pathLst>
                <a:path w="1038" h="499">
                  <a:moveTo>
                    <a:pt x="1038" y="499"/>
                  </a:moveTo>
                  <a:cubicBezTo>
                    <a:pt x="1037" y="223"/>
                    <a:pt x="805" y="0"/>
                    <a:pt x="519" y="0"/>
                  </a:cubicBezTo>
                  <a:cubicBezTo>
                    <a:pt x="233" y="0"/>
                    <a:pt x="1" y="223"/>
                    <a:pt x="0" y="499"/>
                  </a:cubicBezTo>
                  <a:cubicBezTo>
                    <a:pt x="132" y="413"/>
                    <a:pt x="315" y="360"/>
                    <a:pt x="519" y="360"/>
                  </a:cubicBezTo>
                  <a:cubicBezTo>
                    <a:pt x="723" y="360"/>
                    <a:pt x="907" y="413"/>
                    <a:pt x="1038" y="499"/>
                  </a:cubicBezTo>
                  <a:close/>
                </a:path>
              </a:pathLst>
            </a:custGeom>
            <a:gradFill rotWithShape="1">
              <a:gsLst>
                <a:gs pos="0">
                  <a:srgbClr val="FFFFFF">
                    <a:alpha val="89998"/>
                  </a:srgbClr>
                </a:gs>
                <a:gs pos="100000">
                  <a:srgbClr val="FFFFFF">
                    <a:alpha val="10001"/>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微软雅黑" pitchFamily="34" charset="-122"/>
              </a:endParaRPr>
            </a:p>
          </p:txBody>
        </p:sp>
        <p:sp>
          <p:nvSpPr>
            <p:cNvPr id="95" name="Rectangle 26"/>
            <p:cNvSpPr>
              <a:spLocks noChangeArrowheads="1"/>
            </p:cNvSpPr>
            <p:nvPr/>
          </p:nvSpPr>
          <p:spPr bwMode="auto">
            <a:xfrm>
              <a:off x="6229387" y="4746625"/>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b="1" kern="0" dirty="0" smtClean="0">
                  <a:solidFill>
                    <a:srgbClr val="FFFFFF"/>
                  </a:solidFill>
                  <a:ea typeface="微软雅黑" pitchFamily="34" charset="-122"/>
                </a:rPr>
                <a:t>论述技巧</a:t>
              </a:r>
              <a:endParaRPr kumimoji="0" lang="zh-CN" altLang="en-US" sz="1800" b="1" i="0" u="none" strike="noStrike" kern="0" cap="none" spc="0" normalizeH="0" baseline="0" noProof="0" dirty="0">
                <a:ln>
                  <a:noFill/>
                </a:ln>
                <a:solidFill>
                  <a:srgbClr val="FFFFFF"/>
                </a:solidFill>
                <a:effectLst/>
                <a:uLnTx/>
                <a:uFillTx/>
                <a:ea typeface="微软雅黑" pitchFamily="34" charset="-122"/>
              </a:endParaRPr>
            </a:p>
          </p:txBody>
        </p:sp>
      </p:grpSp>
      <p:grpSp>
        <p:nvGrpSpPr>
          <p:cNvPr id="96" name="组合 95"/>
          <p:cNvGrpSpPr/>
          <p:nvPr userDrawn="1"/>
        </p:nvGrpSpPr>
        <p:grpSpPr>
          <a:xfrm>
            <a:off x="7667624" y="2078038"/>
            <a:ext cx="1433512" cy="3786187"/>
            <a:chOff x="7667624" y="2078038"/>
            <a:chExt cx="1433512" cy="3786187"/>
          </a:xfrm>
        </p:grpSpPr>
        <p:sp>
          <p:nvSpPr>
            <p:cNvPr id="97" name="AutoShape 5"/>
            <p:cNvSpPr>
              <a:spLocks noChangeArrowheads="1"/>
            </p:cNvSpPr>
            <p:nvPr/>
          </p:nvSpPr>
          <p:spPr bwMode="auto">
            <a:xfrm>
              <a:off x="7667624" y="2078038"/>
              <a:ext cx="1433512" cy="1966912"/>
            </a:xfrm>
            <a:prstGeom prst="downArrowCallout">
              <a:avLst>
                <a:gd name="adj1" fmla="val 49880"/>
                <a:gd name="adj2" fmla="val 24940"/>
                <a:gd name="adj3" fmla="val 15258"/>
                <a:gd name="adj4" fmla="val 88880"/>
              </a:avLst>
            </a:prstGeom>
            <a:gradFill rotWithShape="1">
              <a:gsLst>
                <a:gs pos="0">
                  <a:srgbClr val="FFFFFF"/>
                </a:gs>
                <a:gs pos="100000">
                  <a:srgbClr val="D8D8D8"/>
                </a:gs>
              </a:gsLst>
              <a:lin ang="5400000" scaled="1"/>
            </a:gradFill>
            <a:ln>
              <a:noFill/>
            </a:ln>
            <a:effectLst>
              <a:prstShdw prst="shdw17" dist="17961" dir="13500000">
                <a:srgbClr val="999999"/>
              </a:prstShdw>
            </a:effectLst>
            <a:extLst>
              <a:ext uri="{91240B29-F687-4F45-9708-019B960494DF}">
                <a14:hiddenLine xmlns:a14="http://schemas.microsoft.com/office/drawing/2010/main" w="6350" algn="ctr">
                  <a:solidFill>
                    <a:srgbClr val="000000"/>
                  </a:solidFill>
                  <a:miter lim="800000"/>
                  <a:headEnd/>
                  <a:tailEnd/>
                </a14:hiddenLine>
              </a:ext>
            </a:extLst>
          </p:spPr>
          <p:txBody>
            <a:bodyPr wrap="none" anchor="ctr"/>
            <a:lstStyle/>
            <a:p>
              <a:pPr marL="342900" indent="-342900" algn="ctr">
                <a:lnSpc>
                  <a:spcPct val="120000"/>
                </a:lnSpc>
                <a:spcBef>
                  <a:spcPct val="20000"/>
                </a:spcBef>
                <a:buClr>
                  <a:srgbClr val="E1B40C"/>
                </a:buClr>
                <a:buFont typeface="Wingdings" pitchFamily="2" charset="2"/>
                <a:buNone/>
              </a:pPr>
              <a:r>
                <a:rPr lang="en-US" altLang="zh-CN" sz="1600" dirty="0">
                  <a:solidFill>
                    <a:schemeClr val="bg1">
                      <a:lumMod val="50000"/>
                    </a:schemeClr>
                  </a:solidFill>
                  <a:latin typeface="微软雅黑" pitchFamily="34" charset="-122"/>
                  <a:ea typeface="微软雅黑" pitchFamily="34" charset="-122"/>
                </a:rPr>
                <a:t>1</a:t>
              </a:r>
              <a:r>
                <a:rPr lang="zh-CN" altLang="en-US" sz="1600" dirty="0">
                  <a:solidFill>
                    <a:schemeClr val="bg1">
                      <a:lumMod val="50000"/>
                    </a:schemeClr>
                  </a:solidFill>
                  <a:latin typeface="微软雅黑" pitchFamily="34" charset="-122"/>
                  <a:ea typeface="微软雅黑" pitchFamily="34" charset="-122"/>
                </a:rPr>
                <a:t>）气氛控制</a:t>
              </a:r>
              <a:endParaRPr lang="en-US" altLang="zh-CN" sz="1600" dirty="0">
                <a:solidFill>
                  <a:schemeClr val="bg1">
                    <a:lumMod val="50000"/>
                  </a:schemeClr>
                </a:solidFill>
                <a:latin typeface="微软雅黑" pitchFamily="34" charset="-122"/>
                <a:ea typeface="微软雅黑" pitchFamily="34" charset="-122"/>
              </a:endParaRPr>
            </a:p>
            <a:p>
              <a:pPr marL="342900" indent="-342900" algn="ctr">
                <a:lnSpc>
                  <a:spcPct val="120000"/>
                </a:lnSpc>
                <a:spcBef>
                  <a:spcPct val="20000"/>
                </a:spcBef>
                <a:buClr>
                  <a:srgbClr val="E1B40C"/>
                </a:buClr>
                <a:buFont typeface="Wingdings" pitchFamily="2" charset="2"/>
                <a:buNone/>
              </a:pPr>
              <a:r>
                <a:rPr lang="en-US" altLang="zh-CN" sz="1600" dirty="0">
                  <a:solidFill>
                    <a:schemeClr val="bg1">
                      <a:lumMod val="50000"/>
                    </a:schemeClr>
                  </a:solidFill>
                  <a:latin typeface="微软雅黑" pitchFamily="34" charset="-122"/>
                  <a:ea typeface="微软雅黑" pitchFamily="34" charset="-122"/>
                </a:rPr>
                <a:t>2</a:t>
              </a:r>
              <a:r>
                <a:rPr lang="zh-CN" altLang="en-US" sz="1600" dirty="0">
                  <a:solidFill>
                    <a:schemeClr val="bg1">
                      <a:lumMod val="50000"/>
                    </a:schemeClr>
                  </a:solidFill>
                  <a:latin typeface="微软雅黑" pitchFamily="34" charset="-122"/>
                  <a:ea typeface="微软雅黑" pitchFamily="34" charset="-122"/>
                </a:rPr>
                <a:t>）时间把握</a:t>
              </a:r>
            </a:p>
          </p:txBody>
        </p:sp>
        <p:sp>
          <p:nvSpPr>
            <p:cNvPr id="98" name="Freeform 16"/>
            <p:cNvSpPr>
              <a:spLocks/>
            </p:cNvSpPr>
            <p:nvPr/>
          </p:nvSpPr>
          <p:spPr bwMode="auto">
            <a:xfrm>
              <a:off x="7820024" y="5534025"/>
              <a:ext cx="1133475" cy="330200"/>
            </a:xfrm>
            <a:custGeom>
              <a:avLst/>
              <a:gdLst>
                <a:gd name="T0" fmla="*/ 563 w 1126"/>
                <a:gd name="T1" fmla="*/ 0 h 327"/>
                <a:gd name="T2" fmla="*/ 0 w 1126"/>
                <a:gd name="T3" fmla="*/ 327 h 327"/>
                <a:gd name="T4" fmla="*/ 1126 w 1126"/>
                <a:gd name="T5" fmla="*/ 327 h 327"/>
                <a:gd name="T6" fmla="*/ 563 w 1126"/>
                <a:gd name="T7" fmla="*/ 0 h 327"/>
                <a:gd name="T8" fmla="*/ 0 60000 65536"/>
                <a:gd name="T9" fmla="*/ 0 60000 65536"/>
                <a:gd name="T10" fmla="*/ 0 60000 65536"/>
                <a:gd name="T11" fmla="*/ 0 60000 65536"/>
                <a:gd name="T12" fmla="*/ 0 w 1126"/>
                <a:gd name="T13" fmla="*/ 0 h 327"/>
                <a:gd name="T14" fmla="*/ 1126 w 1126"/>
                <a:gd name="T15" fmla="*/ 327 h 327"/>
              </a:gdLst>
              <a:ahLst/>
              <a:cxnLst>
                <a:cxn ang="T8">
                  <a:pos x="T0" y="T1"/>
                </a:cxn>
                <a:cxn ang="T9">
                  <a:pos x="T2" y="T3"/>
                </a:cxn>
                <a:cxn ang="T10">
                  <a:pos x="T4" y="T5"/>
                </a:cxn>
                <a:cxn ang="T11">
                  <a:pos x="T6" y="T7"/>
                </a:cxn>
              </a:cxnLst>
              <a:rect l="T12" t="T13" r="T14" b="T15"/>
              <a:pathLst>
                <a:path w="1126" h="327">
                  <a:moveTo>
                    <a:pt x="563" y="0"/>
                  </a:moveTo>
                  <a:cubicBezTo>
                    <a:pt x="322" y="0"/>
                    <a:pt x="112" y="132"/>
                    <a:pt x="0" y="327"/>
                  </a:cubicBezTo>
                  <a:cubicBezTo>
                    <a:pt x="1126" y="327"/>
                    <a:pt x="1126" y="327"/>
                    <a:pt x="1126" y="327"/>
                  </a:cubicBezTo>
                  <a:cubicBezTo>
                    <a:pt x="1014" y="132"/>
                    <a:pt x="804" y="0"/>
                    <a:pt x="563" y="0"/>
                  </a:cubicBezTo>
                  <a:close/>
                </a:path>
              </a:pathLst>
            </a:custGeom>
            <a:gradFill rotWithShape="1">
              <a:gsLst>
                <a:gs pos="0">
                  <a:srgbClr val="00B0F0">
                    <a:alpha val="70000"/>
                  </a:srgbClr>
                </a:gs>
                <a:gs pos="100000">
                  <a:srgbClr val="800000">
                    <a:alpha val="0"/>
                  </a:srgbClr>
                </a:gs>
              </a:gsLst>
              <a:lin ang="5400000" scaled="1"/>
            </a:gradFill>
            <a:ln>
              <a:noFill/>
            </a:ln>
            <a:extLst/>
          </p:spPr>
          <p:txBody>
            <a:bodyPr/>
            <a:lstStyle/>
            <a:p>
              <a:endParaRPr lang="zh-CN" altLang="en-US" kern="0">
                <a:solidFill>
                  <a:sysClr val="windowText" lastClr="000000"/>
                </a:solidFill>
                <a:ea typeface="微软雅黑" pitchFamily="34" charset="-122"/>
              </a:endParaRPr>
            </a:p>
          </p:txBody>
        </p:sp>
        <p:sp>
          <p:nvSpPr>
            <p:cNvPr id="99" name="Oval 17"/>
            <p:cNvSpPr>
              <a:spLocks noChangeArrowheads="1"/>
            </p:cNvSpPr>
            <p:nvPr/>
          </p:nvSpPr>
          <p:spPr bwMode="auto">
            <a:xfrm>
              <a:off x="7818436" y="4381500"/>
              <a:ext cx="1128713" cy="1131888"/>
            </a:xfrm>
            <a:prstGeom prst="ellipse">
              <a:avLst/>
            </a:prstGeom>
            <a:solidFill>
              <a:srgbClr val="00B0F0"/>
            </a:solidFill>
            <a:ln>
              <a:noFill/>
            </a:ln>
            <a:extLst/>
          </p:spPr>
          <p:txBody>
            <a:bodyPr/>
            <a:lstStyle/>
            <a:p>
              <a:endParaRPr lang="zh-CN" altLang="en-US" kern="0">
                <a:solidFill>
                  <a:sysClr val="windowText" lastClr="000000"/>
                </a:solidFill>
                <a:ea typeface="微软雅黑" pitchFamily="34" charset="-122"/>
              </a:endParaRPr>
            </a:p>
          </p:txBody>
        </p:sp>
        <p:sp>
          <p:nvSpPr>
            <p:cNvPr id="100" name="Freeform 18"/>
            <p:cNvSpPr>
              <a:spLocks/>
            </p:cNvSpPr>
            <p:nvPr/>
          </p:nvSpPr>
          <p:spPr bwMode="auto">
            <a:xfrm>
              <a:off x="7859711" y="4411663"/>
              <a:ext cx="1044575" cy="503237"/>
            </a:xfrm>
            <a:custGeom>
              <a:avLst/>
              <a:gdLst>
                <a:gd name="T0" fmla="*/ 1038 w 1038"/>
                <a:gd name="T1" fmla="*/ 499 h 499"/>
                <a:gd name="T2" fmla="*/ 519 w 1038"/>
                <a:gd name="T3" fmla="*/ 0 h 499"/>
                <a:gd name="T4" fmla="*/ 0 w 1038"/>
                <a:gd name="T5" fmla="*/ 499 h 499"/>
                <a:gd name="T6" fmla="*/ 519 w 1038"/>
                <a:gd name="T7" fmla="*/ 360 h 499"/>
                <a:gd name="T8" fmla="*/ 1038 w 1038"/>
                <a:gd name="T9" fmla="*/ 499 h 499"/>
                <a:gd name="T10" fmla="*/ 0 60000 65536"/>
                <a:gd name="T11" fmla="*/ 0 60000 65536"/>
                <a:gd name="T12" fmla="*/ 0 60000 65536"/>
                <a:gd name="T13" fmla="*/ 0 60000 65536"/>
                <a:gd name="T14" fmla="*/ 0 60000 65536"/>
                <a:gd name="T15" fmla="*/ 0 w 1038"/>
                <a:gd name="T16" fmla="*/ 0 h 499"/>
                <a:gd name="T17" fmla="*/ 1038 w 1038"/>
                <a:gd name="T18" fmla="*/ 499 h 499"/>
              </a:gdLst>
              <a:ahLst/>
              <a:cxnLst>
                <a:cxn ang="T10">
                  <a:pos x="T0" y="T1"/>
                </a:cxn>
                <a:cxn ang="T11">
                  <a:pos x="T2" y="T3"/>
                </a:cxn>
                <a:cxn ang="T12">
                  <a:pos x="T4" y="T5"/>
                </a:cxn>
                <a:cxn ang="T13">
                  <a:pos x="T6" y="T7"/>
                </a:cxn>
                <a:cxn ang="T14">
                  <a:pos x="T8" y="T9"/>
                </a:cxn>
              </a:cxnLst>
              <a:rect l="T15" t="T16" r="T17" b="T18"/>
              <a:pathLst>
                <a:path w="1038" h="499">
                  <a:moveTo>
                    <a:pt x="1038" y="499"/>
                  </a:moveTo>
                  <a:cubicBezTo>
                    <a:pt x="1037" y="223"/>
                    <a:pt x="805" y="0"/>
                    <a:pt x="519" y="0"/>
                  </a:cubicBezTo>
                  <a:cubicBezTo>
                    <a:pt x="233" y="0"/>
                    <a:pt x="1" y="223"/>
                    <a:pt x="0" y="499"/>
                  </a:cubicBezTo>
                  <a:cubicBezTo>
                    <a:pt x="132" y="413"/>
                    <a:pt x="315" y="360"/>
                    <a:pt x="519" y="360"/>
                  </a:cubicBezTo>
                  <a:cubicBezTo>
                    <a:pt x="723" y="360"/>
                    <a:pt x="907" y="413"/>
                    <a:pt x="1038" y="499"/>
                  </a:cubicBezTo>
                  <a:close/>
                </a:path>
              </a:pathLst>
            </a:custGeom>
            <a:gradFill rotWithShape="1">
              <a:gsLst>
                <a:gs pos="0">
                  <a:srgbClr val="FFFFFF">
                    <a:alpha val="89998"/>
                  </a:srgbClr>
                </a:gs>
                <a:gs pos="100000">
                  <a:srgbClr val="FFFFFF">
                    <a:alpha val="10001"/>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微软雅黑" pitchFamily="34" charset="-122"/>
              </a:endParaRPr>
            </a:p>
          </p:txBody>
        </p:sp>
        <p:sp>
          <p:nvSpPr>
            <p:cNvPr id="101" name="Rectangle 27"/>
            <p:cNvSpPr>
              <a:spLocks noChangeArrowheads="1"/>
            </p:cNvSpPr>
            <p:nvPr/>
          </p:nvSpPr>
          <p:spPr bwMode="auto">
            <a:xfrm>
              <a:off x="7820062" y="4746625"/>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b="1" kern="0" dirty="0">
                  <a:solidFill>
                    <a:srgbClr val="FFFFFF"/>
                  </a:solidFill>
                  <a:ea typeface="微软雅黑" pitchFamily="34" charset="-122"/>
                </a:rPr>
                <a:t>控</a:t>
              </a:r>
              <a:r>
                <a:rPr lang="zh-CN" altLang="en-US" b="1" kern="0" dirty="0" smtClean="0">
                  <a:solidFill>
                    <a:srgbClr val="FFFFFF"/>
                  </a:solidFill>
                  <a:ea typeface="微软雅黑" pitchFamily="34" charset="-122"/>
                </a:rPr>
                <a:t>场技巧</a:t>
              </a:r>
              <a:endParaRPr kumimoji="0" lang="zh-CN" altLang="en-US" sz="1800" b="1" i="0" u="none" strike="noStrike" kern="0" cap="none" spc="0" normalizeH="0" baseline="0" noProof="0" dirty="0">
                <a:ln>
                  <a:noFill/>
                </a:ln>
                <a:solidFill>
                  <a:srgbClr val="FFFFFF"/>
                </a:solidFill>
                <a:effectLst/>
                <a:uLnTx/>
                <a:uFillTx/>
                <a:ea typeface="微软雅黑" pitchFamily="34" charset="-122"/>
              </a:endParaRPr>
            </a:p>
          </p:txBody>
        </p:sp>
      </p:grpSp>
      <p:grpSp>
        <p:nvGrpSpPr>
          <p:cNvPr id="102" name="组合 101"/>
          <p:cNvGrpSpPr/>
          <p:nvPr userDrawn="1"/>
        </p:nvGrpSpPr>
        <p:grpSpPr>
          <a:xfrm>
            <a:off x="9272586" y="2078038"/>
            <a:ext cx="1433513" cy="3786187"/>
            <a:chOff x="9272586" y="2078038"/>
            <a:chExt cx="1433513" cy="3786187"/>
          </a:xfrm>
        </p:grpSpPr>
        <p:sp>
          <p:nvSpPr>
            <p:cNvPr id="103" name="AutoShape 6"/>
            <p:cNvSpPr>
              <a:spLocks noChangeArrowheads="1"/>
            </p:cNvSpPr>
            <p:nvPr/>
          </p:nvSpPr>
          <p:spPr bwMode="auto">
            <a:xfrm>
              <a:off x="9272586" y="2078038"/>
              <a:ext cx="1433513" cy="1966912"/>
            </a:xfrm>
            <a:prstGeom prst="downArrowCallout">
              <a:avLst>
                <a:gd name="adj1" fmla="val 49880"/>
                <a:gd name="adj2" fmla="val 24940"/>
                <a:gd name="adj3" fmla="val 15258"/>
                <a:gd name="adj4" fmla="val 88880"/>
              </a:avLst>
            </a:prstGeom>
            <a:gradFill rotWithShape="1">
              <a:gsLst>
                <a:gs pos="0">
                  <a:srgbClr val="FFFFFF"/>
                </a:gs>
                <a:gs pos="100000">
                  <a:srgbClr val="D8D8D8"/>
                </a:gs>
              </a:gsLst>
              <a:lin ang="5400000" scaled="1"/>
            </a:gradFill>
            <a:ln>
              <a:noFill/>
            </a:ln>
            <a:effectLst>
              <a:prstShdw prst="shdw17" dist="17961" dir="13500000">
                <a:srgbClr val="999999"/>
              </a:prstShdw>
            </a:effectLst>
            <a:extLst>
              <a:ext uri="{91240B29-F687-4F45-9708-019B960494DF}">
                <a14:hiddenLine xmlns:a14="http://schemas.microsoft.com/office/drawing/2010/main" w="6350" algn="ctr">
                  <a:solidFill>
                    <a:srgbClr val="000000"/>
                  </a:solidFill>
                  <a:miter lim="800000"/>
                  <a:headEnd/>
                  <a:tailEnd/>
                </a14:hiddenLine>
              </a:ext>
            </a:extLst>
          </p:spPr>
          <p:txBody>
            <a:bodyPr wrap="none" anchor="ctr"/>
            <a:lstStyle/>
            <a:p>
              <a:pPr marL="342900" indent="-342900">
                <a:lnSpc>
                  <a:spcPct val="120000"/>
                </a:lnSpc>
                <a:spcBef>
                  <a:spcPct val="20000"/>
                </a:spcBef>
                <a:buClr>
                  <a:srgbClr val="E1B40C"/>
                </a:buClr>
                <a:buFont typeface="Wingdings" pitchFamily="2" charset="2"/>
                <a:buNone/>
              </a:pPr>
              <a:r>
                <a:rPr lang="en-US" altLang="zh-CN" sz="1600" dirty="0">
                  <a:solidFill>
                    <a:schemeClr val="bg1">
                      <a:lumMod val="50000"/>
                    </a:schemeClr>
                  </a:solidFill>
                  <a:latin typeface="微软雅黑" pitchFamily="34" charset="-122"/>
                  <a:ea typeface="微软雅黑" pitchFamily="34" charset="-122"/>
                </a:rPr>
                <a:t>1</a:t>
              </a:r>
              <a:r>
                <a:rPr lang="zh-CN" altLang="en-US" sz="1600" dirty="0">
                  <a:solidFill>
                    <a:schemeClr val="bg1">
                      <a:lumMod val="50000"/>
                    </a:schemeClr>
                  </a:solidFill>
                  <a:latin typeface="微软雅黑" pitchFamily="34" charset="-122"/>
                  <a:ea typeface="微软雅黑" pitchFamily="34" charset="-122"/>
                </a:rPr>
                <a:t>）</a:t>
              </a:r>
              <a:r>
                <a:rPr lang="zh-CN" altLang="en-US" sz="1600" dirty="0" smtClean="0">
                  <a:solidFill>
                    <a:schemeClr val="bg1">
                      <a:lumMod val="50000"/>
                    </a:schemeClr>
                  </a:solidFill>
                  <a:latin typeface="微软雅黑" pitchFamily="34" charset="-122"/>
                  <a:ea typeface="微软雅黑" pitchFamily="34" charset="-122"/>
                </a:rPr>
                <a:t>白板使用</a:t>
              </a:r>
              <a:endParaRPr lang="en-US" altLang="zh-CN" sz="1600" dirty="0">
                <a:solidFill>
                  <a:schemeClr val="bg1">
                    <a:lumMod val="50000"/>
                  </a:schemeClr>
                </a:solidFill>
                <a:latin typeface="微软雅黑" pitchFamily="34" charset="-122"/>
                <a:ea typeface="微软雅黑" pitchFamily="34" charset="-122"/>
              </a:endParaRPr>
            </a:p>
            <a:p>
              <a:pPr marL="342900" indent="-342900">
                <a:lnSpc>
                  <a:spcPct val="120000"/>
                </a:lnSpc>
                <a:spcBef>
                  <a:spcPct val="20000"/>
                </a:spcBef>
                <a:buClr>
                  <a:srgbClr val="E1B40C"/>
                </a:buClr>
                <a:buFont typeface="Wingdings" pitchFamily="2" charset="2"/>
                <a:buNone/>
              </a:pPr>
              <a:r>
                <a:rPr lang="en-US" altLang="zh-CN" sz="1600" dirty="0">
                  <a:solidFill>
                    <a:schemeClr val="bg1">
                      <a:lumMod val="50000"/>
                    </a:schemeClr>
                  </a:solidFill>
                  <a:latin typeface="微软雅黑" pitchFamily="34" charset="-122"/>
                  <a:ea typeface="微软雅黑" pitchFamily="34" charset="-122"/>
                </a:rPr>
                <a:t>2</a:t>
              </a:r>
              <a:r>
                <a:rPr lang="zh-CN" altLang="en-US" sz="1600" dirty="0">
                  <a:solidFill>
                    <a:schemeClr val="bg1">
                      <a:lumMod val="50000"/>
                    </a:schemeClr>
                  </a:solidFill>
                  <a:latin typeface="微软雅黑" pitchFamily="34" charset="-122"/>
                  <a:ea typeface="微软雅黑" pitchFamily="34" charset="-122"/>
                </a:rPr>
                <a:t>）</a:t>
              </a:r>
              <a:r>
                <a:rPr lang="zh-CN" altLang="en-US" sz="1600" dirty="0" smtClean="0">
                  <a:solidFill>
                    <a:schemeClr val="bg1">
                      <a:lumMod val="50000"/>
                    </a:schemeClr>
                  </a:solidFill>
                  <a:latin typeface="微软雅黑" pitchFamily="34" charset="-122"/>
                  <a:ea typeface="微软雅黑" pitchFamily="34" charset="-122"/>
                </a:rPr>
                <a:t>投影仪使用</a:t>
              </a:r>
              <a:endParaRPr lang="en-US" altLang="zh-CN" sz="1600" dirty="0">
                <a:solidFill>
                  <a:schemeClr val="bg1">
                    <a:lumMod val="50000"/>
                  </a:schemeClr>
                </a:solidFill>
                <a:latin typeface="微软雅黑" pitchFamily="34" charset="-122"/>
                <a:ea typeface="微软雅黑" pitchFamily="34" charset="-122"/>
              </a:endParaRPr>
            </a:p>
            <a:p>
              <a:pPr marL="342900" indent="-342900">
                <a:lnSpc>
                  <a:spcPct val="120000"/>
                </a:lnSpc>
                <a:spcBef>
                  <a:spcPct val="20000"/>
                </a:spcBef>
                <a:buClr>
                  <a:srgbClr val="E1B40C"/>
                </a:buClr>
                <a:buFont typeface="Wingdings" pitchFamily="2" charset="2"/>
                <a:buNone/>
              </a:pPr>
              <a:r>
                <a:rPr lang="en-US" altLang="zh-CN" sz="1600" dirty="0">
                  <a:solidFill>
                    <a:schemeClr val="bg1">
                      <a:lumMod val="50000"/>
                    </a:schemeClr>
                  </a:solidFill>
                  <a:latin typeface="微软雅黑" pitchFamily="34" charset="-122"/>
                  <a:ea typeface="微软雅黑" pitchFamily="34" charset="-122"/>
                </a:rPr>
                <a:t>3</a:t>
              </a:r>
              <a:r>
                <a:rPr lang="zh-CN" altLang="en-US" sz="1600" dirty="0">
                  <a:solidFill>
                    <a:schemeClr val="bg1">
                      <a:lumMod val="50000"/>
                    </a:schemeClr>
                  </a:solidFill>
                  <a:latin typeface="微软雅黑" pitchFamily="34" charset="-122"/>
                  <a:ea typeface="微软雅黑" pitchFamily="34" charset="-122"/>
                </a:rPr>
                <a:t>）激光</a:t>
              </a:r>
              <a:r>
                <a:rPr lang="zh-CN" altLang="en-US" sz="1600" dirty="0" smtClean="0">
                  <a:solidFill>
                    <a:schemeClr val="bg1">
                      <a:lumMod val="50000"/>
                    </a:schemeClr>
                  </a:solidFill>
                  <a:latin typeface="微软雅黑" pitchFamily="34" charset="-122"/>
                  <a:ea typeface="微软雅黑" pitchFamily="34" charset="-122"/>
                </a:rPr>
                <a:t>笔使用</a:t>
              </a:r>
              <a:endParaRPr lang="en-US" altLang="zh-CN" sz="1600" dirty="0">
                <a:solidFill>
                  <a:schemeClr val="bg1">
                    <a:lumMod val="50000"/>
                  </a:schemeClr>
                </a:solidFill>
                <a:latin typeface="微软雅黑" pitchFamily="34" charset="-122"/>
                <a:ea typeface="微软雅黑" pitchFamily="34" charset="-122"/>
              </a:endParaRPr>
            </a:p>
          </p:txBody>
        </p:sp>
        <p:sp>
          <p:nvSpPr>
            <p:cNvPr id="104" name="Freeform 20"/>
            <p:cNvSpPr>
              <a:spLocks/>
            </p:cNvSpPr>
            <p:nvPr/>
          </p:nvSpPr>
          <p:spPr bwMode="auto">
            <a:xfrm>
              <a:off x="9404349" y="5534025"/>
              <a:ext cx="1133475" cy="330200"/>
            </a:xfrm>
            <a:custGeom>
              <a:avLst/>
              <a:gdLst>
                <a:gd name="T0" fmla="*/ 563 w 1126"/>
                <a:gd name="T1" fmla="*/ 0 h 327"/>
                <a:gd name="T2" fmla="*/ 0 w 1126"/>
                <a:gd name="T3" fmla="*/ 327 h 327"/>
                <a:gd name="T4" fmla="*/ 1126 w 1126"/>
                <a:gd name="T5" fmla="*/ 327 h 327"/>
                <a:gd name="T6" fmla="*/ 563 w 1126"/>
                <a:gd name="T7" fmla="*/ 0 h 327"/>
                <a:gd name="T8" fmla="*/ 0 60000 65536"/>
                <a:gd name="T9" fmla="*/ 0 60000 65536"/>
                <a:gd name="T10" fmla="*/ 0 60000 65536"/>
                <a:gd name="T11" fmla="*/ 0 60000 65536"/>
                <a:gd name="T12" fmla="*/ 0 w 1126"/>
                <a:gd name="T13" fmla="*/ 0 h 327"/>
                <a:gd name="T14" fmla="*/ 1126 w 1126"/>
                <a:gd name="T15" fmla="*/ 327 h 327"/>
              </a:gdLst>
              <a:ahLst/>
              <a:cxnLst>
                <a:cxn ang="T8">
                  <a:pos x="T0" y="T1"/>
                </a:cxn>
                <a:cxn ang="T9">
                  <a:pos x="T2" y="T3"/>
                </a:cxn>
                <a:cxn ang="T10">
                  <a:pos x="T4" y="T5"/>
                </a:cxn>
                <a:cxn ang="T11">
                  <a:pos x="T6" y="T7"/>
                </a:cxn>
              </a:cxnLst>
              <a:rect l="T12" t="T13" r="T14" b="T15"/>
              <a:pathLst>
                <a:path w="1126" h="327">
                  <a:moveTo>
                    <a:pt x="563" y="0"/>
                  </a:moveTo>
                  <a:cubicBezTo>
                    <a:pt x="322" y="0"/>
                    <a:pt x="112" y="132"/>
                    <a:pt x="0" y="327"/>
                  </a:cubicBezTo>
                  <a:cubicBezTo>
                    <a:pt x="1126" y="327"/>
                    <a:pt x="1126" y="327"/>
                    <a:pt x="1126" y="327"/>
                  </a:cubicBezTo>
                  <a:cubicBezTo>
                    <a:pt x="1014" y="132"/>
                    <a:pt x="804" y="0"/>
                    <a:pt x="563" y="0"/>
                  </a:cubicBezTo>
                  <a:close/>
                </a:path>
              </a:pathLst>
            </a:custGeom>
            <a:gradFill rotWithShape="1">
              <a:gsLst>
                <a:gs pos="0">
                  <a:srgbClr val="0070C0">
                    <a:alpha val="70000"/>
                  </a:srgbClr>
                </a:gs>
                <a:gs pos="100000">
                  <a:srgbClr val="800000">
                    <a:alpha val="0"/>
                  </a:srgbClr>
                </a:gs>
              </a:gsLst>
              <a:lin ang="5400000" scaled="1"/>
            </a:gradFill>
            <a:ln>
              <a:noFill/>
            </a:ln>
            <a:extLst/>
          </p:spPr>
          <p:txBody>
            <a:bodyPr/>
            <a:lstStyle/>
            <a:p>
              <a:endParaRPr lang="zh-CN" altLang="en-US" kern="0">
                <a:solidFill>
                  <a:sysClr val="windowText" lastClr="000000"/>
                </a:solidFill>
                <a:ea typeface="微软雅黑" pitchFamily="34" charset="-122"/>
              </a:endParaRPr>
            </a:p>
          </p:txBody>
        </p:sp>
        <p:sp>
          <p:nvSpPr>
            <p:cNvPr id="105" name="Oval 21"/>
            <p:cNvSpPr>
              <a:spLocks noChangeArrowheads="1"/>
            </p:cNvSpPr>
            <p:nvPr/>
          </p:nvSpPr>
          <p:spPr bwMode="auto">
            <a:xfrm>
              <a:off x="9402761" y="4381500"/>
              <a:ext cx="1128713" cy="1131888"/>
            </a:xfrm>
            <a:prstGeom prst="ellipse">
              <a:avLst/>
            </a:prstGeom>
            <a:solidFill>
              <a:srgbClr val="0070C0"/>
            </a:solidFill>
            <a:ln>
              <a:noFill/>
            </a:ln>
            <a:extLst/>
          </p:spPr>
          <p:txBody>
            <a:bodyPr/>
            <a:lstStyle/>
            <a:p>
              <a:endParaRPr lang="zh-CN" altLang="en-US" kern="0">
                <a:solidFill>
                  <a:sysClr val="windowText" lastClr="000000"/>
                </a:solidFill>
                <a:ea typeface="微软雅黑" pitchFamily="34" charset="-122"/>
              </a:endParaRPr>
            </a:p>
          </p:txBody>
        </p:sp>
        <p:sp>
          <p:nvSpPr>
            <p:cNvPr id="106" name="Freeform 22"/>
            <p:cNvSpPr>
              <a:spLocks/>
            </p:cNvSpPr>
            <p:nvPr/>
          </p:nvSpPr>
          <p:spPr bwMode="auto">
            <a:xfrm>
              <a:off x="9444036" y="4411663"/>
              <a:ext cx="1044575" cy="503237"/>
            </a:xfrm>
            <a:custGeom>
              <a:avLst/>
              <a:gdLst>
                <a:gd name="T0" fmla="*/ 1038 w 1038"/>
                <a:gd name="T1" fmla="*/ 499 h 499"/>
                <a:gd name="T2" fmla="*/ 519 w 1038"/>
                <a:gd name="T3" fmla="*/ 0 h 499"/>
                <a:gd name="T4" fmla="*/ 0 w 1038"/>
                <a:gd name="T5" fmla="*/ 499 h 499"/>
                <a:gd name="T6" fmla="*/ 519 w 1038"/>
                <a:gd name="T7" fmla="*/ 360 h 499"/>
                <a:gd name="T8" fmla="*/ 1038 w 1038"/>
                <a:gd name="T9" fmla="*/ 499 h 499"/>
                <a:gd name="T10" fmla="*/ 0 60000 65536"/>
                <a:gd name="T11" fmla="*/ 0 60000 65536"/>
                <a:gd name="T12" fmla="*/ 0 60000 65536"/>
                <a:gd name="T13" fmla="*/ 0 60000 65536"/>
                <a:gd name="T14" fmla="*/ 0 60000 65536"/>
                <a:gd name="T15" fmla="*/ 0 w 1038"/>
                <a:gd name="T16" fmla="*/ 0 h 499"/>
                <a:gd name="T17" fmla="*/ 1038 w 1038"/>
                <a:gd name="T18" fmla="*/ 499 h 499"/>
              </a:gdLst>
              <a:ahLst/>
              <a:cxnLst>
                <a:cxn ang="T10">
                  <a:pos x="T0" y="T1"/>
                </a:cxn>
                <a:cxn ang="T11">
                  <a:pos x="T2" y="T3"/>
                </a:cxn>
                <a:cxn ang="T12">
                  <a:pos x="T4" y="T5"/>
                </a:cxn>
                <a:cxn ang="T13">
                  <a:pos x="T6" y="T7"/>
                </a:cxn>
                <a:cxn ang="T14">
                  <a:pos x="T8" y="T9"/>
                </a:cxn>
              </a:cxnLst>
              <a:rect l="T15" t="T16" r="T17" b="T18"/>
              <a:pathLst>
                <a:path w="1038" h="499">
                  <a:moveTo>
                    <a:pt x="1038" y="499"/>
                  </a:moveTo>
                  <a:cubicBezTo>
                    <a:pt x="1037" y="223"/>
                    <a:pt x="805" y="0"/>
                    <a:pt x="519" y="0"/>
                  </a:cubicBezTo>
                  <a:cubicBezTo>
                    <a:pt x="233" y="0"/>
                    <a:pt x="1" y="223"/>
                    <a:pt x="0" y="499"/>
                  </a:cubicBezTo>
                  <a:cubicBezTo>
                    <a:pt x="132" y="413"/>
                    <a:pt x="315" y="360"/>
                    <a:pt x="519" y="360"/>
                  </a:cubicBezTo>
                  <a:cubicBezTo>
                    <a:pt x="723" y="360"/>
                    <a:pt x="907" y="413"/>
                    <a:pt x="1038" y="499"/>
                  </a:cubicBezTo>
                  <a:close/>
                </a:path>
              </a:pathLst>
            </a:custGeom>
            <a:gradFill rotWithShape="1">
              <a:gsLst>
                <a:gs pos="0">
                  <a:srgbClr val="FFFFFF">
                    <a:alpha val="89998"/>
                  </a:srgbClr>
                </a:gs>
                <a:gs pos="100000">
                  <a:srgbClr val="FFFFFF">
                    <a:alpha val="10001"/>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微软雅黑" pitchFamily="34" charset="-122"/>
              </a:endParaRPr>
            </a:p>
          </p:txBody>
        </p:sp>
        <p:sp>
          <p:nvSpPr>
            <p:cNvPr id="107" name="Rectangle 28"/>
            <p:cNvSpPr>
              <a:spLocks noChangeArrowheads="1"/>
            </p:cNvSpPr>
            <p:nvPr/>
          </p:nvSpPr>
          <p:spPr bwMode="auto">
            <a:xfrm>
              <a:off x="9420262" y="4746625"/>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b="1" kern="0" dirty="0" smtClean="0">
                  <a:solidFill>
                    <a:srgbClr val="FFFFFF"/>
                  </a:solidFill>
                  <a:ea typeface="微软雅黑" pitchFamily="34" charset="-122"/>
                </a:rPr>
                <a:t>道具使用</a:t>
              </a:r>
              <a:endParaRPr kumimoji="0" lang="zh-CN" altLang="en-US" sz="1800" b="1" i="0" u="none" strike="noStrike" kern="0" cap="none" spc="0" normalizeH="0" baseline="0" noProof="0" dirty="0">
                <a:ln>
                  <a:noFill/>
                </a:ln>
                <a:solidFill>
                  <a:srgbClr val="FFFFFF"/>
                </a:solidFill>
                <a:effectLst/>
                <a:uLnTx/>
                <a:uFillTx/>
                <a:ea typeface="微软雅黑" pitchFamily="34" charset="-122"/>
              </a:endParaRPr>
            </a:p>
          </p:txBody>
        </p:sp>
      </p:grpSp>
    </p:spTree>
    <p:extLst>
      <p:ext uri="{BB962C8B-B14F-4D97-AF65-F5344CB8AC3E}">
        <p14:creationId xmlns:p14="http://schemas.microsoft.com/office/powerpoint/2010/main" val="1066743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900" decel="100000" fill="hold"/>
                                        <p:tgtEl>
                                          <p:spTgt spid="7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0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1000"/>
                                        <p:tgtEl>
                                          <p:spTgt spid="84"/>
                                        </p:tgtEl>
                                      </p:cBhvr>
                                    </p:animEffect>
                                    <p:anim calcmode="lin" valueType="num">
                                      <p:cBhvr>
                                        <p:cTn id="14" dur="1000" fill="hold"/>
                                        <p:tgtEl>
                                          <p:spTgt spid="84"/>
                                        </p:tgtEl>
                                        <p:attrNameLst>
                                          <p:attrName>ppt_x</p:attrName>
                                        </p:attrNameLst>
                                      </p:cBhvr>
                                      <p:tavLst>
                                        <p:tav tm="0">
                                          <p:val>
                                            <p:strVal val="#ppt_x"/>
                                          </p:val>
                                        </p:tav>
                                        <p:tav tm="100000">
                                          <p:val>
                                            <p:strVal val="#ppt_x"/>
                                          </p:val>
                                        </p:tav>
                                      </p:tavLst>
                                    </p:anim>
                                    <p:anim calcmode="lin" valueType="num">
                                      <p:cBhvr>
                                        <p:cTn id="15" dur="900" decel="100000" fill="hold"/>
                                        <p:tgtEl>
                                          <p:spTgt spid="8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4"/>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400"/>
                                  </p:stCondLst>
                                  <p:childTnLst>
                                    <p:set>
                                      <p:cBhvr>
                                        <p:cTn id="18" dur="1" fill="hold">
                                          <p:stCondLst>
                                            <p:cond delay="0"/>
                                          </p:stCondLst>
                                        </p:cTn>
                                        <p:tgtEl>
                                          <p:spTgt spid="90"/>
                                        </p:tgtEl>
                                        <p:attrNameLst>
                                          <p:attrName>style.visibility</p:attrName>
                                        </p:attrNameLst>
                                      </p:cBhvr>
                                      <p:to>
                                        <p:strVal val="visible"/>
                                      </p:to>
                                    </p:set>
                                    <p:animEffect transition="in" filter="fade">
                                      <p:cBhvr>
                                        <p:cTn id="19" dur="1000"/>
                                        <p:tgtEl>
                                          <p:spTgt spid="90"/>
                                        </p:tgtEl>
                                      </p:cBhvr>
                                    </p:animEffect>
                                    <p:anim calcmode="lin" valueType="num">
                                      <p:cBhvr>
                                        <p:cTn id="20" dur="1000" fill="hold"/>
                                        <p:tgtEl>
                                          <p:spTgt spid="90"/>
                                        </p:tgtEl>
                                        <p:attrNameLst>
                                          <p:attrName>ppt_x</p:attrName>
                                        </p:attrNameLst>
                                      </p:cBhvr>
                                      <p:tavLst>
                                        <p:tav tm="0">
                                          <p:val>
                                            <p:strVal val="#ppt_x"/>
                                          </p:val>
                                        </p:tav>
                                        <p:tav tm="100000">
                                          <p:val>
                                            <p:strVal val="#ppt_x"/>
                                          </p:val>
                                        </p:tav>
                                      </p:tavLst>
                                    </p:anim>
                                    <p:anim calcmode="lin" valueType="num">
                                      <p:cBhvr>
                                        <p:cTn id="21" dur="900" decel="100000" fill="hold"/>
                                        <p:tgtEl>
                                          <p:spTgt spid="9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0"/>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600"/>
                                  </p:stCondLst>
                                  <p:childTnLst>
                                    <p:set>
                                      <p:cBhvr>
                                        <p:cTn id="24" dur="1" fill="hold">
                                          <p:stCondLst>
                                            <p:cond delay="0"/>
                                          </p:stCondLst>
                                        </p:cTn>
                                        <p:tgtEl>
                                          <p:spTgt spid="96"/>
                                        </p:tgtEl>
                                        <p:attrNameLst>
                                          <p:attrName>style.visibility</p:attrName>
                                        </p:attrNameLst>
                                      </p:cBhvr>
                                      <p:to>
                                        <p:strVal val="visible"/>
                                      </p:to>
                                    </p:set>
                                    <p:animEffect transition="in" filter="fade">
                                      <p:cBhvr>
                                        <p:cTn id="25" dur="1000"/>
                                        <p:tgtEl>
                                          <p:spTgt spid="96"/>
                                        </p:tgtEl>
                                      </p:cBhvr>
                                    </p:animEffect>
                                    <p:anim calcmode="lin" valueType="num">
                                      <p:cBhvr>
                                        <p:cTn id="26" dur="1000" fill="hold"/>
                                        <p:tgtEl>
                                          <p:spTgt spid="96"/>
                                        </p:tgtEl>
                                        <p:attrNameLst>
                                          <p:attrName>ppt_x</p:attrName>
                                        </p:attrNameLst>
                                      </p:cBhvr>
                                      <p:tavLst>
                                        <p:tav tm="0">
                                          <p:val>
                                            <p:strVal val="#ppt_x"/>
                                          </p:val>
                                        </p:tav>
                                        <p:tav tm="100000">
                                          <p:val>
                                            <p:strVal val="#ppt_x"/>
                                          </p:val>
                                        </p:tav>
                                      </p:tavLst>
                                    </p:anim>
                                    <p:anim calcmode="lin" valueType="num">
                                      <p:cBhvr>
                                        <p:cTn id="27" dur="900" decel="100000" fill="hold"/>
                                        <p:tgtEl>
                                          <p:spTgt spid="9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800"/>
                                  </p:stCondLst>
                                  <p:childTnLst>
                                    <p:set>
                                      <p:cBhvr>
                                        <p:cTn id="30" dur="1" fill="hold">
                                          <p:stCondLst>
                                            <p:cond delay="0"/>
                                          </p:stCondLst>
                                        </p:cTn>
                                        <p:tgtEl>
                                          <p:spTgt spid="102"/>
                                        </p:tgtEl>
                                        <p:attrNameLst>
                                          <p:attrName>style.visibility</p:attrName>
                                        </p:attrNameLst>
                                      </p:cBhvr>
                                      <p:to>
                                        <p:strVal val="visible"/>
                                      </p:to>
                                    </p:set>
                                    <p:animEffect transition="in" filter="fade">
                                      <p:cBhvr>
                                        <p:cTn id="31" dur="1000"/>
                                        <p:tgtEl>
                                          <p:spTgt spid="102"/>
                                        </p:tgtEl>
                                      </p:cBhvr>
                                    </p:animEffect>
                                    <p:anim calcmode="lin" valueType="num">
                                      <p:cBhvr>
                                        <p:cTn id="32" dur="1000" fill="hold"/>
                                        <p:tgtEl>
                                          <p:spTgt spid="102"/>
                                        </p:tgtEl>
                                        <p:attrNameLst>
                                          <p:attrName>ppt_x</p:attrName>
                                        </p:attrNameLst>
                                      </p:cBhvr>
                                      <p:tavLst>
                                        <p:tav tm="0">
                                          <p:val>
                                            <p:strVal val="#ppt_x"/>
                                          </p:val>
                                        </p:tav>
                                        <p:tav tm="100000">
                                          <p:val>
                                            <p:strVal val="#ppt_x"/>
                                          </p:val>
                                        </p:tav>
                                      </p:tavLst>
                                    </p:anim>
                                    <p:anim calcmode="lin" valueType="num">
                                      <p:cBhvr>
                                        <p:cTn id="33" dur="900" decel="100000" fill="hold"/>
                                        <p:tgtEl>
                                          <p:spTgt spid="10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8" name="矩形 17"/>
          <p:cNvSpPr/>
          <p:nvPr userDrawn="1"/>
        </p:nvSpPr>
        <p:spPr>
          <a:xfrm>
            <a:off x="118587" y="68461"/>
            <a:ext cx="360141" cy="360000"/>
          </a:xfrm>
          <a:prstGeom prst="rect">
            <a:avLst/>
          </a:prstGeom>
          <a:noFill/>
          <a:ln/>
        </p:spPr>
        <p:style>
          <a:lnRef idx="1">
            <a:schemeClr val="accent6"/>
          </a:lnRef>
          <a:fillRef idx="2">
            <a:schemeClr val="accent6"/>
          </a:fillRef>
          <a:effectRef idx="1">
            <a:schemeClr val="accent6"/>
          </a:effectRef>
          <a:fontRef idx="minor">
            <a:schemeClr val="dk1"/>
          </a:fontRef>
        </p:style>
        <p:txBody>
          <a:bodyPr anchor="ctr"/>
          <a:lstStyle/>
          <a:p>
            <a:pPr algn="ctr" defTabSz="914400">
              <a:defRPr/>
            </a:pPr>
            <a:endParaRPr lang="zh-CN" altLang="en-US" sz="1800" kern="0">
              <a:solidFill>
                <a:sysClr val="window" lastClr="FFFFFF"/>
              </a:solidFill>
              <a:ea typeface="微软雅黑"/>
            </a:endParaRPr>
          </a:p>
        </p:txBody>
      </p:sp>
      <p:sp>
        <p:nvSpPr>
          <p:cNvPr id="19" name="矩形 18"/>
          <p:cNvSpPr/>
          <p:nvPr userDrawn="1"/>
        </p:nvSpPr>
        <p:spPr>
          <a:xfrm>
            <a:off x="395442" y="394690"/>
            <a:ext cx="165665" cy="165600"/>
          </a:xfrm>
          <a:prstGeom prst="rect">
            <a:avLst/>
          </a:prstGeom>
          <a:noFill/>
          <a:ln/>
        </p:spPr>
        <p:style>
          <a:lnRef idx="1">
            <a:schemeClr val="accent6"/>
          </a:lnRef>
          <a:fillRef idx="2">
            <a:schemeClr val="accent6"/>
          </a:fillRef>
          <a:effectRef idx="1">
            <a:schemeClr val="accent6"/>
          </a:effectRef>
          <a:fontRef idx="minor">
            <a:schemeClr val="dk1"/>
          </a:fontRef>
        </p:style>
        <p:txBody>
          <a:bodyPr anchor="ctr"/>
          <a:lstStyle/>
          <a:p>
            <a:pPr algn="ctr" defTabSz="914400">
              <a:defRPr/>
            </a:pPr>
            <a:endParaRPr lang="zh-CN" altLang="en-US" sz="1800" kern="0">
              <a:solidFill>
                <a:sysClr val="window" lastClr="FFFFFF"/>
              </a:solidFill>
              <a:ea typeface="微软雅黑"/>
            </a:endParaRPr>
          </a:p>
        </p:txBody>
      </p:sp>
      <p:sp>
        <p:nvSpPr>
          <p:cNvPr id="21" name="矩形 20"/>
          <p:cNvSpPr/>
          <p:nvPr userDrawn="1"/>
        </p:nvSpPr>
        <p:spPr>
          <a:xfrm>
            <a:off x="1561083" y="1196752"/>
            <a:ext cx="10081119" cy="5112568"/>
          </a:xfrm>
          <a:prstGeom prst="rect">
            <a:avLst/>
          </a:prstGeom>
          <a:solidFill>
            <a:schemeClr val="bg1">
              <a:lumMod val="95000"/>
            </a:schemeClr>
          </a:solidFill>
          <a:ln>
            <a:noFill/>
          </a:ln>
          <a:effectLst>
            <a:outerShdw blurRad="50800" dist="38100" dir="5400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7" name="矩形 26"/>
          <p:cNvSpPr/>
          <p:nvPr userDrawn="1"/>
        </p:nvSpPr>
        <p:spPr>
          <a:xfrm>
            <a:off x="1921123" y="1628800"/>
            <a:ext cx="9433047" cy="40324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矩形 8"/>
          <p:cNvSpPr/>
          <p:nvPr userDrawn="1"/>
        </p:nvSpPr>
        <p:spPr>
          <a:xfrm>
            <a:off x="11039043" y="173346"/>
            <a:ext cx="1093568" cy="369332"/>
          </a:xfrm>
          <a:prstGeom prst="rect">
            <a:avLst/>
          </a:prstGeom>
        </p:spPr>
        <p:txBody>
          <a:bodyPr/>
          <a:lstStyle/>
          <a:p>
            <a:pPr algn="ctr">
              <a:defRPr/>
            </a:pPr>
            <a:r>
              <a:rPr lang="zh-CN" altLang="en-US" sz="1600" dirty="0">
                <a:solidFill>
                  <a:srgbClr val="FF0000"/>
                </a:solidFill>
                <a:latin typeface="微软雅黑" pitchFamily="34" charset="-122"/>
                <a:ea typeface="微软雅黑" pitchFamily="34" charset="-122"/>
              </a:rPr>
              <a:t>第 </a:t>
            </a:r>
            <a:fld id="{2EEF1883-7A0E-4F66-9932-E581691AD397}" type="slidenum">
              <a:rPr lang="zh-CN" altLang="en-US" sz="1600">
                <a:solidFill>
                  <a:srgbClr val="FF0000"/>
                </a:solidFill>
              </a:rPr>
              <a:pPr algn="ctr">
                <a:defRPr/>
              </a:pPr>
              <a:t>‹#›</a:t>
            </a:fld>
            <a:r>
              <a:rPr lang="zh-CN" altLang="en-US" sz="1600" dirty="0">
                <a:solidFill>
                  <a:srgbClr val="FF0000"/>
                </a:solidFill>
              </a:rPr>
              <a:t>  </a:t>
            </a:r>
            <a:r>
              <a:rPr lang="zh-CN" altLang="en-US" sz="1600" dirty="0">
                <a:solidFill>
                  <a:srgbClr val="FF0000"/>
                </a:solidFill>
                <a:latin typeface="微软雅黑" pitchFamily="34" charset="-122"/>
                <a:ea typeface="微软雅黑" pitchFamily="34" charset="-122"/>
              </a:rPr>
              <a:t>页</a:t>
            </a:r>
          </a:p>
        </p:txBody>
      </p:sp>
    </p:spTree>
    <p:extLst>
      <p:ext uri="{BB962C8B-B14F-4D97-AF65-F5344CB8AC3E}">
        <p14:creationId xmlns:p14="http://schemas.microsoft.com/office/powerpoint/2010/main" val="1763446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节标题">
    <p:spTree>
      <p:nvGrpSpPr>
        <p:cNvPr id="1" name=""/>
        <p:cNvGrpSpPr/>
        <p:nvPr/>
      </p:nvGrpSpPr>
      <p:grpSpPr>
        <a:xfrm>
          <a:off x="0" y="0"/>
          <a:ext cx="0" cy="0"/>
          <a:chOff x="0" y="0"/>
          <a:chExt cx="0" cy="0"/>
        </a:xfrm>
      </p:grpSpPr>
      <p:sp>
        <p:nvSpPr>
          <p:cNvPr id="2" name="矩形 1"/>
          <p:cNvSpPr/>
          <p:nvPr userDrawn="1"/>
        </p:nvSpPr>
        <p:spPr>
          <a:xfrm>
            <a:off x="1089371" y="0"/>
            <a:ext cx="9949671" cy="542678"/>
          </a:xfrm>
          <a:prstGeom prst="rect">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cxnSp>
        <p:nvCxnSpPr>
          <p:cNvPr id="4" name="直接连接符 3"/>
          <p:cNvCxnSpPr/>
          <p:nvPr userDrawn="1"/>
        </p:nvCxnSpPr>
        <p:spPr>
          <a:xfrm>
            <a:off x="3221937"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p:cNvSpPr/>
          <p:nvPr userDrawn="1"/>
        </p:nvSpPr>
        <p:spPr>
          <a:xfrm>
            <a:off x="11039043" y="173346"/>
            <a:ext cx="1093568" cy="369332"/>
          </a:xfrm>
          <a:prstGeom prst="rect">
            <a:avLst/>
          </a:prstGeom>
        </p:spPr>
        <p:txBody>
          <a:bodyPr/>
          <a:lstStyle/>
          <a:p>
            <a:pPr algn="ctr">
              <a:defRPr/>
            </a:pPr>
            <a:r>
              <a:rPr lang="zh-CN" altLang="en-US" sz="1600" dirty="0">
                <a:solidFill>
                  <a:srgbClr val="7BC14A"/>
                </a:solidFill>
                <a:latin typeface="微软雅黑" pitchFamily="34" charset="-122"/>
                <a:ea typeface="微软雅黑" pitchFamily="34" charset="-122"/>
              </a:rPr>
              <a:t>第 </a:t>
            </a:r>
            <a:fld id="{2EEF1883-7A0E-4F66-9932-E581691AD397}" type="slidenum">
              <a:rPr lang="zh-CN" altLang="en-US" sz="1600">
                <a:solidFill>
                  <a:srgbClr val="7BC14A"/>
                </a:solidFill>
              </a:rPr>
              <a:pPr algn="ctr">
                <a:defRPr/>
              </a:pPr>
              <a:t>‹#›</a:t>
            </a:fld>
            <a:r>
              <a:rPr lang="zh-CN" altLang="en-US" sz="1600" dirty="0">
                <a:solidFill>
                  <a:srgbClr val="7BC14A"/>
                </a:solidFill>
              </a:rPr>
              <a:t>  </a:t>
            </a:r>
            <a:r>
              <a:rPr lang="zh-CN" altLang="en-US" sz="1600" dirty="0">
                <a:solidFill>
                  <a:srgbClr val="7BC14A"/>
                </a:solidFill>
                <a:latin typeface="微软雅黑" pitchFamily="34" charset="-122"/>
                <a:ea typeface="微软雅黑" pitchFamily="34" charset="-122"/>
              </a:rPr>
              <a:t>页</a:t>
            </a:r>
          </a:p>
        </p:txBody>
      </p:sp>
      <p:sp>
        <p:nvSpPr>
          <p:cNvPr id="6" name="Rectangle 5"/>
          <p:cNvSpPr>
            <a:spLocks noChangeArrowheads="1"/>
          </p:cNvSpPr>
          <p:nvPr userDrawn="1"/>
        </p:nvSpPr>
        <p:spPr bwMode="auto">
          <a:xfrm rot="16200000">
            <a:off x="9603667" y="94320"/>
            <a:ext cx="1196752" cy="1008112"/>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tabLst/>
            </a:pPr>
            <a:endParaRPr kumimoji="0" lang="zh-CN" altLang="en-US" b="1" i="0" u="none" strike="noStrike" kern="0" cap="none" spc="0" normalizeH="0" baseline="0" dirty="0">
              <a:ln>
                <a:noFill/>
              </a:ln>
              <a:solidFill>
                <a:srgbClr val="F9F9F9"/>
              </a:solidFill>
              <a:effectLst/>
              <a:uLnTx/>
              <a:uFillTx/>
              <a:latin typeface="微软雅黑" pitchFamily="34" charset="-122"/>
              <a:ea typeface="微软雅黑" pitchFamily="34" charset="-122"/>
            </a:endParaRPr>
          </a:p>
        </p:txBody>
      </p:sp>
      <p:cxnSp>
        <p:nvCxnSpPr>
          <p:cNvPr id="7" name="直接连接符 6"/>
          <p:cNvCxnSpPr/>
          <p:nvPr userDrawn="1"/>
        </p:nvCxnSpPr>
        <p:spPr>
          <a:xfrm>
            <a:off x="5371880"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7521823"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089371" y="138118"/>
            <a:ext cx="2132565"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讲师的角色概述</a:t>
            </a:r>
            <a:endParaRPr lang="zh-CN" altLang="en-US" sz="1600" b="0" kern="1200" dirty="0">
              <a:solidFill>
                <a:schemeClr val="bg1"/>
              </a:solidFill>
              <a:latin typeface="微软雅黑" pitchFamily="34" charset="-122"/>
              <a:ea typeface="微软雅黑" pitchFamily="34" charset="-122"/>
              <a:cs typeface="+mn-cs"/>
            </a:endParaRPr>
          </a:p>
        </p:txBody>
      </p:sp>
      <p:sp>
        <p:nvSpPr>
          <p:cNvPr id="10" name="TextBox 9"/>
          <p:cNvSpPr txBox="1"/>
          <p:nvPr userDrawn="1"/>
        </p:nvSpPr>
        <p:spPr>
          <a:xfrm>
            <a:off x="3244943" y="138118"/>
            <a:ext cx="2126937"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成人的学习特点</a:t>
            </a:r>
            <a:endParaRPr lang="zh-CN" altLang="en-US" sz="1600" b="0" kern="1200" dirty="0">
              <a:solidFill>
                <a:schemeClr val="bg1"/>
              </a:solidFill>
              <a:latin typeface="微软雅黑" pitchFamily="34" charset="-122"/>
              <a:ea typeface="微软雅黑" pitchFamily="34" charset="-122"/>
              <a:cs typeface="+mn-cs"/>
            </a:endParaRPr>
          </a:p>
        </p:txBody>
      </p:sp>
      <p:sp>
        <p:nvSpPr>
          <p:cNvPr id="11" name="等腰三角形 10"/>
          <p:cNvSpPr/>
          <p:nvPr userDrawn="1"/>
        </p:nvSpPr>
        <p:spPr>
          <a:xfrm flipV="1">
            <a:off x="6302835" y="542678"/>
            <a:ext cx="288032" cy="161388"/>
          </a:xfrm>
          <a:prstGeom prst="triangle">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sp>
        <p:nvSpPr>
          <p:cNvPr id="12" name="TextBox 11"/>
          <p:cNvSpPr txBox="1"/>
          <p:nvPr userDrawn="1"/>
        </p:nvSpPr>
        <p:spPr>
          <a:xfrm>
            <a:off x="5371880" y="116632"/>
            <a:ext cx="2149943" cy="369332"/>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800" b="1" kern="1200" dirty="0" smtClean="0">
                <a:solidFill>
                  <a:schemeClr val="bg1"/>
                </a:solidFill>
                <a:latin typeface="微软雅黑" pitchFamily="34" charset="-122"/>
                <a:ea typeface="微软雅黑" pitchFamily="34" charset="-122"/>
                <a:cs typeface="+mn-cs"/>
              </a:rPr>
              <a:t>授课的过程及技巧</a:t>
            </a:r>
            <a:endParaRPr lang="zh-CN" altLang="en-US" sz="1800" b="1" kern="1200" dirty="0">
              <a:solidFill>
                <a:schemeClr val="bg1"/>
              </a:solidFill>
              <a:latin typeface="微软雅黑" pitchFamily="34" charset="-122"/>
              <a:ea typeface="微软雅黑" pitchFamily="34" charset="-122"/>
              <a:cs typeface="+mn-cs"/>
            </a:endParaRPr>
          </a:p>
        </p:txBody>
      </p:sp>
      <p:sp>
        <p:nvSpPr>
          <p:cNvPr id="13" name="TextBox 12"/>
          <p:cNvSpPr txBox="1"/>
          <p:nvPr userDrawn="1"/>
        </p:nvSpPr>
        <p:spPr>
          <a:xfrm>
            <a:off x="7521823" y="138118"/>
            <a:ext cx="2142862"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kern="1200" dirty="0" smtClean="0">
                <a:solidFill>
                  <a:schemeClr val="bg1"/>
                </a:solidFill>
                <a:latin typeface="微软雅黑" pitchFamily="34" charset="-122"/>
                <a:ea typeface="微软雅黑" pitchFamily="34" charset="-122"/>
                <a:cs typeface="+mn-cs"/>
              </a:rPr>
              <a:t>异常情况的处理</a:t>
            </a:r>
            <a:endParaRPr lang="zh-CN" altLang="en-US" sz="1600" kern="1200" dirty="0">
              <a:solidFill>
                <a:schemeClr val="bg1"/>
              </a:solidFill>
              <a:latin typeface="微软雅黑" pitchFamily="34" charset="-122"/>
              <a:ea typeface="微软雅黑" pitchFamily="34" charset="-122"/>
              <a:cs typeface="+mn-cs"/>
            </a:endParaRPr>
          </a:p>
        </p:txBody>
      </p:sp>
      <p:sp>
        <p:nvSpPr>
          <p:cNvPr id="14" name="TextBox 13"/>
          <p:cNvSpPr txBox="1"/>
          <p:nvPr userDrawn="1"/>
        </p:nvSpPr>
        <p:spPr>
          <a:xfrm>
            <a:off x="9697987" y="17934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dirty="0" smtClean="0">
                <a:solidFill>
                  <a:srgbClr val="7BC14A"/>
                </a:solidFill>
                <a:effectLst/>
                <a:latin typeface="微软雅黑" pitchFamily="34" charset="-122"/>
                <a:ea typeface="微软雅黑" pitchFamily="34" charset="-122"/>
                <a:cs typeface="+mn-cs"/>
              </a:rPr>
              <a:t>正文</a:t>
            </a:r>
            <a:endParaRPr lang="en-US" altLang="zh-CN" sz="1600" b="0" kern="1200" dirty="0" smtClean="0">
              <a:solidFill>
                <a:srgbClr val="7BC14A"/>
              </a:solidFill>
              <a:effectLst/>
              <a:latin typeface="微软雅黑" pitchFamily="34" charset="-122"/>
              <a:ea typeface="微软雅黑" pitchFamily="34" charset="-122"/>
              <a:cs typeface="+mn-cs"/>
            </a:endParaRPr>
          </a:p>
        </p:txBody>
      </p:sp>
      <p:cxnSp>
        <p:nvCxnSpPr>
          <p:cNvPr id="15" name="直接连接符 14"/>
          <p:cNvCxnSpPr/>
          <p:nvPr userDrawn="1"/>
        </p:nvCxnSpPr>
        <p:spPr>
          <a:xfrm>
            <a:off x="9842003" y="542678"/>
            <a:ext cx="720080" cy="0"/>
          </a:xfrm>
          <a:prstGeom prst="line">
            <a:avLst/>
          </a:prstGeom>
          <a:ln>
            <a:solidFill>
              <a:srgbClr val="7BC14A"/>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9697987" y="611396"/>
            <a:ext cx="1008112" cy="369332"/>
          </a:xfrm>
          <a:prstGeom prst="rect">
            <a:avLst/>
          </a:prstGeom>
          <a:noFill/>
          <a:effectLst/>
        </p:spPr>
        <p:txBody>
          <a:bodyPr wrap="square" rtlCol="0">
            <a:spAutoFit/>
          </a:bodyPr>
          <a:lstStyle/>
          <a:p>
            <a:pPr marL="0" algn="ctr" defTabSz="914400" rtl="0" eaLnBrk="1" latinLnBrk="0" hangingPunct="1"/>
            <a:r>
              <a:rPr lang="zh-CN" altLang="en-US" sz="1800" b="1" kern="1200" dirty="0" smtClean="0">
                <a:solidFill>
                  <a:srgbClr val="7BC14A"/>
                </a:solidFill>
                <a:effectLst/>
                <a:latin typeface="微软雅黑" pitchFamily="34" charset="-122"/>
                <a:ea typeface="微软雅黑" pitchFamily="34" charset="-122"/>
                <a:cs typeface="+mn-cs"/>
              </a:rPr>
              <a:t>第三章</a:t>
            </a:r>
            <a:endParaRPr lang="en-US" altLang="zh-CN" sz="1800" b="1" kern="1200" dirty="0" smtClean="0">
              <a:solidFill>
                <a:srgbClr val="7BC14A"/>
              </a:solidFill>
              <a:effectLst/>
              <a:latin typeface="微软雅黑" pitchFamily="34" charset="-122"/>
              <a:ea typeface="微软雅黑" pitchFamily="34" charset="-122"/>
              <a:cs typeface="+mn-cs"/>
            </a:endParaRPr>
          </a:p>
        </p:txBody>
      </p:sp>
      <p:cxnSp>
        <p:nvCxnSpPr>
          <p:cNvPr id="35" name="直接连接符 34"/>
          <p:cNvCxnSpPr/>
          <p:nvPr userDrawn="1"/>
        </p:nvCxnSpPr>
        <p:spPr>
          <a:xfrm>
            <a:off x="1057027" y="1412776"/>
            <a:ext cx="0" cy="504056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36" name="矩形 35"/>
          <p:cNvSpPr/>
          <p:nvPr userDrawn="1"/>
        </p:nvSpPr>
        <p:spPr>
          <a:xfrm>
            <a:off x="408955" y="1772816"/>
            <a:ext cx="648072" cy="4366066"/>
          </a:xfrm>
          <a:prstGeom prst="rect">
            <a:avLst/>
          </a:prstGeom>
          <a:solidFill>
            <a:srgbClr val="7BC143">
              <a:alpha val="74902"/>
            </a:srgbClr>
          </a:solidFill>
          <a:ln>
            <a:noFill/>
          </a:ln>
          <a:effectLst>
            <a:outerShdw blurRad="63500" sx="102000" sy="102000" algn="ctr" rotWithShape="0">
              <a:schemeClr val="bg1">
                <a:alpha val="40000"/>
              </a:scheme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7" name="TextBox 36"/>
          <p:cNvSpPr txBox="1"/>
          <p:nvPr userDrawn="1"/>
        </p:nvSpPr>
        <p:spPr>
          <a:xfrm>
            <a:off x="503029" y="2496765"/>
            <a:ext cx="553998" cy="3642118"/>
          </a:xfrm>
          <a:prstGeom prst="rect">
            <a:avLst/>
          </a:prstGeom>
          <a:noFill/>
        </p:spPr>
        <p:txBody>
          <a:bodyPr vert="eaVert" wrap="square" rtlCol="0" anchor="ctr">
            <a:spAutoFit/>
          </a:bodyPr>
          <a:lstStyle/>
          <a:p>
            <a:pPr algn="ctr"/>
            <a:r>
              <a:rPr lang="zh-CN" altLang="en-US" sz="2400" spc="40" dirty="0">
                <a:solidFill>
                  <a:schemeClr val="bg1"/>
                </a:solidFill>
                <a:latin typeface="微软雅黑" pitchFamily="34" charset="-122"/>
                <a:ea typeface="微软雅黑" pitchFamily="34" charset="-122"/>
              </a:rPr>
              <a:t>展－进入正题，展开培训</a:t>
            </a:r>
          </a:p>
        </p:txBody>
      </p:sp>
      <p:sp>
        <p:nvSpPr>
          <p:cNvPr id="38" name="椭圆 37"/>
          <p:cNvSpPr/>
          <p:nvPr userDrawn="1"/>
        </p:nvSpPr>
        <p:spPr bwMode="auto">
          <a:xfrm>
            <a:off x="480991" y="1916832"/>
            <a:ext cx="504000" cy="504000"/>
          </a:xfrm>
          <a:prstGeom prst="ellipse">
            <a:avLst/>
          </a:prstGeom>
          <a:solidFill>
            <a:sysClr val="window" lastClr="FFFFFF">
              <a:lumMod val="95000"/>
            </a:sysClr>
          </a:solidFill>
          <a:ln w="25400" cap="flat" cmpd="sng" algn="ctr">
            <a:no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r>
              <a:rPr lang="en-US" altLang="zh-CN" sz="3200" b="1" kern="0" noProof="0" dirty="0">
                <a:solidFill>
                  <a:sysClr val="window" lastClr="FFFFFF">
                    <a:lumMod val="50000"/>
                  </a:sysClr>
                </a:solidFill>
                <a:latin typeface="Broadway" pitchFamily="82" charset="0"/>
                <a:ea typeface="微软雅黑" pitchFamily="34" charset="-122"/>
              </a:rPr>
              <a:t>4</a:t>
            </a:r>
            <a:endParaRPr kumimoji="0" lang="zh-CN" altLang="en-US" sz="3200" b="1" i="0" u="none" strike="noStrike" kern="0" cap="none" spc="0" normalizeH="0" baseline="0" noProof="0" dirty="0">
              <a:ln>
                <a:noFill/>
              </a:ln>
              <a:solidFill>
                <a:sysClr val="window" lastClr="FFFFFF">
                  <a:lumMod val="50000"/>
                </a:sysClr>
              </a:solidFill>
              <a:effectLst/>
              <a:uLnTx/>
              <a:uFillTx/>
              <a:latin typeface="Broadway" pitchFamily="82" charset="0"/>
              <a:ea typeface="微软雅黑" pitchFamily="34" charset="-122"/>
            </a:endParaRPr>
          </a:p>
        </p:txBody>
      </p:sp>
      <p:cxnSp>
        <p:nvCxnSpPr>
          <p:cNvPr id="39" name="直接连接符 38"/>
          <p:cNvCxnSpPr/>
          <p:nvPr userDrawn="1"/>
        </p:nvCxnSpPr>
        <p:spPr>
          <a:xfrm>
            <a:off x="1057027" y="6453336"/>
            <a:ext cx="1296144" cy="0"/>
          </a:xfrm>
          <a:prstGeom prst="line">
            <a:avLst/>
          </a:prstGeom>
          <a:ln>
            <a:solidFill>
              <a:srgbClr val="92D050"/>
            </a:solidFill>
          </a:ln>
        </p:spPr>
        <p:style>
          <a:lnRef idx="1">
            <a:schemeClr val="accent6"/>
          </a:lnRef>
          <a:fillRef idx="0">
            <a:schemeClr val="accent6"/>
          </a:fillRef>
          <a:effectRef idx="0">
            <a:schemeClr val="accent6"/>
          </a:effectRef>
          <a:fontRef idx="minor">
            <a:schemeClr val="tx1"/>
          </a:fontRef>
        </p:style>
      </p:cxnSp>
      <p:sp>
        <p:nvSpPr>
          <p:cNvPr id="56" name="Freeform 10"/>
          <p:cNvSpPr>
            <a:spLocks/>
          </p:cNvSpPr>
          <p:nvPr/>
        </p:nvSpPr>
        <p:spPr bwMode="auto">
          <a:xfrm>
            <a:off x="10059615" y="6267152"/>
            <a:ext cx="1133475" cy="330200"/>
          </a:xfrm>
          <a:custGeom>
            <a:avLst/>
            <a:gdLst>
              <a:gd name="T0" fmla="*/ 563 w 1126"/>
              <a:gd name="T1" fmla="*/ 0 h 327"/>
              <a:gd name="T2" fmla="*/ 0 w 1126"/>
              <a:gd name="T3" fmla="*/ 327 h 327"/>
              <a:gd name="T4" fmla="*/ 1126 w 1126"/>
              <a:gd name="T5" fmla="*/ 327 h 327"/>
              <a:gd name="T6" fmla="*/ 563 w 1126"/>
              <a:gd name="T7" fmla="*/ 0 h 327"/>
              <a:gd name="T8" fmla="*/ 0 60000 65536"/>
              <a:gd name="T9" fmla="*/ 0 60000 65536"/>
              <a:gd name="T10" fmla="*/ 0 60000 65536"/>
              <a:gd name="T11" fmla="*/ 0 60000 65536"/>
              <a:gd name="T12" fmla="*/ 0 w 1126"/>
              <a:gd name="T13" fmla="*/ 0 h 327"/>
              <a:gd name="T14" fmla="*/ 1126 w 1126"/>
              <a:gd name="T15" fmla="*/ 327 h 327"/>
            </a:gdLst>
            <a:ahLst/>
            <a:cxnLst>
              <a:cxn ang="T8">
                <a:pos x="T0" y="T1"/>
              </a:cxn>
              <a:cxn ang="T9">
                <a:pos x="T2" y="T3"/>
              </a:cxn>
              <a:cxn ang="T10">
                <a:pos x="T4" y="T5"/>
              </a:cxn>
              <a:cxn ang="T11">
                <a:pos x="T6" y="T7"/>
              </a:cxn>
            </a:cxnLst>
            <a:rect l="T12" t="T13" r="T14" b="T15"/>
            <a:pathLst>
              <a:path w="1126" h="327">
                <a:moveTo>
                  <a:pt x="563" y="0"/>
                </a:moveTo>
                <a:cubicBezTo>
                  <a:pt x="322" y="0"/>
                  <a:pt x="112" y="132"/>
                  <a:pt x="0" y="327"/>
                </a:cubicBezTo>
                <a:cubicBezTo>
                  <a:pt x="1126" y="327"/>
                  <a:pt x="1126" y="327"/>
                  <a:pt x="1126" y="327"/>
                </a:cubicBezTo>
                <a:cubicBezTo>
                  <a:pt x="1014" y="132"/>
                  <a:pt x="804" y="0"/>
                  <a:pt x="563" y="0"/>
                </a:cubicBezTo>
                <a:close/>
              </a:path>
            </a:pathLst>
          </a:custGeom>
          <a:gradFill rotWithShape="1">
            <a:gsLst>
              <a:gs pos="0">
                <a:srgbClr val="E49302">
                  <a:alpha val="70000"/>
                </a:srgbClr>
              </a:gs>
              <a:gs pos="100000">
                <a:srgbClr val="800000">
                  <a:alpha val="0"/>
                </a:srgbClr>
              </a:gs>
            </a:gsLst>
            <a:lin ang="5400000" scaled="1"/>
          </a:gradFill>
          <a:ln>
            <a:noFill/>
          </a:ln>
          <a:extLst/>
        </p:spPr>
        <p:txBody>
          <a:bodyPr/>
          <a:lstStyle/>
          <a:p>
            <a:pPr marR="0" lvl="0" indent="0" fontAlgn="auto">
              <a:lnSpc>
                <a:spcPct val="100000"/>
              </a:lnSpc>
              <a:spcBef>
                <a:spcPts val="0"/>
              </a:spcBef>
              <a:spcAft>
                <a:spcPts val="0"/>
              </a:spcAft>
              <a:buClrTx/>
              <a:buSzTx/>
              <a:buFontTx/>
              <a:buNone/>
              <a:tabLst/>
            </a:pPr>
            <a:endParaRPr kumimoji="0" lang="zh-CN" altLang="en-US" b="0" i="0" u="none" strike="noStrike" kern="0" cap="none" spc="0" normalizeH="0" baseline="0">
              <a:ln>
                <a:noFill/>
              </a:ln>
              <a:solidFill>
                <a:sysClr val="windowText" lastClr="000000"/>
              </a:solidFill>
              <a:effectLst/>
              <a:uLnTx/>
              <a:uFillTx/>
              <a:ea typeface="微软雅黑" pitchFamily="34" charset="-122"/>
            </a:endParaRPr>
          </a:p>
        </p:txBody>
      </p:sp>
      <p:sp>
        <p:nvSpPr>
          <p:cNvPr id="57" name="Oval 11"/>
          <p:cNvSpPr>
            <a:spLocks noChangeArrowheads="1"/>
          </p:cNvSpPr>
          <p:nvPr/>
        </p:nvSpPr>
        <p:spPr bwMode="auto">
          <a:xfrm>
            <a:off x="10058027" y="5114627"/>
            <a:ext cx="1128713" cy="1131888"/>
          </a:xfrm>
          <a:prstGeom prst="ellipse">
            <a:avLst/>
          </a:prstGeom>
          <a:solidFill>
            <a:srgbClr val="E49302"/>
          </a:solidFill>
          <a:ln>
            <a:noFill/>
          </a:ln>
          <a:extLst/>
        </p:spPr>
        <p:txBody>
          <a:bodyPr/>
          <a:lstStyle/>
          <a:p>
            <a:pPr marR="0" lvl="0" indent="0" fontAlgn="auto">
              <a:lnSpc>
                <a:spcPct val="100000"/>
              </a:lnSpc>
              <a:spcBef>
                <a:spcPts val="0"/>
              </a:spcBef>
              <a:spcAft>
                <a:spcPts val="0"/>
              </a:spcAft>
              <a:buClrTx/>
              <a:buSzTx/>
              <a:buFontTx/>
              <a:buNone/>
              <a:tabLst/>
            </a:pPr>
            <a:endParaRPr kumimoji="0" lang="zh-CN" altLang="en-US" b="0" i="0" u="none" strike="noStrike" kern="0" cap="none" spc="0" normalizeH="0" baseline="0">
              <a:ln>
                <a:noFill/>
              </a:ln>
              <a:solidFill>
                <a:sysClr val="windowText" lastClr="000000"/>
              </a:solidFill>
              <a:effectLst/>
              <a:uLnTx/>
              <a:uFillTx/>
              <a:ea typeface="微软雅黑" pitchFamily="34" charset="-122"/>
            </a:endParaRPr>
          </a:p>
        </p:txBody>
      </p:sp>
      <p:sp>
        <p:nvSpPr>
          <p:cNvPr id="58" name="Freeform 12"/>
          <p:cNvSpPr>
            <a:spLocks/>
          </p:cNvSpPr>
          <p:nvPr/>
        </p:nvSpPr>
        <p:spPr bwMode="auto">
          <a:xfrm>
            <a:off x="10099302" y="5144790"/>
            <a:ext cx="1044575" cy="503237"/>
          </a:xfrm>
          <a:custGeom>
            <a:avLst/>
            <a:gdLst>
              <a:gd name="T0" fmla="*/ 1038 w 1038"/>
              <a:gd name="T1" fmla="*/ 499 h 499"/>
              <a:gd name="T2" fmla="*/ 519 w 1038"/>
              <a:gd name="T3" fmla="*/ 0 h 499"/>
              <a:gd name="T4" fmla="*/ 0 w 1038"/>
              <a:gd name="T5" fmla="*/ 499 h 499"/>
              <a:gd name="T6" fmla="*/ 519 w 1038"/>
              <a:gd name="T7" fmla="*/ 360 h 499"/>
              <a:gd name="T8" fmla="*/ 1038 w 1038"/>
              <a:gd name="T9" fmla="*/ 499 h 499"/>
              <a:gd name="T10" fmla="*/ 0 60000 65536"/>
              <a:gd name="T11" fmla="*/ 0 60000 65536"/>
              <a:gd name="T12" fmla="*/ 0 60000 65536"/>
              <a:gd name="T13" fmla="*/ 0 60000 65536"/>
              <a:gd name="T14" fmla="*/ 0 60000 65536"/>
              <a:gd name="T15" fmla="*/ 0 w 1038"/>
              <a:gd name="T16" fmla="*/ 0 h 499"/>
              <a:gd name="T17" fmla="*/ 1038 w 1038"/>
              <a:gd name="T18" fmla="*/ 499 h 499"/>
            </a:gdLst>
            <a:ahLst/>
            <a:cxnLst>
              <a:cxn ang="T10">
                <a:pos x="T0" y="T1"/>
              </a:cxn>
              <a:cxn ang="T11">
                <a:pos x="T2" y="T3"/>
              </a:cxn>
              <a:cxn ang="T12">
                <a:pos x="T4" y="T5"/>
              </a:cxn>
              <a:cxn ang="T13">
                <a:pos x="T6" y="T7"/>
              </a:cxn>
              <a:cxn ang="T14">
                <a:pos x="T8" y="T9"/>
              </a:cxn>
            </a:cxnLst>
            <a:rect l="T15" t="T16" r="T17" b="T18"/>
            <a:pathLst>
              <a:path w="1038" h="499">
                <a:moveTo>
                  <a:pt x="1038" y="499"/>
                </a:moveTo>
                <a:cubicBezTo>
                  <a:pt x="1037" y="223"/>
                  <a:pt x="805" y="0"/>
                  <a:pt x="519" y="0"/>
                </a:cubicBezTo>
                <a:cubicBezTo>
                  <a:pt x="233" y="0"/>
                  <a:pt x="1" y="223"/>
                  <a:pt x="0" y="499"/>
                </a:cubicBezTo>
                <a:cubicBezTo>
                  <a:pt x="132" y="413"/>
                  <a:pt x="315" y="360"/>
                  <a:pt x="519" y="360"/>
                </a:cubicBezTo>
                <a:cubicBezTo>
                  <a:pt x="723" y="360"/>
                  <a:pt x="907" y="413"/>
                  <a:pt x="1038" y="499"/>
                </a:cubicBezTo>
                <a:close/>
              </a:path>
            </a:pathLst>
          </a:custGeom>
          <a:gradFill rotWithShape="1">
            <a:gsLst>
              <a:gs pos="0">
                <a:srgbClr val="FFFFFF">
                  <a:alpha val="89998"/>
                </a:srgbClr>
              </a:gs>
              <a:gs pos="100000">
                <a:srgbClr val="FFFFFF">
                  <a:alpha val="10001"/>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微软雅黑" pitchFamily="34" charset="-122"/>
            </a:endParaRPr>
          </a:p>
        </p:txBody>
      </p:sp>
      <p:sp>
        <p:nvSpPr>
          <p:cNvPr id="59" name="Rectangle 25"/>
          <p:cNvSpPr>
            <a:spLocks noChangeArrowheads="1"/>
          </p:cNvSpPr>
          <p:nvPr/>
        </p:nvSpPr>
        <p:spPr bwMode="auto">
          <a:xfrm>
            <a:off x="10059653" y="5479752"/>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b="1" kern="0" dirty="0" smtClean="0">
                <a:solidFill>
                  <a:srgbClr val="FFFFFF"/>
                </a:solidFill>
                <a:ea typeface="微软雅黑" pitchFamily="34" charset="-122"/>
              </a:rPr>
              <a:t>互动技巧</a:t>
            </a:r>
          </a:p>
        </p:txBody>
      </p:sp>
    </p:spTree>
    <p:extLst>
      <p:ext uri="{BB962C8B-B14F-4D97-AF65-F5344CB8AC3E}">
        <p14:creationId xmlns:p14="http://schemas.microsoft.com/office/powerpoint/2010/main" val="1348215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节标题">
    <p:spTree>
      <p:nvGrpSpPr>
        <p:cNvPr id="1" name=""/>
        <p:cNvGrpSpPr/>
        <p:nvPr/>
      </p:nvGrpSpPr>
      <p:grpSpPr>
        <a:xfrm>
          <a:off x="0" y="0"/>
          <a:ext cx="0" cy="0"/>
          <a:chOff x="0" y="0"/>
          <a:chExt cx="0" cy="0"/>
        </a:xfrm>
      </p:grpSpPr>
      <p:sp>
        <p:nvSpPr>
          <p:cNvPr id="2" name="矩形 1"/>
          <p:cNvSpPr/>
          <p:nvPr userDrawn="1"/>
        </p:nvSpPr>
        <p:spPr>
          <a:xfrm>
            <a:off x="1089371" y="0"/>
            <a:ext cx="9949671" cy="542678"/>
          </a:xfrm>
          <a:prstGeom prst="rect">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cxnSp>
        <p:nvCxnSpPr>
          <p:cNvPr id="4" name="直接连接符 3"/>
          <p:cNvCxnSpPr/>
          <p:nvPr userDrawn="1"/>
        </p:nvCxnSpPr>
        <p:spPr>
          <a:xfrm>
            <a:off x="3221937"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p:cNvSpPr/>
          <p:nvPr userDrawn="1"/>
        </p:nvSpPr>
        <p:spPr>
          <a:xfrm>
            <a:off x="11039043" y="173346"/>
            <a:ext cx="1093568" cy="369332"/>
          </a:xfrm>
          <a:prstGeom prst="rect">
            <a:avLst/>
          </a:prstGeom>
        </p:spPr>
        <p:txBody>
          <a:bodyPr/>
          <a:lstStyle/>
          <a:p>
            <a:pPr algn="ctr">
              <a:defRPr/>
            </a:pPr>
            <a:r>
              <a:rPr lang="zh-CN" altLang="en-US" sz="1600" dirty="0">
                <a:solidFill>
                  <a:srgbClr val="7BC14A"/>
                </a:solidFill>
                <a:latin typeface="微软雅黑" pitchFamily="34" charset="-122"/>
                <a:ea typeface="微软雅黑" pitchFamily="34" charset="-122"/>
              </a:rPr>
              <a:t>第 </a:t>
            </a:r>
            <a:fld id="{2EEF1883-7A0E-4F66-9932-E581691AD397}" type="slidenum">
              <a:rPr lang="zh-CN" altLang="en-US" sz="1600">
                <a:solidFill>
                  <a:srgbClr val="7BC14A"/>
                </a:solidFill>
              </a:rPr>
              <a:pPr algn="ctr">
                <a:defRPr/>
              </a:pPr>
              <a:t>‹#›</a:t>
            </a:fld>
            <a:r>
              <a:rPr lang="zh-CN" altLang="en-US" sz="1600" dirty="0">
                <a:solidFill>
                  <a:srgbClr val="7BC14A"/>
                </a:solidFill>
              </a:rPr>
              <a:t>  </a:t>
            </a:r>
            <a:r>
              <a:rPr lang="zh-CN" altLang="en-US" sz="1600" dirty="0">
                <a:solidFill>
                  <a:srgbClr val="7BC14A"/>
                </a:solidFill>
                <a:latin typeface="微软雅黑" pitchFamily="34" charset="-122"/>
                <a:ea typeface="微软雅黑" pitchFamily="34" charset="-122"/>
              </a:rPr>
              <a:t>页</a:t>
            </a:r>
          </a:p>
        </p:txBody>
      </p:sp>
      <p:sp>
        <p:nvSpPr>
          <p:cNvPr id="6" name="Rectangle 5"/>
          <p:cNvSpPr>
            <a:spLocks noChangeArrowheads="1"/>
          </p:cNvSpPr>
          <p:nvPr userDrawn="1"/>
        </p:nvSpPr>
        <p:spPr bwMode="auto">
          <a:xfrm rot="16200000">
            <a:off x="9603667" y="94320"/>
            <a:ext cx="1196752" cy="1008112"/>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tabLst/>
            </a:pPr>
            <a:endParaRPr kumimoji="0" lang="zh-CN" altLang="en-US" b="1" i="0" u="none" strike="noStrike" kern="0" cap="none" spc="0" normalizeH="0" baseline="0" dirty="0">
              <a:ln>
                <a:noFill/>
              </a:ln>
              <a:solidFill>
                <a:srgbClr val="F9F9F9"/>
              </a:solidFill>
              <a:effectLst/>
              <a:uLnTx/>
              <a:uFillTx/>
              <a:latin typeface="微软雅黑" pitchFamily="34" charset="-122"/>
              <a:ea typeface="微软雅黑" pitchFamily="34" charset="-122"/>
            </a:endParaRPr>
          </a:p>
        </p:txBody>
      </p:sp>
      <p:cxnSp>
        <p:nvCxnSpPr>
          <p:cNvPr id="7" name="直接连接符 6"/>
          <p:cNvCxnSpPr/>
          <p:nvPr userDrawn="1"/>
        </p:nvCxnSpPr>
        <p:spPr>
          <a:xfrm>
            <a:off x="5371880"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7521823"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089371" y="138118"/>
            <a:ext cx="2132565"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讲师的角色概述</a:t>
            </a:r>
            <a:endParaRPr lang="zh-CN" altLang="en-US" sz="1600" b="0" kern="1200" dirty="0">
              <a:solidFill>
                <a:schemeClr val="bg1"/>
              </a:solidFill>
              <a:latin typeface="微软雅黑" pitchFamily="34" charset="-122"/>
              <a:ea typeface="微软雅黑" pitchFamily="34" charset="-122"/>
              <a:cs typeface="+mn-cs"/>
            </a:endParaRPr>
          </a:p>
        </p:txBody>
      </p:sp>
      <p:sp>
        <p:nvSpPr>
          <p:cNvPr id="10" name="TextBox 9"/>
          <p:cNvSpPr txBox="1"/>
          <p:nvPr userDrawn="1"/>
        </p:nvSpPr>
        <p:spPr>
          <a:xfrm>
            <a:off x="3244943" y="138118"/>
            <a:ext cx="2126937"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成人的学习特点</a:t>
            </a:r>
            <a:endParaRPr lang="zh-CN" altLang="en-US" sz="1600" b="0" kern="1200" dirty="0">
              <a:solidFill>
                <a:schemeClr val="bg1"/>
              </a:solidFill>
              <a:latin typeface="微软雅黑" pitchFamily="34" charset="-122"/>
              <a:ea typeface="微软雅黑" pitchFamily="34" charset="-122"/>
              <a:cs typeface="+mn-cs"/>
            </a:endParaRPr>
          </a:p>
        </p:txBody>
      </p:sp>
      <p:sp>
        <p:nvSpPr>
          <p:cNvPr id="11" name="等腰三角形 10"/>
          <p:cNvSpPr/>
          <p:nvPr userDrawn="1"/>
        </p:nvSpPr>
        <p:spPr>
          <a:xfrm flipV="1">
            <a:off x="6302835" y="542678"/>
            <a:ext cx="288032" cy="161388"/>
          </a:xfrm>
          <a:prstGeom prst="triangle">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sp>
        <p:nvSpPr>
          <p:cNvPr id="12" name="TextBox 11"/>
          <p:cNvSpPr txBox="1"/>
          <p:nvPr userDrawn="1"/>
        </p:nvSpPr>
        <p:spPr>
          <a:xfrm>
            <a:off x="5371880" y="116632"/>
            <a:ext cx="2149943" cy="369332"/>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800" b="1" kern="1200" dirty="0" smtClean="0">
                <a:solidFill>
                  <a:schemeClr val="bg1"/>
                </a:solidFill>
                <a:latin typeface="微软雅黑" pitchFamily="34" charset="-122"/>
                <a:ea typeface="微软雅黑" pitchFamily="34" charset="-122"/>
                <a:cs typeface="+mn-cs"/>
              </a:rPr>
              <a:t>授课的过程及技巧</a:t>
            </a:r>
            <a:endParaRPr lang="zh-CN" altLang="en-US" sz="1800" b="1" kern="1200" dirty="0">
              <a:solidFill>
                <a:schemeClr val="bg1"/>
              </a:solidFill>
              <a:latin typeface="微软雅黑" pitchFamily="34" charset="-122"/>
              <a:ea typeface="微软雅黑" pitchFamily="34" charset="-122"/>
              <a:cs typeface="+mn-cs"/>
            </a:endParaRPr>
          </a:p>
        </p:txBody>
      </p:sp>
      <p:sp>
        <p:nvSpPr>
          <p:cNvPr id="13" name="TextBox 12"/>
          <p:cNvSpPr txBox="1"/>
          <p:nvPr userDrawn="1"/>
        </p:nvSpPr>
        <p:spPr>
          <a:xfrm>
            <a:off x="7521823" y="138118"/>
            <a:ext cx="2142862"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kern="1200" dirty="0" smtClean="0">
                <a:solidFill>
                  <a:schemeClr val="bg1"/>
                </a:solidFill>
                <a:latin typeface="微软雅黑" pitchFamily="34" charset="-122"/>
                <a:ea typeface="微软雅黑" pitchFamily="34" charset="-122"/>
                <a:cs typeface="+mn-cs"/>
              </a:rPr>
              <a:t>异常情况的处理</a:t>
            </a:r>
            <a:endParaRPr lang="zh-CN" altLang="en-US" sz="1600" kern="1200" dirty="0">
              <a:solidFill>
                <a:schemeClr val="bg1"/>
              </a:solidFill>
              <a:latin typeface="微软雅黑" pitchFamily="34" charset="-122"/>
              <a:ea typeface="微软雅黑" pitchFamily="34" charset="-122"/>
              <a:cs typeface="+mn-cs"/>
            </a:endParaRPr>
          </a:p>
        </p:txBody>
      </p:sp>
      <p:sp>
        <p:nvSpPr>
          <p:cNvPr id="14" name="TextBox 13"/>
          <p:cNvSpPr txBox="1"/>
          <p:nvPr userDrawn="1"/>
        </p:nvSpPr>
        <p:spPr>
          <a:xfrm>
            <a:off x="9697987" y="17934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dirty="0" smtClean="0">
                <a:solidFill>
                  <a:srgbClr val="7BC14A"/>
                </a:solidFill>
                <a:effectLst/>
                <a:latin typeface="微软雅黑" pitchFamily="34" charset="-122"/>
                <a:ea typeface="微软雅黑" pitchFamily="34" charset="-122"/>
                <a:cs typeface="+mn-cs"/>
              </a:rPr>
              <a:t>正文</a:t>
            </a:r>
            <a:endParaRPr lang="en-US" altLang="zh-CN" sz="1600" b="0" kern="1200" dirty="0" smtClean="0">
              <a:solidFill>
                <a:srgbClr val="7BC14A"/>
              </a:solidFill>
              <a:effectLst/>
              <a:latin typeface="微软雅黑" pitchFamily="34" charset="-122"/>
              <a:ea typeface="微软雅黑" pitchFamily="34" charset="-122"/>
              <a:cs typeface="+mn-cs"/>
            </a:endParaRPr>
          </a:p>
        </p:txBody>
      </p:sp>
      <p:cxnSp>
        <p:nvCxnSpPr>
          <p:cNvPr id="15" name="直接连接符 14"/>
          <p:cNvCxnSpPr/>
          <p:nvPr userDrawn="1"/>
        </p:nvCxnSpPr>
        <p:spPr>
          <a:xfrm>
            <a:off x="9842003" y="542678"/>
            <a:ext cx="720080" cy="0"/>
          </a:xfrm>
          <a:prstGeom prst="line">
            <a:avLst/>
          </a:prstGeom>
          <a:ln>
            <a:solidFill>
              <a:srgbClr val="7BC14A"/>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9697987" y="611396"/>
            <a:ext cx="1008112" cy="369332"/>
          </a:xfrm>
          <a:prstGeom prst="rect">
            <a:avLst/>
          </a:prstGeom>
          <a:noFill/>
          <a:effectLst/>
        </p:spPr>
        <p:txBody>
          <a:bodyPr wrap="square" rtlCol="0">
            <a:spAutoFit/>
          </a:bodyPr>
          <a:lstStyle/>
          <a:p>
            <a:pPr marL="0" algn="ctr" defTabSz="914400" rtl="0" eaLnBrk="1" latinLnBrk="0" hangingPunct="1"/>
            <a:r>
              <a:rPr lang="zh-CN" altLang="en-US" sz="1800" b="1" kern="1200" dirty="0" smtClean="0">
                <a:solidFill>
                  <a:srgbClr val="7BC14A"/>
                </a:solidFill>
                <a:effectLst/>
                <a:latin typeface="微软雅黑" pitchFamily="34" charset="-122"/>
                <a:ea typeface="微软雅黑" pitchFamily="34" charset="-122"/>
                <a:cs typeface="+mn-cs"/>
              </a:rPr>
              <a:t>第三章</a:t>
            </a:r>
            <a:endParaRPr lang="en-US" altLang="zh-CN" sz="1800" b="1" kern="1200" dirty="0" smtClean="0">
              <a:solidFill>
                <a:srgbClr val="7BC14A"/>
              </a:solidFill>
              <a:effectLst/>
              <a:latin typeface="微软雅黑" pitchFamily="34" charset="-122"/>
              <a:ea typeface="微软雅黑" pitchFamily="34" charset="-122"/>
              <a:cs typeface="+mn-cs"/>
            </a:endParaRPr>
          </a:p>
        </p:txBody>
      </p:sp>
      <p:cxnSp>
        <p:nvCxnSpPr>
          <p:cNvPr id="35" name="直接连接符 34"/>
          <p:cNvCxnSpPr/>
          <p:nvPr userDrawn="1"/>
        </p:nvCxnSpPr>
        <p:spPr>
          <a:xfrm>
            <a:off x="1057027" y="1412776"/>
            <a:ext cx="0" cy="504056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36" name="矩形 35"/>
          <p:cNvSpPr/>
          <p:nvPr userDrawn="1"/>
        </p:nvSpPr>
        <p:spPr>
          <a:xfrm>
            <a:off x="408955" y="1772816"/>
            <a:ext cx="648072" cy="4366066"/>
          </a:xfrm>
          <a:prstGeom prst="rect">
            <a:avLst/>
          </a:prstGeom>
          <a:solidFill>
            <a:srgbClr val="7BC143">
              <a:alpha val="74902"/>
            </a:srgbClr>
          </a:solidFill>
          <a:ln>
            <a:noFill/>
          </a:ln>
          <a:effectLst>
            <a:outerShdw blurRad="63500" sx="102000" sy="102000" algn="ctr" rotWithShape="0">
              <a:schemeClr val="bg1">
                <a:alpha val="40000"/>
              </a:scheme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7" name="TextBox 36"/>
          <p:cNvSpPr txBox="1"/>
          <p:nvPr userDrawn="1"/>
        </p:nvSpPr>
        <p:spPr>
          <a:xfrm>
            <a:off x="503029" y="2496765"/>
            <a:ext cx="553998" cy="3642118"/>
          </a:xfrm>
          <a:prstGeom prst="rect">
            <a:avLst/>
          </a:prstGeom>
          <a:noFill/>
        </p:spPr>
        <p:txBody>
          <a:bodyPr vert="eaVert" wrap="square" rtlCol="0" anchor="ctr">
            <a:spAutoFit/>
          </a:bodyPr>
          <a:lstStyle/>
          <a:p>
            <a:pPr algn="ctr"/>
            <a:r>
              <a:rPr lang="zh-CN" altLang="en-US" sz="2400" spc="40" dirty="0">
                <a:solidFill>
                  <a:schemeClr val="bg1"/>
                </a:solidFill>
                <a:latin typeface="微软雅黑" pitchFamily="34" charset="-122"/>
                <a:ea typeface="微软雅黑" pitchFamily="34" charset="-122"/>
              </a:rPr>
              <a:t>展－进入正题，展开培训</a:t>
            </a:r>
          </a:p>
        </p:txBody>
      </p:sp>
      <p:sp>
        <p:nvSpPr>
          <p:cNvPr id="38" name="椭圆 37"/>
          <p:cNvSpPr/>
          <p:nvPr userDrawn="1"/>
        </p:nvSpPr>
        <p:spPr bwMode="auto">
          <a:xfrm>
            <a:off x="480991" y="1916832"/>
            <a:ext cx="504000" cy="504000"/>
          </a:xfrm>
          <a:prstGeom prst="ellipse">
            <a:avLst/>
          </a:prstGeom>
          <a:solidFill>
            <a:sysClr val="window" lastClr="FFFFFF">
              <a:lumMod val="95000"/>
            </a:sysClr>
          </a:solidFill>
          <a:ln w="25400" cap="flat" cmpd="sng" algn="ctr">
            <a:no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r>
              <a:rPr lang="en-US" altLang="zh-CN" sz="3200" b="1" kern="0" noProof="0" dirty="0">
                <a:solidFill>
                  <a:sysClr val="window" lastClr="FFFFFF">
                    <a:lumMod val="50000"/>
                  </a:sysClr>
                </a:solidFill>
                <a:latin typeface="Broadway" pitchFamily="82" charset="0"/>
                <a:ea typeface="微软雅黑" pitchFamily="34" charset="-122"/>
              </a:rPr>
              <a:t>4</a:t>
            </a:r>
            <a:endParaRPr kumimoji="0" lang="zh-CN" altLang="en-US" sz="3200" b="1" i="0" u="none" strike="noStrike" kern="0" cap="none" spc="0" normalizeH="0" baseline="0" noProof="0" dirty="0">
              <a:ln>
                <a:noFill/>
              </a:ln>
              <a:solidFill>
                <a:sysClr val="window" lastClr="FFFFFF">
                  <a:lumMod val="50000"/>
                </a:sysClr>
              </a:solidFill>
              <a:effectLst/>
              <a:uLnTx/>
              <a:uFillTx/>
              <a:latin typeface="Broadway" pitchFamily="82" charset="0"/>
              <a:ea typeface="微软雅黑" pitchFamily="34" charset="-122"/>
            </a:endParaRPr>
          </a:p>
        </p:txBody>
      </p:sp>
      <p:cxnSp>
        <p:nvCxnSpPr>
          <p:cNvPr id="39" name="直接连接符 38"/>
          <p:cNvCxnSpPr/>
          <p:nvPr userDrawn="1"/>
        </p:nvCxnSpPr>
        <p:spPr>
          <a:xfrm>
            <a:off x="1057027" y="6453336"/>
            <a:ext cx="1296144" cy="0"/>
          </a:xfrm>
          <a:prstGeom prst="line">
            <a:avLst/>
          </a:prstGeom>
          <a:ln>
            <a:solidFill>
              <a:srgbClr val="92D050"/>
            </a:solidFill>
          </a:ln>
        </p:spPr>
        <p:style>
          <a:lnRef idx="1">
            <a:schemeClr val="accent6"/>
          </a:lnRef>
          <a:fillRef idx="0">
            <a:schemeClr val="accent6"/>
          </a:fillRef>
          <a:effectRef idx="0">
            <a:schemeClr val="accent6"/>
          </a:effectRef>
          <a:fontRef idx="minor">
            <a:schemeClr val="tx1"/>
          </a:fontRef>
        </p:style>
      </p:cxnSp>
      <p:sp>
        <p:nvSpPr>
          <p:cNvPr id="56" name="Freeform 10"/>
          <p:cNvSpPr>
            <a:spLocks/>
          </p:cNvSpPr>
          <p:nvPr/>
        </p:nvSpPr>
        <p:spPr bwMode="auto">
          <a:xfrm>
            <a:off x="10059615" y="6267152"/>
            <a:ext cx="1133475" cy="330200"/>
          </a:xfrm>
          <a:custGeom>
            <a:avLst/>
            <a:gdLst>
              <a:gd name="T0" fmla="*/ 563 w 1126"/>
              <a:gd name="T1" fmla="*/ 0 h 327"/>
              <a:gd name="T2" fmla="*/ 0 w 1126"/>
              <a:gd name="T3" fmla="*/ 327 h 327"/>
              <a:gd name="T4" fmla="*/ 1126 w 1126"/>
              <a:gd name="T5" fmla="*/ 327 h 327"/>
              <a:gd name="T6" fmla="*/ 563 w 1126"/>
              <a:gd name="T7" fmla="*/ 0 h 327"/>
              <a:gd name="T8" fmla="*/ 0 60000 65536"/>
              <a:gd name="T9" fmla="*/ 0 60000 65536"/>
              <a:gd name="T10" fmla="*/ 0 60000 65536"/>
              <a:gd name="T11" fmla="*/ 0 60000 65536"/>
              <a:gd name="T12" fmla="*/ 0 w 1126"/>
              <a:gd name="T13" fmla="*/ 0 h 327"/>
              <a:gd name="T14" fmla="*/ 1126 w 1126"/>
              <a:gd name="T15" fmla="*/ 327 h 327"/>
            </a:gdLst>
            <a:ahLst/>
            <a:cxnLst>
              <a:cxn ang="T8">
                <a:pos x="T0" y="T1"/>
              </a:cxn>
              <a:cxn ang="T9">
                <a:pos x="T2" y="T3"/>
              </a:cxn>
              <a:cxn ang="T10">
                <a:pos x="T4" y="T5"/>
              </a:cxn>
              <a:cxn ang="T11">
                <a:pos x="T6" y="T7"/>
              </a:cxn>
            </a:cxnLst>
            <a:rect l="T12" t="T13" r="T14" b="T15"/>
            <a:pathLst>
              <a:path w="1126" h="327">
                <a:moveTo>
                  <a:pt x="563" y="0"/>
                </a:moveTo>
                <a:cubicBezTo>
                  <a:pt x="322" y="0"/>
                  <a:pt x="112" y="132"/>
                  <a:pt x="0" y="327"/>
                </a:cubicBezTo>
                <a:cubicBezTo>
                  <a:pt x="1126" y="327"/>
                  <a:pt x="1126" y="327"/>
                  <a:pt x="1126" y="327"/>
                </a:cubicBezTo>
                <a:cubicBezTo>
                  <a:pt x="1014" y="132"/>
                  <a:pt x="804" y="0"/>
                  <a:pt x="563" y="0"/>
                </a:cubicBezTo>
                <a:close/>
              </a:path>
            </a:pathLst>
          </a:custGeom>
          <a:gradFill rotWithShape="1">
            <a:gsLst>
              <a:gs pos="0">
                <a:srgbClr val="F68426">
                  <a:alpha val="70000"/>
                </a:srgbClr>
              </a:gs>
              <a:gs pos="100000">
                <a:srgbClr val="800000">
                  <a:alpha val="0"/>
                </a:srgbClr>
              </a:gs>
            </a:gsLst>
            <a:lin ang="5400000" scaled="1"/>
          </a:gradFill>
          <a:ln>
            <a:noFill/>
          </a:ln>
          <a:extLst/>
        </p:spPr>
        <p:txBody>
          <a:bodyPr/>
          <a:lstStyle/>
          <a:p>
            <a:pPr lvl="0"/>
            <a:endParaRPr lang="zh-CN" altLang="en-US" kern="0">
              <a:solidFill>
                <a:sysClr val="windowText" lastClr="000000"/>
              </a:solidFill>
              <a:ea typeface="微软雅黑" pitchFamily="34" charset="-122"/>
            </a:endParaRPr>
          </a:p>
        </p:txBody>
      </p:sp>
      <p:sp>
        <p:nvSpPr>
          <p:cNvPr id="57" name="Oval 11"/>
          <p:cNvSpPr>
            <a:spLocks noChangeArrowheads="1"/>
          </p:cNvSpPr>
          <p:nvPr/>
        </p:nvSpPr>
        <p:spPr bwMode="auto">
          <a:xfrm>
            <a:off x="10058027" y="5114627"/>
            <a:ext cx="1128713" cy="1131888"/>
          </a:xfrm>
          <a:prstGeom prst="ellipse">
            <a:avLst/>
          </a:prstGeom>
          <a:solidFill>
            <a:srgbClr val="F68426"/>
          </a:solidFill>
          <a:ln>
            <a:noFill/>
          </a:ln>
          <a:extLst/>
        </p:spPr>
        <p:txBody>
          <a:bodyPr/>
          <a:lstStyle/>
          <a:p>
            <a:pPr lvl="0"/>
            <a:endParaRPr lang="zh-CN" altLang="en-US" kern="0">
              <a:solidFill>
                <a:sysClr val="windowText" lastClr="000000"/>
              </a:solidFill>
              <a:ea typeface="微软雅黑" pitchFamily="34" charset="-122"/>
            </a:endParaRPr>
          </a:p>
        </p:txBody>
      </p:sp>
      <p:sp>
        <p:nvSpPr>
          <p:cNvPr id="58" name="Freeform 12"/>
          <p:cNvSpPr>
            <a:spLocks/>
          </p:cNvSpPr>
          <p:nvPr/>
        </p:nvSpPr>
        <p:spPr bwMode="auto">
          <a:xfrm>
            <a:off x="10099302" y="5144790"/>
            <a:ext cx="1044575" cy="503237"/>
          </a:xfrm>
          <a:custGeom>
            <a:avLst/>
            <a:gdLst>
              <a:gd name="T0" fmla="*/ 1038 w 1038"/>
              <a:gd name="T1" fmla="*/ 499 h 499"/>
              <a:gd name="T2" fmla="*/ 519 w 1038"/>
              <a:gd name="T3" fmla="*/ 0 h 499"/>
              <a:gd name="T4" fmla="*/ 0 w 1038"/>
              <a:gd name="T5" fmla="*/ 499 h 499"/>
              <a:gd name="T6" fmla="*/ 519 w 1038"/>
              <a:gd name="T7" fmla="*/ 360 h 499"/>
              <a:gd name="T8" fmla="*/ 1038 w 1038"/>
              <a:gd name="T9" fmla="*/ 499 h 499"/>
              <a:gd name="T10" fmla="*/ 0 60000 65536"/>
              <a:gd name="T11" fmla="*/ 0 60000 65536"/>
              <a:gd name="T12" fmla="*/ 0 60000 65536"/>
              <a:gd name="T13" fmla="*/ 0 60000 65536"/>
              <a:gd name="T14" fmla="*/ 0 60000 65536"/>
              <a:gd name="T15" fmla="*/ 0 w 1038"/>
              <a:gd name="T16" fmla="*/ 0 h 499"/>
              <a:gd name="T17" fmla="*/ 1038 w 1038"/>
              <a:gd name="T18" fmla="*/ 499 h 499"/>
            </a:gdLst>
            <a:ahLst/>
            <a:cxnLst>
              <a:cxn ang="T10">
                <a:pos x="T0" y="T1"/>
              </a:cxn>
              <a:cxn ang="T11">
                <a:pos x="T2" y="T3"/>
              </a:cxn>
              <a:cxn ang="T12">
                <a:pos x="T4" y="T5"/>
              </a:cxn>
              <a:cxn ang="T13">
                <a:pos x="T6" y="T7"/>
              </a:cxn>
              <a:cxn ang="T14">
                <a:pos x="T8" y="T9"/>
              </a:cxn>
            </a:cxnLst>
            <a:rect l="T15" t="T16" r="T17" b="T18"/>
            <a:pathLst>
              <a:path w="1038" h="499">
                <a:moveTo>
                  <a:pt x="1038" y="499"/>
                </a:moveTo>
                <a:cubicBezTo>
                  <a:pt x="1037" y="223"/>
                  <a:pt x="805" y="0"/>
                  <a:pt x="519" y="0"/>
                </a:cubicBezTo>
                <a:cubicBezTo>
                  <a:pt x="233" y="0"/>
                  <a:pt x="1" y="223"/>
                  <a:pt x="0" y="499"/>
                </a:cubicBezTo>
                <a:cubicBezTo>
                  <a:pt x="132" y="413"/>
                  <a:pt x="315" y="360"/>
                  <a:pt x="519" y="360"/>
                </a:cubicBezTo>
                <a:cubicBezTo>
                  <a:pt x="723" y="360"/>
                  <a:pt x="907" y="413"/>
                  <a:pt x="1038" y="499"/>
                </a:cubicBezTo>
                <a:close/>
              </a:path>
            </a:pathLst>
          </a:custGeom>
          <a:gradFill rotWithShape="1">
            <a:gsLst>
              <a:gs pos="0">
                <a:srgbClr val="FFFFFF">
                  <a:alpha val="89998"/>
                </a:srgbClr>
              </a:gs>
              <a:gs pos="100000">
                <a:srgbClr val="FFFFFF">
                  <a:alpha val="10001"/>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微软雅黑" pitchFamily="34" charset="-122"/>
            </a:endParaRPr>
          </a:p>
        </p:txBody>
      </p:sp>
      <p:sp>
        <p:nvSpPr>
          <p:cNvPr id="59" name="Rectangle 25"/>
          <p:cNvSpPr>
            <a:spLocks noChangeArrowheads="1"/>
          </p:cNvSpPr>
          <p:nvPr/>
        </p:nvSpPr>
        <p:spPr bwMode="auto">
          <a:xfrm>
            <a:off x="10059653" y="5479752"/>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b="1" kern="0" dirty="0" smtClean="0">
                <a:solidFill>
                  <a:srgbClr val="FFFFFF"/>
                </a:solidFill>
                <a:ea typeface="微软雅黑" pitchFamily="34" charset="-122"/>
              </a:rPr>
              <a:t>表达技巧</a:t>
            </a:r>
            <a:endParaRPr kumimoji="0" lang="zh-CN" altLang="en-US" sz="1800" b="1" i="0" u="none" strike="noStrike" kern="0" cap="none" spc="0" normalizeH="0" baseline="0" noProof="0" dirty="0">
              <a:ln>
                <a:noFill/>
              </a:ln>
              <a:solidFill>
                <a:srgbClr val="FFFFFF"/>
              </a:solidFill>
              <a:effectLst/>
              <a:uLnTx/>
              <a:uFillTx/>
              <a:ea typeface="微软雅黑" pitchFamily="34" charset="-122"/>
            </a:endParaRPr>
          </a:p>
        </p:txBody>
      </p:sp>
    </p:spTree>
    <p:extLst>
      <p:ext uri="{BB962C8B-B14F-4D97-AF65-F5344CB8AC3E}">
        <p14:creationId xmlns:p14="http://schemas.microsoft.com/office/powerpoint/2010/main" val="1622607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节标题">
    <p:spTree>
      <p:nvGrpSpPr>
        <p:cNvPr id="1" name=""/>
        <p:cNvGrpSpPr/>
        <p:nvPr/>
      </p:nvGrpSpPr>
      <p:grpSpPr>
        <a:xfrm>
          <a:off x="0" y="0"/>
          <a:ext cx="0" cy="0"/>
          <a:chOff x="0" y="0"/>
          <a:chExt cx="0" cy="0"/>
        </a:xfrm>
      </p:grpSpPr>
      <p:sp>
        <p:nvSpPr>
          <p:cNvPr id="2" name="矩形 1"/>
          <p:cNvSpPr/>
          <p:nvPr userDrawn="1"/>
        </p:nvSpPr>
        <p:spPr>
          <a:xfrm>
            <a:off x="1089371" y="0"/>
            <a:ext cx="9949671" cy="542678"/>
          </a:xfrm>
          <a:prstGeom prst="rect">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cxnSp>
        <p:nvCxnSpPr>
          <p:cNvPr id="4" name="直接连接符 3"/>
          <p:cNvCxnSpPr/>
          <p:nvPr userDrawn="1"/>
        </p:nvCxnSpPr>
        <p:spPr>
          <a:xfrm>
            <a:off x="3221937"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p:cNvSpPr/>
          <p:nvPr userDrawn="1"/>
        </p:nvSpPr>
        <p:spPr>
          <a:xfrm>
            <a:off x="11039043" y="173346"/>
            <a:ext cx="1093568" cy="369332"/>
          </a:xfrm>
          <a:prstGeom prst="rect">
            <a:avLst/>
          </a:prstGeom>
        </p:spPr>
        <p:txBody>
          <a:bodyPr/>
          <a:lstStyle/>
          <a:p>
            <a:pPr algn="ctr">
              <a:defRPr/>
            </a:pPr>
            <a:r>
              <a:rPr lang="zh-CN" altLang="en-US" sz="1600" dirty="0">
                <a:solidFill>
                  <a:srgbClr val="7BC14A"/>
                </a:solidFill>
                <a:latin typeface="微软雅黑" pitchFamily="34" charset="-122"/>
                <a:ea typeface="微软雅黑" pitchFamily="34" charset="-122"/>
              </a:rPr>
              <a:t>第 </a:t>
            </a:r>
            <a:fld id="{2EEF1883-7A0E-4F66-9932-E581691AD397}" type="slidenum">
              <a:rPr lang="zh-CN" altLang="en-US" sz="1600">
                <a:solidFill>
                  <a:srgbClr val="7BC14A"/>
                </a:solidFill>
              </a:rPr>
              <a:pPr algn="ctr">
                <a:defRPr/>
              </a:pPr>
              <a:t>‹#›</a:t>
            </a:fld>
            <a:r>
              <a:rPr lang="zh-CN" altLang="en-US" sz="1600" dirty="0">
                <a:solidFill>
                  <a:srgbClr val="7BC14A"/>
                </a:solidFill>
              </a:rPr>
              <a:t>  </a:t>
            </a:r>
            <a:r>
              <a:rPr lang="zh-CN" altLang="en-US" sz="1600" dirty="0">
                <a:solidFill>
                  <a:srgbClr val="7BC14A"/>
                </a:solidFill>
                <a:latin typeface="微软雅黑" pitchFamily="34" charset="-122"/>
                <a:ea typeface="微软雅黑" pitchFamily="34" charset="-122"/>
              </a:rPr>
              <a:t>页</a:t>
            </a:r>
          </a:p>
        </p:txBody>
      </p:sp>
      <p:sp>
        <p:nvSpPr>
          <p:cNvPr id="6" name="Rectangle 5"/>
          <p:cNvSpPr>
            <a:spLocks noChangeArrowheads="1"/>
          </p:cNvSpPr>
          <p:nvPr userDrawn="1"/>
        </p:nvSpPr>
        <p:spPr bwMode="auto">
          <a:xfrm rot="16200000">
            <a:off x="9603667" y="94320"/>
            <a:ext cx="1196752" cy="1008112"/>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tabLst/>
            </a:pPr>
            <a:endParaRPr kumimoji="0" lang="zh-CN" altLang="en-US" b="1" i="0" u="none" strike="noStrike" kern="0" cap="none" spc="0" normalizeH="0" baseline="0" dirty="0">
              <a:ln>
                <a:noFill/>
              </a:ln>
              <a:solidFill>
                <a:srgbClr val="F9F9F9"/>
              </a:solidFill>
              <a:effectLst/>
              <a:uLnTx/>
              <a:uFillTx/>
              <a:latin typeface="微软雅黑" pitchFamily="34" charset="-122"/>
              <a:ea typeface="微软雅黑" pitchFamily="34" charset="-122"/>
            </a:endParaRPr>
          </a:p>
        </p:txBody>
      </p:sp>
      <p:cxnSp>
        <p:nvCxnSpPr>
          <p:cNvPr id="7" name="直接连接符 6"/>
          <p:cNvCxnSpPr/>
          <p:nvPr userDrawn="1"/>
        </p:nvCxnSpPr>
        <p:spPr>
          <a:xfrm>
            <a:off x="5371880"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7521823"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089371" y="138118"/>
            <a:ext cx="2132565"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讲师的角色概述</a:t>
            </a:r>
            <a:endParaRPr lang="zh-CN" altLang="en-US" sz="1600" b="0" kern="1200" dirty="0">
              <a:solidFill>
                <a:schemeClr val="bg1"/>
              </a:solidFill>
              <a:latin typeface="微软雅黑" pitchFamily="34" charset="-122"/>
              <a:ea typeface="微软雅黑" pitchFamily="34" charset="-122"/>
              <a:cs typeface="+mn-cs"/>
            </a:endParaRPr>
          </a:p>
        </p:txBody>
      </p:sp>
      <p:sp>
        <p:nvSpPr>
          <p:cNvPr id="10" name="TextBox 9"/>
          <p:cNvSpPr txBox="1"/>
          <p:nvPr userDrawn="1"/>
        </p:nvSpPr>
        <p:spPr>
          <a:xfrm>
            <a:off x="3244943" y="138118"/>
            <a:ext cx="2126937"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成人的学习特点</a:t>
            </a:r>
            <a:endParaRPr lang="zh-CN" altLang="en-US" sz="1600" b="0" kern="1200" dirty="0">
              <a:solidFill>
                <a:schemeClr val="bg1"/>
              </a:solidFill>
              <a:latin typeface="微软雅黑" pitchFamily="34" charset="-122"/>
              <a:ea typeface="微软雅黑" pitchFamily="34" charset="-122"/>
              <a:cs typeface="+mn-cs"/>
            </a:endParaRPr>
          </a:p>
        </p:txBody>
      </p:sp>
      <p:sp>
        <p:nvSpPr>
          <p:cNvPr id="11" name="等腰三角形 10"/>
          <p:cNvSpPr/>
          <p:nvPr userDrawn="1"/>
        </p:nvSpPr>
        <p:spPr>
          <a:xfrm flipV="1">
            <a:off x="6302835" y="542678"/>
            <a:ext cx="288032" cy="161388"/>
          </a:xfrm>
          <a:prstGeom prst="triangle">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sp>
        <p:nvSpPr>
          <p:cNvPr id="12" name="TextBox 11"/>
          <p:cNvSpPr txBox="1"/>
          <p:nvPr userDrawn="1"/>
        </p:nvSpPr>
        <p:spPr>
          <a:xfrm>
            <a:off x="5371880" y="116632"/>
            <a:ext cx="2149943" cy="369332"/>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800" b="1" kern="1200" dirty="0" smtClean="0">
                <a:solidFill>
                  <a:schemeClr val="bg1"/>
                </a:solidFill>
                <a:latin typeface="微软雅黑" pitchFamily="34" charset="-122"/>
                <a:ea typeface="微软雅黑" pitchFamily="34" charset="-122"/>
                <a:cs typeface="+mn-cs"/>
              </a:rPr>
              <a:t>授课的过程及技巧</a:t>
            </a:r>
            <a:endParaRPr lang="zh-CN" altLang="en-US" sz="1800" b="1" kern="1200" dirty="0">
              <a:solidFill>
                <a:schemeClr val="bg1"/>
              </a:solidFill>
              <a:latin typeface="微软雅黑" pitchFamily="34" charset="-122"/>
              <a:ea typeface="微软雅黑" pitchFamily="34" charset="-122"/>
              <a:cs typeface="+mn-cs"/>
            </a:endParaRPr>
          </a:p>
        </p:txBody>
      </p:sp>
      <p:sp>
        <p:nvSpPr>
          <p:cNvPr id="13" name="TextBox 12"/>
          <p:cNvSpPr txBox="1"/>
          <p:nvPr userDrawn="1"/>
        </p:nvSpPr>
        <p:spPr>
          <a:xfrm>
            <a:off x="7521823" y="138118"/>
            <a:ext cx="2142862"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kern="1200" dirty="0" smtClean="0">
                <a:solidFill>
                  <a:schemeClr val="bg1"/>
                </a:solidFill>
                <a:latin typeface="微软雅黑" pitchFamily="34" charset="-122"/>
                <a:ea typeface="微软雅黑" pitchFamily="34" charset="-122"/>
                <a:cs typeface="+mn-cs"/>
              </a:rPr>
              <a:t>异常情况的处理</a:t>
            </a:r>
            <a:endParaRPr lang="zh-CN" altLang="en-US" sz="1600" kern="1200" dirty="0">
              <a:solidFill>
                <a:schemeClr val="bg1"/>
              </a:solidFill>
              <a:latin typeface="微软雅黑" pitchFamily="34" charset="-122"/>
              <a:ea typeface="微软雅黑" pitchFamily="34" charset="-122"/>
              <a:cs typeface="+mn-cs"/>
            </a:endParaRPr>
          </a:p>
        </p:txBody>
      </p:sp>
      <p:sp>
        <p:nvSpPr>
          <p:cNvPr id="14" name="TextBox 13"/>
          <p:cNvSpPr txBox="1"/>
          <p:nvPr userDrawn="1"/>
        </p:nvSpPr>
        <p:spPr>
          <a:xfrm>
            <a:off x="9697987" y="17934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dirty="0" smtClean="0">
                <a:solidFill>
                  <a:srgbClr val="7BC14A"/>
                </a:solidFill>
                <a:effectLst/>
                <a:latin typeface="微软雅黑" pitchFamily="34" charset="-122"/>
                <a:ea typeface="微软雅黑" pitchFamily="34" charset="-122"/>
                <a:cs typeface="+mn-cs"/>
              </a:rPr>
              <a:t>正文</a:t>
            </a:r>
            <a:endParaRPr lang="en-US" altLang="zh-CN" sz="1600" b="0" kern="1200" dirty="0" smtClean="0">
              <a:solidFill>
                <a:srgbClr val="7BC14A"/>
              </a:solidFill>
              <a:effectLst/>
              <a:latin typeface="微软雅黑" pitchFamily="34" charset="-122"/>
              <a:ea typeface="微软雅黑" pitchFamily="34" charset="-122"/>
              <a:cs typeface="+mn-cs"/>
            </a:endParaRPr>
          </a:p>
        </p:txBody>
      </p:sp>
      <p:cxnSp>
        <p:nvCxnSpPr>
          <p:cNvPr id="15" name="直接连接符 14"/>
          <p:cNvCxnSpPr/>
          <p:nvPr userDrawn="1"/>
        </p:nvCxnSpPr>
        <p:spPr>
          <a:xfrm>
            <a:off x="9842003" y="542678"/>
            <a:ext cx="720080" cy="0"/>
          </a:xfrm>
          <a:prstGeom prst="line">
            <a:avLst/>
          </a:prstGeom>
          <a:ln>
            <a:solidFill>
              <a:srgbClr val="7BC14A"/>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9697987" y="611396"/>
            <a:ext cx="1008112" cy="369332"/>
          </a:xfrm>
          <a:prstGeom prst="rect">
            <a:avLst/>
          </a:prstGeom>
          <a:noFill/>
          <a:effectLst/>
        </p:spPr>
        <p:txBody>
          <a:bodyPr wrap="square" rtlCol="0">
            <a:spAutoFit/>
          </a:bodyPr>
          <a:lstStyle/>
          <a:p>
            <a:pPr marL="0" algn="ctr" defTabSz="914400" rtl="0" eaLnBrk="1" latinLnBrk="0" hangingPunct="1"/>
            <a:r>
              <a:rPr lang="zh-CN" altLang="en-US" sz="1800" b="1" kern="1200" dirty="0" smtClean="0">
                <a:solidFill>
                  <a:srgbClr val="7BC14A"/>
                </a:solidFill>
                <a:effectLst/>
                <a:latin typeface="微软雅黑" pitchFamily="34" charset="-122"/>
                <a:ea typeface="微软雅黑" pitchFamily="34" charset="-122"/>
                <a:cs typeface="+mn-cs"/>
              </a:rPr>
              <a:t>第三章</a:t>
            </a:r>
            <a:endParaRPr lang="en-US" altLang="zh-CN" sz="1800" b="1" kern="1200" dirty="0" smtClean="0">
              <a:solidFill>
                <a:srgbClr val="7BC14A"/>
              </a:solidFill>
              <a:effectLst/>
              <a:latin typeface="微软雅黑" pitchFamily="34" charset="-122"/>
              <a:ea typeface="微软雅黑" pitchFamily="34" charset="-122"/>
              <a:cs typeface="+mn-cs"/>
            </a:endParaRPr>
          </a:p>
        </p:txBody>
      </p:sp>
      <p:cxnSp>
        <p:nvCxnSpPr>
          <p:cNvPr id="35" name="直接连接符 34"/>
          <p:cNvCxnSpPr/>
          <p:nvPr userDrawn="1"/>
        </p:nvCxnSpPr>
        <p:spPr>
          <a:xfrm>
            <a:off x="1057027" y="1412776"/>
            <a:ext cx="0" cy="504056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36" name="矩形 35"/>
          <p:cNvSpPr/>
          <p:nvPr userDrawn="1"/>
        </p:nvSpPr>
        <p:spPr>
          <a:xfrm>
            <a:off x="408955" y="1772816"/>
            <a:ext cx="648072" cy="4366066"/>
          </a:xfrm>
          <a:prstGeom prst="rect">
            <a:avLst/>
          </a:prstGeom>
          <a:solidFill>
            <a:srgbClr val="7BC143">
              <a:alpha val="74902"/>
            </a:srgbClr>
          </a:solidFill>
          <a:ln>
            <a:noFill/>
          </a:ln>
          <a:effectLst>
            <a:outerShdw blurRad="63500" sx="102000" sy="102000" algn="ctr" rotWithShape="0">
              <a:schemeClr val="bg1">
                <a:alpha val="40000"/>
              </a:scheme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7" name="TextBox 36"/>
          <p:cNvSpPr txBox="1"/>
          <p:nvPr userDrawn="1"/>
        </p:nvSpPr>
        <p:spPr>
          <a:xfrm>
            <a:off x="503029" y="2496765"/>
            <a:ext cx="553998" cy="3642118"/>
          </a:xfrm>
          <a:prstGeom prst="rect">
            <a:avLst/>
          </a:prstGeom>
          <a:noFill/>
        </p:spPr>
        <p:txBody>
          <a:bodyPr vert="eaVert" wrap="square" rtlCol="0" anchor="ctr">
            <a:spAutoFit/>
          </a:bodyPr>
          <a:lstStyle/>
          <a:p>
            <a:pPr algn="ctr"/>
            <a:r>
              <a:rPr lang="zh-CN" altLang="en-US" sz="2400" spc="40" dirty="0">
                <a:solidFill>
                  <a:schemeClr val="bg1"/>
                </a:solidFill>
                <a:latin typeface="微软雅黑" pitchFamily="34" charset="-122"/>
                <a:ea typeface="微软雅黑" pitchFamily="34" charset="-122"/>
              </a:rPr>
              <a:t>展－进入正题，展开培训</a:t>
            </a:r>
          </a:p>
        </p:txBody>
      </p:sp>
      <p:sp>
        <p:nvSpPr>
          <p:cNvPr id="38" name="椭圆 37"/>
          <p:cNvSpPr/>
          <p:nvPr userDrawn="1"/>
        </p:nvSpPr>
        <p:spPr bwMode="auto">
          <a:xfrm>
            <a:off x="480991" y="1916832"/>
            <a:ext cx="504000" cy="504000"/>
          </a:xfrm>
          <a:prstGeom prst="ellipse">
            <a:avLst/>
          </a:prstGeom>
          <a:solidFill>
            <a:sysClr val="window" lastClr="FFFFFF">
              <a:lumMod val="95000"/>
            </a:sysClr>
          </a:solidFill>
          <a:ln w="25400" cap="flat" cmpd="sng" algn="ctr">
            <a:no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r>
              <a:rPr lang="en-US" altLang="zh-CN" sz="3200" b="1" kern="0" noProof="0" dirty="0">
                <a:solidFill>
                  <a:sysClr val="window" lastClr="FFFFFF">
                    <a:lumMod val="50000"/>
                  </a:sysClr>
                </a:solidFill>
                <a:latin typeface="Broadway" pitchFamily="82" charset="0"/>
                <a:ea typeface="微软雅黑" pitchFamily="34" charset="-122"/>
              </a:rPr>
              <a:t>4</a:t>
            </a:r>
            <a:endParaRPr kumimoji="0" lang="zh-CN" altLang="en-US" sz="3200" b="1" i="0" u="none" strike="noStrike" kern="0" cap="none" spc="0" normalizeH="0" baseline="0" noProof="0" dirty="0">
              <a:ln>
                <a:noFill/>
              </a:ln>
              <a:solidFill>
                <a:sysClr val="window" lastClr="FFFFFF">
                  <a:lumMod val="50000"/>
                </a:sysClr>
              </a:solidFill>
              <a:effectLst/>
              <a:uLnTx/>
              <a:uFillTx/>
              <a:latin typeface="Broadway" pitchFamily="82" charset="0"/>
              <a:ea typeface="微软雅黑" pitchFamily="34" charset="-122"/>
            </a:endParaRPr>
          </a:p>
        </p:txBody>
      </p:sp>
      <p:cxnSp>
        <p:nvCxnSpPr>
          <p:cNvPr id="39" name="直接连接符 38"/>
          <p:cNvCxnSpPr/>
          <p:nvPr userDrawn="1"/>
        </p:nvCxnSpPr>
        <p:spPr>
          <a:xfrm>
            <a:off x="1057027" y="6453336"/>
            <a:ext cx="1296144" cy="0"/>
          </a:xfrm>
          <a:prstGeom prst="line">
            <a:avLst/>
          </a:prstGeom>
          <a:ln>
            <a:solidFill>
              <a:srgbClr val="92D050"/>
            </a:solidFill>
          </a:ln>
        </p:spPr>
        <p:style>
          <a:lnRef idx="1">
            <a:schemeClr val="accent6"/>
          </a:lnRef>
          <a:fillRef idx="0">
            <a:schemeClr val="accent6"/>
          </a:fillRef>
          <a:effectRef idx="0">
            <a:schemeClr val="accent6"/>
          </a:effectRef>
          <a:fontRef idx="minor">
            <a:schemeClr val="tx1"/>
          </a:fontRef>
        </p:style>
      </p:cxnSp>
      <p:sp>
        <p:nvSpPr>
          <p:cNvPr id="56" name="Freeform 10"/>
          <p:cNvSpPr>
            <a:spLocks/>
          </p:cNvSpPr>
          <p:nvPr/>
        </p:nvSpPr>
        <p:spPr bwMode="auto">
          <a:xfrm>
            <a:off x="10059615" y="6267152"/>
            <a:ext cx="1133475" cy="330200"/>
          </a:xfrm>
          <a:custGeom>
            <a:avLst/>
            <a:gdLst>
              <a:gd name="T0" fmla="*/ 563 w 1126"/>
              <a:gd name="T1" fmla="*/ 0 h 327"/>
              <a:gd name="T2" fmla="*/ 0 w 1126"/>
              <a:gd name="T3" fmla="*/ 327 h 327"/>
              <a:gd name="T4" fmla="*/ 1126 w 1126"/>
              <a:gd name="T5" fmla="*/ 327 h 327"/>
              <a:gd name="T6" fmla="*/ 563 w 1126"/>
              <a:gd name="T7" fmla="*/ 0 h 327"/>
              <a:gd name="T8" fmla="*/ 0 60000 65536"/>
              <a:gd name="T9" fmla="*/ 0 60000 65536"/>
              <a:gd name="T10" fmla="*/ 0 60000 65536"/>
              <a:gd name="T11" fmla="*/ 0 60000 65536"/>
              <a:gd name="T12" fmla="*/ 0 w 1126"/>
              <a:gd name="T13" fmla="*/ 0 h 327"/>
              <a:gd name="T14" fmla="*/ 1126 w 1126"/>
              <a:gd name="T15" fmla="*/ 327 h 327"/>
            </a:gdLst>
            <a:ahLst/>
            <a:cxnLst>
              <a:cxn ang="T8">
                <a:pos x="T0" y="T1"/>
              </a:cxn>
              <a:cxn ang="T9">
                <a:pos x="T2" y="T3"/>
              </a:cxn>
              <a:cxn ang="T10">
                <a:pos x="T4" y="T5"/>
              </a:cxn>
              <a:cxn ang="T11">
                <a:pos x="T6" y="T7"/>
              </a:cxn>
            </a:cxnLst>
            <a:rect l="T12" t="T13" r="T14" b="T15"/>
            <a:pathLst>
              <a:path w="1126" h="327">
                <a:moveTo>
                  <a:pt x="563" y="0"/>
                </a:moveTo>
                <a:cubicBezTo>
                  <a:pt x="322" y="0"/>
                  <a:pt x="112" y="132"/>
                  <a:pt x="0" y="327"/>
                </a:cubicBezTo>
                <a:cubicBezTo>
                  <a:pt x="1126" y="327"/>
                  <a:pt x="1126" y="327"/>
                  <a:pt x="1126" y="327"/>
                </a:cubicBezTo>
                <a:cubicBezTo>
                  <a:pt x="1014" y="132"/>
                  <a:pt x="804" y="0"/>
                  <a:pt x="563" y="0"/>
                </a:cubicBezTo>
                <a:close/>
              </a:path>
            </a:pathLst>
          </a:custGeom>
          <a:gradFill rotWithShape="1">
            <a:gsLst>
              <a:gs pos="0">
                <a:srgbClr val="F68426">
                  <a:alpha val="70000"/>
                </a:srgbClr>
              </a:gs>
              <a:gs pos="100000">
                <a:srgbClr val="800000">
                  <a:alpha val="0"/>
                </a:srgbClr>
              </a:gs>
            </a:gsLst>
            <a:lin ang="5400000" scaled="1"/>
          </a:gradFill>
          <a:ln>
            <a:noFill/>
          </a:ln>
          <a:extLst/>
        </p:spPr>
        <p:txBody>
          <a:bodyPr/>
          <a:lstStyle/>
          <a:p>
            <a:pPr lvl="0"/>
            <a:endParaRPr lang="zh-CN" altLang="en-US" kern="0">
              <a:solidFill>
                <a:sysClr val="windowText" lastClr="000000"/>
              </a:solidFill>
              <a:ea typeface="微软雅黑" pitchFamily="34" charset="-122"/>
            </a:endParaRPr>
          </a:p>
        </p:txBody>
      </p:sp>
      <p:sp>
        <p:nvSpPr>
          <p:cNvPr id="57" name="Oval 11"/>
          <p:cNvSpPr>
            <a:spLocks noChangeArrowheads="1"/>
          </p:cNvSpPr>
          <p:nvPr/>
        </p:nvSpPr>
        <p:spPr bwMode="auto">
          <a:xfrm>
            <a:off x="10058027" y="5114627"/>
            <a:ext cx="1128713" cy="1131888"/>
          </a:xfrm>
          <a:prstGeom prst="ellipse">
            <a:avLst/>
          </a:prstGeom>
          <a:solidFill>
            <a:srgbClr val="F68426"/>
          </a:solidFill>
          <a:ln>
            <a:noFill/>
          </a:ln>
          <a:extLst/>
        </p:spPr>
        <p:txBody>
          <a:bodyPr/>
          <a:lstStyle/>
          <a:p>
            <a:pPr lvl="0"/>
            <a:endParaRPr lang="zh-CN" altLang="en-US" kern="0">
              <a:solidFill>
                <a:sysClr val="windowText" lastClr="000000"/>
              </a:solidFill>
              <a:ea typeface="微软雅黑" pitchFamily="34" charset="-122"/>
            </a:endParaRPr>
          </a:p>
        </p:txBody>
      </p:sp>
      <p:sp>
        <p:nvSpPr>
          <p:cNvPr id="58" name="Freeform 12"/>
          <p:cNvSpPr>
            <a:spLocks/>
          </p:cNvSpPr>
          <p:nvPr/>
        </p:nvSpPr>
        <p:spPr bwMode="auto">
          <a:xfrm>
            <a:off x="10099302" y="5144790"/>
            <a:ext cx="1044575" cy="503237"/>
          </a:xfrm>
          <a:custGeom>
            <a:avLst/>
            <a:gdLst>
              <a:gd name="T0" fmla="*/ 1038 w 1038"/>
              <a:gd name="T1" fmla="*/ 499 h 499"/>
              <a:gd name="T2" fmla="*/ 519 w 1038"/>
              <a:gd name="T3" fmla="*/ 0 h 499"/>
              <a:gd name="T4" fmla="*/ 0 w 1038"/>
              <a:gd name="T5" fmla="*/ 499 h 499"/>
              <a:gd name="T6" fmla="*/ 519 w 1038"/>
              <a:gd name="T7" fmla="*/ 360 h 499"/>
              <a:gd name="T8" fmla="*/ 1038 w 1038"/>
              <a:gd name="T9" fmla="*/ 499 h 499"/>
              <a:gd name="T10" fmla="*/ 0 60000 65536"/>
              <a:gd name="T11" fmla="*/ 0 60000 65536"/>
              <a:gd name="T12" fmla="*/ 0 60000 65536"/>
              <a:gd name="T13" fmla="*/ 0 60000 65536"/>
              <a:gd name="T14" fmla="*/ 0 60000 65536"/>
              <a:gd name="T15" fmla="*/ 0 w 1038"/>
              <a:gd name="T16" fmla="*/ 0 h 499"/>
              <a:gd name="T17" fmla="*/ 1038 w 1038"/>
              <a:gd name="T18" fmla="*/ 499 h 499"/>
            </a:gdLst>
            <a:ahLst/>
            <a:cxnLst>
              <a:cxn ang="T10">
                <a:pos x="T0" y="T1"/>
              </a:cxn>
              <a:cxn ang="T11">
                <a:pos x="T2" y="T3"/>
              </a:cxn>
              <a:cxn ang="T12">
                <a:pos x="T4" y="T5"/>
              </a:cxn>
              <a:cxn ang="T13">
                <a:pos x="T6" y="T7"/>
              </a:cxn>
              <a:cxn ang="T14">
                <a:pos x="T8" y="T9"/>
              </a:cxn>
            </a:cxnLst>
            <a:rect l="T15" t="T16" r="T17" b="T18"/>
            <a:pathLst>
              <a:path w="1038" h="499">
                <a:moveTo>
                  <a:pt x="1038" y="499"/>
                </a:moveTo>
                <a:cubicBezTo>
                  <a:pt x="1037" y="223"/>
                  <a:pt x="805" y="0"/>
                  <a:pt x="519" y="0"/>
                </a:cubicBezTo>
                <a:cubicBezTo>
                  <a:pt x="233" y="0"/>
                  <a:pt x="1" y="223"/>
                  <a:pt x="0" y="499"/>
                </a:cubicBezTo>
                <a:cubicBezTo>
                  <a:pt x="132" y="413"/>
                  <a:pt x="315" y="360"/>
                  <a:pt x="519" y="360"/>
                </a:cubicBezTo>
                <a:cubicBezTo>
                  <a:pt x="723" y="360"/>
                  <a:pt x="907" y="413"/>
                  <a:pt x="1038" y="499"/>
                </a:cubicBezTo>
                <a:close/>
              </a:path>
            </a:pathLst>
          </a:custGeom>
          <a:gradFill rotWithShape="1">
            <a:gsLst>
              <a:gs pos="0">
                <a:srgbClr val="FFFFFF">
                  <a:alpha val="89998"/>
                </a:srgbClr>
              </a:gs>
              <a:gs pos="100000">
                <a:srgbClr val="FFFFFF">
                  <a:alpha val="10001"/>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微软雅黑" pitchFamily="34" charset="-122"/>
            </a:endParaRPr>
          </a:p>
        </p:txBody>
      </p:sp>
      <p:sp>
        <p:nvSpPr>
          <p:cNvPr id="59" name="Rectangle 25"/>
          <p:cNvSpPr>
            <a:spLocks noChangeArrowheads="1"/>
          </p:cNvSpPr>
          <p:nvPr/>
        </p:nvSpPr>
        <p:spPr bwMode="auto">
          <a:xfrm>
            <a:off x="10059653" y="5479752"/>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b="1" kern="0" dirty="0" smtClean="0">
                <a:solidFill>
                  <a:srgbClr val="FFFFFF"/>
                </a:solidFill>
                <a:ea typeface="微软雅黑" pitchFamily="34" charset="-122"/>
              </a:rPr>
              <a:t>表达技巧</a:t>
            </a:r>
            <a:endParaRPr kumimoji="0" lang="zh-CN" altLang="en-US" sz="1800" b="1" i="0" u="none" strike="noStrike" kern="0" cap="none" spc="0" normalizeH="0" baseline="0" noProof="0" dirty="0">
              <a:ln>
                <a:noFill/>
              </a:ln>
              <a:solidFill>
                <a:srgbClr val="FFFFFF"/>
              </a:solidFill>
              <a:effectLst/>
              <a:uLnTx/>
              <a:uFillTx/>
              <a:ea typeface="微软雅黑" pitchFamily="34" charset="-122"/>
            </a:endParaRPr>
          </a:p>
        </p:txBody>
      </p:sp>
      <p:sp>
        <p:nvSpPr>
          <p:cNvPr id="26" name="AutoShape 2"/>
          <p:cNvSpPr>
            <a:spLocks noChangeArrowheads="1"/>
          </p:cNvSpPr>
          <p:nvPr userDrawn="1"/>
        </p:nvSpPr>
        <p:spPr bwMode="auto">
          <a:xfrm>
            <a:off x="9896895" y="4181202"/>
            <a:ext cx="1433512" cy="831974"/>
          </a:xfrm>
          <a:prstGeom prst="downArrowCallout">
            <a:avLst>
              <a:gd name="adj1" fmla="val 49880"/>
              <a:gd name="adj2" fmla="val 24940"/>
              <a:gd name="adj3" fmla="val 15258"/>
              <a:gd name="adj4" fmla="val 88880"/>
            </a:avLst>
          </a:prstGeom>
          <a:gradFill rotWithShape="1">
            <a:gsLst>
              <a:gs pos="0">
                <a:srgbClr val="FFFFFF"/>
              </a:gs>
              <a:gs pos="100000">
                <a:srgbClr val="D8D8D8"/>
              </a:gs>
            </a:gsLst>
            <a:lin ang="5400000" scaled="1"/>
          </a:gradFill>
          <a:ln>
            <a:noFill/>
          </a:ln>
          <a:effectLst>
            <a:prstShdw prst="shdw17" dist="17961" dir="13500000">
              <a:srgbClr val="999999"/>
            </a:prstShdw>
          </a:effectLst>
          <a:extLst>
            <a:ext uri="{91240B29-F687-4F45-9708-019B960494DF}">
              <a14:hiddenLine xmlns:a14="http://schemas.microsoft.com/office/drawing/2010/main" w="6350" algn="ctr">
                <a:solidFill>
                  <a:srgbClr val="000000"/>
                </a:solidFill>
                <a:miter lim="800000"/>
                <a:headEnd/>
                <a:tailEnd/>
              </a14:hiddenLine>
            </a:ext>
          </a:extLst>
        </p:spPr>
        <p:txBody>
          <a:bodyPr wrap="none" anchor="ctr"/>
          <a:lstStyle/>
          <a:p>
            <a:pPr marL="342900" indent="-342900">
              <a:lnSpc>
                <a:spcPct val="120000"/>
              </a:lnSpc>
              <a:spcBef>
                <a:spcPct val="20000"/>
              </a:spcBef>
              <a:buClr>
                <a:srgbClr val="E1B40C"/>
              </a:buClr>
              <a:buFont typeface="Wingdings" pitchFamily="2" charset="2"/>
              <a:buNone/>
            </a:pPr>
            <a:r>
              <a:rPr lang="en-US" altLang="zh-CN" sz="1600" b="1" dirty="0" smtClean="0">
                <a:solidFill>
                  <a:srgbClr val="F68426"/>
                </a:solidFill>
                <a:latin typeface="微软雅黑" pitchFamily="34" charset="-122"/>
                <a:ea typeface="微软雅黑" pitchFamily="34" charset="-122"/>
              </a:rPr>
              <a:t>2</a:t>
            </a:r>
            <a:r>
              <a:rPr lang="zh-CN" altLang="en-US" sz="1600" b="1" dirty="0" smtClean="0">
                <a:solidFill>
                  <a:srgbClr val="F68426"/>
                </a:solidFill>
                <a:latin typeface="微软雅黑" pitchFamily="34" charset="-122"/>
                <a:ea typeface="微软雅黑" pitchFamily="34" charset="-122"/>
              </a:rPr>
              <a:t>）身体语言</a:t>
            </a:r>
            <a:endParaRPr lang="zh-CN" altLang="en-US" sz="1600" b="1" dirty="0">
              <a:solidFill>
                <a:srgbClr val="F68426"/>
              </a:solidFill>
              <a:latin typeface="微软雅黑" pitchFamily="34" charset="-122"/>
              <a:ea typeface="微软雅黑" pitchFamily="34" charset="-122"/>
            </a:endParaRPr>
          </a:p>
        </p:txBody>
      </p:sp>
    </p:spTree>
    <p:extLst>
      <p:ext uri="{BB962C8B-B14F-4D97-AF65-F5344CB8AC3E}">
        <p14:creationId xmlns:p14="http://schemas.microsoft.com/office/powerpoint/2010/main" val="1110576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节标题">
    <p:spTree>
      <p:nvGrpSpPr>
        <p:cNvPr id="1" name=""/>
        <p:cNvGrpSpPr/>
        <p:nvPr/>
      </p:nvGrpSpPr>
      <p:grpSpPr>
        <a:xfrm>
          <a:off x="0" y="0"/>
          <a:ext cx="0" cy="0"/>
          <a:chOff x="0" y="0"/>
          <a:chExt cx="0" cy="0"/>
        </a:xfrm>
      </p:grpSpPr>
      <p:sp>
        <p:nvSpPr>
          <p:cNvPr id="2" name="矩形 1"/>
          <p:cNvSpPr/>
          <p:nvPr userDrawn="1"/>
        </p:nvSpPr>
        <p:spPr>
          <a:xfrm>
            <a:off x="1089371" y="0"/>
            <a:ext cx="9949671" cy="542678"/>
          </a:xfrm>
          <a:prstGeom prst="rect">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sp>
        <p:nvSpPr>
          <p:cNvPr id="3" name="TextBox 2"/>
          <p:cNvSpPr txBox="1"/>
          <p:nvPr userDrawn="1"/>
        </p:nvSpPr>
        <p:spPr>
          <a:xfrm>
            <a:off x="192931" y="173346"/>
            <a:ext cx="896441" cy="369332"/>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en-US" altLang="zh-CN" sz="1800" kern="1200" dirty="0" smtClean="0">
                <a:solidFill>
                  <a:srgbClr val="7BC14A"/>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dirty="0">
              <a:solidFill>
                <a:srgbClr val="7BC14A"/>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cxnSp>
        <p:nvCxnSpPr>
          <p:cNvPr id="4" name="直接连接符 3"/>
          <p:cNvCxnSpPr/>
          <p:nvPr userDrawn="1"/>
        </p:nvCxnSpPr>
        <p:spPr>
          <a:xfrm>
            <a:off x="3221937"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p:cNvSpPr/>
          <p:nvPr userDrawn="1"/>
        </p:nvSpPr>
        <p:spPr>
          <a:xfrm>
            <a:off x="11039043" y="173346"/>
            <a:ext cx="1093568" cy="369332"/>
          </a:xfrm>
          <a:prstGeom prst="rect">
            <a:avLst/>
          </a:prstGeom>
        </p:spPr>
        <p:txBody>
          <a:bodyPr/>
          <a:lstStyle/>
          <a:p>
            <a:pPr algn="ctr">
              <a:defRPr/>
            </a:pPr>
            <a:r>
              <a:rPr lang="zh-CN" altLang="en-US" sz="1600" dirty="0">
                <a:solidFill>
                  <a:srgbClr val="7BC14A"/>
                </a:solidFill>
                <a:latin typeface="微软雅黑" pitchFamily="34" charset="-122"/>
                <a:ea typeface="微软雅黑" pitchFamily="34" charset="-122"/>
              </a:rPr>
              <a:t>第 </a:t>
            </a:r>
            <a:fld id="{2EEF1883-7A0E-4F66-9932-E581691AD397}" type="slidenum">
              <a:rPr lang="zh-CN" altLang="en-US" sz="1600">
                <a:solidFill>
                  <a:srgbClr val="7BC14A"/>
                </a:solidFill>
              </a:rPr>
              <a:pPr algn="ctr">
                <a:defRPr/>
              </a:pPr>
              <a:t>‹#›</a:t>
            </a:fld>
            <a:r>
              <a:rPr lang="zh-CN" altLang="en-US" sz="1600" dirty="0">
                <a:solidFill>
                  <a:srgbClr val="7BC14A"/>
                </a:solidFill>
              </a:rPr>
              <a:t>  </a:t>
            </a:r>
            <a:r>
              <a:rPr lang="zh-CN" altLang="en-US" sz="1600" dirty="0">
                <a:solidFill>
                  <a:srgbClr val="7BC14A"/>
                </a:solidFill>
                <a:latin typeface="微软雅黑" pitchFamily="34" charset="-122"/>
                <a:ea typeface="微软雅黑" pitchFamily="34" charset="-122"/>
              </a:rPr>
              <a:t>页</a:t>
            </a:r>
          </a:p>
        </p:txBody>
      </p:sp>
      <p:sp>
        <p:nvSpPr>
          <p:cNvPr id="6" name="Rectangle 5"/>
          <p:cNvSpPr>
            <a:spLocks noChangeArrowheads="1"/>
          </p:cNvSpPr>
          <p:nvPr userDrawn="1"/>
        </p:nvSpPr>
        <p:spPr bwMode="auto">
          <a:xfrm rot="16200000">
            <a:off x="9603667" y="94320"/>
            <a:ext cx="1196752" cy="1008112"/>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tabLst/>
            </a:pPr>
            <a:endParaRPr kumimoji="0" lang="zh-CN" altLang="en-US" b="1" i="0" u="none" strike="noStrike" kern="0" cap="none" spc="0" normalizeH="0" baseline="0" dirty="0">
              <a:ln>
                <a:noFill/>
              </a:ln>
              <a:solidFill>
                <a:srgbClr val="F9F9F9"/>
              </a:solidFill>
              <a:effectLst/>
              <a:uLnTx/>
              <a:uFillTx/>
              <a:latin typeface="微软雅黑" pitchFamily="34" charset="-122"/>
              <a:ea typeface="微软雅黑" pitchFamily="34" charset="-122"/>
            </a:endParaRPr>
          </a:p>
        </p:txBody>
      </p:sp>
      <p:cxnSp>
        <p:nvCxnSpPr>
          <p:cNvPr id="7" name="直接连接符 6"/>
          <p:cNvCxnSpPr/>
          <p:nvPr userDrawn="1"/>
        </p:nvCxnSpPr>
        <p:spPr>
          <a:xfrm>
            <a:off x="5371880"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7521823"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089371" y="138118"/>
            <a:ext cx="2132565"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讲师的角色概述</a:t>
            </a:r>
            <a:endParaRPr lang="zh-CN" altLang="en-US" sz="1600" b="0" kern="1200" dirty="0">
              <a:solidFill>
                <a:schemeClr val="bg1"/>
              </a:solidFill>
              <a:latin typeface="微软雅黑" pitchFamily="34" charset="-122"/>
              <a:ea typeface="微软雅黑" pitchFamily="34" charset="-122"/>
              <a:cs typeface="+mn-cs"/>
            </a:endParaRPr>
          </a:p>
        </p:txBody>
      </p:sp>
      <p:sp>
        <p:nvSpPr>
          <p:cNvPr id="10" name="TextBox 9"/>
          <p:cNvSpPr txBox="1"/>
          <p:nvPr userDrawn="1"/>
        </p:nvSpPr>
        <p:spPr>
          <a:xfrm>
            <a:off x="3244943" y="138118"/>
            <a:ext cx="2126937"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成人的学习特点</a:t>
            </a:r>
            <a:endParaRPr lang="zh-CN" altLang="en-US" sz="1600" b="0" kern="1200" dirty="0">
              <a:solidFill>
                <a:schemeClr val="bg1"/>
              </a:solidFill>
              <a:latin typeface="微软雅黑" pitchFamily="34" charset="-122"/>
              <a:ea typeface="微软雅黑" pitchFamily="34" charset="-122"/>
              <a:cs typeface="+mn-cs"/>
            </a:endParaRPr>
          </a:p>
        </p:txBody>
      </p:sp>
      <p:sp>
        <p:nvSpPr>
          <p:cNvPr id="11" name="等腰三角形 10"/>
          <p:cNvSpPr/>
          <p:nvPr userDrawn="1"/>
        </p:nvSpPr>
        <p:spPr>
          <a:xfrm flipV="1">
            <a:off x="6302835" y="542678"/>
            <a:ext cx="288032" cy="161388"/>
          </a:xfrm>
          <a:prstGeom prst="triangle">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sp>
        <p:nvSpPr>
          <p:cNvPr id="12" name="TextBox 11"/>
          <p:cNvSpPr txBox="1"/>
          <p:nvPr userDrawn="1"/>
        </p:nvSpPr>
        <p:spPr>
          <a:xfrm>
            <a:off x="5371880" y="116632"/>
            <a:ext cx="2149943" cy="369332"/>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800" b="1" kern="1200" dirty="0" smtClean="0">
                <a:solidFill>
                  <a:schemeClr val="bg1"/>
                </a:solidFill>
                <a:latin typeface="微软雅黑" pitchFamily="34" charset="-122"/>
                <a:ea typeface="微软雅黑" pitchFamily="34" charset="-122"/>
                <a:cs typeface="+mn-cs"/>
              </a:rPr>
              <a:t>授课的过程及技巧</a:t>
            </a:r>
            <a:endParaRPr lang="zh-CN" altLang="en-US" sz="1800" b="1" kern="1200" dirty="0">
              <a:solidFill>
                <a:schemeClr val="bg1"/>
              </a:solidFill>
              <a:latin typeface="微软雅黑" pitchFamily="34" charset="-122"/>
              <a:ea typeface="微软雅黑" pitchFamily="34" charset="-122"/>
              <a:cs typeface="+mn-cs"/>
            </a:endParaRPr>
          </a:p>
        </p:txBody>
      </p:sp>
      <p:sp>
        <p:nvSpPr>
          <p:cNvPr id="13" name="TextBox 12"/>
          <p:cNvSpPr txBox="1"/>
          <p:nvPr userDrawn="1"/>
        </p:nvSpPr>
        <p:spPr>
          <a:xfrm>
            <a:off x="7521823" y="138118"/>
            <a:ext cx="2142862"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kern="1200" dirty="0" smtClean="0">
                <a:solidFill>
                  <a:schemeClr val="bg1"/>
                </a:solidFill>
                <a:latin typeface="微软雅黑" pitchFamily="34" charset="-122"/>
                <a:ea typeface="微软雅黑" pitchFamily="34" charset="-122"/>
                <a:cs typeface="+mn-cs"/>
              </a:rPr>
              <a:t>异常情况的处理</a:t>
            </a:r>
            <a:endParaRPr lang="zh-CN" altLang="en-US" sz="1600" kern="1200" dirty="0">
              <a:solidFill>
                <a:schemeClr val="bg1"/>
              </a:solidFill>
              <a:latin typeface="微软雅黑" pitchFamily="34" charset="-122"/>
              <a:ea typeface="微软雅黑" pitchFamily="34" charset="-122"/>
              <a:cs typeface="+mn-cs"/>
            </a:endParaRPr>
          </a:p>
        </p:txBody>
      </p:sp>
      <p:sp>
        <p:nvSpPr>
          <p:cNvPr id="14" name="TextBox 13"/>
          <p:cNvSpPr txBox="1"/>
          <p:nvPr userDrawn="1"/>
        </p:nvSpPr>
        <p:spPr>
          <a:xfrm>
            <a:off x="9697987" y="17934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dirty="0" smtClean="0">
                <a:solidFill>
                  <a:srgbClr val="7BC14A"/>
                </a:solidFill>
                <a:effectLst/>
                <a:latin typeface="微软雅黑" pitchFamily="34" charset="-122"/>
                <a:ea typeface="微软雅黑" pitchFamily="34" charset="-122"/>
                <a:cs typeface="+mn-cs"/>
              </a:rPr>
              <a:t>正文</a:t>
            </a:r>
            <a:endParaRPr lang="en-US" altLang="zh-CN" sz="1600" b="0" kern="1200" dirty="0" smtClean="0">
              <a:solidFill>
                <a:srgbClr val="7BC14A"/>
              </a:solidFill>
              <a:effectLst/>
              <a:latin typeface="微软雅黑" pitchFamily="34" charset="-122"/>
              <a:ea typeface="微软雅黑" pitchFamily="34" charset="-122"/>
              <a:cs typeface="+mn-cs"/>
            </a:endParaRPr>
          </a:p>
        </p:txBody>
      </p:sp>
      <p:cxnSp>
        <p:nvCxnSpPr>
          <p:cNvPr id="15" name="直接连接符 14"/>
          <p:cNvCxnSpPr/>
          <p:nvPr userDrawn="1"/>
        </p:nvCxnSpPr>
        <p:spPr>
          <a:xfrm>
            <a:off x="9842003" y="542678"/>
            <a:ext cx="720080" cy="0"/>
          </a:xfrm>
          <a:prstGeom prst="line">
            <a:avLst/>
          </a:prstGeom>
          <a:ln>
            <a:solidFill>
              <a:srgbClr val="7BC14A"/>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9697987" y="611396"/>
            <a:ext cx="1008112" cy="369332"/>
          </a:xfrm>
          <a:prstGeom prst="rect">
            <a:avLst/>
          </a:prstGeom>
          <a:noFill/>
          <a:effectLst/>
        </p:spPr>
        <p:txBody>
          <a:bodyPr wrap="square" rtlCol="0">
            <a:spAutoFit/>
          </a:bodyPr>
          <a:lstStyle/>
          <a:p>
            <a:pPr marL="0" algn="ctr" defTabSz="914400" rtl="0" eaLnBrk="1" latinLnBrk="0" hangingPunct="1"/>
            <a:r>
              <a:rPr lang="zh-CN" altLang="en-US" sz="1800" b="1" kern="1200" dirty="0" smtClean="0">
                <a:solidFill>
                  <a:srgbClr val="7BC14A"/>
                </a:solidFill>
                <a:effectLst/>
                <a:latin typeface="微软雅黑" pitchFamily="34" charset="-122"/>
                <a:ea typeface="微软雅黑" pitchFamily="34" charset="-122"/>
                <a:cs typeface="+mn-cs"/>
              </a:rPr>
              <a:t>第三章</a:t>
            </a:r>
            <a:endParaRPr lang="en-US" altLang="zh-CN" sz="1800" b="1" kern="1200" dirty="0" smtClean="0">
              <a:solidFill>
                <a:srgbClr val="7BC14A"/>
              </a:solidFill>
              <a:effectLst/>
              <a:latin typeface="微软雅黑" pitchFamily="34" charset="-122"/>
              <a:ea typeface="微软雅黑" pitchFamily="34" charset="-122"/>
              <a:cs typeface="+mn-cs"/>
            </a:endParaRPr>
          </a:p>
        </p:txBody>
      </p:sp>
      <p:cxnSp>
        <p:nvCxnSpPr>
          <p:cNvPr id="35" name="直接连接符 34"/>
          <p:cNvCxnSpPr/>
          <p:nvPr userDrawn="1"/>
        </p:nvCxnSpPr>
        <p:spPr>
          <a:xfrm>
            <a:off x="1057027" y="1412776"/>
            <a:ext cx="0" cy="504056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36" name="矩形 35"/>
          <p:cNvSpPr/>
          <p:nvPr userDrawn="1"/>
        </p:nvSpPr>
        <p:spPr>
          <a:xfrm>
            <a:off x="408955" y="1772816"/>
            <a:ext cx="648072" cy="4366066"/>
          </a:xfrm>
          <a:prstGeom prst="rect">
            <a:avLst/>
          </a:prstGeom>
          <a:solidFill>
            <a:srgbClr val="7BC143">
              <a:alpha val="74902"/>
            </a:srgbClr>
          </a:solidFill>
          <a:ln>
            <a:noFill/>
          </a:ln>
          <a:effectLst>
            <a:outerShdw blurRad="63500" sx="102000" sy="102000" algn="ctr" rotWithShape="0">
              <a:schemeClr val="bg1">
                <a:alpha val="40000"/>
              </a:scheme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7" name="TextBox 36"/>
          <p:cNvSpPr txBox="1"/>
          <p:nvPr userDrawn="1"/>
        </p:nvSpPr>
        <p:spPr>
          <a:xfrm>
            <a:off x="503029" y="2496765"/>
            <a:ext cx="553998" cy="3642118"/>
          </a:xfrm>
          <a:prstGeom prst="rect">
            <a:avLst/>
          </a:prstGeom>
          <a:noFill/>
        </p:spPr>
        <p:txBody>
          <a:bodyPr vert="eaVert" wrap="square" rtlCol="0" anchor="ctr">
            <a:spAutoFit/>
          </a:bodyPr>
          <a:lstStyle/>
          <a:p>
            <a:pPr algn="ctr"/>
            <a:r>
              <a:rPr lang="zh-CN" altLang="en-US" sz="2400" spc="40" dirty="0">
                <a:solidFill>
                  <a:schemeClr val="bg1"/>
                </a:solidFill>
                <a:latin typeface="微软雅黑" pitchFamily="34" charset="-122"/>
                <a:ea typeface="微软雅黑" pitchFamily="34" charset="-122"/>
              </a:rPr>
              <a:t>展－进入正题，展开培训</a:t>
            </a:r>
          </a:p>
        </p:txBody>
      </p:sp>
      <p:sp>
        <p:nvSpPr>
          <p:cNvPr id="38" name="椭圆 37"/>
          <p:cNvSpPr/>
          <p:nvPr userDrawn="1"/>
        </p:nvSpPr>
        <p:spPr bwMode="auto">
          <a:xfrm>
            <a:off x="480991" y="1916832"/>
            <a:ext cx="504000" cy="504000"/>
          </a:xfrm>
          <a:prstGeom prst="ellipse">
            <a:avLst/>
          </a:prstGeom>
          <a:solidFill>
            <a:sysClr val="window" lastClr="FFFFFF">
              <a:lumMod val="95000"/>
            </a:sysClr>
          </a:solidFill>
          <a:ln w="25400" cap="flat" cmpd="sng" algn="ctr">
            <a:no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r>
              <a:rPr lang="en-US" altLang="zh-CN" sz="3200" b="1" kern="0" noProof="0" dirty="0">
                <a:solidFill>
                  <a:sysClr val="window" lastClr="FFFFFF">
                    <a:lumMod val="50000"/>
                  </a:sysClr>
                </a:solidFill>
                <a:latin typeface="Broadway" pitchFamily="82" charset="0"/>
                <a:ea typeface="微软雅黑" pitchFamily="34" charset="-122"/>
              </a:rPr>
              <a:t>4</a:t>
            </a:r>
            <a:endParaRPr kumimoji="0" lang="zh-CN" altLang="en-US" sz="3200" b="1" i="0" u="none" strike="noStrike" kern="0" cap="none" spc="0" normalizeH="0" baseline="0" noProof="0" dirty="0">
              <a:ln>
                <a:noFill/>
              </a:ln>
              <a:solidFill>
                <a:sysClr val="window" lastClr="FFFFFF">
                  <a:lumMod val="50000"/>
                </a:sysClr>
              </a:solidFill>
              <a:effectLst/>
              <a:uLnTx/>
              <a:uFillTx/>
              <a:latin typeface="Broadway" pitchFamily="82" charset="0"/>
              <a:ea typeface="微软雅黑" pitchFamily="34" charset="-122"/>
            </a:endParaRPr>
          </a:p>
        </p:txBody>
      </p:sp>
      <p:cxnSp>
        <p:nvCxnSpPr>
          <p:cNvPr id="39" name="直接连接符 38"/>
          <p:cNvCxnSpPr/>
          <p:nvPr userDrawn="1"/>
        </p:nvCxnSpPr>
        <p:spPr>
          <a:xfrm>
            <a:off x="1057027" y="6453336"/>
            <a:ext cx="1296144" cy="0"/>
          </a:xfrm>
          <a:prstGeom prst="line">
            <a:avLst/>
          </a:prstGeom>
          <a:ln>
            <a:solidFill>
              <a:srgbClr val="92D050"/>
            </a:solidFill>
          </a:ln>
        </p:spPr>
        <p:style>
          <a:lnRef idx="1">
            <a:schemeClr val="accent6"/>
          </a:lnRef>
          <a:fillRef idx="0">
            <a:schemeClr val="accent6"/>
          </a:fillRef>
          <a:effectRef idx="0">
            <a:schemeClr val="accent6"/>
          </a:effectRef>
          <a:fontRef idx="minor">
            <a:schemeClr val="tx1"/>
          </a:fontRef>
        </p:style>
      </p:cxnSp>
      <p:sp>
        <p:nvSpPr>
          <p:cNvPr id="56" name="Freeform 10"/>
          <p:cNvSpPr>
            <a:spLocks/>
          </p:cNvSpPr>
          <p:nvPr/>
        </p:nvSpPr>
        <p:spPr bwMode="auto">
          <a:xfrm>
            <a:off x="10059615" y="6267152"/>
            <a:ext cx="1133475" cy="330200"/>
          </a:xfrm>
          <a:custGeom>
            <a:avLst/>
            <a:gdLst>
              <a:gd name="T0" fmla="*/ 563 w 1126"/>
              <a:gd name="T1" fmla="*/ 0 h 327"/>
              <a:gd name="T2" fmla="*/ 0 w 1126"/>
              <a:gd name="T3" fmla="*/ 327 h 327"/>
              <a:gd name="T4" fmla="*/ 1126 w 1126"/>
              <a:gd name="T5" fmla="*/ 327 h 327"/>
              <a:gd name="T6" fmla="*/ 563 w 1126"/>
              <a:gd name="T7" fmla="*/ 0 h 327"/>
              <a:gd name="T8" fmla="*/ 0 60000 65536"/>
              <a:gd name="T9" fmla="*/ 0 60000 65536"/>
              <a:gd name="T10" fmla="*/ 0 60000 65536"/>
              <a:gd name="T11" fmla="*/ 0 60000 65536"/>
              <a:gd name="T12" fmla="*/ 0 w 1126"/>
              <a:gd name="T13" fmla="*/ 0 h 327"/>
              <a:gd name="T14" fmla="*/ 1126 w 1126"/>
              <a:gd name="T15" fmla="*/ 327 h 327"/>
            </a:gdLst>
            <a:ahLst/>
            <a:cxnLst>
              <a:cxn ang="T8">
                <a:pos x="T0" y="T1"/>
              </a:cxn>
              <a:cxn ang="T9">
                <a:pos x="T2" y="T3"/>
              </a:cxn>
              <a:cxn ang="T10">
                <a:pos x="T4" y="T5"/>
              </a:cxn>
              <a:cxn ang="T11">
                <a:pos x="T6" y="T7"/>
              </a:cxn>
            </a:cxnLst>
            <a:rect l="T12" t="T13" r="T14" b="T15"/>
            <a:pathLst>
              <a:path w="1126" h="327">
                <a:moveTo>
                  <a:pt x="563" y="0"/>
                </a:moveTo>
                <a:cubicBezTo>
                  <a:pt x="322" y="0"/>
                  <a:pt x="112" y="132"/>
                  <a:pt x="0" y="327"/>
                </a:cubicBezTo>
                <a:cubicBezTo>
                  <a:pt x="1126" y="327"/>
                  <a:pt x="1126" y="327"/>
                  <a:pt x="1126" y="327"/>
                </a:cubicBezTo>
                <a:cubicBezTo>
                  <a:pt x="1014" y="132"/>
                  <a:pt x="804" y="0"/>
                  <a:pt x="563" y="0"/>
                </a:cubicBezTo>
                <a:close/>
              </a:path>
            </a:pathLst>
          </a:custGeom>
          <a:gradFill rotWithShape="1">
            <a:gsLst>
              <a:gs pos="0">
                <a:srgbClr val="7BC143">
                  <a:alpha val="70000"/>
                </a:srgbClr>
              </a:gs>
              <a:gs pos="100000">
                <a:srgbClr val="800000">
                  <a:alpha val="0"/>
                </a:srgbClr>
              </a:gs>
            </a:gsLst>
            <a:lin ang="5400000" scaled="1"/>
          </a:gradFill>
          <a:ln>
            <a:noFill/>
          </a:ln>
          <a:extLst/>
        </p:spPr>
        <p:txBody>
          <a:bodyPr/>
          <a:lstStyle/>
          <a:p>
            <a:endParaRPr lang="zh-CN" altLang="en-US" kern="0">
              <a:solidFill>
                <a:sysClr val="windowText" lastClr="000000"/>
              </a:solidFill>
              <a:ea typeface="微软雅黑" pitchFamily="34" charset="-122"/>
            </a:endParaRPr>
          </a:p>
        </p:txBody>
      </p:sp>
      <p:sp>
        <p:nvSpPr>
          <p:cNvPr id="57" name="Oval 11"/>
          <p:cNvSpPr>
            <a:spLocks noChangeArrowheads="1"/>
          </p:cNvSpPr>
          <p:nvPr/>
        </p:nvSpPr>
        <p:spPr bwMode="auto">
          <a:xfrm>
            <a:off x="10058027" y="5114627"/>
            <a:ext cx="1128713" cy="1131888"/>
          </a:xfrm>
          <a:prstGeom prst="ellipse">
            <a:avLst/>
          </a:prstGeom>
          <a:solidFill>
            <a:srgbClr val="7BC143"/>
          </a:solidFill>
          <a:ln>
            <a:noFill/>
          </a:ln>
          <a:extLst/>
        </p:spPr>
        <p:txBody>
          <a:bodyPr/>
          <a:lstStyle/>
          <a:p>
            <a:endParaRPr lang="zh-CN" altLang="en-US" kern="0">
              <a:solidFill>
                <a:sysClr val="windowText" lastClr="000000"/>
              </a:solidFill>
              <a:ea typeface="微软雅黑" pitchFamily="34" charset="-122"/>
            </a:endParaRPr>
          </a:p>
        </p:txBody>
      </p:sp>
      <p:sp>
        <p:nvSpPr>
          <p:cNvPr id="58" name="Freeform 12"/>
          <p:cNvSpPr>
            <a:spLocks/>
          </p:cNvSpPr>
          <p:nvPr/>
        </p:nvSpPr>
        <p:spPr bwMode="auto">
          <a:xfrm>
            <a:off x="10099302" y="5144790"/>
            <a:ext cx="1044575" cy="503237"/>
          </a:xfrm>
          <a:custGeom>
            <a:avLst/>
            <a:gdLst>
              <a:gd name="T0" fmla="*/ 1038 w 1038"/>
              <a:gd name="T1" fmla="*/ 499 h 499"/>
              <a:gd name="T2" fmla="*/ 519 w 1038"/>
              <a:gd name="T3" fmla="*/ 0 h 499"/>
              <a:gd name="T4" fmla="*/ 0 w 1038"/>
              <a:gd name="T5" fmla="*/ 499 h 499"/>
              <a:gd name="T6" fmla="*/ 519 w 1038"/>
              <a:gd name="T7" fmla="*/ 360 h 499"/>
              <a:gd name="T8" fmla="*/ 1038 w 1038"/>
              <a:gd name="T9" fmla="*/ 499 h 499"/>
              <a:gd name="T10" fmla="*/ 0 60000 65536"/>
              <a:gd name="T11" fmla="*/ 0 60000 65536"/>
              <a:gd name="T12" fmla="*/ 0 60000 65536"/>
              <a:gd name="T13" fmla="*/ 0 60000 65536"/>
              <a:gd name="T14" fmla="*/ 0 60000 65536"/>
              <a:gd name="T15" fmla="*/ 0 w 1038"/>
              <a:gd name="T16" fmla="*/ 0 h 499"/>
              <a:gd name="T17" fmla="*/ 1038 w 1038"/>
              <a:gd name="T18" fmla="*/ 499 h 499"/>
            </a:gdLst>
            <a:ahLst/>
            <a:cxnLst>
              <a:cxn ang="T10">
                <a:pos x="T0" y="T1"/>
              </a:cxn>
              <a:cxn ang="T11">
                <a:pos x="T2" y="T3"/>
              </a:cxn>
              <a:cxn ang="T12">
                <a:pos x="T4" y="T5"/>
              </a:cxn>
              <a:cxn ang="T13">
                <a:pos x="T6" y="T7"/>
              </a:cxn>
              <a:cxn ang="T14">
                <a:pos x="T8" y="T9"/>
              </a:cxn>
            </a:cxnLst>
            <a:rect l="T15" t="T16" r="T17" b="T18"/>
            <a:pathLst>
              <a:path w="1038" h="499">
                <a:moveTo>
                  <a:pt x="1038" y="499"/>
                </a:moveTo>
                <a:cubicBezTo>
                  <a:pt x="1037" y="223"/>
                  <a:pt x="805" y="0"/>
                  <a:pt x="519" y="0"/>
                </a:cubicBezTo>
                <a:cubicBezTo>
                  <a:pt x="233" y="0"/>
                  <a:pt x="1" y="223"/>
                  <a:pt x="0" y="499"/>
                </a:cubicBezTo>
                <a:cubicBezTo>
                  <a:pt x="132" y="413"/>
                  <a:pt x="315" y="360"/>
                  <a:pt x="519" y="360"/>
                </a:cubicBezTo>
                <a:cubicBezTo>
                  <a:pt x="723" y="360"/>
                  <a:pt x="907" y="413"/>
                  <a:pt x="1038" y="499"/>
                </a:cubicBezTo>
                <a:close/>
              </a:path>
            </a:pathLst>
          </a:custGeom>
          <a:gradFill rotWithShape="1">
            <a:gsLst>
              <a:gs pos="0">
                <a:srgbClr val="FFFFFF">
                  <a:alpha val="89998"/>
                </a:srgbClr>
              </a:gs>
              <a:gs pos="100000">
                <a:srgbClr val="FFFFFF">
                  <a:alpha val="10001"/>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微软雅黑" pitchFamily="34" charset="-122"/>
            </a:endParaRPr>
          </a:p>
        </p:txBody>
      </p:sp>
      <p:sp>
        <p:nvSpPr>
          <p:cNvPr id="59" name="Rectangle 25"/>
          <p:cNvSpPr>
            <a:spLocks noChangeArrowheads="1"/>
          </p:cNvSpPr>
          <p:nvPr/>
        </p:nvSpPr>
        <p:spPr bwMode="auto">
          <a:xfrm>
            <a:off x="10059653" y="5479752"/>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b="1" kern="0" dirty="0" smtClean="0">
                <a:solidFill>
                  <a:srgbClr val="FFFFFF"/>
                </a:solidFill>
                <a:ea typeface="微软雅黑" pitchFamily="34" charset="-122"/>
              </a:rPr>
              <a:t>论述技巧</a:t>
            </a:r>
          </a:p>
        </p:txBody>
      </p:sp>
    </p:spTree>
    <p:extLst>
      <p:ext uri="{BB962C8B-B14F-4D97-AF65-F5344CB8AC3E}">
        <p14:creationId xmlns:p14="http://schemas.microsoft.com/office/powerpoint/2010/main" val="3909173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节标题">
    <p:spTree>
      <p:nvGrpSpPr>
        <p:cNvPr id="1" name=""/>
        <p:cNvGrpSpPr/>
        <p:nvPr/>
      </p:nvGrpSpPr>
      <p:grpSpPr>
        <a:xfrm>
          <a:off x="0" y="0"/>
          <a:ext cx="0" cy="0"/>
          <a:chOff x="0" y="0"/>
          <a:chExt cx="0" cy="0"/>
        </a:xfrm>
      </p:grpSpPr>
      <p:sp>
        <p:nvSpPr>
          <p:cNvPr id="2" name="矩形 1"/>
          <p:cNvSpPr/>
          <p:nvPr userDrawn="1"/>
        </p:nvSpPr>
        <p:spPr>
          <a:xfrm>
            <a:off x="1089371" y="0"/>
            <a:ext cx="9949671" cy="542678"/>
          </a:xfrm>
          <a:prstGeom prst="rect">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cxnSp>
        <p:nvCxnSpPr>
          <p:cNvPr id="4" name="直接连接符 3"/>
          <p:cNvCxnSpPr/>
          <p:nvPr userDrawn="1"/>
        </p:nvCxnSpPr>
        <p:spPr>
          <a:xfrm>
            <a:off x="3221937"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p:cNvSpPr/>
          <p:nvPr userDrawn="1"/>
        </p:nvSpPr>
        <p:spPr>
          <a:xfrm>
            <a:off x="11039043" y="173346"/>
            <a:ext cx="1093568" cy="369332"/>
          </a:xfrm>
          <a:prstGeom prst="rect">
            <a:avLst/>
          </a:prstGeom>
        </p:spPr>
        <p:txBody>
          <a:bodyPr/>
          <a:lstStyle/>
          <a:p>
            <a:pPr algn="ctr">
              <a:defRPr/>
            </a:pPr>
            <a:r>
              <a:rPr lang="zh-CN" altLang="en-US" sz="1600" dirty="0">
                <a:solidFill>
                  <a:srgbClr val="7BC14A"/>
                </a:solidFill>
                <a:latin typeface="微软雅黑" pitchFamily="34" charset="-122"/>
                <a:ea typeface="微软雅黑" pitchFamily="34" charset="-122"/>
              </a:rPr>
              <a:t>第 </a:t>
            </a:r>
            <a:fld id="{2EEF1883-7A0E-4F66-9932-E581691AD397}" type="slidenum">
              <a:rPr lang="zh-CN" altLang="en-US" sz="1600">
                <a:solidFill>
                  <a:srgbClr val="7BC14A"/>
                </a:solidFill>
              </a:rPr>
              <a:pPr algn="ctr">
                <a:defRPr/>
              </a:pPr>
              <a:t>‹#›</a:t>
            </a:fld>
            <a:r>
              <a:rPr lang="zh-CN" altLang="en-US" sz="1600" dirty="0">
                <a:solidFill>
                  <a:srgbClr val="7BC14A"/>
                </a:solidFill>
              </a:rPr>
              <a:t>  </a:t>
            </a:r>
            <a:r>
              <a:rPr lang="zh-CN" altLang="en-US" sz="1600" dirty="0">
                <a:solidFill>
                  <a:srgbClr val="7BC14A"/>
                </a:solidFill>
                <a:latin typeface="微软雅黑" pitchFamily="34" charset="-122"/>
                <a:ea typeface="微软雅黑" pitchFamily="34" charset="-122"/>
              </a:rPr>
              <a:t>页</a:t>
            </a:r>
          </a:p>
        </p:txBody>
      </p:sp>
      <p:sp>
        <p:nvSpPr>
          <p:cNvPr id="6" name="Rectangle 5"/>
          <p:cNvSpPr>
            <a:spLocks noChangeArrowheads="1"/>
          </p:cNvSpPr>
          <p:nvPr userDrawn="1"/>
        </p:nvSpPr>
        <p:spPr bwMode="auto">
          <a:xfrm rot="16200000">
            <a:off x="9603667" y="94320"/>
            <a:ext cx="1196752" cy="1008112"/>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tabLst/>
            </a:pPr>
            <a:endParaRPr kumimoji="0" lang="zh-CN" altLang="en-US" b="1" i="0" u="none" strike="noStrike" kern="0" cap="none" spc="0" normalizeH="0" baseline="0" dirty="0">
              <a:ln>
                <a:noFill/>
              </a:ln>
              <a:solidFill>
                <a:srgbClr val="F9F9F9"/>
              </a:solidFill>
              <a:effectLst/>
              <a:uLnTx/>
              <a:uFillTx/>
              <a:latin typeface="微软雅黑" pitchFamily="34" charset="-122"/>
              <a:ea typeface="微软雅黑" pitchFamily="34" charset="-122"/>
            </a:endParaRPr>
          </a:p>
        </p:txBody>
      </p:sp>
      <p:cxnSp>
        <p:nvCxnSpPr>
          <p:cNvPr id="7" name="直接连接符 6"/>
          <p:cNvCxnSpPr/>
          <p:nvPr userDrawn="1"/>
        </p:nvCxnSpPr>
        <p:spPr>
          <a:xfrm>
            <a:off x="5371880"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7521823"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089371" y="138118"/>
            <a:ext cx="2132565"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讲师的角色概述</a:t>
            </a:r>
            <a:endParaRPr lang="zh-CN" altLang="en-US" sz="1600" b="0" kern="1200" dirty="0">
              <a:solidFill>
                <a:schemeClr val="bg1"/>
              </a:solidFill>
              <a:latin typeface="微软雅黑" pitchFamily="34" charset="-122"/>
              <a:ea typeface="微软雅黑" pitchFamily="34" charset="-122"/>
              <a:cs typeface="+mn-cs"/>
            </a:endParaRPr>
          </a:p>
        </p:txBody>
      </p:sp>
      <p:sp>
        <p:nvSpPr>
          <p:cNvPr id="10" name="TextBox 9"/>
          <p:cNvSpPr txBox="1"/>
          <p:nvPr userDrawn="1"/>
        </p:nvSpPr>
        <p:spPr>
          <a:xfrm>
            <a:off x="3244943" y="138118"/>
            <a:ext cx="2126937"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成人的学习特点</a:t>
            </a:r>
            <a:endParaRPr lang="zh-CN" altLang="en-US" sz="1600" b="0" kern="1200" dirty="0">
              <a:solidFill>
                <a:schemeClr val="bg1"/>
              </a:solidFill>
              <a:latin typeface="微软雅黑" pitchFamily="34" charset="-122"/>
              <a:ea typeface="微软雅黑" pitchFamily="34" charset="-122"/>
              <a:cs typeface="+mn-cs"/>
            </a:endParaRPr>
          </a:p>
        </p:txBody>
      </p:sp>
      <p:sp>
        <p:nvSpPr>
          <p:cNvPr id="11" name="等腰三角形 10"/>
          <p:cNvSpPr/>
          <p:nvPr userDrawn="1"/>
        </p:nvSpPr>
        <p:spPr>
          <a:xfrm flipV="1">
            <a:off x="6302835" y="542678"/>
            <a:ext cx="288032" cy="161388"/>
          </a:xfrm>
          <a:prstGeom prst="triangle">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sp>
        <p:nvSpPr>
          <p:cNvPr id="12" name="TextBox 11"/>
          <p:cNvSpPr txBox="1"/>
          <p:nvPr userDrawn="1"/>
        </p:nvSpPr>
        <p:spPr>
          <a:xfrm>
            <a:off x="5371880" y="116632"/>
            <a:ext cx="2149943" cy="369332"/>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800" b="1" kern="1200" dirty="0" smtClean="0">
                <a:solidFill>
                  <a:schemeClr val="bg1"/>
                </a:solidFill>
                <a:latin typeface="微软雅黑" pitchFamily="34" charset="-122"/>
                <a:ea typeface="微软雅黑" pitchFamily="34" charset="-122"/>
                <a:cs typeface="+mn-cs"/>
              </a:rPr>
              <a:t>授课的过程及技巧</a:t>
            </a:r>
            <a:endParaRPr lang="zh-CN" altLang="en-US" sz="1800" b="1" kern="1200" dirty="0">
              <a:solidFill>
                <a:schemeClr val="bg1"/>
              </a:solidFill>
              <a:latin typeface="微软雅黑" pitchFamily="34" charset="-122"/>
              <a:ea typeface="微软雅黑" pitchFamily="34" charset="-122"/>
              <a:cs typeface="+mn-cs"/>
            </a:endParaRPr>
          </a:p>
        </p:txBody>
      </p:sp>
      <p:sp>
        <p:nvSpPr>
          <p:cNvPr id="13" name="TextBox 12"/>
          <p:cNvSpPr txBox="1"/>
          <p:nvPr userDrawn="1"/>
        </p:nvSpPr>
        <p:spPr>
          <a:xfrm>
            <a:off x="7521823" y="138118"/>
            <a:ext cx="2142862"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kern="1200" dirty="0" smtClean="0">
                <a:solidFill>
                  <a:schemeClr val="bg1"/>
                </a:solidFill>
                <a:latin typeface="微软雅黑" pitchFamily="34" charset="-122"/>
                <a:ea typeface="微软雅黑" pitchFamily="34" charset="-122"/>
                <a:cs typeface="+mn-cs"/>
              </a:rPr>
              <a:t>异常情况的处理</a:t>
            </a:r>
            <a:endParaRPr lang="zh-CN" altLang="en-US" sz="1600" kern="1200" dirty="0">
              <a:solidFill>
                <a:schemeClr val="bg1"/>
              </a:solidFill>
              <a:latin typeface="微软雅黑" pitchFamily="34" charset="-122"/>
              <a:ea typeface="微软雅黑" pitchFamily="34" charset="-122"/>
              <a:cs typeface="+mn-cs"/>
            </a:endParaRPr>
          </a:p>
        </p:txBody>
      </p:sp>
      <p:sp>
        <p:nvSpPr>
          <p:cNvPr id="14" name="TextBox 13"/>
          <p:cNvSpPr txBox="1"/>
          <p:nvPr userDrawn="1"/>
        </p:nvSpPr>
        <p:spPr>
          <a:xfrm>
            <a:off x="9697987" y="17934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dirty="0" smtClean="0">
                <a:solidFill>
                  <a:srgbClr val="7BC14A"/>
                </a:solidFill>
                <a:effectLst/>
                <a:latin typeface="微软雅黑" pitchFamily="34" charset="-122"/>
                <a:ea typeface="微软雅黑" pitchFamily="34" charset="-122"/>
                <a:cs typeface="+mn-cs"/>
              </a:rPr>
              <a:t>正文</a:t>
            </a:r>
            <a:endParaRPr lang="en-US" altLang="zh-CN" sz="1600" b="0" kern="1200" dirty="0" smtClean="0">
              <a:solidFill>
                <a:srgbClr val="7BC14A"/>
              </a:solidFill>
              <a:effectLst/>
              <a:latin typeface="微软雅黑" pitchFamily="34" charset="-122"/>
              <a:ea typeface="微软雅黑" pitchFamily="34" charset="-122"/>
              <a:cs typeface="+mn-cs"/>
            </a:endParaRPr>
          </a:p>
        </p:txBody>
      </p:sp>
      <p:cxnSp>
        <p:nvCxnSpPr>
          <p:cNvPr id="15" name="直接连接符 14"/>
          <p:cNvCxnSpPr/>
          <p:nvPr userDrawn="1"/>
        </p:nvCxnSpPr>
        <p:spPr>
          <a:xfrm>
            <a:off x="9842003" y="542678"/>
            <a:ext cx="720080" cy="0"/>
          </a:xfrm>
          <a:prstGeom prst="line">
            <a:avLst/>
          </a:prstGeom>
          <a:ln>
            <a:solidFill>
              <a:srgbClr val="7BC14A"/>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9697987" y="611396"/>
            <a:ext cx="1008112" cy="369332"/>
          </a:xfrm>
          <a:prstGeom prst="rect">
            <a:avLst/>
          </a:prstGeom>
          <a:noFill/>
          <a:effectLst/>
        </p:spPr>
        <p:txBody>
          <a:bodyPr wrap="square" rtlCol="0">
            <a:spAutoFit/>
          </a:bodyPr>
          <a:lstStyle/>
          <a:p>
            <a:pPr marL="0" algn="ctr" defTabSz="914400" rtl="0" eaLnBrk="1" latinLnBrk="0" hangingPunct="1"/>
            <a:r>
              <a:rPr lang="zh-CN" altLang="en-US" sz="1800" b="1" kern="1200" dirty="0" smtClean="0">
                <a:solidFill>
                  <a:srgbClr val="7BC14A"/>
                </a:solidFill>
                <a:effectLst/>
                <a:latin typeface="微软雅黑" pitchFamily="34" charset="-122"/>
                <a:ea typeface="微软雅黑" pitchFamily="34" charset="-122"/>
                <a:cs typeface="+mn-cs"/>
              </a:rPr>
              <a:t>第三章</a:t>
            </a:r>
            <a:endParaRPr lang="en-US" altLang="zh-CN" sz="1800" b="1" kern="1200" dirty="0" smtClean="0">
              <a:solidFill>
                <a:srgbClr val="7BC14A"/>
              </a:solidFill>
              <a:effectLst/>
              <a:latin typeface="微软雅黑" pitchFamily="34" charset="-122"/>
              <a:ea typeface="微软雅黑" pitchFamily="34" charset="-122"/>
              <a:cs typeface="+mn-cs"/>
            </a:endParaRPr>
          </a:p>
        </p:txBody>
      </p:sp>
      <p:cxnSp>
        <p:nvCxnSpPr>
          <p:cNvPr id="35" name="直接连接符 34"/>
          <p:cNvCxnSpPr/>
          <p:nvPr userDrawn="1"/>
        </p:nvCxnSpPr>
        <p:spPr>
          <a:xfrm>
            <a:off x="1057027" y="1412776"/>
            <a:ext cx="0" cy="504056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36" name="矩形 35"/>
          <p:cNvSpPr/>
          <p:nvPr userDrawn="1"/>
        </p:nvSpPr>
        <p:spPr>
          <a:xfrm>
            <a:off x="408955" y="1772816"/>
            <a:ext cx="648072" cy="4366066"/>
          </a:xfrm>
          <a:prstGeom prst="rect">
            <a:avLst/>
          </a:prstGeom>
          <a:solidFill>
            <a:srgbClr val="7BC143">
              <a:alpha val="74902"/>
            </a:srgbClr>
          </a:solidFill>
          <a:ln>
            <a:noFill/>
          </a:ln>
          <a:effectLst>
            <a:outerShdw blurRad="63500" sx="102000" sy="102000" algn="ctr" rotWithShape="0">
              <a:schemeClr val="bg1">
                <a:alpha val="40000"/>
              </a:scheme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7" name="TextBox 36"/>
          <p:cNvSpPr txBox="1"/>
          <p:nvPr userDrawn="1"/>
        </p:nvSpPr>
        <p:spPr>
          <a:xfrm>
            <a:off x="503029" y="2496765"/>
            <a:ext cx="553998" cy="3642118"/>
          </a:xfrm>
          <a:prstGeom prst="rect">
            <a:avLst/>
          </a:prstGeom>
          <a:noFill/>
        </p:spPr>
        <p:txBody>
          <a:bodyPr vert="eaVert" wrap="square" rtlCol="0" anchor="ctr">
            <a:spAutoFit/>
          </a:bodyPr>
          <a:lstStyle/>
          <a:p>
            <a:pPr algn="ctr"/>
            <a:r>
              <a:rPr lang="zh-CN" altLang="en-US" sz="2400" spc="40" dirty="0">
                <a:solidFill>
                  <a:schemeClr val="bg1"/>
                </a:solidFill>
                <a:latin typeface="微软雅黑" pitchFamily="34" charset="-122"/>
                <a:ea typeface="微软雅黑" pitchFamily="34" charset="-122"/>
              </a:rPr>
              <a:t>展－进入正题，展开培训</a:t>
            </a:r>
          </a:p>
        </p:txBody>
      </p:sp>
      <p:sp>
        <p:nvSpPr>
          <p:cNvPr id="38" name="椭圆 37"/>
          <p:cNvSpPr/>
          <p:nvPr userDrawn="1"/>
        </p:nvSpPr>
        <p:spPr bwMode="auto">
          <a:xfrm>
            <a:off x="480991" y="1916832"/>
            <a:ext cx="504000" cy="504000"/>
          </a:xfrm>
          <a:prstGeom prst="ellipse">
            <a:avLst/>
          </a:prstGeom>
          <a:solidFill>
            <a:sysClr val="window" lastClr="FFFFFF">
              <a:lumMod val="95000"/>
            </a:sysClr>
          </a:solidFill>
          <a:ln w="25400" cap="flat" cmpd="sng" algn="ctr">
            <a:no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r>
              <a:rPr lang="en-US" altLang="zh-CN" sz="3200" b="1" kern="0" noProof="0" dirty="0">
                <a:solidFill>
                  <a:sysClr val="window" lastClr="FFFFFF">
                    <a:lumMod val="50000"/>
                  </a:sysClr>
                </a:solidFill>
                <a:latin typeface="Broadway" pitchFamily="82" charset="0"/>
                <a:ea typeface="微软雅黑" pitchFamily="34" charset="-122"/>
              </a:rPr>
              <a:t>4</a:t>
            </a:r>
            <a:endParaRPr kumimoji="0" lang="zh-CN" altLang="en-US" sz="3200" b="1" i="0" u="none" strike="noStrike" kern="0" cap="none" spc="0" normalizeH="0" baseline="0" noProof="0" dirty="0">
              <a:ln>
                <a:noFill/>
              </a:ln>
              <a:solidFill>
                <a:sysClr val="window" lastClr="FFFFFF">
                  <a:lumMod val="50000"/>
                </a:sysClr>
              </a:solidFill>
              <a:effectLst/>
              <a:uLnTx/>
              <a:uFillTx/>
              <a:latin typeface="Broadway" pitchFamily="82" charset="0"/>
              <a:ea typeface="微软雅黑" pitchFamily="34" charset="-122"/>
            </a:endParaRPr>
          </a:p>
        </p:txBody>
      </p:sp>
      <p:cxnSp>
        <p:nvCxnSpPr>
          <p:cNvPr id="39" name="直接连接符 38"/>
          <p:cNvCxnSpPr/>
          <p:nvPr userDrawn="1"/>
        </p:nvCxnSpPr>
        <p:spPr>
          <a:xfrm>
            <a:off x="1057027" y="6453336"/>
            <a:ext cx="1296144" cy="0"/>
          </a:xfrm>
          <a:prstGeom prst="line">
            <a:avLst/>
          </a:prstGeom>
          <a:ln>
            <a:solidFill>
              <a:srgbClr val="92D050"/>
            </a:solidFill>
          </a:ln>
        </p:spPr>
        <p:style>
          <a:lnRef idx="1">
            <a:schemeClr val="accent6"/>
          </a:lnRef>
          <a:fillRef idx="0">
            <a:schemeClr val="accent6"/>
          </a:fillRef>
          <a:effectRef idx="0">
            <a:schemeClr val="accent6"/>
          </a:effectRef>
          <a:fontRef idx="minor">
            <a:schemeClr val="tx1"/>
          </a:fontRef>
        </p:style>
      </p:cxnSp>
      <p:sp>
        <p:nvSpPr>
          <p:cNvPr id="56" name="Freeform 10"/>
          <p:cNvSpPr>
            <a:spLocks/>
          </p:cNvSpPr>
          <p:nvPr/>
        </p:nvSpPr>
        <p:spPr bwMode="auto">
          <a:xfrm>
            <a:off x="10059615" y="6267152"/>
            <a:ext cx="1133475" cy="330200"/>
          </a:xfrm>
          <a:custGeom>
            <a:avLst/>
            <a:gdLst>
              <a:gd name="T0" fmla="*/ 563 w 1126"/>
              <a:gd name="T1" fmla="*/ 0 h 327"/>
              <a:gd name="T2" fmla="*/ 0 w 1126"/>
              <a:gd name="T3" fmla="*/ 327 h 327"/>
              <a:gd name="T4" fmla="*/ 1126 w 1126"/>
              <a:gd name="T5" fmla="*/ 327 h 327"/>
              <a:gd name="T6" fmla="*/ 563 w 1126"/>
              <a:gd name="T7" fmla="*/ 0 h 327"/>
              <a:gd name="T8" fmla="*/ 0 60000 65536"/>
              <a:gd name="T9" fmla="*/ 0 60000 65536"/>
              <a:gd name="T10" fmla="*/ 0 60000 65536"/>
              <a:gd name="T11" fmla="*/ 0 60000 65536"/>
              <a:gd name="T12" fmla="*/ 0 w 1126"/>
              <a:gd name="T13" fmla="*/ 0 h 327"/>
              <a:gd name="T14" fmla="*/ 1126 w 1126"/>
              <a:gd name="T15" fmla="*/ 327 h 327"/>
            </a:gdLst>
            <a:ahLst/>
            <a:cxnLst>
              <a:cxn ang="T8">
                <a:pos x="T0" y="T1"/>
              </a:cxn>
              <a:cxn ang="T9">
                <a:pos x="T2" y="T3"/>
              </a:cxn>
              <a:cxn ang="T10">
                <a:pos x="T4" y="T5"/>
              </a:cxn>
              <a:cxn ang="T11">
                <a:pos x="T6" y="T7"/>
              </a:cxn>
            </a:cxnLst>
            <a:rect l="T12" t="T13" r="T14" b="T15"/>
            <a:pathLst>
              <a:path w="1126" h="327">
                <a:moveTo>
                  <a:pt x="563" y="0"/>
                </a:moveTo>
                <a:cubicBezTo>
                  <a:pt x="322" y="0"/>
                  <a:pt x="112" y="132"/>
                  <a:pt x="0" y="327"/>
                </a:cubicBezTo>
                <a:cubicBezTo>
                  <a:pt x="1126" y="327"/>
                  <a:pt x="1126" y="327"/>
                  <a:pt x="1126" y="327"/>
                </a:cubicBezTo>
                <a:cubicBezTo>
                  <a:pt x="1014" y="132"/>
                  <a:pt x="804" y="0"/>
                  <a:pt x="563" y="0"/>
                </a:cubicBezTo>
                <a:close/>
              </a:path>
            </a:pathLst>
          </a:custGeom>
          <a:gradFill rotWithShape="1">
            <a:gsLst>
              <a:gs pos="0">
                <a:srgbClr val="00B0F0">
                  <a:alpha val="70000"/>
                </a:srgbClr>
              </a:gs>
              <a:gs pos="100000">
                <a:srgbClr val="800000">
                  <a:alpha val="0"/>
                </a:srgbClr>
              </a:gs>
            </a:gsLst>
            <a:lin ang="5400000" scaled="1"/>
          </a:gradFill>
          <a:ln>
            <a:noFill/>
          </a:ln>
          <a:extLst/>
        </p:spPr>
        <p:txBody>
          <a:bodyPr/>
          <a:lstStyle/>
          <a:p>
            <a:pPr lvl="0"/>
            <a:endParaRPr lang="zh-CN" altLang="en-US" kern="0">
              <a:solidFill>
                <a:sysClr val="windowText" lastClr="000000"/>
              </a:solidFill>
              <a:ea typeface="微软雅黑" pitchFamily="34" charset="-122"/>
            </a:endParaRPr>
          </a:p>
        </p:txBody>
      </p:sp>
      <p:sp>
        <p:nvSpPr>
          <p:cNvPr id="57" name="Oval 11"/>
          <p:cNvSpPr>
            <a:spLocks noChangeArrowheads="1"/>
          </p:cNvSpPr>
          <p:nvPr/>
        </p:nvSpPr>
        <p:spPr bwMode="auto">
          <a:xfrm>
            <a:off x="10058027" y="5114627"/>
            <a:ext cx="1128713" cy="1131888"/>
          </a:xfrm>
          <a:prstGeom prst="ellipse">
            <a:avLst/>
          </a:prstGeom>
          <a:solidFill>
            <a:srgbClr val="00B0F0"/>
          </a:solidFill>
          <a:ln>
            <a:noFill/>
          </a:ln>
          <a:extLst/>
        </p:spPr>
        <p:txBody>
          <a:bodyPr/>
          <a:lstStyle/>
          <a:p>
            <a:pPr lvl="0"/>
            <a:endParaRPr lang="zh-CN" altLang="en-US" kern="0">
              <a:solidFill>
                <a:sysClr val="windowText" lastClr="000000"/>
              </a:solidFill>
              <a:ea typeface="微软雅黑" pitchFamily="34" charset="-122"/>
            </a:endParaRPr>
          </a:p>
        </p:txBody>
      </p:sp>
      <p:sp>
        <p:nvSpPr>
          <p:cNvPr id="58" name="Freeform 12"/>
          <p:cNvSpPr>
            <a:spLocks/>
          </p:cNvSpPr>
          <p:nvPr/>
        </p:nvSpPr>
        <p:spPr bwMode="auto">
          <a:xfrm>
            <a:off x="10099302" y="5144790"/>
            <a:ext cx="1044575" cy="503237"/>
          </a:xfrm>
          <a:custGeom>
            <a:avLst/>
            <a:gdLst>
              <a:gd name="T0" fmla="*/ 1038 w 1038"/>
              <a:gd name="T1" fmla="*/ 499 h 499"/>
              <a:gd name="T2" fmla="*/ 519 w 1038"/>
              <a:gd name="T3" fmla="*/ 0 h 499"/>
              <a:gd name="T4" fmla="*/ 0 w 1038"/>
              <a:gd name="T5" fmla="*/ 499 h 499"/>
              <a:gd name="T6" fmla="*/ 519 w 1038"/>
              <a:gd name="T7" fmla="*/ 360 h 499"/>
              <a:gd name="T8" fmla="*/ 1038 w 1038"/>
              <a:gd name="T9" fmla="*/ 499 h 499"/>
              <a:gd name="T10" fmla="*/ 0 60000 65536"/>
              <a:gd name="T11" fmla="*/ 0 60000 65536"/>
              <a:gd name="T12" fmla="*/ 0 60000 65536"/>
              <a:gd name="T13" fmla="*/ 0 60000 65536"/>
              <a:gd name="T14" fmla="*/ 0 60000 65536"/>
              <a:gd name="T15" fmla="*/ 0 w 1038"/>
              <a:gd name="T16" fmla="*/ 0 h 499"/>
              <a:gd name="T17" fmla="*/ 1038 w 1038"/>
              <a:gd name="T18" fmla="*/ 499 h 499"/>
            </a:gdLst>
            <a:ahLst/>
            <a:cxnLst>
              <a:cxn ang="T10">
                <a:pos x="T0" y="T1"/>
              </a:cxn>
              <a:cxn ang="T11">
                <a:pos x="T2" y="T3"/>
              </a:cxn>
              <a:cxn ang="T12">
                <a:pos x="T4" y="T5"/>
              </a:cxn>
              <a:cxn ang="T13">
                <a:pos x="T6" y="T7"/>
              </a:cxn>
              <a:cxn ang="T14">
                <a:pos x="T8" y="T9"/>
              </a:cxn>
            </a:cxnLst>
            <a:rect l="T15" t="T16" r="T17" b="T18"/>
            <a:pathLst>
              <a:path w="1038" h="499">
                <a:moveTo>
                  <a:pt x="1038" y="499"/>
                </a:moveTo>
                <a:cubicBezTo>
                  <a:pt x="1037" y="223"/>
                  <a:pt x="805" y="0"/>
                  <a:pt x="519" y="0"/>
                </a:cubicBezTo>
                <a:cubicBezTo>
                  <a:pt x="233" y="0"/>
                  <a:pt x="1" y="223"/>
                  <a:pt x="0" y="499"/>
                </a:cubicBezTo>
                <a:cubicBezTo>
                  <a:pt x="132" y="413"/>
                  <a:pt x="315" y="360"/>
                  <a:pt x="519" y="360"/>
                </a:cubicBezTo>
                <a:cubicBezTo>
                  <a:pt x="723" y="360"/>
                  <a:pt x="907" y="413"/>
                  <a:pt x="1038" y="499"/>
                </a:cubicBezTo>
                <a:close/>
              </a:path>
            </a:pathLst>
          </a:custGeom>
          <a:gradFill rotWithShape="1">
            <a:gsLst>
              <a:gs pos="0">
                <a:srgbClr val="FFFFFF">
                  <a:alpha val="89998"/>
                </a:srgbClr>
              </a:gs>
              <a:gs pos="100000">
                <a:srgbClr val="FFFFFF">
                  <a:alpha val="10001"/>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微软雅黑" pitchFamily="34" charset="-122"/>
            </a:endParaRPr>
          </a:p>
        </p:txBody>
      </p:sp>
      <p:sp>
        <p:nvSpPr>
          <p:cNvPr id="59" name="Rectangle 25"/>
          <p:cNvSpPr>
            <a:spLocks noChangeArrowheads="1"/>
          </p:cNvSpPr>
          <p:nvPr/>
        </p:nvSpPr>
        <p:spPr bwMode="auto">
          <a:xfrm>
            <a:off x="10059653" y="5479752"/>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b="1" kern="0" dirty="0" smtClean="0">
                <a:solidFill>
                  <a:srgbClr val="FFFFFF"/>
                </a:solidFill>
                <a:ea typeface="微软雅黑" pitchFamily="34" charset="-122"/>
              </a:rPr>
              <a:t>控场技巧</a:t>
            </a:r>
          </a:p>
        </p:txBody>
      </p:sp>
    </p:spTree>
    <p:extLst>
      <p:ext uri="{BB962C8B-B14F-4D97-AF65-F5344CB8AC3E}">
        <p14:creationId xmlns:p14="http://schemas.microsoft.com/office/powerpoint/2010/main" val="1485107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节标题">
    <p:spTree>
      <p:nvGrpSpPr>
        <p:cNvPr id="1" name=""/>
        <p:cNvGrpSpPr/>
        <p:nvPr/>
      </p:nvGrpSpPr>
      <p:grpSpPr>
        <a:xfrm>
          <a:off x="0" y="0"/>
          <a:ext cx="0" cy="0"/>
          <a:chOff x="0" y="0"/>
          <a:chExt cx="0" cy="0"/>
        </a:xfrm>
      </p:grpSpPr>
      <p:sp>
        <p:nvSpPr>
          <p:cNvPr id="2" name="矩形 1"/>
          <p:cNvSpPr/>
          <p:nvPr userDrawn="1"/>
        </p:nvSpPr>
        <p:spPr>
          <a:xfrm>
            <a:off x="1089371" y="0"/>
            <a:ext cx="9949671" cy="542678"/>
          </a:xfrm>
          <a:prstGeom prst="rect">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cxnSp>
        <p:nvCxnSpPr>
          <p:cNvPr id="4" name="直接连接符 3"/>
          <p:cNvCxnSpPr/>
          <p:nvPr userDrawn="1"/>
        </p:nvCxnSpPr>
        <p:spPr>
          <a:xfrm>
            <a:off x="3221937"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p:cNvSpPr/>
          <p:nvPr userDrawn="1"/>
        </p:nvSpPr>
        <p:spPr>
          <a:xfrm>
            <a:off x="11039043" y="173346"/>
            <a:ext cx="1093568" cy="369332"/>
          </a:xfrm>
          <a:prstGeom prst="rect">
            <a:avLst/>
          </a:prstGeom>
        </p:spPr>
        <p:txBody>
          <a:bodyPr/>
          <a:lstStyle/>
          <a:p>
            <a:pPr algn="ctr">
              <a:defRPr/>
            </a:pPr>
            <a:r>
              <a:rPr lang="zh-CN" altLang="en-US" sz="1600" dirty="0">
                <a:solidFill>
                  <a:srgbClr val="7BC14A"/>
                </a:solidFill>
                <a:latin typeface="微软雅黑" pitchFamily="34" charset="-122"/>
                <a:ea typeface="微软雅黑" pitchFamily="34" charset="-122"/>
              </a:rPr>
              <a:t>第 </a:t>
            </a:r>
            <a:fld id="{2EEF1883-7A0E-4F66-9932-E581691AD397}" type="slidenum">
              <a:rPr lang="zh-CN" altLang="en-US" sz="1600">
                <a:solidFill>
                  <a:srgbClr val="7BC14A"/>
                </a:solidFill>
              </a:rPr>
              <a:pPr algn="ctr">
                <a:defRPr/>
              </a:pPr>
              <a:t>‹#›</a:t>
            </a:fld>
            <a:r>
              <a:rPr lang="zh-CN" altLang="en-US" sz="1600" dirty="0">
                <a:solidFill>
                  <a:srgbClr val="7BC14A"/>
                </a:solidFill>
              </a:rPr>
              <a:t>  </a:t>
            </a:r>
            <a:r>
              <a:rPr lang="zh-CN" altLang="en-US" sz="1600" dirty="0">
                <a:solidFill>
                  <a:srgbClr val="7BC14A"/>
                </a:solidFill>
                <a:latin typeface="微软雅黑" pitchFamily="34" charset="-122"/>
                <a:ea typeface="微软雅黑" pitchFamily="34" charset="-122"/>
              </a:rPr>
              <a:t>页</a:t>
            </a:r>
          </a:p>
        </p:txBody>
      </p:sp>
      <p:sp>
        <p:nvSpPr>
          <p:cNvPr id="6" name="Rectangle 5"/>
          <p:cNvSpPr>
            <a:spLocks noChangeArrowheads="1"/>
          </p:cNvSpPr>
          <p:nvPr userDrawn="1"/>
        </p:nvSpPr>
        <p:spPr bwMode="auto">
          <a:xfrm rot="16200000">
            <a:off x="9603667" y="94320"/>
            <a:ext cx="1196752" cy="1008112"/>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tabLst/>
            </a:pPr>
            <a:endParaRPr kumimoji="0" lang="zh-CN" altLang="en-US" b="1" i="0" u="none" strike="noStrike" kern="0" cap="none" spc="0" normalizeH="0" baseline="0" dirty="0">
              <a:ln>
                <a:noFill/>
              </a:ln>
              <a:solidFill>
                <a:srgbClr val="F9F9F9"/>
              </a:solidFill>
              <a:effectLst/>
              <a:uLnTx/>
              <a:uFillTx/>
              <a:latin typeface="微软雅黑" pitchFamily="34" charset="-122"/>
              <a:ea typeface="微软雅黑" pitchFamily="34" charset="-122"/>
            </a:endParaRPr>
          </a:p>
        </p:txBody>
      </p:sp>
      <p:cxnSp>
        <p:nvCxnSpPr>
          <p:cNvPr id="7" name="直接连接符 6"/>
          <p:cNvCxnSpPr/>
          <p:nvPr userDrawn="1"/>
        </p:nvCxnSpPr>
        <p:spPr>
          <a:xfrm>
            <a:off x="5371880"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7521823"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089371" y="138118"/>
            <a:ext cx="2132565"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讲师的角色概述</a:t>
            </a:r>
            <a:endParaRPr lang="zh-CN" altLang="en-US" sz="1600" b="0" kern="1200" dirty="0">
              <a:solidFill>
                <a:schemeClr val="bg1"/>
              </a:solidFill>
              <a:latin typeface="微软雅黑" pitchFamily="34" charset="-122"/>
              <a:ea typeface="微软雅黑" pitchFamily="34" charset="-122"/>
              <a:cs typeface="+mn-cs"/>
            </a:endParaRPr>
          </a:p>
        </p:txBody>
      </p:sp>
      <p:sp>
        <p:nvSpPr>
          <p:cNvPr id="10" name="TextBox 9"/>
          <p:cNvSpPr txBox="1"/>
          <p:nvPr userDrawn="1"/>
        </p:nvSpPr>
        <p:spPr>
          <a:xfrm>
            <a:off x="3244943" y="138118"/>
            <a:ext cx="2126937"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成人的学习特点</a:t>
            </a:r>
            <a:endParaRPr lang="zh-CN" altLang="en-US" sz="1600" b="0" kern="1200" dirty="0">
              <a:solidFill>
                <a:schemeClr val="bg1"/>
              </a:solidFill>
              <a:latin typeface="微软雅黑" pitchFamily="34" charset="-122"/>
              <a:ea typeface="微软雅黑" pitchFamily="34" charset="-122"/>
              <a:cs typeface="+mn-cs"/>
            </a:endParaRPr>
          </a:p>
        </p:txBody>
      </p:sp>
      <p:sp>
        <p:nvSpPr>
          <p:cNvPr id="11" name="等腰三角形 10"/>
          <p:cNvSpPr/>
          <p:nvPr userDrawn="1"/>
        </p:nvSpPr>
        <p:spPr>
          <a:xfrm flipV="1">
            <a:off x="6302835" y="542678"/>
            <a:ext cx="288032" cy="161388"/>
          </a:xfrm>
          <a:prstGeom prst="triangle">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sp>
        <p:nvSpPr>
          <p:cNvPr id="12" name="TextBox 11"/>
          <p:cNvSpPr txBox="1"/>
          <p:nvPr userDrawn="1"/>
        </p:nvSpPr>
        <p:spPr>
          <a:xfrm>
            <a:off x="5371880" y="116632"/>
            <a:ext cx="2149943" cy="369332"/>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800" b="1" kern="1200" dirty="0" smtClean="0">
                <a:solidFill>
                  <a:schemeClr val="bg1"/>
                </a:solidFill>
                <a:latin typeface="微软雅黑" pitchFamily="34" charset="-122"/>
                <a:ea typeface="微软雅黑" pitchFamily="34" charset="-122"/>
                <a:cs typeface="+mn-cs"/>
              </a:rPr>
              <a:t>授课的过程及技巧</a:t>
            </a:r>
            <a:endParaRPr lang="zh-CN" altLang="en-US" sz="1800" b="1" kern="1200" dirty="0">
              <a:solidFill>
                <a:schemeClr val="bg1"/>
              </a:solidFill>
              <a:latin typeface="微软雅黑" pitchFamily="34" charset="-122"/>
              <a:ea typeface="微软雅黑" pitchFamily="34" charset="-122"/>
              <a:cs typeface="+mn-cs"/>
            </a:endParaRPr>
          </a:p>
        </p:txBody>
      </p:sp>
      <p:sp>
        <p:nvSpPr>
          <p:cNvPr id="13" name="TextBox 12"/>
          <p:cNvSpPr txBox="1"/>
          <p:nvPr userDrawn="1"/>
        </p:nvSpPr>
        <p:spPr>
          <a:xfrm>
            <a:off x="7521823" y="138118"/>
            <a:ext cx="2142862"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kern="1200" dirty="0" smtClean="0">
                <a:solidFill>
                  <a:schemeClr val="bg1"/>
                </a:solidFill>
                <a:latin typeface="微软雅黑" pitchFamily="34" charset="-122"/>
                <a:ea typeface="微软雅黑" pitchFamily="34" charset="-122"/>
                <a:cs typeface="+mn-cs"/>
              </a:rPr>
              <a:t>异常情况的处理</a:t>
            </a:r>
            <a:endParaRPr lang="zh-CN" altLang="en-US" sz="1600" kern="1200" dirty="0">
              <a:solidFill>
                <a:schemeClr val="bg1"/>
              </a:solidFill>
              <a:latin typeface="微软雅黑" pitchFamily="34" charset="-122"/>
              <a:ea typeface="微软雅黑" pitchFamily="34" charset="-122"/>
              <a:cs typeface="+mn-cs"/>
            </a:endParaRPr>
          </a:p>
        </p:txBody>
      </p:sp>
      <p:sp>
        <p:nvSpPr>
          <p:cNvPr id="14" name="TextBox 13"/>
          <p:cNvSpPr txBox="1"/>
          <p:nvPr userDrawn="1"/>
        </p:nvSpPr>
        <p:spPr>
          <a:xfrm>
            <a:off x="9697987" y="17934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dirty="0" smtClean="0">
                <a:solidFill>
                  <a:srgbClr val="7BC14A"/>
                </a:solidFill>
                <a:effectLst/>
                <a:latin typeface="微软雅黑" pitchFamily="34" charset="-122"/>
                <a:ea typeface="微软雅黑" pitchFamily="34" charset="-122"/>
                <a:cs typeface="+mn-cs"/>
              </a:rPr>
              <a:t>正文</a:t>
            </a:r>
            <a:endParaRPr lang="en-US" altLang="zh-CN" sz="1600" b="0" kern="1200" dirty="0" smtClean="0">
              <a:solidFill>
                <a:srgbClr val="7BC14A"/>
              </a:solidFill>
              <a:effectLst/>
              <a:latin typeface="微软雅黑" pitchFamily="34" charset="-122"/>
              <a:ea typeface="微软雅黑" pitchFamily="34" charset="-122"/>
              <a:cs typeface="+mn-cs"/>
            </a:endParaRPr>
          </a:p>
        </p:txBody>
      </p:sp>
      <p:cxnSp>
        <p:nvCxnSpPr>
          <p:cNvPr id="15" name="直接连接符 14"/>
          <p:cNvCxnSpPr/>
          <p:nvPr userDrawn="1"/>
        </p:nvCxnSpPr>
        <p:spPr>
          <a:xfrm>
            <a:off x="9842003" y="542678"/>
            <a:ext cx="720080" cy="0"/>
          </a:xfrm>
          <a:prstGeom prst="line">
            <a:avLst/>
          </a:prstGeom>
          <a:ln>
            <a:solidFill>
              <a:srgbClr val="7BC14A"/>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9697987" y="611396"/>
            <a:ext cx="1008112" cy="369332"/>
          </a:xfrm>
          <a:prstGeom prst="rect">
            <a:avLst/>
          </a:prstGeom>
          <a:noFill/>
          <a:effectLst/>
        </p:spPr>
        <p:txBody>
          <a:bodyPr wrap="square" rtlCol="0">
            <a:spAutoFit/>
          </a:bodyPr>
          <a:lstStyle/>
          <a:p>
            <a:pPr marL="0" algn="ctr" defTabSz="914400" rtl="0" eaLnBrk="1" latinLnBrk="0" hangingPunct="1"/>
            <a:r>
              <a:rPr lang="zh-CN" altLang="en-US" sz="1800" b="1" kern="1200" dirty="0" smtClean="0">
                <a:solidFill>
                  <a:srgbClr val="7BC14A"/>
                </a:solidFill>
                <a:effectLst/>
                <a:latin typeface="微软雅黑" pitchFamily="34" charset="-122"/>
                <a:ea typeface="微软雅黑" pitchFamily="34" charset="-122"/>
                <a:cs typeface="+mn-cs"/>
              </a:rPr>
              <a:t>第三章</a:t>
            </a:r>
            <a:endParaRPr lang="en-US" altLang="zh-CN" sz="1800" b="1" kern="1200" dirty="0" smtClean="0">
              <a:solidFill>
                <a:srgbClr val="7BC14A"/>
              </a:solidFill>
              <a:effectLst/>
              <a:latin typeface="微软雅黑" pitchFamily="34" charset="-122"/>
              <a:ea typeface="微软雅黑" pitchFamily="34" charset="-122"/>
              <a:cs typeface="+mn-cs"/>
            </a:endParaRPr>
          </a:p>
        </p:txBody>
      </p:sp>
      <p:cxnSp>
        <p:nvCxnSpPr>
          <p:cNvPr id="35" name="直接连接符 34"/>
          <p:cNvCxnSpPr/>
          <p:nvPr userDrawn="1"/>
        </p:nvCxnSpPr>
        <p:spPr>
          <a:xfrm>
            <a:off x="1057027" y="1412776"/>
            <a:ext cx="0" cy="504056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sp>
        <p:nvSpPr>
          <p:cNvPr id="36" name="矩形 35"/>
          <p:cNvSpPr/>
          <p:nvPr userDrawn="1"/>
        </p:nvSpPr>
        <p:spPr>
          <a:xfrm>
            <a:off x="408955" y="1772816"/>
            <a:ext cx="648072" cy="4366066"/>
          </a:xfrm>
          <a:prstGeom prst="rect">
            <a:avLst/>
          </a:prstGeom>
          <a:solidFill>
            <a:srgbClr val="7BC143">
              <a:alpha val="74902"/>
            </a:srgbClr>
          </a:solidFill>
          <a:ln>
            <a:noFill/>
          </a:ln>
          <a:effectLst>
            <a:outerShdw blurRad="63500" sx="102000" sy="102000" algn="ctr" rotWithShape="0">
              <a:schemeClr val="bg1">
                <a:alpha val="40000"/>
              </a:scheme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7" name="TextBox 36"/>
          <p:cNvSpPr txBox="1"/>
          <p:nvPr userDrawn="1"/>
        </p:nvSpPr>
        <p:spPr>
          <a:xfrm>
            <a:off x="503029" y="2496765"/>
            <a:ext cx="553998" cy="3642118"/>
          </a:xfrm>
          <a:prstGeom prst="rect">
            <a:avLst/>
          </a:prstGeom>
          <a:noFill/>
        </p:spPr>
        <p:txBody>
          <a:bodyPr vert="eaVert" wrap="square" rtlCol="0" anchor="ctr">
            <a:spAutoFit/>
          </a:bodyPr>
          <a:lstStyle/>
          <a:p>
            <a:pPr algn="ctr"/>
            <a:r>
              <a:rPr lang="zh-CN" altLang="en-US" sz="2400" spc="40" dirty="0">
                <a:solidFill>
                  <a:schemeClr val="bg1"/>
                </a:solidFill>
                <a:latin typeface="微软雅黑" pitchFamily="34" charset="-122"/>
                <a:ea typeface="微软雅黑" pitchFamily="34" charset="-122"/>
              </a:rPr>
              <a:t>展－进入正题，展开培训</a:t>
            </a:r>
          </a:p>
        </p:txBody>
      </p:sp>
      <p:sp>
        <p:nvSpPr>
          <p:cNvPr id="38" name="椭圆 37"/>
          <p:cNvSpPr/>
          <p:nvPr userDrawn="1"/>
        </p:nvSpPr>
        <p:spPr bwMode="auto">
          <a:xfrm>
            <a:off x="480991" y="1916832"/>
            <a:ext cx="504000" cy="504000"/>
          </a:xfrm>
          <a:prstGeom prst="ellipse">
            <a:avLst/>
          </a:prstGeom>
          <a:solidFill>
            <a:sysClr val="window" lastClr="FFFFFF">
              <a:lumMod val="95000"/>
            </a:sysClr>
          </a:solidFill>
          <a:ln w="25400" cap="flat" cmpd="sng" algn="ctr">
            <a:no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r>
              <a:rPr lang="en-US" altLang="zh-CN" sz="3200" b="1" kern="0" noProof="0" dirty="0">
                <a:solidFill>
                  <a:sysClr val="window" lastClr="FFFFFF">
                    <a:lumMod val="50000"/>
                  </a:sysClr>
                </a:solidFill>
                <a:latin typeface="Broadway" pitchFamily="82" charset="0"/>
                <a:ea typeface="微软雅黑" pitchFamily="34" charset="-122"/>
              </a:rPr>
              <a:t>4</a:t>
            </a:r>
            <a:endParaRPr kumimoji="0" lang="zh-CN" altLang="en-US" sz="3200" b="1" i="0" u="none" strike="noStrike" kern="0" cap="none" spc="0" normalizeH="0" baseline="0" noProof="0" dirty="0">
              <a:ln>
                <a:noFill/>
              </a:ln>
              <a:solidFill>
                <a:sysClr val="window" lastClr="FFFFFF">
                  <a:lumMod val="50000"/>
                </a:sysClr>
              </a:solidFill>
              <a:effectLst/>
              <a:uLnTx/>
              <a:uFillTx/>
              <a:latin typeface="Broadway" pitchFamily="82" charset="0"/>
              <a:ea typeface="微软雅黑" pitchFamily="34" charset="-122"/>
            </a:endParaRPr>
          </a:p>
        </p:txBody>
      </p:sp>
      <p:cxnSp>
        <p:nvCxnSpPr>
          <p:cNvPr id="39" name="直接连接符 38"/>
          <p:cNvCxnSpPr/>
          <p:nvPr userDrawn="1"/>
        </p:nvCxnSpPr>
        <p:spPr>
          <a:xfrm>
            <a:off x="1057027" y="6453336"/>
            <a:ext cx="1296144" cy="0"/>
          </a:xfrm>
          <a:prstGeom prst="line">
            <a:avLst/>
          </a:prstGeom>
          <a:ln>
            <a:solidFill>
              <a:srgbClr val="92D050"/>
            </a:solidFill>
          </a:ln>
        </p:spPr>
        <p:style>
          <a:lnRef idx="1">
            <a:schemeClr val="accent6"/>
          </a:lnRef>
          <a:fillRef idx="0">
            <a:schemeClr val="accent6"/>
          </a:fillRef>
          <a:effectRef idx="0">
            <a:schemeClr val="accent6"/>
          </a:effectRef>
          <a:fontRef idx="minor">
            <a:schemeClr val="tx1"/>
          </a:fontRef>
        </p:style>
      </p:cxnSp>
      <p:sp>
        <p:nvSpPr>
          <p:cNvPr id="56" name="Freeform 10"/>
          <p:cNvSpPr>
            <a:spLocks/>
          </p:cNvSpPr>
          <p:nvPr/>
        </p:nvSpPr>
        <p:spPr bwMode="auto">
          <a:xfrm>
            <a:off x="10059615" y="6267152"/>
            <a:ext cx="1133475" cy="330200"/>
          </a:xfrm>
          <a:custGeom>
            <a:avLst/>
            <a:gdLst>
              <a:gd name="T0" fmla="*/ 563 w 1126"/>
              <a:gd name="T1" fmla="*/ 0 h 327"/>
              <a:gd name="T2" fmla="*/ 0 w 1126"/>
              <a:gd name="T3" fmla="*/ 327 h 327"/>
              <a:gd name="T4" fmla="*/ 1126 w 1126"/>
              <a:gd name="T5" fmla="*/ 327 h 327"/>
              <a:gd name="T6" fmla="*/ 563 w 1126"/>
              <a:gd name="T7" fmla="*/ 0 h 327"/>
              <a:gd name="T8" fmla="*/ 0 60000 65536"/>
              <a:gd name="T9" fmla="*/ 0 60000 65536"/>
              <a:gd name="T10" fmla="*/ 0 60000 65536"/>
              <a:gd name="T11" fmla="*/ 0 60000 65536"/>
              <a:gd name="T12" fmla="*/ 0 w 1126"/>
              <a:gd name="T13" fmla="*/ 0 h 327"/>
              <a:gd name="T14" fmla="*/ 1126 w 1126"/>
              <a:gd name="T15" fmla="*/ 327 h 327"/>
            </a:gdLst>
            <a:ahLst/>
            <a:cxnLst>
              <a:cxn ang="T8">
                <a:pos x="T0" y="T1"/>
              </a:cxn>
              <a:cxn ang="T9">
                <a:pos x="T2" y="T3"/>
              </a:cxn>
              <a:cxn ang="T10">
                <a:pos x="T4" y="T5"/>
              </a:cxn>
              <a:cxn ang="T11">
                <a:pos x="T6" y="T7"/>
              </a:cxn>
            </a:cxnLst>
            <a:rect l="T12" t="T13" r="T14" b="T15"/>
            <a:pathLst>
              <a:path w="1126" h="327">
                <a:moveTo>
                  <a:pt x="563" y="0"/>
                </a:moveTo>
                <a:cubicBezTo>
                  <a:pt x="322" y="0"/>
                  <a:pt x="112" y="132"/>
                  <a:pt x="0" y="327"/>
                </a:cubicBezTo>
                <a:cubicBezTo>
                  <a:pt x="1126" y="327"/>
                  <a:pt x="1126" y="327"/>
                  <a:pt x="1126" y="327"/>
                </a:cubicBezTo>
                <a:cubicBezTo>
                  <a:pt x="1014" y="132"/>
                  <a:pt x="804" y="0"/>
                  <a:pt x="563" y="0"/>
                </a:cubicBezTo>
                <a:close/>
              </a:path>
            </a:pathLst>
          </a:custGeom>
          <a:gradFill rotWithShape="1">
            <a:gsLst>
              <a:gs pos="0">
                <a:srgbClr val="0070C0">
                  <a:alpha val="70000"/>
                </a:srgbClr>
              </a:gs>
              <a:gs pos="100000">
                <a:srgbClr val="800000">
                  <a:alpha val="0"/>
                </a:srgbClr>
              </a:gs>
            </a:gsLst>
            <a:lin ang="5400000" scaled="1"/>
          </a:gradFill>
          <a:ln>
            <a:noFill/>
          </a:ln>
          <a:extLst/>
        </p:spPr>
        <p:txBody>
          <a:bodyPr/>
          <a:lstStyle/>
          <a:p>
            <a:pPr lvl="0"/>
            <a:endParaRPr lang="zh-CN" altLang="en-US" kern="0">
              <a:solidFill>
                <a:sysClr val="windowText" lastClr="000000"/>
              </a:solidFill>
              <a:ea typeface="微软雅黑" pitchFamily="34" charset="-122"/>
            </a:endParaRPr>
          </a:p>
        </p:txBody>
      </p:sp>
      <p:sp>
        <p:nvSpPr>
          <p:cNvPr id="57" name="Oval 11"/>
          <p:cNvSpPr>
            <a:spLocks noChangeArrowheads="1"/>
          </p:cNvSpPr>
          <p:nvPr/>
        </p:nvSpPr>
        <p:spPr bwMode="auto">
          <a:xfrm>
            <a:off x="10058027" y="5114627"/>
            <a:ext cx="1128713" cy="1131888"/>
          </a:xfrm>
          <a:prstGeom prst="ellipse">
            <a:avLst/>
          </a:prstGeom>
          <a:solidFill>
            <a:srgbClr val="0070C0"/>
          </a:solidFill>
          <a:ln>
            <a:noFill/>
          </a:ln>
          <a:extLst/>
        </p:spPr>
        <p:txBody>
          <a:bodyPr/>
          <a:lstStyle/>
          <a:p>
            <a:pPr lvl="0"/>
            <a:endParaRPr lang="zh-CN" altLang="en-US" kern="0">
              <a:solidFill>
                <a:sysClr val="windowText" lastClr="000000"/>
              </a:solidFill>
              <a:ea typeface="微软雅黑" pitchFamily="34" charset="-122"/>
            </a:endParaRPr>
          </a:p>
        </p:txBody>
      </p:sp>
      <p:sp>
        <p:nvSpPr>
          <p:cNvPr id="58" name="Freeform 12"/>
          <p:cNvSpPr>
            <a:spLocks/>
          </p:cNvSpPr>
          <p:nvPr/>
        </p:nvSpPr>
        <p:spPr bwMode="auto">
          <a:xfrm>
            <a:off x="10099302" y="5144790"/>
            <a:ext cx="1044575" cy="503237"/>
          </a:xfrm>
          <a:custGeom>
            <a:avLst/>
            <a:gdLst>
              <a:gd name="T0" fmla="*/ 1038 w 1038"/>
              <a:gd name="T1" fmla="*/ 499 h 499"/>
              <a:gd name="T2" fmla="*/ 519 w 1038"/>
              <a:gd name="T3" fmla="*/ 0 h 499"/>
              <a:gd name="T4" fmla="*/ 0 w 1038"/>
              <a:gd name="T5" fmla="*/ 499 h 499"/>
              <a:gd name="T6" fmla="*/ 519 w 1038"/>
              <a:gd name="T7" fmla="*/ 360 h 499"/>
              <a:gd name="T8" fmla="*/ 1038 w 1038"/>
              <a:gd name="T9" fmla="*/ 499 h 499"/>
              <a:gd name="T10" fmla="*/ 0 60000 65536"/>
              <a:gd name="T11" fmla="*/ 0 60000 65536"/>
              <a:gd name="T12" fmla="*/ 0 60000 65536"/>
              <a:gd name="T13" fmla="*/ 0 60000 65536"/>
              <a:gd name="T14" fmla="*/ 0 60000 65536"/>
              <a:gd name="T15" fmla="*/ 0 w 1038"/>
              <a:gd name="T16" fmla="*/ 0 h 499"/>
              <a:gd name="T17" fmla="*/ 1038 w 1038"/>
              <a:gd name="T18" fmla="*/ 499 h 499"/>
            </a:gdLst>
            <a:ahLst/>
            <a:cxnLst>
              <a:cxn ang="T10">
                <a:pos x="T0" y="T1"/>
              </a:cxn>
              <a:cxn ang="T11">
                <a:pos x="T2" y="T3"/>
              </a:cxn>
              <a:cxn ang="T12">
                <a:pos x="T4" y="T5"/>
              </a:cxn>
              <a:cxn ang="T13">
                <a:pos x="T6" y="T7"/>
              </a:cxn>
              <a:cxn ang="T14">
                <a:pos x="T8" y="T9"/>
              </a:cxn>
            </a:cxnLst>
            <a:rect l="T15" t="T16" r="T17" b="T18"/>
            <a:pathLst>
              <a:path w="1038" h="499">
                <a:moveTo>
                  <a:pt x="1038" y="499"/>
                </a:moveTo>
                <a:cubicBezTo>
                  <a:pt x="1037" y="223"/>
                  <a:pt x="805" y="0"/>
                  <a:pt x="519" y="0"/>
                </a:cubicBezTo>
                <a:cubicBezTo>
                  <a:pt x="233" y="0"/>
                  <a:pt x="1" y="223"/>
                  <a:pt x="0" y="499"/>
                </a:cubicBezTo>
                <a:cubicBezTo>
                  <a:pt x="132" y="413"/>
                  <a:pt x="315" y="360"/>
                  <a:pt x="519" y="360"/>
                </a:cubicBezTo>
                <a:cubicBezTo>
                  <a:pt x="723" y="360"/>
                  <a:pt x="907" y="413"/>
                  <a:pt x="1038" y="499"/>
                </a:cubicBezTo>
                <a:close/>
              </a:path>
            </a:pathLst>
          </a:custGeom>
          <a:gradFill rotWithShape="1">
            <a:gsLst>
              <a:gs pos="0">
                <a:srgbClr val="FFFFFF">
                  <a:alpha val="89998"/>
                </a:srgbClr>
              </a:gs>
              <a:gs pos="100000">
                <a:srgbClr val="FFFFFF">
                  <a:alpha val="10001"/>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微软雅黑" pitchFamily="34" charset="-122"/>
            </a:endParaRPr>
          </a:p>
        </p:txBody>
      </p:sp>
      <p:sp>
        <p:nvSpPr>
          <p:cNvPr id="59" name="Rectangle 25"/>
          <p:cNvSpPr>
            <a:spLocks noChangeArrowheads="1"/>
          </p:cNvSpPr>
          <p:nvPr/>
        </p:nvSpPr>
        <p:spPr bwMode="auto">
          <a:xfrm>
            <a:off x="10059653" y="5479752"/>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b="1" kern="0" dirty="0" smtClean="0">
                <a:solidFill>
                  <a:srgbClr val="FFFFFF"/>
                </a:solidFill>
                <a:ea typeface="微软雅黑" pitchFamily="34" charset="-122"/>
              </a:rPr>
              <a:t>道具使用</a:t>
            </a:r>
          </a:p>
        </p:txBody>
      </p:sp>
    </p:spTree>
    <p:extLst>
      <p:ext uri="{BB962C8B-B14F-4D97-AF65-F5344CB8AC3E}">
        <p14:creationId xmlns:p14="http://schemas.microsoft.com/office/powerpoint/2010/main" val="4236844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0" name="矩形 9"/>
          <p:cNvSpPr/>
          <p:nvPr userDrawn="1"/>
        </p:nvSpPr>
        <p:spPr>
          <a:xfrm>
            <a:off x="1089371" y="0"/>
            <a:ext cx="9949671" cy="542678"/>
          </a:xfrm>
          <a:prstGeom prst="rect">
            <a:avLst/>
          </a:prstGeom>
          <a:solidFill>
            <a:srgbClr val="009BD2"/>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cxnSp>
        <p:nvCxnSpPr>
          <p:cNvPr id="12" name="直接连接符 11"/>
          <p:cNvCxnSpPr/>
          <p:nvPr userDrawn="1"/>
        </p:nvCxnSpPr>
        <p:spPr>
          <a:xfrm>
            <a:off x="3221937"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矩形 12"/>
          <p:cNvSpPr/>
          <p:nvPr userDrawn="1"/>
        </p:nvSpPr>
        <p:spPr>
          <a:xfrm>
            <a:off x="11039043" y="173346"/>
            <a:ext cx="1093568" cy="369332"/>
          </a:xfrm>
          <a:prstGeom prst="rect">
            <a:avLst/>
          </a:prstGeom>
        </p:spPr>
        <p:txBody>
          <a:bodyPr/>
          <a:lstStyle/>
          <a:p>
            <a:pPr algn="ctr">
              <a:defRPr/>
            </a:pPr>
            <a:r>
              <a:rPr lang="zh-CN" altLang="en-US" sz="1600" dirty="0">
                <a:solidFill>
                  <a:srgbClr val="00B0F0"/>
                </a:solidFill>
                <a:latin typeface="微软雅黑" pitchFamily="34" charset="-122"/>
                <a:ea typeface="微软雅黑" pitchFamily="34" charset="-122"/>
              </a:rPr>
              <a:t>第 </a:t>
            </a:r>
            <a:fld id="{2EEF1883-7A0E-4F66-9932-E581691AD397}" type="slidenum">
              <a:rPr lang="zh-CN" altLang="en-US" sz="1600">
                <a:solidFill>
                  <a:srgbClr val="00B0F0"/>
                </a:solidFill>
              </a:rPr>
              <a:pPr algn="ctr">
                <a:defRPr/>
              </a:pPr>
              <a:t>‹#›</a:t>
            </a:fld>
            <a:r>
              <a:rPr lang="zh-CN" altLang="en-US" sz="1600" dirty="0">
                <a:solidFill>
                  <a:srgbClr val="00B0F0"/>
                </a:solidFill>
              </a:rPr>
              <a:t>  </a:t>
            </a:r>
            <a:r>
              <a:rPr lang="zh-CN" altLang="en-US" sz="1600" dirty="0">
                <a:solidFill>
                  <a:srgbClr val="00B0F0"/>
                </a:solidFill>
                <a:latin typeface="微软雅黑" pitchFamily="34" charset="-122"/>
                <a:ea typeface="微软雅黑" pitchFamily="34" charset="-122"/>
              </a:rPr>
              <a:t>页</a:t>
            </a:r>
          </a:p>
        </p:txBody>
      </p:sp>
      <p:sp>
        <p:nvSpPr>
          <p:cNvPr id="17" name="Rectangle 5"/>
          <p:cNvSpPr>
            <a:spLocks noChangeArrowheads="1"/>
          </p:cNvSpPr>
          <p:nvPr userDrawn="1"/>
        </p:nvSpPr>
        <p:spPr bwMode="auto">
          <a:xfrm rot="16200000">
            <a:off x="9603667" y="94320"/>
            <a:ext cx="1196752" cy="1008112"/>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tabLst/>
            </a:pPr>
            <a:endParaRPr kumimoji="0" lang="zh-CN" altLang="en-US" b="1" i="0" u="none" strike="noStrike" kern="0" cap="none" spc="0" normalizeH="0" baseline="0" dirty="0">
              <a:ln>
                <a:noFill/>
              </a:ln>
              <a:solidFill>
                <a:srgbClr val="F9F9F9"/>
              </a:solidFill>
              <a:effectLst/>
              <a:uLnTx/>
              <a:uFillTx/>
              <a:latin typeface="微软雅黑" pitchFamily="34" charset="-122"/>
              <a:ea typeface="微软雅黑" pitchFamily="34" charset="-122"/>
            </a:endParaRPr>
          </a:p>
        </p:txBody>
      </p:sp>
      <p:cxnSp>
        <p:nvCxnSpPr>
          <p:cNvPr id="19" name="直接连接符 18"/>
          <p:cNvCxnSpPr/>
          <p:nvPr userDrawn="1"/>
        </p:nvCxnSpPr>
        <p:spPr>
          <a:xfrm>
            <a:off x="5371880"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a:off x="7521823"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2" name="矩形 1"/>
          <p:cNvSpPr/>
          <p:nvPr userDrawn="1"/>
        </p:nvSpPr>
        <p:spPr>
          <a:xfrm>
            <a:off x="1089371" y="0"/>
            <a:ext cx="9949671" cy="542678"/>
          </a:xfrm>
          <a:prstGeom prst="rect">
            <a:avLst/>
          </a:prstGeom>
          <a:solidFill>
            <a:srgbClr val="009BD2"/>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cxnSp>
        <p:nvCxnSpPr>
          <p:cNvPr id="4" name="直接连接符 3"/>
          <p:cNvCxnSpPr/>
          <p:nvPr userDrawn="1"/>
        </p:nvCxnSpPr>
        <p:spPr>
          <a:xfrm>
            <a:off x="3221937"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p:cNvSpPr/>
          <p:nvPr userDrawn="1"/>
        </p:nvSpPr>
        <p:spPr>
          <a:xfrm>
            <a:off x="11039043" y="173346"/>
            <a:ext cx="1093568" cy="369332"/>
          </a:xfrm>
          <a:prstGeom prst="rect">
            <a:avLst/>
          </a:prstGeom>
        </p:spPr>
        <p:txBody>
          <a:bodyPr/>
          <a:lstStyle/>
          <a:p>
            <a:pPr algn="ctr">
              <a:defRPr/>
            </a:pPr>
            <a:r>
              <a:rPr lang="zh-CN" altLang="en-US" sz="1600" dirty="0">
                <a:solidFill>
                  <a:srgbClr val="00B0F0"/>
                </a:solidFill>
                <a:latin typeface="微软雅黑" pitchFamily="34" charset="-122"/>
                <a:ea typeface="微软雅黑" pitchFamily="34" charset="-122"/>
              </a:rPr>
              <a:t>第 </a:t>
            </a:r>
            <a:fld id="{2EEF1883-7A0E-4F66-9932-E581691AD397}" type="slidenum">
              <a:rPr lang="zh-CN" altLang="en-US" sz="1600">
                <a:solidFill>
                  <a:srgbClr val="00B0F0"/>
                </a:solidFill>
              </a:rPr>
              <a:pPr algn="ctr">
                <a:defRPr/>
              </a:pPr>
              <a:t>‹#›</a:t>
            </a:fld>
            <a:r>
              <a:rPr lang="zh-CN" altLang="en-US" sz="1600" dirty="0">
                <a:solidFill>
                  <a:srgbClr val="00B0F0"/>
                </a:solidFill>
              </a:rPr>
              <a:t>  </a:t>
            </a:r>
            <a:r>
              <a:rPr lang="zh-CN" altLang="en-US" sz="1600" dirty="0">
                <a:solidFill>
                  <a:srgbClr val="00B0F0"/>
                </a:solidFill>
                <a:latin typeface="微软雅黑" pitchFamily="34" charset="-122"/>
                <a:ea typeface="微软雅黑" pitchFamily="34" charset="-122"/>
              </a:rPr>
              <a:t>页</a:t>
            </a:r>
          </a:p>
        </p:txBody>
      </p:sp>
      <p:sp>
        <p:nvSpPr>
          <p:cNvPr id="6" name="Rectangle 5"/>
          <p:cNvSpPr>
            <a:spLocks noChangeArrowheads="1"/>
          </p:cNvSpPr>
          <p:nvPr userDrawn="1"/>
        </p:nvSpPr>
        <p:spPr bwMode="auto">
          <a:xfrm rot="16200000">
            <a:off x="9603667" y="94320"/>
            <a:ext cx="1196752" cy="1008112"/>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tabLst/>
            </a:pPr>
            <a:endParaRPr kumimoji="0" lang="zh-CN" altLang="en-US" b="1" i="0" u="none" strike="noStrike" kern="0" cap="none" spc="0" normalizeH="0" baseline="0" dirty="0">
              <a:ln>
                <a:noFill/>
              </a:ln>
              <a:solidFill>
                <a:srgbClr val="F9F9F9"/>
              </a:solidFill>
              <a:effectLst/>
              <a:uLnTx/>
              <a:uFillTx/>
              <a:latin typeface="微软雅黑" pitchFamily="34" charset="-122"/>
              <a:ea typeface="微软雅黑" pitchFamily="34" charset="-122"/>
            </a:endParaRPr>
          </a:p>
        </p:txBody>
      </p:sp>
      <p:cxnSp>
        <p:nvCxnSpPr>
          <p:cNvPr id="7" name="直接连接符 6"/>
          <p:cNvCxnSpPr/>
          <p:nvPr userDrawn="1"/>
        </p:nvCxnSpPr>
        <p:spPr>
          <a:xfrm>
            <a:off x="5371880"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7521823"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089371" y="138118"/>
            <a:ext cx="2132565"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软件简介</a:t>
            </a:r>
            <a:endParaRPr lang="zh-CN" altLang="en-US" sz="1600" b="0" kern="1200" dirty="0">
              <a:solidFill>
                <a:schemeClr val="bg1"/>
              </a:solidFill>
              <a:latin typeface="微软雅黑" pitchFamily="34" charset="-122"/>
              <a:ea typeface="微软雅黑" pitchFamily="34" charset="-122"/>
              <a:cs typeface="+mn-cs"/>
            </a:endParaRPr>
          </a:p>
        </p:txBody>
      </p:sp>
      <p:sp>
        <p:nvSpPr>
          <p:cNvPr id="10" name="TextBox 9"/>
          <p:cNvSpPr txBox="1"/>
          <p:nvPr userDrawn="1"/>
        </p:nvSpPr>
        <p:spPr>
          <a:xfrm>
            <a:off x="3244943" y="138118"/>
            <a:ext cx="2126937"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认知功能</a:t>
            </a:r>
            <a:endParaRPr lang="zh-CN" altLang="en-US" sz="1600" b="0" kern="1200" dirty="0">
              <a:solidFill>
                <a:schemeClr val="bg1"/>
              </a:solidFill>
              <a:latin typeface="微软雅黑" pitchFamily="34" charset="-122"/>
              <a:ea typeface="微软雅黑" pitchFamily="34" charset="-122"/>
              <a:cs typeface="+mn-cs"/>
            </a:endParaRPr>
          </a:p>
        </p:txBody>
      </p:sp>
      <p:sp>
        <p:nvSpPr>
          <p:cNvPr id="11" name="等腰三角形 10"/>
          <p:cNvSpPr/>
          <p:nvPr userDrawn="1"/>
        </p:nvSpPr>
        <p:spPr>
          <a:xfrm flipV="1">
            <a:off x="8449238" y="542678"/>
            <a:ext cx="288032" cy="161388"/>
          </a:xfrm>
          <a:prstGeom prst="triangle">
            <a:avLst/>
          </a:prstGeom>
          <a:solidFill>
            <a:srgbClr val="009BD2"/>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sp>
        <p:nvSpPr>
          <p:cNvPr id="12" name="TextBox 11"/>
          <p:cNvSpPr txBox="1"/>
          <p:nvPr userDrawn="1"/>
        </p:nvSpPr>
        <p:spPr>
          <a:xfrm>
            <a:off x="7521823" y="116632"/>
            <a:ext cx="2142862" cy="369332"/>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800" b="1" kern="1200" dirty="0" smtClean="0">
                <a:solidFill>
                  <a:schemeClr val="bg1"/>
                </a:solidFill>
                <a:latin typeface="微软雅黑" pitchFamily="34" charset="-122"/>
                <a:ea typeface="微软雅黑" pitchFamily="34" charset="-122"/>
                <a:cs typeface="+mn-cs"/>
              </a:rPr>
              <a:t>结语</a:t>
            </a:r>
            <a:endParaRPr lang="zh-CN" altLang="en-US" sz="1800" b="1" kern="1200" dirty="0">
              <a:solidFill>
                <a:schemeClr val="bg1"/>
              </a:solidFill>
              <a:latin typeface="微软雅黑" pitchFamily="34" charset="-122"/>
              <a:ea typeface="微软雅黑" pitchFamily="34" charset="-122"/>
              <a:cs typeface="+mn-cs"/>
            </a:endParaRPr>
          </a:p>
        </p:txBody>
      </p:sp>
      <p:sp>
        <p:nvSpPr>
          <p:cNvPr id="13" name="TextBox 12"/>
          <p:cNvSpPr txBox="1"/>
          <p:nvPr userDrawn="1"/>
        </p:nvSpPr>
        <p:spPr>
          <a:xfrm>
            <a:off x="5371880" y="138118"/>
            <a:ext cx="2149943"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软件使用</a:t>
            </a:r>
            <a:endParaRPr lang="zh-CN" altLang="en-US" sz="1600" b="0" kern="1200" dirty="0">
              <a:solidFill>
                <a:schemeClr val="bg1"/>
              </a:solidFill>
              <a:latin typeface="微软雅黑" pitchFamily="34" charset="-122"/>
              <a:ea typeface="微软雅黑" pitchFamily="34" charset="-122"/>
              <a:cs typeface="+mn-cs"/>
            </a:endParaRPr>
          </a:p>
        </p:txBody>
      </p:sp>
      <p:sp>
        <p:nvSpPr>
          <p:cNvPr id="14" name="TextBox 13"/>
          <p:cNvSpPr txBox="1"/>
          <p:nvPr userDrawn="1"/>
        </p:nvSpPr>
        <p:spPr>
          <a:xfrm>
            <a:off x="9697987" y="17934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dirty="0" smtClean="0">
                <a:solidFill>
                  <a:srgbClr val="00B0F0"/>
                </a:solidFill>
                <a:effectLst/>
                <a:latin typeface="微软雅黑" pitchFamily="34" charset="-122"/>
                <a:ea typeface="微软雅黑" pitchFamily="34" charset="-122"/>
                <a:cs typeface="+mn-cs"/>
              </a:rPr>
              <a:t>正文</a:t>
            </a:r>
            <a:endParaRPr lang="en-US" altLang="zh-CN" sz="1600" b="0" kern="1200" dirty="0" smtClean="0">
              <a:solidFill>
                <a:srgbClr val="00B0F0"/>
              </a:solidFill>
              <a:effectLst/>
              <a:latin typeface="微软雅黑" pitchFamily="34" charset="-122"/>
              <a:ea typeface="微软雅黑" pitchFamily="34" charset="-122"/>
              <a:cs typeface="+mn-cs"/>
            </a:endParaRPr>
          </a:p>
        </p:txBody>
      </p:sp>
      <p:cxnSp>
        <p:nvCxnSpPr>
          <p:cNvPr id="15" name="直接连接符 14"/>
          <p:cNvCxnSpPr/>
          <p:nvPr userDrawn="1"/>
        </p:nvCxnSpPr>
        <p:spPr>
          <a:xfrm>
            <a:off x="9842003" y="542678"/>
            <a:ext cx="72008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9697987" y="611396"/>
            <a:ext cx="1008112" cy="369332"/>
          </a:xfrm>
          <a:prstGeom prst="rect">
            <a:avLst/>
          </a:prstGeom>
          <a:noFill/>
          <a:effectLst/>
        </p:spPr>
        <p:txBody>
          <a:bodyPr wrap="square" rtlCol="0">
            <a:spAutoFit/>
          </a:bodyPr>
          <a:lstStyle/>
          <a:p>
            <a:pPr marL="0" algn="ctr" defTabSz="914400" rtl="0" eaLnBrk="1" latinLnBrk="0" hangingPunct="1"/>
            <a:r>
              <a:rPr lang="en-US" altLang="zh-CN" sz="1800" b="1" kern="1200" dirty="0" smtClean="0">
                <a:solidFill>
                  <a:srgbClr val="00B0F0"/>
                </a:solidFill>
                <a:effectLst/>
                <a:latin typeface="微软雅黑" pitchFamily="34" charset="-122"/>
                <a:ea typeface="微软雅黑" pitchFamily="34" charset="-122"/>
                <a:cs typeface="+mn-cs"/>
              </a:rPr>
              <a:t>scratch</a:t>
            </a:r>
          </a:p>
        </p:txBody>
      </p:sp>
      <p:pic>
        <p:nvPicPr>
          <p:cNvPr id="17" name="Picture 2" descr="C:\Users\wanhp\Desktop\lc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952" y="116632"/>
            <a:ext cx="1042075" cy="35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341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sp>
        <p:nvSpPr>
          <p:cNvPr id="2" name="矩形 1"/>
          <p:cNvSpPr/>
          <p:nvPr userDrawn="1"/>
        </p:nvSpPr>
        <p:spPr>
          <a:xfrm>
            <a:off x="1089371" y="0"/>
            <a:ext cx="9949671" cy="542678"/>
          </a:xfrm>
          <a:prstGeom prst="rect">
            <a:avLst/>
          </a:prstGeom>
          <a:solidFill>
            <a:srgbClr val="009BD2"/>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cxnSp>
        <p:nvCxnSpPr>
          <p:cNvPr id="4" name="直接连接符 3"/>
          <p:cNvCxnSpPr/>
          <p:nvPr userDrawn="1"/>
        </p:nvCxnSpPr>
        <p:spPr>
          <a:xfrm>
            <a:off x="3221937"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p:cNvSpPr/>
          <p:nvPr userDrawn="1"/>
        </p:nvSpPr>
        <p:spPr>
          <a:xfrm>
            <a:off x="11039043" y="173346"/>
            <a:ext cx="1093568" cy="369332"/>
          </a:xfrm>
          <a:prstGeom prst="rect">
            <a:avLst/>
          </a:prstGeom>
        </p:spPr>
        <p:txBody>
          <a:bodyPr/>
          <a:lstStyle/>
          <a:p>
            <a:pPr algn="ctr">
              <a:defRPr/>
            </a:pPr>
            <a:r>
              <a:rPr lang="zh-CN" altLang="en-US" sz="1600" dirty="0">
                <a:solidFill>
                  <a:srgbClr val="00B0F0"/>
                </a:solidFill>
                <a:latin typeface="微软雅黑" pitchFamily="34" charset="-122"/>
                <a:ea typeface="微软雅黑" pitchFamily="34" charset="-122"/>
              </a:rPr>
              <a:t>第 </a:t>
            </a:r>
            <a:fld id="{2EEF1883-7A0E-4F66-9932-E581691AD397}" type="slidenum">
              <a:rPr lang="zh-CN" altLang="en-US" sz="1600">
                <a:solidFill>
                  <a:srgbClr val="00B0F0"/>
                </a:solidFill>
              </a:rPr>
              <a:pPr algn="ctr">
                <a:defRPr/>
              </a:pPr>
              <a:t>‹#›</a:t>
            </a:fld>
            <a:r>
              <a:rPr lang="zh-CN" altLang="en-US" sz="1600" dirty="0">
                <a:solidFill>
                  <a:srgbClr val="00B0F0"/>
                </a:solidFill>
              </a:rPr>
              <a:t>  </a:t>
            </a:r>
            <a:r>
              <a:rPr lang="zh-CN" altLang="en-US" sz="1600" dirty="0">
                <a:solidFill>
                  <a:srgbClr val="00B0F0"/>
                </a:solidFill>
                <a:latin typeface="微软雅黑" pitchFamily="34" charset="-122"/>
                <a:ea typeface="微软雅黑" pitchFamily="34" charset="-122"/>
              </a:rPr>
              <a:t>页</a:t>
            </a:r>
          </a:p>
        </p:txBody>
      </p:sp>
      <p:sp>
        <p:nvSpPr>
          <p:cNvPr id="6" name="Rectangle 5"/>
          <p:cNvSpPr>
            <a:spLocks noChangeArrowheads="1"/>
          </p:cNvSpPr>
          <p:nvPr userDrawn="1"/>
        </p:nvSpPr>
        <p:spPr bwMode="auto">
          <a:xfrm rot="16200000">
            <a:off x="9603667" y="94320"/>
            <a:ext cx="1196752" cy="1008112"/>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tabLst/>
            </a:pPr>
            <a:endParaRPr kumimoji="0" lang="zh-CN" altLang="en-US" b="1" i="0" u="none" strike="noStrike" kern="0" cap="none" spc="0" normalizeH="0" baseline="0" dirty="0">
              <a:ln>
                <a:noFill/>
              </a:ln>
              <a:solidFill>
                <a:srgbClr val="F9F9F9"/>
              </a:solidFill>
              <a:effectLst/>
              <a:uLnTx/>
              <a:uFillTx/>
              <a:latin typeface="微软雅黑" pitchFamily="34" charset="-122"/>
              <a:ea typeface="微软雅黑" pitchFamily="34" charset="-122"/>
            </a:endParaRPr>
          </a:p>
        </p:txBody>
      </p:sp>
      <p:cxnSp>
        <p:nvCxnSpPr>
          <p:cNvPr id="7" name="直接连接符 6"/>
          <p:cNvCxnSpPr/>
          <p:nvPr userDrawn="1"/>
        </p:nvCxnSpPr>
        <p:spPr>
          <a:xfrm>
            <a:off x="5371880"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7521823"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089371" y="138118"/>
            <a:ext cx="2132565"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背景</a:t>
            </a:r>
            <a:endParaRPr lang="zh-CN" altLang="en-US" sz="1600" b="0" kern="1200" dirty="0">
              <a:solidFill>
                <a:schemeClr val="bg1"/>
              </a:solidFill>
              <a:latin typeface="微软雅黑" pitchFamily="34" charset="-122"/>
              <a:ea typeface="微软雅黑" pitchFamily="34" charset="-122"/>
              <a:cs typeface="+mn-cs"/>
            </a:endParaRPr>
          </a:p>
        </p:txBody>
      </p:sp>
      <p:sp>
        <p:nvSpPr>
          <p:cNvPr id="10" name="TextBox 9"/>
          <p:cNvSpPr txBox="1"/>
          <p:nvPr userDrawn="1"/>
        </p:nvSpPr>
        <p:spPr>
          <a:xfrm>
            <a:off x="3244943" y="138118"/>
            <a:ext cx="2126937"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研究基础</a:t>
            </a:r>
            <a:endParaRPr lang="zh-CN" altLang="en-US" sz="1600" b="0" kern="1200" dirty="0">
              <a:solidFill>
                <a:schemeClr val="bg1"/>
              </a:solidFill>
              <a:latin typeface="微软雅黑" pitchFamily="34" charset="-122"/>
              <a:ea typeface="微软雅黑" pitchFamily="34" charset="-122"/>
              <a:cs typeface="+mn-cs"/>
            </a:endParaRPr>
          </a:p>
        </p:txBody>
      </p:sp>
      <p:sp>
        <p:nvSpPr>
          <p:cNvPr id="11" name="等腰三角形 10"/>
          <p:cNvSpPr/>
          <p:nvPr userDrawn="1"/>
        </p:nvSpPr>
        <p:spPr>
          <a:xfrm flipV="1">
            <a:off x="8449238" y="542678"/>
            <a:ext cx="288032" cy="161388"/>
          </a:xfrm>
          <a:prstGeom prst="triangle">
            <a:avLst/>
          </a:prstGeom>
          <a:solidFill>
            <a:srgbClr val="009BD2"/>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sp>
        <p:nvSpPr>
          <p:cNvPr id="12" name="TextBox 11"/>
          <p:cNvSpPr txBox="1"/>
          <p:nvPr userDrawn="1"/>
        </p:nvSpPr>
        <p:spPr>
          <a:xfrm>
            <a:off x="7521823" y="116632"/>
            <a:ext cx="2142862" cy="369332"/>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800" b="1" kern="1200" dirty="0" smtClean="0">
                <a:solidFill>
                  <a:schemeClr val="bg1"/>
                </a:solidFill>
                <a:latin typeface="微软雅黑" pitchFamily="34" charset="-122"/>
                <a:ea typeface="微软雅黑" pitchFamily="34" charset="-122"/>
                <a:cs typeface="+mn-cs"/>
              </a:rPr>
              <a:t>愿景与挑战</a:t>
            </a:r>
            <a:endParaRPr lang="zh-CN" altLang="en-US" sz="1800" b="1" kern="1200" dirty="0">
              <a:solidFill>
                <a:schemeClr val="bg1"/>
              </a:solidFill>
              <a:latin typeface="微软雅黑" pitchFamily="34" charset="-122"/>
              <a:ea typeface="微软雅黑" pitchFamily="34" charset="-122"/>
              <a:cs typeface="+mn-cs"/>
            </a:endParaRPr>
          </a:p>
        </p:txBody>
      </p:sp>
      <p:sp>
        <p:nvSpPr>
          <p:cNvPr id="13" name="TextBox 12"/>
          <p:cNvSpPr txBox="1"/>
          <p:nvPr userDrawn="1"/>
        </p:nvSpPr>
        <p:spPr>
          <a:xfrm>
            <a:off x="5371880" y="138118"/>
            <a:ext cx="2149943"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b="0" kern="1200" dirty="0" smtClean="0">
                <a:solidFill>
                  <a:schemeClr val="bg1"/>
                </a:solidFill>
                <a:latin typeface="微软雅黑" pitchFamily="34" charset="-122"/>
                <a:ea typeface="微软雅黑" pitchFamily="34" charset="-122"/>
                <a:cs typeface="+mn-cs"/>
              </a:rPr>
              <a:t>国内外研究现状</a:t>
            </a:r>
            <a:endParaRPr lang="zh-CN" altLang="en-US" sz="1600" b="0" kern="1200" dirty="0">
              <a:solidFill>
                <a:schemeClr val="bg1"/>
              </a:solidFill>
              <a:latin typeface="微软雅黑" pitchFamily="34" charset="-122"/>
              <a:ea typeface="微软雅黑" pitchFamily="34" charset="-122"/>
              <a:cs typeface="+mn-cs"/>
            </a:endParaRPr>
          </a:p>
        </p:txBody>
      </p:sp>
      <p:sp>
        <p:nvSpPr>
          <p:cNvPr id="14" name="TextBox 13"/>
          <p:cNvSpPr txBox="1"/>
          <p:nvPr userDrawn="1"/>
        </p:nvSpPr>
        <p:spPr>
          <a:xfrm>
            <a:off x="9697987" y="17934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dirty="0" smtClean="0">
                <a:solidFill>
                  <a:srgbClr val="00B0F0"/>
                </a:solidFill>
                <a:effectLst/>
                <a:latin typeface="微软雅黑" pitchFamily="34" charset="-122"/>
                <a:ea typeface="微软雅黑" pitchFamily="34" charset="-122"/>
                <a:cs typeface="+mn-cs"/>
              </a:rPr>
              <a:t>正文</a:t>
            </a:r>
            <a:endParaRPr lang="en-US" altLang="zh-CN" sz="1600" b="0" kern="1200" dirty="0" smtClean="0">
              <a:solidFill>
                <a:srgbClr val="00B0F0"/>
              </a:solidFill>
              <a:effectLst/>
              <a:latin typeface="微软雅黑" pitchFamily="34" charset="-122"/>
              <a:ea typeface="微软雅黑" pitchFamily="34" charset="-122"/>
              <a:cs typeface="+mn-cs"/>
            </a:endParaRPr>
          </a:p>
        </p:txBody>
      </p:sp>
      <p:cxnSp>
        <p:nvCxnSpPr>
          <p:cNvPr id="15" name="直接连接符 14"/>
          <p:cNvCxnSpPr/>
          <p:nvPr userDrawn="1"/>
        </p:nvCxnSpPr>
        <p:spPr>
          <a:xfrm>
            <a:off x="9842003" y="542678"/>
            <a:ext cx="72008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9697987" y="611396"/>
            <a:ext cx="1008112" cy="369332"/>
          </a:xfrm>
          <a:prstGeom prst="rect">
            <a:avLst/>
          </a:prstGeom>
          <a:noFill/>
          <a:effectLst/>
        </p:spPr>
        <p:txBody>
          <a:bodyPr wrap="square" rtlCol="0">
            <a:spAutoFit/>
          </a:bodyPr>
          <a:lstStyle/>
          <a:p>
            <a:pPr marL="0" algn="ctr" defTabSz="914400" rtl="0" eaLnBrk="1" latinLnBrk="0" hangingPunct="1"/>
            <a:r>
              <a:rPr lang="zh-CN" altLang="en-US" sz="1800" b="1" kern="1200" dirty="0" smtClean="0">
                <a:solidFill>
                  <a:srgbClr val="00B0F0"/>
                </a:solidFill>
                <a:effectLst/>
                <a:latin typeface="微软雅黑" pitchFamily="34" charset="-122"/>
                <a:ea typeface="微软雅黑" pitchFamily="34" charset="-122"/>
                <a:cs typeface="+mn-cs"/>
              </a:rPr>
              <a:t>第四章</a:t>
            </a:r>
            <a:endParaRPr lang="en-US" altLang="zh-CN" sz="1800" b="1" kern="1200" dirty="0" smtClean="0">
              <a:solidFill>
                <a:srgbClr val="00B0F0"/>
              </a:solidFill>
              <a:effectLst/>
              <a:latin typeface="微软雅黑" pitchFamily="34" charset="-122"/>
              <a:ea typeface="微软雅黑" pitchFamily="34" charset="-122"/>
              <a:cs typeface="+mn-cs"/>
            </a:endParaRPr>
          </a:p>
        </p:txBody>
      </p:sp>
      <p:sp>
        <p:nvSpPr>
          <p:cNvPr id="17" name="TextBox 81"/>
          <p:cNvSpPr txBox="1">
            <a:spLocks noChangeArrowheads="1"/>
          </p:cNvSpPr>
          <p:nvPr userDrawn="1"/>
        </p:nvSpPr>
        <p:spPr bwMode="auto">
          <a:xfrm>
            <a:off x="5690909" y="547280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marL="1143000" indent="-228600">
              <a:defRPr sz="2400">
                <a:solidFill>
                  <a:schemeClr val="tx1"/>
                </a:solidFill>
                <a:latin typeface="Calibri" pitchFamily="34" charset="0"/>
                <a:ea typeface="宋体" pitchFamily="2" charset="-122"/>
              </a:defRPr>
            </a:lvl3pPr>
            <a:lvl4pPr marL="1600200" indent="-228600">
              <a:defRPr sz="2400">
                <a:solidFill>
                  <a:schemeClr val="tx1"/>
                </a:solidFill>
                <a:latin typeface="Calibri" pitchFamily="34" charset="0"/>
                <a:ea typeface="宋体" pitchFamily="2" charset="-122"/>
              </a:defRPr>
            </a:lvl4pPr>
            <a:lvl5pPr marL="2057400" indent="-228600">
              <a:defRPr sz="2400">
                <a:solidFill>
                  <a:schemeClr val="tx1"/>
                </a:solidFill>
                <a:latin typeface="Calibri" pitchFamily="34" charset="0"/>
                <a:ea typeface="宋体" pitchFamily="2" charset="-122"/>
              </a:defRPr>
            </a:lvl5pPr>
            <a:lvl6pPr marL="2514600" indent="-228600" defTabSz="1233488" fontAlgn="base">
              <a:spcBef>
                <a:spcPct val="0"/>
              </a:spcBef>
              <a:spcAft>
                <a:spcPct val="0"/>
              </a:spcAft>
              <a:defRPr sz="2400">
                <a:solidFill>
                  <a:schemeClr val="tx1"/>
                </a:solidFill>
                <a:latin typeface="Calibri" pitchFamily="34" charset="0"/>
                <a:ea typeface="宋体" pitchFamily="2" charset="-122"/>
              </a:defRPr>
            </a:lvl6pPr>
            <a:lvl7pPr marL="2971800" indent="-228600" defTabSz="1233488" fontAlgn="base">
              <a:spcBef>
                <a:spcPct val="0"/>
              </a:spcBef>
              <a:spcAft>
                <a:spcPct val="0"/>
              </a:spcAft>
              <a:defRPr sz="2400">
                <a:solidFill>
                  <a:schemeClr val="tx1"/>
                </a:solidFill>
                <a:latin typeface="Calibri" pitchFamily="34" charset="0"/>
                <a:ea typeface="宋体" pitchFamily="2" charset="-122"/>
              </a:defRPr>
            </a:lvl7pPr>
            <a:lvl8pPr marL="3429000" indent="-228600" defTabSz="1233488" fontAlgn="base">
              <a:spcBef>
                <a:spcPct val="0"/>
              </a:spcBef>
              <a:spcAft>
                <a:spcPct val="0"/>
              </a:spcAft>
              <a:defRPr sz="2400">
                <a:solidFill>
                  <a:schemeClr val="tx1"/>
                </a:solidFill>
                <a:latin typeface="Calibri" pitchFamily="34" charset="0"/>
                <a:ea typeface="宋体" pitchFamily="2" charset="-122"/>
              </a:defRPr>
            </a:lvl8pPr>
            <a:lvl9pPr marL="3886200" indent="-228600" defTabSz="1233488" fontAlgn="base">
              <a:spcBef>
                <a:spcPct val="0"/>
              </a:spcBef>
              <a:spcAft>
                <a:spcPct val="0"/>
              </a:spcAft>
              <a:defRPr sz="2400">
                <a:solidFill>
                  <a:schemeClr val="tx1"/>
                </a:solidFill>
                <a:latin typeface="Calibri" pitchFamily="34" charset="0"/>
                <a:ea typeface="宋体" pitchFamily="2" charset="-122"/>
              </a:defRPr>
            </a:lvl9pPr>
          </a:lstStyle>
          <a:p>
            <a:endParaRPr lang="zh-CN" altLang="en-US" dirty="0">
              <a:ea typeface="微软雅黑" pitchFamily="34" charset="-122"/>
            </a:endParaRPr>
          </a:p>
        </p:txBody>
      </p:sp>
      <p:sp>
        <p:nvSpPr>
          <p:cNvPr id="18" name="矩形 6"/>
          <p:cNvSpPr>
            <a:spLocks noChangeArrowheads="1"/>
          </p:cNvSpPr>
          <p:nvPr userDrawn="1"/>
        </p:nvSpPr>
        <p:spPr bwMode="auto">
          <a:xfrm>
            <a:off x="913011" y="1828855"/>
            <a:ext cx="10081120" cy="4336009"/>
          </a:xfrm>
          <a:prstGeom prst="roundRect">
            <a:avLst>
              <a:gd name="adj" fmla="val 0"/>
            </a:avLst>
          </a:prstGeom>
          <a:solidFill>
            <a:srgbClr val="F0F0F0"/>
          </a:solidFill>
          <a:ln>
            <a:noFill/>
          </a:ln>
          <a:extLst/>
        </p:spPr>
        <p:txBody>
          <a:bodyPr anchor="ctr"/>
          <a:lstStyle/>
          <a:p>
            <a:pPr algn="ctr"/>
            <a:endParaRPr lang="zh-CN" altLang="zh-CN">
              <a:solidFill>
                <a:srgbClr val="FFFFFF"/>
              </a:solidFill>
              <a:latin typeface="宋体" pitchFamily="2" charset="-122"/>
              <a:ea typeface="宋体" pitchFamily="2" charset="-122"/>
              <a:sym typeface="宋体" pitchFamily="2" charset="-122"/>
            </a:endParaRPr>
          </a:p>
        </p:txBody>
      </p:sp>
      <p:sp>
        <p:nvSpPr>
          <p:cNvPr id="19" name="圆角矩形 18"/>
          <p:cNvSpPr/>
          <p:nvPr userDrawn="1"/>
        </p:nvSpPr>
        <p:spPr>
          <a:xfrm>
            <a:off x="1093030" y="2276872"/>
            <a:ext cx="9685077" cy="3744416"/>
          </a:xfrm>
          <a:prstGeom prst="roundRect">
            <a:avLst>
              <a:gd name="adj" fmla="val 0"/>
            </a:avLst>
          </a:prstGeom>
          <a:gradFill>
            <a:gsLst>
              <a:gs pos="0">
                <a:srgbClr val="2676FF">
                  <a:lumMod val="60000"/>
                  <a:lumOff val="40000"/>
                </a:srgbClr>
              </a:gs>
              <a:gs pos="100000">
                <a:srgbClr val="2676FF"/>
              </a:gs>
            </a:gsLst>
            <a:lin ang="5400000" scaled="0"/>
          </a:gradFill>
          <a:ln w="25400" cap="flat" cmpd="sng" algn="ctr">
            <a:noFill/>
            <a:prstDash val="solid"/>
          </a:ln>
          <a:effectLst>
            <a:outerShdw blurRad="50800" dist="38100" algn="l" rotWithShape="0">
              <a:prstClr val="black">
                <a:alpha val="40000"/>
              </a:prstClr>
            </a:outerShdw>
          </a:effectLst>
        </p:spPr>
        <p:txBody>
          <a:bodyPr anchor="ctr"/>
          <a:lstStyle/>
          <a:p>
            <a:pPr algn="ctr" fontAlgn="base">
              <a:lnSpc>
                <a:spcPct val="120000"/>
              </a:lnSpc>
              <a:spcBef>
                <a:spcPct val="0"/>
              </a:spcBef>
              <a:spcAft>
                <a:spcPct val="0"/>
              </a:spcAft>
            </a:pPr>
            <a:endParaRPr lang="en-US" b="1" kern="0">
              <a:solidFill>
                <a:sysClr val="window" lastClr="FFFFFF"/>
              </a:solidFill>
              <a:latin typeface="Calibri"/>
              <a:ea typeface="微软雅黑" pitchFamily="34" charset="-122"/>
            </a:endParaRPr>
          </a:p>
        </p:txBody>
      </p:sp>
    </p:spTree>
    <p:extLst>
      <p:ext uri="{BB962C8B-B14F-4D97-AF65-F5344CB8AC3E}">
        <p14:creationId xmlns:p14="http://schemas.microsoft.com/office/powerpoint/2010/main" val="2261441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7626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矩形 3"/>
          <p:cNvSpPr/>
          <p:nvPr userDrawn="1"/>
        </p:nvSpPr>
        <p:spPr>
          <a:xfrm>
            <a:off x="1089371" y="0"/>
            <a:ext cx="9949671" cy="542678"/>
          </a:xfrm>
          <a:prstGeom prst="rect">
            <a:avLst/>
          </a:prstGeom>
          <a:solidFill>
            <a:srgbClr val="DE0000"/>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cxnSp>
        <p:nvCxnSpPr>
          <p:cNvPr id="13" name="直接连接符 12"/>
          <p:cNvCxnSpPr/>
          <p:nvPr userDrawn="1"/>
        </p:nvCxnSpPr>
        <p:spPr>
          <a:xfrm>
            <a:off x="3221937"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11039043" y="173346"/>
            <a:ext cx="1093568" cy="369332"/>
          </a:xfrm>
          <a:prstGeom prst="rect">
            <a:avLst/>
          </a:prstGeom>
        </p:spPr>
        <p:txBody>
          <a:bodyPr/>
          <a:lstStyle/>
          <a:p>
            <a:pPr algn="ctr">
              <a:defRPr/>
            </a:pPr>
            <a:r>
              <a:rPr lang="zh-CN" altLang="en-US" sz="1600" dirty="0">
                <a:solidFill>
                  <a:srgbClr val="FF0000"/>
                </a:solidFill>
                <a:latin typeface="微软雅黑" pitchFamily="34" charset="-122"/>
                <a:ea typeface="微软雅黑" pitchFamily="34" charset="-122"/>
              </a:rPr>
              <a:t>第 </a:t>
            </a:r>
            <a:fld id="{2EEF1883-7A0E-4F66-9932-E581691AD397}" type="slidenum">
              <a:rPr lang="zh-CN" altLang="en-US" sz="1600">
                <a:solidFill>
                  <a:srgbClr val="FF0000"/>
                </a:solidFill>
              </a:rPr>
              <a:pPr algn="ctr">
                <a:defRPr/>
              </a:pPr>
              <a:t>‹#›</a:t>
            </a:fld>
            <a:r>
              <a:rPr lang="zh-CN" altLang="en-US" sz="1600" dirty="0">
                <a:solidFill>
                  <a:srgbClr val="FF0000"/>
                </a:solidFill>
              </a:rPr>
              <a:t>  </a:t>
            </a:r>
            <a:r>
              <a:rPr lang="zh-CN" altLang="en-US" sz="1600" dirty="0">
                <a:solidFill>
                  <a:srgbClr val="FF0000"/>
                </a:solidFill>
                <a:latin typeface="微软雅黑" pitchFamily="34" charset="-122"/>
                <a:ea typeface="微软雅黑" pitchFamily="34" charset="-122"/>
              </a:rPr>
              <a:t>页</a:t>
            </a:r>
          </a:p>
        </p:txBody>
      </p:sp>
      <p:sp>
        <p:nvSpPr>
          <p:cNvPr id="19" name="Rectangle 5"/>
          <p:cNvSpPr>
            <a:spLocks noChangeArrowheads="1"/>
          </p:cNvSpPr>
          <p:nvPr userDrawn="1"/>
        </p:nvSpPr>
        <p:spPr bwMode="auto">
          <a:xfrm rot="16200000">
            <a:off x="9603667" y="94320"/>
            <a:ext cx="1196752" cy="1008112"/>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tabLst/>
            </a:pPr>
            <a:endParaRPr kumimoji="0" lang="zh-CN" altLang="en-US" b="1" i="0" u="none" strike="noStrike" kern="0" cap="none" spc="0" normalizeH="0" baseline="0" dirty="0">
              <a:ln>
                <a:noFill/>
              </a:ln>
              <a:solidFill>
                <a:srgbClr val="F9F9F9"/>
              </a:solidFill>
              <a:effectLst/>
              <a:uLnTx/>
              <a:uFillTx/>
              <a:latin typeface="微软雅黑" pitchFamily="34" charset="-122"/>
              <a:ea typeface="微软雅黑" pitchFamily="34" charset="-122"/>
            </a:endParaRPr>
          </a:p>
        </p:txBody>
      </p:sp>
      <p:cxnSp>
        <p:nvCxnSpPr>
          <p:cNvPr id="20" name="直接连接符 19"/>
          <p:cNvCxnSpPr/>
          <p:nvPr userDrawn="1"/>
        </p:nvCxnSpPr>
        <p:spPr>
          <a:xfrm>
            <a:off x="5371880"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7521823"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455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2014/6/25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2014/6/25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2014/6/25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2014/6/25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2014/6/25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1502" y="274639"/>
            <a:ext cx="2743914"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759" y="274639"/>
            <a:ext cx="802849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2014/6/25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2014/6/25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5744692"/>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8" name="矩形 17"/>
          <p:cNvSpPr/>
          <p:nvPr userDrawn="1"/>
        </p:nvSpPr>
        <p:spPr>
          <a:xfrm>
            <a:off x="1089371" y="0"/>
            <a:ext cx="9949671" cy="598375"/>
          </a:xfrm>
          <a:prstGeom prst="rect">
            <a:avLst/>
          </a:prstGeom>
          <a:solidFill>
            <a:srgbClr val="DE0000"/>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cxnSp>
        <p:nvCxnSpPr>
          <p:cNvPr id="20" name="直接连接符 19"/>
          <p:cNvCxnSpPr/>
          <p:nvPr userDrawn="1"/>
        </p:nvCxnSpPr>
        <p:spPr>
          <a:xfrm>
            <a:off x="3221937"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矩形 20"/>
          <p:cNvSpPr/>
          <p:nvPr userDrawn="1"/>
        </p:nvSpPr>
        <p:spPr>
          <a:xfrm>
            <a:off x="11039043" y="173346"/>
            <a:ext cx="1093568" cy="369332"/>
          </a:xfrm>
          <a:prstGeom prst="rect">
            <a:avLst/>
          </a:prstGeom>
        </p:spPr>
        <p:txBody>
          <a:bodyPr/>
          <a:lstStyle/>
          <a:p>
            <a:pPr algn="ctr">
              <a:defRPr/>
            </a:pPr>
            <a:r>
              <a:rPr lang="zh-CN" altLang="en-US" sz="1600" dirty="0">
                <a:solidFill>
                  <a:srgbClr val="FF0000"/>
                </a:solidFill>
                <a:latin typeface="微软雅黑" pitchFamily="34" charset="-122"/>
                <a:ea typeface="微软雅黑" pitchFamily="34" charset="-122"/>
              </a:rPr>
              <a:t>第 </a:t>
            </a:r>
            <a:fld id="{2EEF1883-7A0E-4F66-9932-E581691AD397}" type="slidenum">
              <a:rPr lang="zh-CN" altLang="en-US" sz="1600">
                <a:solidFill>
                  <a:srgbClr val="FF0000"/>
                </a:solidFill>
              </a:rPr>
              <a:pPr algn="ctr">
                <a:defRPr/>
              </a:pPr>
              <a:t>‹#›</a:t>
            </a:fld>
            <a:r>
              <a:rPr lang="zh-CN" altLang="en-US" sz="1600" dirty="0">
                <a:solidFill>
                  <a:srgbClr val="FF0000"/>
                </a:solidFill>
              </a:rPr>
              <a:t>  </a:t>
            </a:r>
            <a:r>
              <a:rPr lang="zh-CN" altLang="en-US" sz="1600" dirty="0">
                <a:solidFill>
                  <a:srgbClr val="FF0000"/>
                </a:solidFill>
                <a:latin typeface="微软雅黑" pitchFamily="34" charset="-122"/>
                <a:ea typeface="微软雅黑" pitchFamily="34" charset="-122"/>
              </a:rPr>
              <a:t>页</a:t>
            </a:r>
          </a:p>
        </p:txBody>
      </p:sp>
      <p:sp>
        <p:nvSpPr>
          <p:cNvPr id="22" name="Rectangle 5"/>
          <p:cNvSpPr>
            <a:spLocks noChangeArrowheads="1"/>
          </p:cNvSpPr>
          <p:nvPr userDrawn="1"/>
        </p:nvSpPr>
        <p:spPr bwMode="auto">
          <a:xfrm rot="16200000">
            <a:off x="9603667" y="94320"/>
            <a:ext cx="1196752" cy="1008112"/>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tabLst/>
            </a:pPr>
            <a:endParaRPr kumimoji="0" lang="zh-CN" altLang="en-US" b="1" i="0" u="none" strike="noStrike" kern="0" cap="none" spc="0" normalizeH="0" baseline="0" dirty="0">
              <a:ln>
                <a:noFill/>
              </a:ln>
              <a:solidFill>
                <a:srgbClr val="F9F9F9"/>
              </a:solidFill>
              <a:effectLst/>
              <a:uLnTx/>
              <a:uFillTx/>
              <a:latin typeface="微软雅黑" pitchFamily="34" charset="-122"/>
              <a:ea typeface="微软雅黑" pitchFamily="34" charset="-122"/>
            </a:endParaRPr>
          </a:p>
        </p:txBody>
      </p:sp>
      <p:cxnSp>
        <p:nvCxnSpPr>
          <p:cNvPr id="23" name="直接连接符 22"/>
          <p:cNvCxnSpPr/>
          <p:nvPr userDrawn="1"/>
        </p:nvCxnSpPr>
        <p:spPr>
          <a:xfrm>
            <a:off x="5371880"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a:off x="7521823"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等腰三角形 25"/>
          <p:cNvSpPr/>
          <p:nvPr userDrawn="1"/>
        </p:nvSpPr>
        <p:spPr>
          <a:xfrm flipV="1">
            <a:off x="2011637" y="542678"/>
            <a:ext cx="288032" cy="161388"/>
          </a:xfrm>
          <a:prstGeom prst="triangle">
            <a:avLst/>
          </a:prstGeom>
          <a:solidFill>
            <a:srgbClr val="DE0000"/>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cxnSp>
        <p:nvCxnSpPr>
          <p:cNvPr id="3" name="直接连接符 2"/>
          <p:cNvCxnSpPr/>
          <p:nvPr userDrawn="1"/>
        </p:nvCxnSpPr>
        <p:spPr>
          <a:xfrm>
            <a:off x="9842003" y="542678"/>
            <a:ext cx="7200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310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18" name="矩形 17"/>
          <p:cNvSpPr/>
          <p:nvPr userDrawn="1"/>
        </p:nvSpPr>
        <p:spPr>
          <a:xfrm>
            <a:off x="1089371" y="0"/>
            <a:ext cx="9949671" cy="542678"/>
          </a:xfrm>
          <a:prstGeom prst="rect">
            <a:avLst/>
          </a:prstGeom>
          <a:solidFill>
            <a:srgbClr val="DE0000"/>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cxnSp>
        <p:nvCxnSpPr>
          <p:cNvPr id="20" name="直接连接符 19"/>
          <p:cNvCxnSpPr/>
          <p:nvPr userDrawn="1"/>
        </p:nvCxnSpPr>
        <p:spPr>
          <a:xfrm>
            <a:off x="3221937"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矩形 20"/>
          <p:cNvSpPr/>
          <p:nvPr userDrawn="1"/>
        </p:nvSpPr>
        <p:spPr>
          <a:xfrm>
            <a:off x="11039043" y="173346"/>
            <a:ext cx="1093568" cy="369332"/>
          </a:xfrm>
          <a:prstGeom prst="rect">
            <a:avLst/>
          </a:prstGeom>
        </p:spPr>
        <p:txBody>
          <a:bodyPr/>
          <a:lstStyle/>
          <a:p>
            <a:pPr algn="ctr">
              <a:defRPr/>
            </a:pPr>
            <a:r>
              <a:rPr lang="zh-CN" altLang="en-US" sz="1600" dirty="0">
                <a:solidFill>
                  <a:srgbClr val="FF0000"/>
                </a:solidFill>
                <a:latin typeface="微软雅黑" pitchFamily="34" charset="-122"/>
                <a:ea typeface="微软雅黑" pitchFamily="34" charset="-122"/>
              </a:rPr>
              <a:t>第 </a:t>
            </a:r>
            <a:fld id="{2EEF1883-7A0E-4F66-9932-E581691AD397}" type="slidenum">
              <a:rPr lang="zh-CN" altLang="en-US" sz="1600">
                <a:solidFill>
                  <a:srgbClr val="FF0000"/>
                </a:solidFill>
              </a:rPr>
              <a:pPr algn="ctr">
                <a:defRPr/>
              </a:pPr>
              <a:t>‹#›</a:t>
            </a:fld>
            <a:r>
              <a:rPr lang="zh-CN" altLang="en-US" sz="1600" dirty="0">
                <a:solidFill>
                  <a:srgbClr val="FF0000"/>
                </a:solidFill>
              </a:rPr>
              <a:t>  </a:t>
            </a:r>
            <a:r>
              <a:rPr lang="zh-CN" altLang="en-US" sz="1600" dirty="0">
                <a:solidFill>
                  <a:srgbClr val="FF0000"/>
                </a:solidFill>
                <a:latin typeface="微软雅黑" pitchFamily="34" charset="-122"/>
                <a:ea typeface="微软雅黑" pitchFamily="34" charset="-122"/>
              </a:rPr>
              <a:t>页</a:t>
            </a:r>
          </a:p>
        </p:txBody>
      </p:sp>
      <p:sp>
        <p:nvSpPr>
          <p:cNvPr id="22" name="Rectangle 5"/>
          <p:cNvSpPr>
            <a:spLocks noChangeArrowheads="1"/>
          </p:cNvSpPr>
          <p:nvPr userDrawn="1"/>
        </p:nvSpPr>
        <p:spPr bwMode="auto">
          <a:xfrm rot="16200000">
            <a:off x="9603667" y="94320"/>
            <a:ext cx="1196752" cy="1008112"/>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tabLst/>
            </a:pPr>
            <a:endParaRPr kumimoji="0" lang="zh-CN" altLang="en-US" b="1" i="0" u="none" strike="noStrike" kern="0" cap="none" spc="0" normalizeH="0" baseline="0" dirty="0">
              <a:ln>
                <a:noFill/>
              </a:ln>
              <a:solidFill>
                <a:srgbClr val="F9F9F9"/>
              </a:solidFill>
              <a:effectLst/>
              <a:uLnTx/>
              <a:uFillTx/>
              <a:latin typeface="微软雅黑" pitchFamily="34" charset="-122"/>
              <a:ea typeface="微软雅黑" pitchFamily="34" charset="-122"/>
            </a:endParaRPr>
          </a:p>
        </p:txBody>
      </p:sp>
      <p:cxnSp>
        <p:nvCxnSpPr>
          <p:cNvPr id="23" name="直接连接符 22"/>
          <p:cNvCxnSpPr/>
          <p:nvPr userDrawn="1"/>
        </p:nvCxnSpPr>
        <p:spPr>
          <a:xfrm>
            <a:off x="5371880"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a:off x="7521823"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1089371" y="94367"/>
            <a:ext cx="2132565" cy="369332"/>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800" b="1" kern="1200" dirty="0" smtClean="0">
                <a:solidFill>
                  <a:schemeClr val="bg1"/>
                </a:solidFill>
                <a:latin typeface="微软雅黑" pitchFamily="34" charset="-122"/>
                <a:ea typeface="微软雅黑" pitchFamily="34" charset="-122"/>
                <a:cs typeface="+mn-cs"/>
              </a:rPr>
              <a:t>背景</a:t>
            </a:r>
            <a:endParaRPr lang="zh-CN" altLang="en-US" sz="1800" b="1" kern="1200" dirty="0">
              <a:solidFill>
                <a:schemeClr val="bg1"/>
              </a:solidFill>
              <a:latin typeface="微软雅黑" pitchFamily="34" charset="-122"/>
              <a:ea typeface="微软雅黑" pitchFamily="34" charset="-122"/>
              <a:cs typeface="+mn-cs"/>
            </a:endParaRPr>
          </a:p>
        </p:txBody>
      </p:sp>
      <p:sp>
        <p:nvSpPr>
          <p:cNvPr id="26" name="等腰三角形 25"/>
          <p:cNvSpPr/>
          <p:nvPr userDrawn="1"/>
        </p:nvSpPr>
        <p:spPr>
          <a:xfrm flipV="1">
            <a:off x="2011637" y="542678"/>
            <a:ext cx="288032" cy="161388"/>
          </a:xfrm>
          <a:prstGeom prst="triangle">
            <a:avLst/>
          </a:prstGeom>
          <a:solidFill>
            <a:srgbClr val="DE0000"/>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sp>
        <p:nvSpPr>
          <p:cNvPr id="27" name="TextBox 26"/>
          <p:cNvSpPr txBox="1"/>
          <p:nvPr userDrawn="1"/>
        </p:nvSpPr>
        <p:spPr>
          <a:xfrm>
            <a:off x="3244943" y="138118"/>
            <a:ext cx="2126937"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kern="1200" dirty="0" smtClean="0">
                <a:solidFill>
                  <a:schemeClr val="bg1"/>
                </a:solidFill>
                <a:latin typeface="微软雅黑" pitchFamily="34" charset="-122"/>
                <a:ea typeface="微软雅黑" pitchFamily="34" charset="-122"/>
                <a:cs typeface="+mn-cs"/>
              </a:rPr>
              <a:t>研究基础</a:t>
            </a:r>
            <a:endParaRPr lang="zh-CN" altLang="en-US" sz="1600" kern="1200" dirty="0">
              <a:solidFill>
                <a:schemeClr val="bg1"/>
              </a:solidFill>
              <a:latin typeface="微软雅黑" pitchFamily="34" charset="-122"/>
              <a:ea typeface="微软雅黑" pitchFamily="34" charset="-122"/>
              <a:cs typeface="+mn-cs"/>
            </a:endParaRPr>
          </a:p>
        </p:txBody>
      </p:sp>
      <p:sp>
        <p:nvSpPr>
          <p:cNvPr id="28" name="TextBox 27"/>
          <p:cNvSpPr txBox="1"/>
          <p:nvPr userDrawn="1"/>
        </p:nvSpPr>
        <p:spPr>
          <a:xfrm>
            <a:off x="5371880" y="138118"/>
            <a:ext cx="2149943"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kern="1200" dirty="0" smtClean="0">
                <a:solidFill>
                  <a:schemeClr val="bg1"/>
                </a:solidFill>
                <a:latin typeface="微软雅黑" pitchFamily="34" charset="-122"/>
                <a:ea typeface="微软雅黑" pitchFamily="34" charset="-122"/>
                <a:cs typeface="+mn-cs"/>
              </a:rPr>
              <a:t>国内外研究现状</a:t>
            </a:r>
            <a:endParaRPr lang="zh-CN" altLang="en-US" sz="1600" kern="1200" dirty="0">
              <a:solidFill>
                <a:schemeClr val="bg1"/>
              </a:solidFill>
              <a:latin typeface="微软雅黑" pitchFamily="34" charset="-122"/>
              <a:ea typeface="微软雅黑" pitchFamily="34" charset="-122"/>
              <a:cs typeface="+mn-cs"/>
            </a:endParaRPr>
          </a:p>
        </p:txBody>
      </p:sp>
      <p:sp>
        <p:nvSpPr>
          <p:cNvPr id="29" name="TextBox 28"/>
          <p:cNvSpPr txBox="1"/>
          <p:nvPr userDrawn="1"/>
        </p:nvSpPr>
        <p:spPr>
          <a:xfrm>
            <a:off x="7521823" y="138118"/>
            <a:ext cx="2142862" cy="338554"/>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zh-CN" altLang="en-US" sz="1600" kern="1200" dirty="0" smtClean="0">
                <a:solidFill>
                  <a:schemeClr val="bg1"/>
                </a:solidFill>
                <a:latin typeface="微软雅黑" pitchFamily="34" charset="-122"/>
                <a:ea typeface="微软雅黑" pitchFamily="34" charset="-122"/>
                <a:cs typeface="+mn-cs"/>
              </a:rPr>
              <a:t>愿景与挑战</a:t>
            </a:r>
            <a:endParaRPr lang="zh-CN" altLang="en-US" sz="1600" kern="1200" dirty="0">
              <a:solidFill>
                <a:schemeClr val="bg1"/>
              </a:solidFill>
              <a:latin typeface="微软雅黑" pitchFamily="34" charset="-122"/>
              <a:ea typeface="微软雅黑" pitchFamily="34" charset="-122"/>
              <a:cs typeface="+mn-cs"/>
            </a:endParaRPr>
          </a:p>
        </p:txBody>
      </p:sp>
      <p:sp>
        <p:nvSpPr>
          <p:cNvPr id="30" name="TextBox 29"/>
          <p:cNvSpPr txBox="1"/>
          <p:nvPr userDrawn="1"/>
        </p:nvSpPr>
        <p:spPr>
          <a:xfrm>
            <a:off x="9697987" y="17934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dirty="0" smtClean="0">
                <a:solidFill>
                  <a:srgbClr val="FF0000"/>
                </a:solidFill>
                <a:effectLst/>
                <a:latin typeface="微软雅黑" pitchFamily="34" charset="-122"/>
                <a:ea typeface="微软雅黑" pitchFamily="34" charset="-122"/>
                <a:cs typeface="+mn-cs"/>
              </a:rPr>
              <a:t>正文</a:t>
            </a:r>
            <a:endParaRPr lang="en-US" altLang="zh-CN" sz="1600" b="0" kern="1200" dirty="0" smtClean="0">
              <a:solidFill>
                <a:srgbClr val="FF0000"/>
              </a:solidFill>
              <a:effectLst/>
              <a:latin typeface="微软雅黑" pitchFamily="34" charset="-122"/>
              <a:ea typeface="微软雅黑" pitchFamily="34" charset="-122"/>
              <a:cs typeface="+mn-cs"/>
            </a:endParaRPr>
          </a:p>
        </p:txBody>
      </p:sp>
      <p:cxnSp>
        <p:nvCxnSpPr>
          <p:cNvPr id="3" name="直接连接符 2"/>
          <p:cNvCxnSpPr/>
          <p:nvPr userDrawn="1"/>
        </p:nvCxnSpPr>
        <p:spPr>
          <a:xfrm>
            <a:off x="9842003" y="542678"/>
            <a:ext cx="7200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userDrawn="1"/>
        </p:nvSpPr>
        <p:spPr>
          <a:xfrm>
            <a:off x="9697987" y="611396"/>
            <a:ext cx="1008112" cy="369332"/>
          </a:xfrm>
          <a:prstGeom prst="rect">
            <a:avLst/>
          </a:prstGeom>
          <a:noFill/>
          <a:effectLst/>
        </p:spPr>
        <p:txBody>
          <a:bodyPr wrap="square" rtlCol="0">
            <a:spAutoFit/>
          </a:bodyPr>
          <a:lstStyle/>
          <a:p>
            <a:pPr marL="0" algn="ctr" defTabSz="914400" rtl="0" eaLnBrk="1" latinLnBrk="0" hangingPunct="1"/>
            <a:r>
              <a:rPr lang="zh-CN" altLang="en-US" sz="1800" b="1" kern="1200" dirty="0" smtClean="0">
                <a:solidFill>
                  <a:srgbClr val="FF0000"/>
                </a:solidFill>
                <a:effectLst/>
                <a:latin typeface="微软雅黑" pitchFamily="34" charset="-122"/>
                <a:ea typeface="微软雅黑" pitchFamily="34" charset="-122"/>
                <a:cs typeface="+mn-cs"/>
              </a:rPr>
              <a:t>第一章</a:t>
            </a:r>
            <a:endParaRPr lang="en-US" altLang="zh-CN" sz="1800" b="1" kern="1200" dirty="0" smtClean="0">
              <a:solidFill>
                <a:srgbClr val="FF0000"/>
              </a:solidFill>
              <a:effectLst/>
              <a:latin typeface="微软雅黑" pitchFamily="34" charset="-122"/>
              <a:ea typeface="微软雅黑" pitchFamily="34" charset="-122"/>
              <a:cs typeface="+mn-cs"/>
            </a:endParaRPr>
          </a:p>
        </p:txBody>
      </p:sp>
      <p:cxnSp>
        <p:nvCxnSpPr>
          <p:cNvPr id="17" name="直接连接符 16"/>
          <p:cNvCxnSpPr/>
          <p:nvPr userDrawn="1"/>
        </p:nvCxnSpPr>
        <p:spPr>
          <a:xfrm>
            <a:off x="1057027" y="2015262"/>
            <a:ext cx="0" cy="4510082"/>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2" name="直接连接符 31"/>
          <p:cNvCxnSpPr/>
          <p:nvPr userDrawn="1"/>
        </p:nvCxnSpPr>
        <p:spPr>
          <a:xfrm>
            <a:off x="1057027" y="6525344"/>
            <a:ext cx="144016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33" name="矩形 32"/>
          <p:cNvSpPr/>
          <p:nvPr userDrawn="1"/>
        </p:nvSpPr>
        <p:spPr>
          <a:xfrm>
            <a:off x="408955" y="2536278"/>
            <a:ext cx="648072" cy="3681289"/>
          </a:xfrm>
          <a:prstGeom prst="rect">
            <a:avLst/>
          </a:prstGeom>
          <a:solidFill>
            <a:srgbClr val="CC0000">
              <a:alpha val="65098"/>
            </a:srgbClr>
          </a:solidFill>
          <a:ln>
            <a:noFill/>
          </a:ln>
          <a:effectLst>
            <a:outerShdw blurRad="63500" sx="102000" sy="102000" algn="ctr" rotWithShape="0">
              <a:schemeClr val="bg1">
                <a:alpha val="40000"/>
              </a:scheme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TextBox 33"/>
          <p:cNvSpPr txBox="1"/>
          <p:nvPr userDrawn="1"/>
        </p:nvSpPr>
        <p:spPr>
          <a:xfrm>
            <a:off x="503029" y="3813915"/>
            <a:ext cx="553998" cy="1656864"/>
          </a:xfrm>
          <a:prstGeom prst="rect">
            <a:avLst/>
          </a:prstGeom>
          <a:noFill/>
        </p:spPr>
        <p:txBody>
          <a:bodyPr vert="eaVert" wrap="none" rtlCol="0" anchor="ctr">
            <a:spAutoFit/>
          </a:bodyPr>
          <a:lstStyle/>
          <a:p>
            <a:pPr algn="ctr"/>
            <a:r>
              <a:rPr lang="zh-CN" altLang="en-US" sz="2400" spc="40" dirty="0" smtClean="0">
                <a:solidFill>
                  <a:schemeClr val="bg1"/>
                </a:solidFill>
                <a:latin typeface="微软雅黑" pitchFamily="34" charset="-122"/>
                <a:ea typeface="微软雅黑" pitchFamily="34" charset="-122"/>
              </a:rPr>
              <a:t>作用与意义</a:t>
            </a:r>
            <a:endParaRPr lang="zh-CN" altLang="en-US" sz="2400" spc="40" dirty="0">
              <a:solidFill>
                <a:schemeClr val="bg1"/>
              </a:solidFill>
              <a:latin typeface="微软雅黑" pitchFamily="34" charset="-122"/>
              <a:ea typeface="微软雅黑" pitchFamily="34" charset="-122"/>
            </a:endParaRPr>
          </a:p>
        </p:txBody>
      </p:sp>
      <p:sp>
        <p:nvSpPr>
          <p:cNvPr id="35" name="椭圆 34"/>
          <p:cNvSpPr/>
          <p:nvPr userDrawn="1"/>
        </p:nvSpPr>
        <p:spPr bwMode="auto">
          <a:xfrm>
            <a:off x="480991" y="2704866"/>
            <a:ext cx="504000" cy="504000"/>
          </a:xfrm>
          <a:prstGeom prst="ellipse">
            <a:avLst/>
          </a:prstGeom>
          <a:solidFill>
            <a:sysClr val="window" lastClr="FFFFFF">
              <a:lumMod val="95000"/>
            </a:sysClr>
          </a:solidFill>
          <a:ln w="25400" cap="flat" cmpd="sng" algn="ctr">
            <a:no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r>
              <a:rPr lang="en-US" altLang="zh-CN" sz="3200" b="1" kern="0" dirty="0">
                <a:solidFill>
                  <a:sysClr val="window" lastClr="FFFFFF">
                    <a:lumMod val="50000"/>
                  </a:sysClr>
                </a:solidFill>
                <a:latin typeface="Broadway" pitchFamily="82" charset="0"/>
                <a:ea typeface="微软雅黑" pitchFamily="34" charset="-122"/>
              </a:rPr>
              <a:t>3</a:t>
            </a:r>
            <a:endParaRPr kumimoji="0" lang="zh-CN" altLang="en-US" sz="3200" b="1" i="0" u="none" strike="noStrike" kern="0" cap="none" spc="0" normalizeH="0" baseline="0" noProof="0" dirty="0">
              <a:ln>
                <a:noFill/>
              </a:ln>
              <a:solidFill>
                <a:sysClr val="window" lastClr="FFFFFF">
                  <a:lumMod val="50000"/>
                </a:sysClr>
              </a:solidFill>
              <a:effectLst/>
              <a:uLnTx/>
              <a:uFillTx/>
              <a:latin typeface="Broadway" pitchFamily="82" charset="0"/>
              <a:ea typeface="微软雅黑" pitchFamily="34" charset="-122"/>
            </a:endParaRPr>
          </a:p>
        </p:txBody>
      </p:sp>
    </p:spTree>
    <p:extLst>
      <p:ext uri="{BB962C8B-B14F-4D97-AF65-F5344CB8AC3E}">
        <p14:creationId xmlns:p14="http://schemas.microsoft.com/office/powerpoint/2010/main" val="2728669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18" name="矩形 17"/>
          <p:cNvSpPr/>
          <p:nvPr userDrawn="1"/>
        </p:nvSpPr>
        <p:spPr>
          <a:xfrm>
            <a:off x="1089371" y="0"/>
            <a:ext cx="9949671" cy="542678"/>
          </a:xfrm>
          <a:prstGeom prst="rect">
            <a:avLst/>
          </a:prstGeom>
          <a:solidFill>
            <a:srgbClr val="D56509"/>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cxnSp>
        <p:nvCxnSpPr>
          <p:cNvPr id="20" name="直接连接符 19"/>
          <p:cNvCxnSpPr/>
          <p:nvPr userDrawn="1"/>
        </p:nvCxnSpPr>
        <p:spPr>
          <a:xfrm>
            <a:off x="3221937"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矩形 20"/>
          <p:cNvSpPr/>
          <p:nvPr userDrawn="1"/>
        </p:nvSpPr>
        <p:spPr>
          <a:xfrm>
            <a:off x="11039043" y="173346"/>
            <a:ext cx="1093568" cy="369332"/>
          </a:xfrm>
          <a:prstGeom prst="rect">
            <a:avLst/>
          </a:prstGeom>
        </p:spPr>
        <p:txBody>
          <a:bodyPr/>
          <a:lstStyle/>
          <a:p>
            <a:pPr algn="ctr">
              <a:defRPr/>
            </a:pPr>
            <a:r>
              <a:rPr lang="zh-CN" altLang="en-US" sz="1600" dirty="0">
                <a:solidFill>
                  <a:srgbClr val="F05425"/>
                </a:solidFill>
                <a:latin typeface="微软雅黑" pitchFamily="34" charset="-122"/>
                <a:ea typeface="微软雅黑" pitchFamily="34" charset="-122"/>
              </a:rPr>
              <a:t>第 </a:t>
            </a:r>
            <a:fld id="{2EEF1883-7A0E-4F66-9932-E581691AD397}" type="slidenum">
              <a:rPr lang="zh-CN" altLang="en-US" sz="1600">
                <a:solidFill>
                  <a:srgbClr val="F05425"/>
                </a:solidFill>
              </a:rPr>
              <a:pPr algn="ctr">
                <a:defRPr/>
              </a:pPr>
              <a:t>‹#›</a:t>
            </a:fld>
            <a:r>
              <a:rPr lang="zh-CN" altLang="en-US" sz="1600" dirty="0">
                <a:solidFill>
                  <a:srgbClr val="F05425"/>
                </a:solidFill>
              </a:rPr>
              <a:t>  </a:t>
            </a:r>
            <a:r>
              <a:rPr lang="zh-CN" altLang="en-US" sz="1600" dirty="0">
                <a:solidFill>
                  <a:srgbClr val="F05425"/>
                </a:solidFill>
                <a:latin typeface="微软雅黑" pitchFamily="34" charset="-122"/>
                <a:ea typeface="微软雅黑" pitchFamily="34" charset="-122"/>
              </a:rPr>
              <a:t>页</a:t>
            </a:r>
          </a:p>
        </p:txBody>
      </p:sp>
      <p:sp>
        <p:nvSpPr>
          <p:cNvPr id="22" name="Rectangle 5"/>
          <p:cNvSpPr>
            <a:spLocks noChangeArrowheads="1"/>
          </p:cNvSpPr>
          <p:nvPr userDrawn="1"/>
        </p:nvSpPr>
        <p:spPr bwMode="auto">
          <a:xfrm rot="16200000">
            <a:off x="9603667" y="94320"/>
            <a:ext cx="1196752" cy="1008112"/>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tabLst/>
            </a:pPr>
            <a:endParaRPr kumimoji="0" lang="zh-CN" altLang="en-US" b="1" i="0" u="none" strike="noStrike" kern="0" cap="none" spc="0" normalizeH="0" baseline="0" dirty="0">
              <a:ln>
                <a:noFill/>
              </a:ln>
              <a:solidFill>
                <a:srgbClr val="F9F9F9"/>
              </a:solidFill>
              <a:effectLst/>
              <a:uLnTx/>
              <a:uFillTx/>
              <a:latin typeface="微软雅黑" pitchFamily="34" charset="-122"/>
              <a:ea typeface="微软雅黑" pitchFamily="34" charset="-122"/>
            </a:endParaRPr>
          </a:p>
        </p:txBody>
      </p:sp>
      <p:cxnSp>
        <p:nvCxnSpPr>
          <p:cNvPr id="23" name="直接连接符 22"/>
          <p:cNvCxnSpPr/>
          <p:nvPr userDrawn="1"/>
        </p:nvCxnSpPr>
        <p:spPr>
          <a:xfrm>
            <a:off x="5371880"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a:off x="7521823"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250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2" name="矩形 1"/>
          <p:cNvSpPr/>
          <p:nvPr userDrawn="1"/>
        </p:nvSpPr>
        <p:spPr>
          <a:xfrm>
            <a:off x="1089371" y="0"/>
            <a:ext cx="9949671" cy="542678"/>
          </a:xfrm>
          <a:prstGeom prst="rect">
            <a:avLst/>
          </a:prstGeom>
          <a:solidFill>
            <a:srgbClr val="D56509"/>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cxnSp>
        <p:nvCxnSpPr>
          <p:cNvPr id="4" name="直接连接符 3"/>
          <p:cNvCxnSpPr/>
          <p:nvPr userDrawn="1"/>
        </p:nvCxnSpPr>
        <p:spPr>
          <a:xfrm>
            <a:off x="3221937"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p:cNvSpPr/>
          <p:nvPr userDrawn="1"/>
        </p:nvSpPr>
        <p:spPr>
          <a:xfrm>
            <a:off x="11039043" y="173346"/>
            <a:ext cx="1093568" cy="369332"/>
          </a:xfrm>
          <a:prstGeom prst="rect">
            <a:avLst/>
          </a:prstGeom>
        </p:spPr>
        <p:txBody>
          <a:bodyPr/>
          <a:lstStyle/>
          <a:p>
            <a:pPr algn="ctr">
              <a:defRPr/>
            </a:pPr>
            <a:r>
              <a:rPr lang="zh-CN" altLang="en-US" sz="1600" dirty="0">
                <a:solidFill>
                  <a:srgbClr val="F05425"/>
                </a:solidFill>
                <a:latin typeface="微软雅黑" pitchFamily="34" charset="-122"/>
                <a:ea typeface="微软雅黑" pitchFamily="34" charset="-122"/>
              </a:rPr>
              <a:t>第 </a:t>
            </a:r>
            <a:fld id="{2EEF1883-7A0E-4F66-9932-E581691AD397}" type="slidenum">
              <a:rPr lang="zh-CN" altLang="en-US" sz="1600">
                <a:solidFill>
                  <a:srgbClr val="F05425"/>
                </a:solidFill>
              </a:rPr>
              <a:pPr algn="ctr">
                <a:defRPr/>
              </a:pPr>
              <a:t>‹#›</a:t>
            </a:fld>
            <a:r>
              <a:rPr lang="zh-CN" altLang="en-US" sz="1600" dirty="0">
                <a:solidFill>
                  <a:srgbClr val="F05425"/>
                </a:solidFill>
              </a:rPr>
              <a:t>  </a:t>
            </a:r>
            <a:r>
              <a:rPr lang="zh-CN" altLang="en-US" sz="1600" dirty="0">
                <a:solidFill>
                  <a:srgbClr val="F05425"/>
                </a:solidFill>
                <a:latin typeface="微软雅黑" pitchFamily="34" charset="-122"/>
                <a:ea typeface="微软雅黑" pitchFamily="34" charset="-122"/>
              </a:rPr>
              <a:t>页</a:t>
            </a:r>
          </a:p>
        </p:txBody>
      </p:sp>
      <p:sp>
        <p:nvSpPr>
          <p:cNvPr id="6" name="Rectangle 5"/>
          <p:cNvSpPr>
            <a:spLocks noChangeArrowheads="1"/>
          </p:cNvSpPr>
          <p:nvPr userDrawn="1"/>
        </p:nvSpPr>
        <p:spPr bwMode="auto">
          <a:xfrm rot="16200000">
            <a:off x="9603667" y="94320"/>
            <a:ext cx="1196752" cy="1008112"/>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tabLst/>
            </a:pPr>
            <a:endParaRPr kumimoji="0" lang="zh-CN" altLang="en-US" b="1" i="0" u="none" strike="noStrike" kern="0" cap="none" spc="0" normalizeH="0" baseline="0" dirty="0">
              <a:ln>
                <a:noFill/>
              </a:ln>
              <a:solidFill>
                <a:srgbClr val="F9F9F9"/>
              </a:solidFill>
              <a:effectLst/>
              <a:uLnTx/>
              <a:uFillTx/>
              <a:latin typeface="微软雅黑" pitchFamily="34" charset="-122"/>
              <a:ea typeface="微软雅黑" pitchFamily="34" charset="-122"/>
            </a:endParaRPr>
          </a:p>
        </p:txBody>
      </p:sp>
      <p:cxnSp>
        <p:nvCxnSpPr>
          <p:cNvPr id="7" name="直接连接符 6"/>
          <p:cNvCxnSpPr/>
          <p:nvPr userDrawn="1"/>
        </p:nvCxnSpPr>
        <p:spPr>
          <a:xfrm>
            <a:off x="5371880"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7521823"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userDrawn="1"/>
        </p:nvSpPr>
        <p:spPr>
          <a:xfrm flipV="1">
            <a:off x="4164395" y="542678"/>
            <a:ext cx="288032" cy="161388"/>
          </a:xfrm>
          <a:prstGeom prst="triangle">
            <a:avLst/>
          </a:prstGeom>
          <a:solidFill>
            <a:srgbClr val="D56509"/>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cxnSp>
        <p:nvCxnSpPr>
          <p:cNvPr id="15" name="直接连接符 14"/>
          <p:cNvCxnSpPr/>
          <p:nvPr userDrawn="1"/>
        </p:nvCxnSpPr>
        <p:spPr>
          <a:xfrm>
            <a:off x="9842003" y="542678"/>
            <a:ext cx="720080" cy="0"/>
          </a:xfrm>
          <a:prstGeom prst="line">
            <a:avLst/>
          </a:prstGeom>
          <a:ln>
            <a:solidFill>
              <a:srgbClr val="F054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512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9" name="矩形 28"/>
          <p:cNvSpPr/>
          <p:nvPr userDrawn="1"/>
        </p:nvSpPr>
        <p:spPr>
          <a:xfrm>
            <a:off x="1089371" y="0"/>
            <a:ext cx="9949671" cy="542678"/>
          </a:xfrm>
          <a:prstGeom prst="rect">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cxnSp>
        <p:nvCxnSpPr>
          <p:cNvPr id="31" name="直接连接符 30"/>
          <p:cNvCxnSpPr/>
          <p:nvPr userDrawn="1"/>
        </p:nvCxnSpPr>
        <p:spPr>
          <a:xfrm>
            <a:off x="3221937"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矩形 31"/>
          <p:cNvSpPr/>
          <p:nvPr userDrawn="1"/>
        </p:nvSpPr>
        <p:spPr>
          <a:xfrm>
            <a:off x="11039043" y="173346"/>
            <a:ext cx="1093568" cy="369332"/>
          </a:xfrm>
          <a:prstGeom prst="rect">
            <a:avLst/>
          </a:prstGeom>
        </p:spPr>
        <p:txBody>
          <a:bodyPr/>
          <a:lstStyle/>
          <a:p>
            <a:pPr algn="ctr">
              <a:defRPr/>
            </a:pPr>
            <a:r>
              <a:rPr lang="zh-CN" altLang="en-US" sz="1600" dirty="0">
                <a:solidFill>
                  <a:srgbClr val="7BC14A"/>
                </a:solidFill>
                <a:latin typeface="微软雅黑" pitchFamily="34" charset="-122"/>
                <a:ea typeface="微软雅黑" pitchFamily="34" charset="-122"/>
              </a:rPr>
              <a:t>第 </a:t>
            </a:r>
            <a:fld id="{2EEF1883-7A0E-4F66-9932-E581691AD397}" type="slidenum">
              <a:rPr lang="zh-CN" altLang="en-US" sz="1600">
                <a:solidFill>
                  <a:srgbClr val="7BC14A"/>
                </a:solidFill>
              </a:rPr>
              <a:pPr algn="ctr">
                <a:defRPr/>
              </a:pPr>
              <a:t>‹#›</a:t>
            </a:fld>
            <a:r>
              <a:rPr lang="zh-CN" altLang="en-US" sz="1600" dirty="0">
                <a:solidFill>
                  <a:srgbClr val="7BC14A"/>
                </a:solidFill>
              </a:rPr>
              <a:t>  </a:t>
            </a:r>
            <a:r>
              <a:rPr lang="zh-CN" altLang="en-US" sz="1600" dirty="0">
                <a:solidFill>
                  <a:srgbClr val="7BC14A"/>
                </a:solidFill>
                <a:latin typeface="微软雅黑" pitchFamily="34" charset="-122"/>
                <a:ea typeface="微软雅黑" pitchFamily="34" charset="-122"/>
              </a:rPr>
              <a:t>页</a:t>
            </a:r>
          </a:p>
        </p:txBody>
      </p:sp>
      <p:sp>
        <p:nvSpPr>
          <p:cNvPr id="33" name="Rectangle 5"/>
          <p:cNvSpPr>
            <a:spLocks noChangeArrowheads="1"/>
          </p:cNvSpPr>
          <p:nvPr userDrawn="1"/>
        </p:nvSpPr>
        <p:spPr bwMode="auto">
          <a:xfrm rot="16200000">
            <a:off x="9603667" y="94320"/>
            <a:ext cx="1196752" cy="1008112"/>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tabLst/>
            </a:pPr>
            <a:endParaRPr kumimoji="0" lang="zh-CN" altLang="en-US" b="1" i="0" u="none" strike="noStrike" kern="0" cap="none" spc="0" normalizeH="0" baseline="0" dirty="0">
              <a:ln>
                <a:noFill/>
              </a:ln>
              <a:solidFill>
                <a:srgbClr val="F9F9F9"/>
              </a:solidFill>
              <a:effectLst/>
              <a:uLnTx/>
              <a:uFillTx/>
              <a:latin typeface="微软雅黑" pitchFamily="34" charset="-122"/>
              <a:ea typeface="微软雅黑" pitchFamily="34" charset="-122"/>
            </a:endParaRPr>
          </a:p>
        </p:txBody>
      </p:sp>
      <p:cxnSp>
        <p:nvCxnSpPr>
          <p:cNvPr id="34" name="直接连接符 33"/>
          <p:cNvCxnSpPr/>
          <p:nvPr userDrawn="1"/>
        </p:nvCxnSpPr>
        <p:spPr>
          <a:xfrm>
            <a:off x="5371880"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userDrawn="1"/>
        </p:nvCxnSpPr>
        <p:spPr>
          <a:xfrm>
            <a:off x="7521823"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2" name="矩形 1"/>
          <p:cNvSpPr/>
          <p:nvPr userDrawn="1"/>
        </p:nvSpPr>
        <p:spPr>
          <a:xfrm>
            <a:off x="1089371" y="0"/>
            <a:ext cx="9949671" cy="542678"/>
          </a:xfrm>
          <a:prstGeom prst="rect">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cxnSp>
        <p:nvCxnSpPr>
          <p:cNvPr id="4" name="直接连接符 3"/>
          <p:cNvCxnSpPr/>
          <p:nvPr userDrawn="1"/>
        </p:nvCxnSpPr>
        <p:spPr>
          <a:xfrm>
            <a:off x="3221937"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p:cNvSpPr/>
          <p:nvPr userDrawn="1"/>
        </p:nvSpPr>
        <p:spPr>
          <a:xfrm>
            <a:off x="11039043" y="173346"/>
            <a:ext cx="1093568" cy="369332"/>
          </a:xfrm>
          <a:prstGeom prst="rect">
            <a:avLst/>
          </a:prstGeom>
        </p:spPr>
        <p:txBody>
          <a:bodyPr/>
          <a:lstStyle/>
          <a:p>
            <a:pPr algn="ctr">
              <a:defRPr/>
            </a:pPr>
            <a:r>
              <a:rPr lang="zh-CN" altLang="en-US" sz="1600" dirty="0">
                <a:solidFill>
                  <a:srgbClr val="7BC14A"/>
                </a:solidFill>
                <a:latin typeface="微软雅黑" pitchFamily="34" charset="-122"/>
                <a:ea typeface="微软雅黑" pitchFamily="34" charset="-122"/>
              </a:rPr>
              <a:t>第 </a:t>
            </a:r>
            <a:fld id="{2EEF1883-7A0E-4F66-9932-E581691AD397}" type="slidenum">
              <a:rPr lang="zh-CN" altLang="en-US" sz="1600">
                <a:solidFill>
                  <a:srgbClr val="7BC14A"/>
                </a:solidFill>
              </a:rPr>
              <a:pPr algn="ctr">
                <a:defRPr/>
              </a:pPr>
              <a:t>‹#›</a:t>
            </a:fld>
            <a:r>
              <a:rPr lang="zh-CN" altLang="en-US" sz="1600" dirty="0">
                <a:solidFill>
                  <a:srgbClr val="7BC14A"/>
                </a:solidFill>
              </a:rPr>
              <a:t>  </a:t>
            </a:r>
            <a:r>
              <a:rPr lang="zh-CN" altLang="en-US" sz="1600" dirty="0">
                <a:solidFill>
                  <a:srgbClr val="7BC14A"/>
                </a:solidFill>
                <a:latin typeface="微软雅黑" pitchFamily="34" charset="-122"/>
                <a:ea typeface="微软雅黑" pitchFamily="34" charset="-122"/>
              </a:rPr>
              <a:t>页</a:t>
            </a:r>
          </a:p>
        </p:txBody>
      </p:sp>
      <p:sp>
        <p:nvSpPr>
          <p:cNvPr id="6" name="Rectangle 5"/>
          <p:cNvSpPr>
            <a:spLocks noChangeArrowheads="1"/>
          </p:cNvSpPr>
          <p:nvPr userDrawn="1"/>
        </p:nvSpPr>
        <p:spPr bwMode="auto">
          <a:xfrm rot="16200000">
            <a:off x="9747683" y="158646"/>
            <a:ext cx="1196752" cy="1008112"/>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tabLst/>
            </a:pPr>
            <a:endParaRPr kumimoji="0" lang="zh-CN" altLang="en-US" b="1" i="0" u="none" strike="noStrike" kern="0" cap="none" spc="0" normalizeH="0" baseline="0" dirty="0">
              <a:ln>
                <a:noFill/>
              </a:ln>
              <a:solidFill>
                <a:srgbClr val="F9F9F9"/>
              </a:solidFill>
              <a:effectLst/>
              <a:uLnTx/>
              <a:uFillTx/>
              <a:latin typeface="微软雅黑" pitchFamily="34" charset="-122"/>
              <a:ea typeface="微软雅黑" pitchFamily="34" charset="-122"/>
            </a:endParaRPr>
          </a:p>
        </p:txBody>
      </p:sp>
      <p:cxnSp>
        <p:nvCxnSpPr>
          <p:cNvPr id="7" name="直接连接符 6"/>
          <p:cNvCxnSpPr/>
          <p:nvPr userDrawn="1"/>
        </p:nvCxnSpPr>
        <p:spPr>
          <a:xfrm>
            <a:off x="5371880"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7521823" y="142727"/>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userDrawn="1"/>
        </p:nvSpPr>
        <p:spPr>
          <a:xfrm flipV="1">
            <a:off x="6302835" y="542678"/>
            <a:ext cx="288032" cy="161388"/>
          </a:xfrm>
          <a:prstGeom prst="triangle">
            <a:avLst/>
          </a:prstGeom>
          <a:solidFill>
            <a:srgbClr val="6CA62C"/>
          </a:solidFill>
          <a:ln>
            <a:noFill/>
          </a:ln>
          <a:effectLst/>
        </p:spPr>
        <p:style>
          <a:lnRef idx="1">
            <a:schemeClr val="dk1"/>
          </a:lnRef>
          <a:fillRef idx="3">
            <a:schemeClr val="dk1"/>
          </a:fillRef>
          <a:effectRef idx="2">
            <a:schemeClr val="dk1"/>
          </a:effectRef>
          <a:fontRef idx="minor">
            <a:schemeClr val="lt1"/>
          </a:fontRef>
        </p:style>
        <p:txBody>
          <a:bodyPr rtlCol="0" anchor="ctr"/>
          <a:lstStyle/>
          <a:p>
            <a:pPr lvl="0" algn="ctr"/>
            <a:endParaRPr lang="en-US"/>
          </a:p>
        </p:txBody>
      </p:sp>
      <p:cxnSp>
        <p:nvCxnSpPr>
          <p:cNvPr id="15" name="直接连接符 14"/>
          <p:cNvCxnSpPr/>
          <p:nvPr userDrawn="1"/>
        </p:nvCxnSpPr>
        <p:spPr>
          <a:xfrm>
            <a:off x="9842003" y="542678"/>
            <a:ext cx="720080" cy="0"/>
          </a:xfrm>
          <a:prstGeom prst="line">
            <a:avLst/>
          </a:prstGeom>
          <a:ln>
            <a:solidFill>
              <a:srgbClr val="7BC14A"/>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9337947" y="116632"/>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644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2014/6/25</a:t>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
        <p:nvSpPr>
          <p:cNvPr id="7" name="矩形 6"/>
          <p:cNvSpPr/>
          <p:nvPr userDrawn="1"/>
        </p:nvSpPr>
        <p:spPr>
          <a:xfrm>
            <a:off x="11039043" y="173346"/>
            <a:ext cx="1093568" cy="369332"/>
          </a:xfrm>
          <a:prstGeom prst="rect">
            <a:avLst/>
          </a:prstGeom>
        </p:spPr>
        <p:txBody>
          <a:bodyPr/>
          <a:lstStyle/>
          <a:p>
            <a:pPr algn="ctr">
              <a:defRPr/>
            </a:pPr>
            <a:r>
              <a:rPr lang="zh-CN" altLang="en-US" sz="1600" dirty="0">
                <a:solidFill>
                  <a:srgbClr val="FF0000"/>
                </a:solidFill>
                <a:latin typeface="微软雅黑" pitchFamily="34" charset="-122"/>
                <a:ea typeface="微软雅黑" pitchFamily="34" charset="-122"/>
              </a:rPr>
              <a:t>第 </a:t>
            </a:r>
            <a:fld id="{2EEF1883-7A0E-4F66-9932-E581691AD397}" type="slidenum">
              <a:rPr lang="zh-CN" altLang="en-US" sz="1600">
                <a:solidFill>
                  <a:srgbClr val="FF0000"/>
                </a:solidFill>
              </a:rPr>
              <a:pPr algn="ctr">
                <a:defRPr/>
              </a:pPr>
              <a:t>‹#›</a:t>
            </a:fld>
            <a:r>
              <a:rPr lang="zh-CN" altLang="en-US" sz="1600" dirty="0">
                <a:solidFill>
                  <a:srgbClr val="FF0000"/>
                </a:solidFill>
              </a:rPr>
              <a:t>  </a:t>
            </a:r>
            <a:r>
              <a:rPr lang="zh-CN" altLang="en-US" sz="1600" dirty="0">
                <a:solidFill>
                  <a:srgbClr val="FF0000"/>
                </a:solidFill>
                <a:latin typeface="微软雅黑" pitchFamily="34" charset="-122"/>
                <a:ea typeface="微软雅黑" pitchFamily="34" charset="-122"/>
              </a:rPr>
              <a:t>页</a:t>
            </a:r>
          </a:p>
        </p:txBody>
      </p:sp>
    </p:spTree>
  </p:cSld>
  <p:clrMap bg1="lt1" tx1="dk1" bg2="lt2" tx2="dk2" accent1="accent1" accent2="accent2" accent3="accent3" accent4="accent4" accent5="accent5" accent6="accent6" hlink="hlink" folHlink="folHlink"/>
  <p:sldLayoutIdLst>
    <p:sldLayoutId id="2147483649" r:id="rId1"/>
    <p:sldLayoutId id="2147483674" r:id="rId2"/>
    <p:sldLayoutId id="2147483650" r:id="rId3"/>
    <p:sldLayoutId id="2147483661" r:id="rId4"/>
    <p:sldLayoutId id="2147483675" r:id="rId5"/>
    <p:sldLayoutId id="2147483666" r:id="rId6"/>
    <p:sldLayoutId id="2147483667" r:id="rId7"/>
    <p:sldLayoutId id="2147483651" r:id="rId8"/>
    <p:sldLayoutId id="2147483662" r:id="rId9"/>
    <p:sldLayoutId id="2147483669" r:id="rId10"/>
    <p:sldLayoutId id="2147483670" r:id="rId11"/>
    <p:sldLayoutId id="2147483676" r:id="rId12"/>
    <p:sldLayoutId id="2147483677" r:id="rId13"/>
    <p:sldLayoutId id="2147483678" r:id="rId14"/>
    <p:sldLayoutId id="2147483679" r:id="rId15"/>
    <p:sldLayoutId id="2147483687" r:id="rId16"/>
    <p:sldLayoutId id="2147483689" r:id="rId17"/>
    <p:sldLayoutId id="2147483688" r:id="rId18"/>
    <p:sldLayoutId id="2147483680" r:id="rId19"/>
    <p:sldLayoutId id="2147483681" r:id="rId20"/>
    <p:sldLayoutId id="2147483683" r:id="rId21"/>
    <p:sldLayoutId id="2147483686" r:id="rId22"/>
    <p:sldLayoutId id="2147483682" r:id="rId23"/>
    <p:sldLayoutId id="2147483684" r:id="rId24"/>
    <p:sldLayoutId id="2147483685" r:id="rId25"/>
    <p:sldLayoutId id="2147483652" r:id="rId26"/>
    <p:sldLayoutId id="2147483663" r:id="rId27"/>
    <p:sldLayoutId id="2147483671" r:id="rId28"/>
    <p:sldLayoutId id="2147483672" r:id="rId29"/>
    <p:sldLayoutId id="2147483673" r:id="rId30"/>
    <p:sldLayoutId id="2147483653" r:id="rId31"/>
    <p:sldLayoutId id="2147483654" r:id="rId32"/>
    <p:sldLayoutId id="2147483656" r:id="rId33"/>
    <p:sldLayoutId id="2147483657" r:id="rId34"/>
    <p:sldLayoutId id="2147483658" r:id="rId35"/>
    <p:sldLayoutId id="2147483659" r:id="rId36"/>
    <p:sldLayoutId id="2147483655" r:id="rId37"/>
    <p:sldLayoutId id="2147483664" r:id="rId38"/>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eyefulpresentations.co.uk" TargetMode="External"/><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hyperlink" Target="http://www.eyefulpresentations.co.uk/"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mailto:info@eyefulpresentations.co.uk" TargetMode="External"/><Relationship Id="rId2" Type="http://schemas.openxmlformats.org/officeDocument/2006/relationships/notesSlide" Target="../notesSlides/notesSlide19.xml"/><Relationship Id="rId1" Type="http://schemas.openxmlformats.org/officeDocument/2006/relationships/slideLayout" Target="../slideLayouts/slideLayout38.xml"/><Relationship Id="rId4" Type="http://schemas.openxmlformats.org/officeDocument/2006/relationships/hyperlink" Target="http://www.eyefulpresentations.co.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60">
            <a:hlinkClick r:id="rId3"/>
          </p:cNvPr>
          <p:cNvSpPr>
            <a:spLocks noChangeArrowheads="1"/>
          </p:cNvSpPr>
          <p:nvPr/>
        </p:nvSpPr>
        <p:spPr bwMode="auto">
          <a:xfrm>
            <a:off x="5969808" y="3405316"/>
            <a:ext cx="444183" cy="523875"/>
          </a:xfrm>
          <a:prstGeom prst="ellipse">
            <a:avLst/>
          </a:prstGeom>
          <a:solidFill>
            <a:srgbClr val="0079C5">
              <a:alpha val="0"/>
            </a:srgbClr>
          </a:solidFill>
          <a:ln w="33338">
            <a:noFill/>
            <a:miter lim="800000"/>
            <a:headEnd/>
            <a:tailEnd/>
          </a:ln>
        </p:spPr>
        <p:txBody>
          <a:bodyPr lIns="91417" tIns="45708" rIns="91417" bIns="45708"/>
          <a:lstStyle/>
          <a:p>
            <a:pPr fontAlgn="base">
              <a:spcBef>
                <a:spcPct val="0"/>
              </a:spcBef>
              <a:spcAft>
                <a:spcPct val="0"/>
              </a:spcAft>
            </a:pPr>
            <a:endParaRPr lang="zh-CN" altLang="en-US" smtClean="0">
              <a:solidFill>
                <a:srgbClr val="000000"/>
              </a:solidFill>
              <a:latin typeface="Arial" pitchFamily="34" charset="0"/>
            </a:endParaRPr>
          </a:p>
        </p:txBody>
      </p:sp>
      <p:sp>
        <p:nvSpPr>
          <p:cNvPr id="6" name="Oval 61">
            <a:hlinkClick r:id="rId4"/>
          </p:cNvPr>
          <p:cNvSpPr>
            <a:spLocks noChangeArrowheads="1"/>
          </p:cNvSpPr>
          <p:nvPr/>
        </p:nvSpPr>
        <p:spPr bwMode="auto">
          <a:xfrm>
            <a:off x="5981775" y="4213747"/>
            <a:ext cx="420250" cy="521494"/>
          </a:xfrm>
          <a:prstGeom prst="ellipse">
            <a:avLst/>
          </a:prstGeom>
          <a:solidFill>
            <a:srgbClr val="0079C5">
              <a:alpha val="0"/>
            </a:srgbClr>
          </a:solidFill>
          <a:ln w="33338">
            <a:noFill/>
            <a:miter lim="800000"/>
            <a:headEnd/>
            <a:tailEnd/>
          </a:ln>
        </p:spPr>
        <p:txBody>
          <a:bodyPr lIns="91417" tIns="45708" rIns="91417" bIns="45708"/>
          <a:lstStyle/>
          <a:p>
            <a:pPr fontAlgn="base">
              <a:spcBef>
                <a:spcPct val="0"/>
              </a:spcBef>
              <a:spcAft>
                <a:spcPct val="0"/>
              </a:spcAft>
            </a:pPr>
            <a:endParaRPr lang="zh-CN" altLang="en-US" smtClean="0">
              <a:solidFill>
                <a:srgbClr val="000000"/>
              </a:solidFill>
              <a:latin typeface="Arial" pitchFamily="34" charset="0"/>
            </a:endParaRPr>
          </a:p>
        </p:txBody>
      </p:sp>
      <p:sp>
        <p:nvSpPr>
          <p:cNvPr id="7" name="矩形​​ 5"/>
          <p:cNvSpPr>
            <a:spLocks noChangeArrowheads="1"/>
          </p:cNvSpPr>
          <p:nvPr/>
        </p:nvSpPr>
        <p:spPr bwMode="auto">
          <a:xfrm>
            <a:off x="1" y="1221979"/>
            <a:ext cx="12195174" cy="4079229"/>
          </a:xfrm>
          <a:prstGeom prst="rect">
            <a:avLst/>
          </a:prstGeom>
          <a:solidFill>
            <a:srgbClr val="36B2E6"/>
          </a:solidFill>
          <a:ln w="9525" cmpd="sng">
            <a:noFill/>
            <a:miter lim="800000"/>
            <a:headEnd/>
            <a:tailEnd/>
          </a:ln>
        </p:spPr>
        <p:txBody>
          <a:bodyPr lIns="287926" tIns="45708" rIns="91417" bIns="45708" anchor="b"/>
          <a:lstStyle/>
          <a:p>
            <a:pPr fontAlgn="base">
              <a:spcBef>
                <a:spcPct val="0"/>
              </a:spcBef>
              <a:spcAft>
                <a:spcPct val="0"/>
              </a:spcAft>
            </a:pPr>
            <a:endParaRPr lang="zh-CN" altLang="zh-CN" sz="2800" dirty="0">
              <a:solidFill>
                <a:prstClr val="white"/>
              </a:solidFill>
              <a:latin typeface="微软雅黑" pitchFamily="34" charset="-122"/>
              <a:ea typeface="微软雅黑" pitchFamily="34" charset="-122"/>
              <a:sym typeface="Arial" pitchFamily="34" charset="0"/>
            </a:endParaRPr>
          </a:p>
        </p:txBody>
      </p:sp>
      <p:sp>
        <p:nvSpPr>
          <p:cNvPr id="30" name="TextBox 29"/>
          <p:cNvSpPr txBox="1"/>
          <p:nvPr/>
        </p:nvSpPr>
        <p:spPr>
          <a:xfrm>
            <a:off x="418607" y="2174889"/>
            <a:ext cx="10701025" cy="1938968"/>
          </a:xfrm>
          <a:prstGeom prst="rect">
            <a:avLst/>
          </a:prstGeom>
          <a:noFill/>
          <a:effectLst>
            <a:outerShdw blurRad="50800" dist="50800" dir="5400000" algn="ctr" rotWithShape="0">
              <a:schemeClr val="tx1"/>
            </a:outerShdw>
          </a:effectLst>
        </p:spPr>
        <p:txBody>
          <a:bodyPr wrap="none" lIns="91417" tIns="45708" rIns="91417" bIns="45708">
            <a:spAutoFit/>
          </a:bodyPr>
          <a:lstStyle/>
          <a:p>
            <a:pPr algn="ctr" fontAlgn="base">
              <a:spcBef>
                <a:spcPct val="0"/>
              </a:spcBef>
              <a:spcAft>
                <a:spcPct val="0"/>
              </a:spcAft>
              <a:defRPr/>
            </a:pPr>
            <a:r>
              <a:rPr lang="en-US" altLang="zh-CN" sz="4000" b="1"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An interactive concept map approach to </a:t>
            </a:r>
            <a:endParaRPr lang="en-US" altLang="zh-CN" sz="4000" b="1" dirty="0" smtClean="0">
              <a:solidFill>
                <a:srgbClr val="FFFFFF"/>
              </a:solidFill>
              <a:effectLst>
                <a:outerShdw blurRad="38100" dist="38100" dir="2700000" algn="tl">
                  <a:srgbClr val="000000">
                    <a:alpha val="43137"/>
                  </a:srgbClr>
                </a:outerShdw>
              </a:effectLst>
              <a:latin typeface="微软雅黑" pitchFamily="34" charset="-122"/>
              <a:ea typeface="微软雅黑" pitchFamily="34" charset="-122"/>
            </a:endParaRPr>
          </a:p>
          <a:p>
            <a:pPr algn="ctr" fontAlgn="base">
              <a:spcBef>
                <a:spcPct val="0"/>
              </a:spcBef>
              <a:spcAft>
                <a:spcPct val="0"/>
              </a:spcAft>
              <a:defRPr/>
            </a:pPr>
            <a:r>
              <a:rPr lang="en-US" altLang="zh-CN" sz="4000" b="1" dirty="0" smtClean="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supporting </a:t>
            </a:r>
            <a:r>
              <a:rPr lang="en-US" altLang="zh-CN" sz="4000" b="1"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mobile learning activities</a:t>
            </a:r>
          </a:p>
          <a:p>
            <a:pPr algn="ctr" fontAlgn="base">
              <a:spcBef>
                <a:spcPct val="0"/>
              </a:spcBef>
              <a:spcAft>
                <a:spcPct val="0"/>
              </a:spcAft>
              <a:defRPr/>
            </a:pPr>
            <a:r>
              <a:rPr lang="en-US" altLang="zh-CN" sz="4000" b="1"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for natural science courses</a:t>
            </a:r>
            <a:endParaRPr lang="zh-CN" altLang="en-US" sz="4000" b="1"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0" name="TextBox 39"/>
          <p:cNvSpPr txBox="1"/>
          <p:nvPr/>
        </p:nvSpPr>
        <p:spPr>
          <a:xfrm>
            <a:off x="9469189" y="4319755"/>
            <a:ext cx="800173" cy="461641"/>
          </a:xfrm>
          <a:prstGeom prst="rect">
            <a:avLst/>
          </a:prstGeom>
          <a:noFill/>
          <a:effectLst>
            <a:outerShdw blurRad="50800" dist="50800" dir="5400000" algn="ctr" rotWithShape="0">
              <a:schemeClr val="tx1"/>
            </a:outerShdw>
          </a:effectLst>
        </p:spPr>
        <p:txBody>
          <a:bodyPr wrap="none" lIns="91417" tIns="45708" rIns="91417" bIns="45708">
            <a:spAutoFit/>
          </a:bodyPr>
          <a:lstStyle/>
          <a:p>
            <a:pPr algn="ctr" fontAlgn="base">
              <a:spcBef>
                <a:spcPct val="0"/>
              </a:spcBef>
              <a:spcAft>
                <a:spcPct val="0"/>
              </a:spcAft>
              <a:defRPr/>
            </a:pPr>
            <a:r>
              <a:rPr lang="zh-CN" altLang="en-US" sz="2400" b="1" dirty="0" smtClean="0">
                <a:solidFill>
                  <a:srgbClr val="FFFFFF"/>
                </a:solidFill>
                <a:latin typeface="微软雅黑" pitchFamily="34" charset="-122"/>
                <a:ea typeface="微软雅黑" pitchFamily="34" charset="-122"/>
              </a:rPr>
              <a:t>陈磊</a:t>
            </a:r>
            <a:endParaRPr lang="en-US" altLang="zh-CN" sz="2400" b="1" dirty="0" smtClean="0">
              <a:solidFill>
                <a:srgbClr val="FFFFFF"/>
              </a:solidFill>
              <a:latin typeface="微软雅黑" pitchFamily="34" charset="-122"/>
              <a:ea typeface="微软雅黑" pitchFamily="34" charset="-122"/>
            </a:endParaRPr>
          </a:p>
        </p:txBody>
      </p:sp>
      <p:sp>
        <p:nvSpPr>
          <p:cNvPr id="2" name="矩形 1"/>
          <p:cNvSpPr/>
          <p:nvPr/>
        </p:nvSpPr>
        <p:spPr>
          <a:xfrm>
            <a:off x="4487511" y="4708891"/>
            <a:ext cx="2964594" cy="369332"/>
          </a:xfrm>
          <a:prstGeom prst="rect">
            <a:avLst/>
          </a:prstGeom>
        </p:spPr>
        <p:txBody>
          <a:bodyPr wrap="none">
            <a:spAutoFit/>
          </a:bodyPr>
          <a:lstStyle/>
          <a:p>
            <a:r>
              <a:rPr lang="en-US" altLang="zh-CN" b="1" dirty="0">
                <a:latin typeface="+mj-ea"/>
                <a:ea typeface="+mj-ea"/>
              </a:rPr>
              <a:t>Computers &amp; Education</a:t>
            </a:r>
            <a:endParaRPr lang="zh-CN" altLang="en-US" b="1" dirty="0">
              <a:latin typeface="+mj-ea"/>
              <a:ea typeface="+mj-ea"/>
            </a:endParaRPr>
          </a:p>
        </p:txBody>
      </p:sp>
    </p:spTree>
    <p:extLst>
      <p:ext uri="{BB962C8B-B14F-4D97-AF65-F5344CB8AC3E}">
        <p14:creationId xmlns:p14="http://schemas.microsoft.com/office/powerpoint/2010/main" val="1219916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300"/>
                                        <p:tgtEl>
                                          <p:spTgt spid="7"/>
                                        </p:tgtEl>
                                      </p:cBhvr>
                                    </p:animEffect>
                                  </p:childTnLst>
                                </p:cTn>
                              </p:par>
                              <p:par>
                                <p:cTn id="8" presetID="2" presetClass="entr" presetSubtype="9"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0-#ppt_w/2"/>
                                          </p:val>
                                        </p:tav>
                                        <p:tav tm="100000">
                                          <p:val>
                                            <p:strVal val="#ppt_x"/>
                                          </p:val>
                                        </p:tav>
                                      </p:tavLst>
                                    </p:anim>
                                    <p:anim calcmode="lin" valueType="num">
                                      <p:cBhvr additive="base">
                                        <p:cTn id="11" dur="1000" fill="hold"/>
                                        <p:tgtEl>
                                          <p:spTgt spid="7"/>
                                        </p:tgtEl>
                                        <p:attrNameLst>
                                          <p:attrName>ppt_y</p:attrName>
                                        </p:attrNameLst>
                                      </p:cBhvr>
                                      <p:tavLst>
                                        <p:tav tm="0">
                                          <p:val>
                                            <p:strVal val="0-#ppt_h/2"/>
                                          </p:val>
                                        </p:tav>
                                        <p:tav tm="100000">
                                          <p:val>
                                            <p:strVal val="#ppt_y"/>
                                          </p:val>
                                        </p:tav>
                                      </p:tavLst>
                                    </p:anim>
                                  </p:childTnLst>
                                </p:cTn>
                              </p:par>
                            </p:childTnLst>
                          </p:cTn>
                        </p:par>
                        <p:par>
                          <p:cTn id="12" fill="hold">
                            <p:stCondLst>
                              <p:cond delay="1300"/>
                            </p:stCondLst>
                            <p:childTnLst>
                              <p:par>
                                <p:cTn id="13" presetID="22" presetClass="entr" presetSubtype="8" fill="hold" nodeType="after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animEffect transition="in" filter="wipe(left)">
                                      <p:cBhvr>
                                        <p:cTn id="15" dur="500"/>
                                        <p:tgtEl>
                                          <p:spTgt spid="30">
                                            <p:txEl>
                                              <p:pRg st="0" end="0"/>
                                            </p:txEl>
                                          </p:spTgt>
                                        </p:tgtEl>
                                      </p:cBhvr>
                                    </p:animEffect>
                                  </p:childTnLst>
                                </p:cTn>
                              </p:par>
                            </p:childTnLst>
                          </p:cTn>
                        </p:par>
                        <p:par>
                          <p:cTn id="16" fill="hold">
                            <p:stCondLst>
                              <p:cond delay="1800"/>
                            </p:stCondLst>
                            <p:childTnLst>
                              <p:par>
                                <p:cTn id="17" presetID="22" presetClass="entr" presetSubtype="8" fill="hold" nodeType="afterEffect">
                                  <p:stCondLst>
                                    <p:cond delay="0"/>
                                  </p:stCondLst>
                                  <p:childTnLst>
                                    <p:set>
                                      <p:cBhvr>
                                        <p:cTn id="18" dur="1" fill="hold">
                                          <p:stCondLst>
                                            <p:cond delay="0"/>
                                          </p:stCondLst>
                                        </p:cTn>
                                        <p:tgtEl>
                                          <p:spTgt spid="30">
                                            <p:txEl>
                                              <p:pRg st="1" end="1"/>
                                            </p:txEl>
                                          </p:spTgt>
                                        </p:tgtEl>
                                        <p:attrNameLst>
                                          <p:attrName>style.visibility</p:attrName>
                                        </p:attrNameLst>
                                      </p:cBhvr>
                                      <p:to>
                                        <p:strVal val="visible"/>
                                      </p:to>
                                    </p:set>
                                    <p:animEffect transition="in" filter="wipe(left)">
                                      <p:cBhvr>
                                        <p:cTn id="19" dur="500"/>
                                        <p:tgtEl>
                                          <p:spTgt spid="30">
                                            <p:txEl>
                                              <p:pRg st="1" end="1"/>
                                            </p:txEl>
                                          </p:spTgt>
                                        </p:tgtEl>
                                      </p:cBhvr>
                                    </p:animEffect>
                                  </p:childTnLst>
                                </p:cTn>
                              </p:par>
                            </p:childTnLst>
                          </p:cTn>
                        </p:par>
                        <p:par>
                          <p:cTn id="20" fill="hold">
                            <p:stCondLst>
                              <p:cond delay="2300"/>
                            </p:stCondLst>
                            <p:childTnLst>
                              <p:par>
                                <p:cTn id="21" presetID="22" presetClass="entr" presetSubtype="8" fill="hold" nodeType="afterEffect">
                                  <p:stCondLst>
                                    <p:cond delay="0"/>
                                  </p:stCondLst>
                                  <p:childTnLst>
                                    <p:set>
                                      <p:cBhvr>
                                        <p:cTn id="22" dur="1" fill="hold">
                                          <p:stCondLst>
                                            <p:cond delay="0"/>
                                          </p:stCondLst>
                                        </p:cTn>
                                        <p:tgtEl>
                                          <p:spTgt spid="30">
                                            <p:txEl>
                                              <p:pRg st="2" end="2"/>
                                            </p:txEl>
                                          </p:spTgt>
                                        </p:tgtEl>
                                        <p:attrNameLst>
                                          <p:attrName>style.visibility</p:attrName>
                                        </p:attrNameLst>
                                      </p:cBhvr>
                                      <p:to>
                                        <p:strVal val="visible"/>
                                      </p:to>
                                    </p:set>
                                    <p:animEffect transition="in" filter="wipe(left)">
                                      <p:cBhvr>
                                        <p:cTn id="23" dur="500"/>
                                        <p:tgtEl>
                                          <p:spTgt spid="30">
                                            <p:txEl>
                                              <p:pRg st="2" end="2"/>
                                            </p:txEl>
                                          </p:spTgt>
                                        </p:tgtEl>
                                      </p:cBhvr>
                                    </p:animEffect>
                                  </p:childTnLst>
                                </p:cTn>
                              </p:par>
                            </p:childTnLst>
                          </p:cTn>
                        </p:par>
                        <p:par>
                          <p:cTn id="24" fill="hold">
                            <p:stCondLst>
                              <p:cond delay="2800"/>
                            </p:stCondLst>
                            <p:childTnLst>
                              <p:par>
                                <p:cTn id="25" presetID="22" presetClass="entr" presetSubtype="8" fill="hold" nodeType="afterEffect">
                                  <p:stCondLst>
                                    <p:cond delay="0"/>
                                  </p:stCondLst>
                                  <p:childTnLst>
                                    <p:set>
                                      <p:cBhvr>
                                        <p:cTn id="26" dur="1" fill="hold">
                                          <p:stCondLst>
                                            <p:cond delay="0"/>
                                          </p:stCondLst>
                                        </p:cTn>
                                        <p:tgtEl>
                                          <p:spTgt spid="40">
                                            <p:txEl>
                                              <p:pRg st="0" end="0"/>
                                            </p:txEl>
                                          </p:spTgt>
                                        </p:tgtEl>
                                        <p:attrNameLst>
                                          <p:attrName>style.visibility</p:attrName>
                                        </p:attrNameLst>
                                      </p:cBhvr>
                                      <p:to>
                                        <p:strVal val="visible"/>
                                      </p:to>
                                    </p:set>
                                    <p:animEffect transition="in" filter="wipe(left)">
                                      <p:cBhvr>
                                        <p:cTn id="27"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1066139" y="1412776"/>
            <a:ext cx="0" cy="504056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cxnSp>
        <p:nvCxnSpPr>
          <p:cNvPr id="6" name="直接连接符 5"/>
          <p:cNvCxnSpPr/>
          <p:nvPr/>
        </p:nvCxnSpPr>
        <p:spPr>
          <a:xfrm>
            <a:off x="9769995" y="6453336"/>
            <a:ext cx="1296144" cy="0"/>
          </a:xfrm>
          <a:prstGeom prst="line">
            <a:avLst/>
          </a:prstGeom>
          <a:ln>
            <a:solidFill>
              <a:srgbClr val="92D050"/>
            </a:solidFill>
          </a:ln>
        </p:spPr>
        <p:style>
          <a:lnRef idx="1">
            <a:schemeClr val="accent6"/>
          </a:lnRef>
          <a:fillRef idx="0">
            <a:schemeClr val="accent6"/>
          </a:fillRef>
          <a:effectRef idx="0">
            <a:schemeClr val="accent6"/>
          </a:effectRef>
          <a:fontRef idx="minor">
            <a:schemeClr val="tx1"/>
          </a:fontRef>
        </p:style>
      </p:cxnSp>
      <p:sp>
        <p:nvSpPr>
          <p:cNvPr id="40" name="TextBox 39"/>
          <p:cNvSpPr txBox="1"/>
          <p:nvPr/>
        </p:nvSpPr>
        <p:spPr>
          <a:xfrm>
            <a:off x="10049091" y="117651"/>
            <a:ext cx="664111" cy="584775"/>
          </a:xfrm>
          <a:prstGeom prst="rect">
            <a:avLst/>
          </a:prstGeom>
          <a:noFill/>
          <a:effectLst/>
        </p:spPr>
        <p:txBody>
          <a:bodyPr wrap="square" rtlCol="0">
            <a:spAutoFit/>
          </a:bodyPr>
          <a:lstStyle/>
          <a:p>
            <a:pPr marL="0" algn="ctr" defTabSz="914400" rtl="0" eaLnBrk="1" latinLnBrk="0" hangingPunct="1"/>
            <a:r>
              <a:rPr lang="zh-CN" altLang="en-US" sz="1600" b="1" kern="1200" dirty="0" smtClean="0">
                <a:solidFill>
                  <a:srgbClr val="7030A0"/>
                </a:solidFill>
                <a:effectLst/>
                <a:latin typeface="微软雅黑" pitchFamily="34" charset="-122"/>
                <a:ea typeface="微软雅黑" pitchFamily="34" charset="-122"/>
                <a:cs typeface="+mn-cs"/>
              </a:rPr>
              <a:t>实验设计</a:t>
            </a:r>
            <a:endParaRPr lang="en-US" altLang="zh-CN" sz="1600" b="1" kern="1200" dirty="0" smtClean="0">
              <a:solidFill>
                <a:srgbClr val="7030A0"/>
              </a:solidFill>
              <a:effectLst/>
              <a:latin typeface="微软雅黑" pitchFamily="34" charset="-122"/>
              <a:ea typeface="微软雅黑" pitchFamily="34" charset="-122"/>
              <a:cs typeface="+mn-cs"/>
            </a:endParaRPr>
          </a:p>
        </p:txBody>
      </p:sp>
      <p:grpSp>
        <p:nvGrpSpPr>
          <p:cNvPr id="7" name="组合 6"/>
          <p:cNvGrpSpPr/>
          <p:nvPr/>
        </p:nvGrpSpPr>
        <p:grpSpPr>
          <a:xfrm>
            <a:off x="2209156" y="702426"/>
            <a:ext cx="7561262" cy="2238449"/>
            <a:chOff x="0" y="0"/>
            <a:chExt cx="5120640" cy="2136140"/>
          </a:xfrm>
        </p:grpSpPr>
        <p:sp>
          <p:nvSpPr>
            <p:cNvPr id="8" name="矩形 7"/>
            <p:cNvSpPr/>
            <p:nvPr/>
          </p:nvSpPr>
          <p:spPr>
            <a:xfrm>
              <a:off x="0" y="0"/>
              <a:ext cx="5120640" cy="21361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sz="1200"/>
            </a:p>
          </p:txBody>
        </p:sp>
        <p:sp>
          <p:nvSpPr>
            <p:cNvPr id="9" name="文本框 2"/>
            <p:cNvSpPr txBox="1"/>
            <p:nvPr/>
          </p:nvSpPr>
          <p:spPr>
            <a:xfrm>
              <a:off x="74428" y="212652"/>
              <a:ext cx="903605" cy="62732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endParaRPr lang="en-US" altLang="zh-CN" sz="1200" b="1" kern="100" dirty="0" smtClean="0">
                <a:effectLst/>
                <a:latin typeface="Times New Roman"/>
                <a:ea typeface="宋体"/>
              </a:endParaRPr>
            </a:p>
            <a:p>
              <a:pPr algn="ctr">
                <a:spcAft>
                  <a:spcPts val="0"/>
                </a:spcAft>
              </a:pPr>
              <a:r>
                <a:rPr lang="zh-CN" sz="1200" b="1" kern="100" dirty="0" smtClean="0">
                  <a:effectLst/>
                  <a:latin typeface="Times New Roman"/>
                  <a:ea typeface="宋体"/>
                </a:rPr>
                <a:t>第一阶段</a:t>
              </a:r>
              <a:endParaRPr lang="zh-CN" sz="1200" kern="100" dirty="0">
                <a:effectLst/>
                <a:latin typeface="Times New Roman"/>
                <a:ea typeface="宋体"/>
              </a:endParaRPr>
            </a:p>
          </p:txBody>
        </p:sp>
        <p:sp>
          <p:nvSpPr>
            <p:cNvPr id="10" name="文本框 3"/>
            <p:cNvSpPr txBox="1"/>
            <p:nvPr/>
          </p:nvSpPr>
          <p:spPr>
            <a:xfrm>
              <a:off x="1318437" y="308344"/>
              <a:ext cx="3317240" cy="32956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CN" altLang="en-US" sz="1200" kern="100" dirty="0">
                  <a:latin typeface="Times New Roman"/>
                  <a:ea typeface="宋体"/>
                </a:rPr>
                <a:t>都接受概念图和移动设备使用的指导</a:t>
              </a:r>
              <a:endParaRPr lang="zh-CN" sz="1200" kern="100" dirty="0">
                <a:effectLst/>
                <a:latin typeface="Times New Roman"/>
                <a:ea typeface="宋体"/>
              </a:endParaRPr>
            </a:p>
          </p:txBody>
        </p:sp>
        <p:sp>
          <p:nvSpPr>
            <p:cNvPr id="11" name="文本框 4"/>
            <p:cNvSpPr txBox="1"/>
            <p:nvPr/>
          </p:nvSpPr>
          <p:spPr>
            <a:xfrm>
              <a:off x="1318437" y="839972"/>
              <a:ext cx="3317240" cy="38227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CN" altLang="en-US" sz="1200" kern="100" dirty="0">
                  <a:latin typeface="Times New Roman"/>
                  <a:ea typeface="宋体"/>
                </a:rPr>
                <a:t>在电脑机房里面，使用自己的电脑</a:t>
              </a:r>
              <a:endParaRPr lang="zh-CN" sz="1200" kern="100" dirty="0">
                <a:effectLst/>
                <a:latin typeface="Times New Roman"/>
                <a:ea typeface="宋体"/>
              </a:endParaRPr>
            </a:p>
          </p:txBody>
        </p:sp>
        <p:sp>
          <p:nvSpPr>
            <p:cNvPr id="12" name="文本框 5"/>
            <p:cNvSpPr txBox="1"/>
            <p:nvPr/>
          </p:nvSpPr>
          <p:spPr>
            <a:xfrm>
              <a:off x="1318437" y="1552353"/>
              <a:ext cx="3317240" cy="36131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CN" altLang="en-US" sz="1200" kern="100" dirty="0">
                  <a:latin typeface="Times New Roman"/>
                  <a:ea typeface="宋体"/>
                </a:rPr>
                <a:t>根据之前在书本上学过的知识自己创造关于蝴蝶生态的概念图</a:t>
              </a:r>
              <a:endParaRPr lang="zh-CN" sz="1200" kern="100" dirty="0">
                <a:effectLst/>
                <a:latin typeface="Times New Roman"/>
                <a:ea typeface="宋体"/>
              </a:endParaRPr>
            </a:p>
          </p:txBody>
        </p:sp>
      </p:grpSp>
      <p:grpSp>
        <p:nvGrpSpPr>
          <p:cNvPr id="13" name="组合 12"/>
          <p:cNvGrpSpPr/>
          <p:nvPr/>
        </p:nvGrpSpPr>
        <p:grpSpPr>
          <a:xfrm>
            <a:off x="2212769" y="3530956"/>
            <a:ext cx="7557226" cy="3043393"/>
            <a:chOff x="0" y="0"/>
            <a:chExt cx="5120640" cy="2688272"/>
          </a:xfrm>
        </p:grpSpPr>
        <p:sp>
          <p:nvSpPr>
            <p:cNvPr id="14" name="矩形 13"/>
            <p:cNvSpPr/>
            <p:nvPr/>
          </p:nvSpPr>
          <p:spPr>
            <a:xfrm>
              <a:off x="0" y="0"/>
              <a:ext cx="5120640" cy="21361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sz="1200"/>
            </a:p>
          </p:txBody>
        </p:sp>
        <p:sp>
          <p:nvSpPr>
            <p:cNvPr id="15" name="文本框 7"/>
            <p:cNvSpPr txBox="1"/>
            <p:nvPr/>
          </p:nvSpPr>
          <p:spPr>
            <a:xfrm>
              <a:off x="63796" y="159489"/>
              <a:ext cx="903605" cy="63754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endParaRPr lang="en-US" altLang="zh-CN" sz="1200" b="1" kern="100" dirty="0" smtClean="0">
                <a:effectLst/>
                <a:latin typeface="Times New Roman"/>
                <a:ea typeface="宋体"/>
              </a:endParaRPr>
            </a:p>
            <a:p>
              <a:pPr algn="ctr">
                <a:spcAft>
                  <a:spcPts val="0"/>
                </a:spcAft>
              </a:pPr>
              <a:r>
                <a:rPr lang="zh-CN" sz="1200" b="1" kern="100" dirty="0" smtClean="0">
                  <a:effectLst/>
                  <a:latin typeface="Times New Roman"/>
                  <a:ea typeface="宋体"/>
                </a:rPr>
                <a:t>第二阶段</a:t>
              </a:r>
              <a:endParaRPr lang="zh-CN" sz="1200" kern="100" dirty="0">
                <a:effectLst/>
                <a:latin typeface="Times New Roman"/>
                <a:ea typeface="宋体"/>
              </a:endParaRPr>
            </a:p>
          </p:txBody>
        </p:sp>
        <p:sp>
          <p:nvSpPr>
            <p:cNvPr id="16" name="文本框 8"/>
            <p:cNvSpPr txBox="1"/>
            <p:nvPr/>
          </p:nvSpPr>
          <p:spPr>
            <a:xfrm>
              <a:off x="1318437" y="159489"/>
              <a:ext cx="3317240" cy="32956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CN" altLang="en-US" sz="1200" kern="100" dirty="0">
                  <a:latin typeface="Times New Roman"/>
                  <a:ea typeface="宋体"/>
                </a:rPr>
                <a:t>蝴蝶生态园中观察蝴蝶</a:t>
              </a:r>
              <a:r>
                <a:rPr lang="zh-CN" altLang="en-US" sz="1200" kern="100" dirty="0" smtClean="0">
                  <a:latin typeface="Times New Roman"/>
                  <a:ea typeface="宋体"/>
                </a:rPr>
                <a:t>生态</a:t>
              </a:r>
              <a:r>
                <a:rPr lang="en-US" altLang="zh-CN" sz="1200" kern="100" dirty="0" smtClean="0">
                  <a:latin typeface="Times New Roman"/>
                  <a:ea typeface="宋体"/>
                </a:rPr>
                <a:t>,</a:t>
              </a:r>
              <a:r>
                <a:rPr lang="zh-CN" altLang="en-US" sz="1200" dirty="0"/>
                <a:t>通过</a:t>
              </a:r>
              <a:r>
                <a:rPr lang="en-US" altLang="zh-CN" sz="1200" dirty="0"/>
                <a:t>PDA</a:t>
              </a:r>
              <a:r>
                <a:rPr lang="zh-CN" altLang="en-US" sz="1200" dirty="0"/>
                <a:t>修改他们的概念图</a:t>
              </a:r>
              <a:endParaRPr lang="zh-CN" sz="1200" kern="100" dirty="0">
                <a:effectLst/>
                <a:latin typeface="Times New Roman"/>
                <a:ea typeface="宋体"/>
              </a:endParaRPr>
            </a:p>
          </p:txBody>
        </p:sp>
        <p:sp>
          <p:nvSpPr>
            <p:cNvPr id="17" name="文本框 9"/>
            <p:cNvSpPr txBox="1"/>
            <p:nvPr/>
          </p:nvSpPr>
          <p:spPr>
            <a:xfrm>
              <a:off x="1318437" y="691117"/>
              <a:ext cx="1411428" cy="106338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CN" altLang="en-US" sz="1200" kern="100" dirty="0" smtClean="0">
                  <a:latin typeface="Times New Roman"/>
                  <a:ea typeface="宋体"/>
                </a:rPr>
                <a:t>控制组：</a:t>
              </a:r>
              <a:r>
                <a:rPr lang="zh-CN" altLang="en-US" sz="1200" dirty="0"/>
                <a:t>浏览</a:t>
              </a:r>
              <a:r>
                <a:rPr lang="en-US" altLang="zh-CN" sz="1200" dirty="0"/>
                <a:t>PDA</a:t>
              </a:r>
              <a:r>
                <a:rPr lang="zh-CN" altLang="en-US" sz="1200" dirty="0"/>
                <a:t>上的拓展材料，从网上查找资料并修改他们的概念图</a:t>
              </a:r>
              <a:endParaRPr lang="zh-CN" sz="1200" kern="100" dirty="0">
                <a:effectLst/>
                <a:latin typeface="Times New Roman"/>
                <a:ea typeface="宋体"/>
              </a:endParaRPr>
            </a:p>
          </p:txBody>
        </p:sp>
        <p:sp>
          <p:nvSpPr>
            <p:cNvPr id="18" name="文本框 10"/>
            <p:cNvSpPr txBox="1"/>
            <p:nvPr/>
          </p:nvSpPr>
          <p:spPr>
            <a:xfrm>
              <a:off x="729421" y="2326957"/>
              <a:ext cx="3317240" cy="36131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CN" altLang="en-US" sz="1200" kern="100" dirty="0">
                  <a:latin typeface="Times New Roman"/>
                  <a:ea typeface="宋体"/>
                </a:rPr>
                <a:t>两组的学习活动都用</a:t>
              </a:r>
              <a:r>
                <a:rPr lang="en-US" altLang="zh-CN" sz="1200" kern="100" dirty="0">
                  <a:latin typeface="Times New Roman"/>
                  <a:ea typeface="宋体"/>
                </a:rPr>
                <a:t>240</a:t>
              </a:r>
              <a:r>
                <a:rPr lang="zh-CN" altLang="en-US" sz="1200" kern="100" dirty="0">
                  <a:latin typeface="Times New Roman"/>
                  <a:ea typeface="宋体"/>
                </a:rPr>
                <a:t>分钟，活动结束后都会进行后测。并且都会填一个问卷看看他们的对蝴蝶生态的态度是否改变。</a:t>
              </a:r>
              <a:endParaRPr lang="zh-CN" sz="1200" kern="100" dirty="0">
                <a:effectLst/>
                <a:latin typeface="Times New Roman"/>
                <a:ea typeface="宋体"/>
              </a:endParaRPr>
            </a:p>
          </p:txBody>
        </p:sp>
        <p:sp>
          <p:nvSpPr>
            <p:cNvPr id="21" name="文本框 9"/>
            <p:cNvSpPr txBox="1"/>
            <p:nvPr/>
          </p:nvSpPr>
          <p:spPr>
            <a:xfrm>
              <a:off x="3209687" y="677631"/>
              <a:ext cx="1411428" cy="107687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CN" altLang="en-US" sz="1200" kern="100" dirty="0" smtClean="0">
                  <a:latin typeface="Times New Roman"/>
                  <a:ea typeface="宋体"/>
                </a:rPr>
                <a:t>实验组：用</a:t>
              </a:r>
              <a:r>
                <a:rPr lang="en-US" altLang="zh-CN" sz="1200" kern="100" dirty="0">
                  <a:latin typeface="Times New Roman"/>
                  <a:ea typeface="宋体"/>
                </a:rPr>
                <a:t>PDA</a:t>
              </a:r>
              <a:r>
                <a:rPr lang="zh-CN" altLang="en-US" sz="1200" kern="100" dirty="0">
                  <a:latin typeface="Times New Roman"/>
                  <a:ea typeface="宋体"/>
                </a:rPr>
                <a:t>和</a:t>
              </a:r>
              <a:r>
                <a:rPr lang="en-US" altLang="zh-CN" sz="1200" kern="100" dirty="0">
                  <a:latin typeface="Times New Roman"/>
                  <a:ea typeface="宋体"/>
                </a:rPr>
                <a:t>ICM3</a:t>
              </a:r>
              <a:r>
                <a:rPr lang="zh-CN" altLang="en-US" sz="1200" kern="100" dirty="0">
                  <a:latin typeface="Times New Roman"/>
                  <a:ea typeface="宋体"/>
                </a:rPr>
                <a:t>学习</a:t>
              </a:r>
              <a:r>
                <a:rPr lang="zh-CN" altLang="en-US" sz="1200" kern="100" dirty="0" smtClean="0">
                  <a:latin typeface="Times New Roman"/>
                  <a:ea typeface="宋体"/>
                </a:rPr>
                <a:t>。根据</a:t>
              </a:r>
              <a:r>
                <a:rPr lang="zh-CN" altLang="en-US" sz="1200" kern="100" dirty="0">
                  <a:latin typeface="Times New Roman"/>
                  <a:ea typeface="宋体"/>
                </a:rPr>
                <a:t>他们实地</a:t>
              </a:r>
              <a:r>
                <a:rPr lang="zh-CN" altLang="en-US" sz="1200" kern="100" dirty="0" smtClean="0">
                  <a:latin typeface="Times New Roman"/>
                  <a:ea typeface="宋体"/>
                </a:rPr>
                <a:t>观察修改</a:t>
              </a:r>
              <a:r>
                <a:rPr lang="zh-CN" altLang="en-US" sz="1200" kern="100" dirty="0">
                  <a:latin typeface="Times New Roman"/>
                  <a:ea typeface="宋体"/>
                </a:rPr>
                <a:t>他们的概念图，</a:t>
              </a:r>
              <a:r>
                <a:rPr lang="zh-CN" altLang="en-US" sz="1200" kern="100" dirty="0" smtClean="0">
                  <a:latin typeface="Times New Roman"/>
                  <a:ea typeface="宋体"/>
                </a:rPr>
                <a:t>但</a:t>
              </a:r>
              <a:r>
                <a:rPr lang="en-US" altLang="zh-CN" sz="1200" kern="100" dirty="0" smtClean="0">
                  <a:latin typeface="Times New Roman"/>
                  <a:ea typeface="宋体"/>
                </a:rPr>
                <a:t>ICM</a:t>
              </a:r>
              <a:r>
                <a:rPr lang="en-US" altLang="zh-CN" sz="1200" kern="100" baseline="30000" dirty="0" smtClean="0">
                  <a:latin typeface="Times New Roman"/>
                  <a:ea typeface="宋体"/>
                </a:rPr>
                <a:t>3</a:t>
              </a:r>
              <a:r>
                <a:rPr lang="zh-CN" altLang="en-US" sz="1200" kern="100" dirty="0">
                  <a:latin typeface="Times New Roman"/>
                  <a:ea typeface="宋体"/>
                </a:rPr>
                <a:t>可以分析学生的概念图，然后</a:t>
              </a:r>
              <a:r>
                <a:rPr lang="zh-CN" altLang="en-US" sz="1200" kern="100" dirty="0" smtClean="0">
                  <a:latin typeface="Times New Roman"/>
                  <a:ea typeface="宋体"/>
                </a:rPr>
                <a:t>给予及时</a:t>
              </a:r>
              <a:r>
                <a:rPr lang="zh-CN" altLang="en-US" sz="1200" kern="100" dirty="0">
                  <a:latin typeface="Times New Roman"/>
                  <a:ea typeface="宋体"/>
                </a:rPr>
                <a:t>地提示和相关的拓展资料（提供及时反馈）</a:t>
              </a:r>
              <a:endParaRPr lang="zh-CN" sz="1200" kern="100" dirty="0">
                <a:effectLst/>
                <a:latin typeface="Times New Roman"/>
                <a:ea typeface="宋体"/>
              </a:endParaRPr>
            </a:p>
          </p:txBody>
        </p:sp>
      </p:grpSp>
      <p:cxnSp>
        <p:nvCxnSpPr>
          <p:cNvPr id="19" name="直接连接符 18"/>
          <p:cNvCxnSpPr/>
          <p:nvPr/>
        </p:nvCxnSpPr>
        <p:spPr>
          <a:xfrm>
            <a:off x="1201043" y="3212976"/>
            <a:ext cx="8568952"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201043" y="6093296"/>
            <a:ext cx="8568952"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38316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1066139" y="1412776"/>
            <a:ext cx="0" cy="504056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cxnSp>
        <p:nvCxnSpPr>
          <p:cNvPr id="6" name="直接连接符 5"/>
          <p:cNvCxnSpPr/>
          <p:nvPr/>
        </p:nvCxnSpPr>
        <p:spPr>
          <a:xfrm>
            <a:off x="9769995" y="6453336"/>
            <a:ext cx="1296144" cy="0"/>
          </a:xfrm>
          <a:prstGeom prst="line">
            <a:avLst/>
          </a:prstGeom>
          <a:ln>
            <a:solidFill>
              <a:srgbClr val="92D050"/>
            </a:solidFill>
          </a:ln>
        </p:spPr>
        <p:style>
          <a:lnRef idx="1">
            <a:schemeClr val="accent6"/>
          </a:lnRef>
          <a:fillRef idx="0">
            <a:schemeClr val="accent6"/>
          </a:fillRef>
          <a:effectRef idx="0">
            <a:schemeClr val="accent6"/>
          </a:effectRef>
          <a:fontRef idx="minor">
            <a:schemeClr val="tx1"/>
          </a:fontRef>
        </p:style>
      </p:cxnSp>
      <p:sp>
        <p:nvSpPr>
          <p:cNvPr id="40" name="TextBox 39"/>
          <p:cNvSpPr txBox="1"/>
          <p:nvPr/>
        </p:nvSpPr>
        <p:spPr>
          <a:xfrm>
            <a:off x="10049091" y="117651"/>
            <a:ext cx="664111" cy="584775"/>
          </a:xfrm>
          <a:prstGeom prst="rect">
            <a:avLst/>
          </a:prstGeom>
          <a:noFill/>
          <a:effectLst/>
        </p:spPr>
        <p:txBody>
          <a:bodyPr wrap="square" rtlCol="0">
            <a:spAutoFit/>
          </a:bodyPr>
          <a:lstStyle/>
          <a:p>
            <a:pPr marL="0" algn="ctr" defTabSz="914400" rtl="0" eaLnBrk="1" latinLnBrk="0" hangingPunct="1"/>
            <a:r>
              <a:rPr lang="zh-CN" altLang="en-US" sz="1600" b="1" kern="1200" dirty="0" smtClean="0">
                <a:solidFill>
                  <a:srgbClr val="7030A0"/>
                </a:solidFill>
                <a:effectLst/>
                <a:latin typeface="微软雅黑" pitchFamily="34" charset="-122"/>
                <a:ea typeface="微软雅黑" pitchFamily="34" charset="-122"/>
                <a:cs typeface="+mn-cs"/>
              </a:rPr>
              <a:t>实验设计</a:t>
            </a:r>
            <a:endParaRPr lang="en-US" altLang="zh-CN" sz="1600" b="1" kern="1200" dirty="0" smtClean="0">
              <a:solidFill>
                <a:srgbClr val="7030A0"/>
              </a:solidFill>
              <a:effectLst/>
              <a:latin typeface="微软雅黑" pitchFamily="34" charset="-122"/>
              <a:ea typeface="微软雅黑" pitchFamily="34" charset="-122"/>
              <a:cs typeface="+mn-cs"/>
            </a:endParaRPr>
          </a:p>
        </p:txBody>
      </p:sp>
      <p:sp>
        <p:nvSpPr>
          <p:cNvPr id="2" name="矩形 1"/>
          <p:cNvSpPr/>
          <p:nvPr/>
        </p:nvSpPr>
        <p:spPr>
          <a:xfrm>
            <a:off x="1404087" y="1124744"/>
            <a:ext cx="8496944" cy="4524315"/>
          </a:xfrm>
          <a:prstGeom prst="rect">
            <a:avLst/>
          </a:prstGeom>
        </p:spPr>
        <p:txBody>
          <a:bodyPr wrap="square">
            <a:spAutoFit/>
          </a:bodyPr>
          <a:lstStyle/>
          <a:p>
            <a:r>
              <a:rPr lang="en-US" altLang="zh-CN" dirty="0">
                <a:latin typeface="+mj-ea"/>
                <a:ea typeface="+mj-ea"/>
              </a:rPr>
              <a:t>3.3</a:t>
            </a:r>
            <a:r>
              <a:rPr lang="zh-CN" altLang="en-US" dirty="0">
                <a:latin typeface="+mj-ea"/>
                <a:ea typeface="+mj-ea"/>
              </a:rPr>
              <a:t>测量工具</a:t>
            </a:r>
          </a:p>
          <a:p>
            <a:r>
              <a:rPr lang="zh-CN" altLang="en-US" dirty="0">
                <a:solidFill>
                  <a:srgbClr val="FF0000"/>
                </a:solidFill>
                <a:latin typeface="+mj-ea"/>
                <a:ea typeface="+mj-ea"/>
              </a:rPr>
              <a:t>前测</a:t>
            </a:r>
            <a:r>
              <a:rPr lang="zh-CN" altLang="en-US" dirty="0">
                <a:latin typeface="+mj-ea"/>
                <a:ea typeface="+mj-ea"/>
              </a:rPr>
              <a:t>包含</a:t>
            </a:r>
            <a:r>
              <a:rPr lang="en-US" altLang="zh-CN" dirty="0">
                <a:latin typeface="+mj-ea"/>
                <a:ea typeface="+mj-ea"/>
              </a:rPr>
              <a:t>20</a:t>
            </a:r>
            <a:r>
              <a:rPr lang="zh-CN" altLang="en-US" dirty="0">
                <a:latin typeface="+mj-ea"/>
                <a:ea typeface="+mj-ea"/>
              </a:rPr>
              <a:t>道多选题，共</a:t>
            </a:r>
            <a:r>
              <a:rPr lang="en-US" altLang="zh-CN" dirty="0">
                <a:latin typeface="+mj-ea"/>
                <a:ea typeface="+mj-ea"/>
              </a:rPr>
              <a:t>80</a:t>
            </a:r>
            <a:r>
              <a:rPr lang="zh-CN" altLang="en-US" dirty="0">
                <a:latin typeface="+mj-ea"/>
                <a:ea typeface="+mj-ea"/>
              </a:rPr>
              <a:t>分，</a:t>
            </a:r>
            <a:r>
              <a:rPr lang="en-US" altLang="zh-CN" dirty="0">
                <a:latin typeface="+mj-ea"/>
                <a:ea typeface="+mj-ea"/>
              </a:rPr>
              <a:t>4</a:t>
            </a:r>
            <a:r>
              <a:rPr lang="zh-CN" altLang="en-US" dirty="0">
                <a:latin typeface="+mj-ea"/>
                <a:ea typeface="+mj-ea"/>
              </a:rPr>
              <a:t>道连线题，共</a:t>
            </a:r>
            <a:r>
              <a:rPr lang="en-US" altLang="zh-CN" dirty="0">
                <a:latin typeface="+mj-ea"/>
                <a:ea typeface="+mj-ea"/>
              </a:rPr>
              <a:t>20</a:t>
            </a:r>
            <a:r>
              <a:rPr lang="zh-CN" altLang="en-US" dirty="0">
                <a:latin typeface="+mj-ea"/>
                <a:ea typeface="+mj-ea"/>
              </a:rPr>
              <a:t>分。用来</a:t>
            </a:r>
            <a:r>
              <a:rPr lang="zh-CN" altLang="en-US" dirty="0">
                <a:solidFill>
                  <a:srgbClr val="FF0000"/>
                </a:solidFill>
                <a:latin typeface="+mj-ea"/>
                <a:ea typeface="+mj-ea"/>
              </a:rPr>
              <a:t>评估学生关于蝴蝶生态的基础知识掌握情况</a:t>
            </a:r>
            <a:r>
              <a:rPr lang="zh-CN" altLang="en-US" dirty="0">
                <a:latin typeface="+mj-ea"/>
                <a:ea typeface="+mj-ea"/>
              </a:rPr>
              <a:t>。</a:t>
            </a:r>
            <a:r>
              <a:rPr lang="zh-CN" altLang="en-US" dirty="0">
                <a:solidFill>
                  <a:srgbClr val="FF0000"/>
                </a:solidFill>
                <a:latin typeface="+mj-ea"/>
                <a:ea typeface="+mj-ea"/>
              </a:rPr>
              <a:t>后测是关于蝴蝶生态的详细的测验</a:t>
            </a:r>
            <a:r>
              <a:rPr lang="zh-CN" altLang="en-US" dirty="0">
                <a:latin typeface="+mj-ea"/>
                <a:ea typeface="+mj-ea"/>
              </a:rPr>
              <a:t>，包括</a:t>
            </a:r>
            <a:r>
              <a:rPr lang="en-US" altLang="zh-CN" dirty="0">
                <a:latin typeface="+mj-ea"/>
                <a:ea typeface="+mj-ea"/>
              </a:rPr>
              <a:t>10</a:t>
            </a:r>
            <a:r>
              <a:rPr lang="zh-CN" altLang="en-US" dirty="0">
                <a:latin typeface="+mj-ea"/>
                <a:ea typeface="+mj-ea"/>
              </a:rPr>
              <a:t>道多选，</a:t>
            </a:r>
            <a:r>
              <a:rPr lang="en-US" altLang="zh-CN" dirty="0">
                <a:latin typeface="+mj-ea"/>
                <a:ea typeface="+mj-ea"/>
              </a:rPr>
              <a:t>10</a:t>
            </a:r>
            <a:r>
              <a:rPr lang="zh-CN" altLang="en-US" dirty="0">
                <a:latin typeface="+mj-ea"/>
                <a:ea typeface="+mj-ea"/>
              </a:rPr>
              <a:t>道连线题和</a:t>
            </a:r>
            <a:r>
              <a:rPr lang="en-US" altLang="zh-CN" dirty="0">
                <a:latin typeface="+mj-ea"/>
                <a:ea typeface="+mj-ea"/>
              </a:rPr>
              <a:t>5</a:t>
            </a:r>
            <a:r>
              <a:rPr lang="zh-CN" altLang="en-US" dirty="0">
                <a:latin typeface="+mj-ea"/>
                <a:ea typeface="+mj-ea"/>
              </a:rPr>
              <a:t>个简答题，所占分额分别是</a:t>
            </a:r>
            <a:r>
              <a:rPr lang="en-US" altLang="zh-CN" dirty="0">
                <a:latin typeface="+mj-ea"/>
                <a:ea typeface="+mj-ea"/>
              </a:rPr>
              <a:t>40</a:t>
            </a:r>
            <a:r>
              <a:rPr lang="zh-CN" altLang="en-US" dirty="0">
                <a:latin typeface="+mj-ea"/>
                <a:ea typeface="+mj-ea"/>
              </a:rPr>
              <a:t>，</a:t>
            </a:r>
            <a:r>
              <a:rPr lang="en-US" altLang="zh-CN" dirty="0">
                <a:latin typeface="+mj-ea"/>
                <a:ea typeface="+mj-ea"/>
              </a:rPr>
              <a:t>30</a:t>
            </a:r>
            <a:r>
              <a:rPr lang="zh-CN" altLang="en-US" dirty="0">
                <a:latin typeface="+mj-ea"/>
                <a:ea typeface="+mj-ea"/>
              </a:rPr>
              <a:t>，</a:t>
            </a:r>
            <a:r>
              <a:rPr lang="en-US" altLang="zh-CN" dirty="0">
                <a:latin typeface="+mj-ea"/>
                <a:ea typeface="+mj-ea"/>
              </a:rPr>
              <a:t>30</a:t>
            </a:r>
            <a:r>
              <a:rPr lang="zh-CN" altLang="en-US" dirty="0">
                <a:latin typeface="+mj-ea"/>
                <a:ea typeface="+mj-ea"/>
              </a:rPr>
              <a:t>。</a:t>
            </a:r>
            <a:r>
              <a:rPr lang="zh-CN" altLang="en-US" dirty="0">
                <a:solidFill>
                  <a:srgbClr val="FF0000"/>
                </a:solidFill>
                <a:latin typeface="+mj-ea"/>
                <a:ea typeface="+mj-ea"/>
              </a:rPr>
              <a:t>前后测都咨询了两位教蝴蝶生态课超过</a:t>
            </a:r>
            <a:r>
              <a:rPr lang="en-US" altLang="zh-CN" dirty="0">
                <a:solidFill>
                  <a:srgbClr val="FF0000"/>
                </a:solidFill>
                <a:latin typeface="+mj-ea"/>
                <a:ea typeface="+mj-ea"/>
              </a:rPr>
              <a:t>5</a:t>
            </a:r>
            <a:r>
              <a:rPr lang="zh-CN" altLang="en-US" dirty="0">
                <a:solidFill>
                  <a:srgbClr val="FF0000"/>
                </a:solidFill>
                <a:latin typeface="+mj-ea"/>
                <a:ea typeface="+mj-ea"/>
              </a:rPr>
              <a:t>年的老师。</a:t>
            </a:r>
          </a:p>
          <a:p>
            <a:endParaRPr lang="zh-CN" altLang="en-US" dirty="0">
              <a:latin typeface="+mj-ea"/>
              <a:ea typeface="+mj-ea"/>
            </a:endParaRPr>
          </a:p>
          <a:p>
            <a:r>
              <a:rPr lang="zh-CN" altLang="en-US" dirty="0">
                <a:solidFill>
                  <a:srgbClr val="FF0000"/>
                </a:solidFill>
                <a:latin typeface="+mj-ea"/>
                <a:ea typeface="+mj-ea"/>
              </a:rPr>
              <a:t>态度问卷包含三个维度</a:t>
            </a:r>
            <a:r>
              <a:rPr lang="zh-CN" altLang="en-US" dirty="0">
                <a:latin typeface="+mj-ea"/>
                <a:ea typeface="+mj-ea"/>
              </a:rPr>
              <a:t>：关于学习自然科学的态度，学习方法的感知有用性，使用这个学习系统的兴趣，（”</a:t>
            </a:r>
            <a:r>
              <a:rPr lang="en-US" altLang="zh-CN" dirty="0">
                <a:latin typeface="+mj-ea"/>
                <a:ea typeface="+mj-ea"/>
              </a:rPr>
              <a:t>attitudes toward learning natural science”, “perceived usefulness of the </a:t>
            </a:r>
            <a:r>
              <a:rPr lang="en-US" altLang="zh-CN" dirty="0" smtClean="0">
                <a:latin typeface="+mj-ea"/>
                <a:ea typeface="+mj-ea"/>
              </a:rPr>
              <a:t>learning approach</a:t>
            </a:r>
            <a:r>
              <a:rPr lang="en-US" altLang="zh-CN" dirty="0">
                <a:latin typeface="+mj-ea"/>
                <a:ea typeface="+mj-ea"/>
              </a:rPr>
              <a:t>”, and “interest in using the learning system”,</a:t>
            </a:r>
            <a:r>
              <a:rPr lang="zh-CN" altLang="en-US" dirty="0">
                <a:latin typeface="+mj-ea"/>
                <a:ea typeface="+mj-ea"/>
              </a:rPr>
              <a:t>）分别包括</a:t>
            </a:r>
            <a:r>
              <a:rPr lang="en-US" altLang="zh-CN" dirty="0">
                <a:latin typeface="+mj-ea"/>
                <a:ea typeface="+mj-ea"/>
              </a:rPr>
              <a:t>7</a:t>
            </a:r>
            <a:r>
              <a:rPr lang="zh-CN" altLang="en-US" dirty="0">
                <a:latin typeface="+mj-ea"/>
                <a:ea typeface="+mj-ea"/>
              </a:rPr>
              <a:t>，</a:t>
            </a:r>
            <a:r>
              <a:rPr lang="en-US" altLang="zh-CN" dirty="0">
                <a:latin typeface="+mj-ea"/>
                <a:ea typeface="+mj-ea"/>
              </a:rPr>
              <a:t>7</a:t>
            </a:r>
            <a:r>
              <a:rPr lang="zh-CN" altLang="en-US" dirty="0">
                <a:latin typeface="+mj-ea"/>
                <a:ea typeface="+mj-ea"/>
              </a:rPr>
              <a:t>，</a:t>
            </a:r>
            <a:r>
              <a:rPr lang="en-US" altLang="zh-CN" dirty="0">
                <a:latin typeface="+mj-ea"/>
                <a:ea typeface="+mj-ea"/>
              </a:rPr>
              <a:t>6</a:t>
            </a:r>
            <a:r>
              <a:rPr lang="zh-CN" altLang="en-US" dirty="0">
                <a:latin typeface="+mj-ea"/>
                <a:ea typeface="+mj-ea"/>
              </a:rPr>
              <a:t>个选项。采用的是六维里克特量表，</a:t>
            </a:r>
            <a:r>
              <a:rPr lang="en-US" altLang="zh-CN" dirty="0">
                <a:latin typeface="+mj-ea"/>
                <a:ea typeface="+mj-ea"/>
              </a:rPr>
              <a:t>1~6,1</a:t>
            </a:r>
            <a:r>
              <a:rPr lang="zh-CN" altLang="en-US" dirty="0">
                <a:latin typeface="+mj-ea"/>
                <a:ea typeface="+mj-ea"/>
              </a:rPr>
              <a:t>代表强调反对（不同意）。三个维度克伦巴赫的阿尔法分别是</a:t>
            </a:r>
            <a:r>
              <a:rPr lang="en-US" altLang="zh-CN" dirty="0">
                <a:latin typeface="+mj-ea"/>
                <a:ea typeface="+mj-ea"/>
              </a:rPr>
              <a:t>0.92, 0.87 and 0.85</a:t>
            </a:r>
            <a:r>
              <a:rPr lang="zh-CN" altLang="en-US" dirty="0" smtClean="0">
                <a:latin typeface="+mj-ea"/>
                <a:ea typeface="+mj-ea"/>
              </a:rPr>
              <a:t>。</a:t>
            </a:r>
            <a:endParaRPr lang="en-US" altLang="zh-CN" dirty="0" smtClean="0">
              <a:latin typeface="+mj-ea"/>
              <a:ea typeface="+mj-ea"/>
            </a:endParaRPr>
          </a:p>
          <a:p>
            <a:endParaRPr lang="zh-CN" altLang="en-US" dirty="0">
              <a:latin typeface="+mj-ea"/>
              <a:ea typeface="+mj-ea"/>
            </a:endParaRPr>
          </a:p>
          <a:p>
            <a:r>
              <a:rPr lang="zh-CN" altLang="en-US" dirty="0">
                <a:solidFill>
                  <a:srgbClr val="FF0000"/>
                </a:solidFill>
                <a:latin typeface="+mj-ea"/>
                <a:ea typeface="+mj-ea"/>
              </a:rPr>
              <a:t>心理负荷</a:t>
            </a:r>
            <a:r>
              <a:rPr lang="zh-CN" altLang="en-US" dirty="0">
                <a:latin typeface="+mj-ea"/>
                <a:ea typeface="+mj-ea"/>
              </a:rPr>
              <a:t>的测量是</a:t>
            </a:r>
            <a:r>
              <a:rPr lang="en-US" altLang="zh-CN" dirty="0" err="1">
                <a:latin typeface="+mj-ea"/>
                <a:ea typeface="+mj-ea"/>
              </a:rPr>
              <a:t>Sweller</a:t>
            </a:r>
            <a:r>
              <a:rPr lang="en-US" altLang="zh-CN" dirty="0">
                <a:latin typeface="+mj-ea"/>
                <a:ea typeface="+mj-ea"/>
              </a:rPr>
              <a:t>, Van </a:t>
            </a:r>
            <a:r>
              <a:rPr lang="en-US" altLang="zh-CN" dirty="0" err="1">
                <a:latin typeface="+mj-ea"/>
                <a:ea typeface="+mj-ea"/>
              </a:rPr>
              <a:t>Merriënboer</a:t>
            </a:r>
            <a:r>
              <a:rPr lang="en-US" altLang="zh-CN" dirty="0">
                <a:latin typeface="+mj-ea"/>
                <a:ea typeface="+mj-ea"/>
              </a:rPr>
              <a:t>, and </a:t>
            </a:r>
            <a:r>
              <a:rPr lang="en-US" altLang="zh-CN" dirty="0" err="1">
                <a:latin typeface="+mj-ea"/>
                <a:ea typeface="+mj-ea"/>
              </a:rPr>
              <a:t>Paas</a:t>
            </a:r>
            <a:r>
              <a:rPr lang="en-US" altLang="zh-CN" dirty="0">
                <a:latin typeface="+mj-ea"/>
                <a:ea typeface="+mj-ea"/>
              </a:rPr>
              <a:t> (1998)</a:t>
            </a:r>
            <a:r>
              <a:rPr lang="zh-CN" altLang="en-US" dirty="0">
                <a:latin typeface="+mj-ea"/>
                <a:ea typeface="+mj-ea"/>
              </a:rPr>
              <a:t>的问卷，包含</a:t>
            </a:r>
            <a:r>
              <a:rPr lang="en-US" altLang="zh-CN" dirty="0">
                <a:latin typeface="+mj-ea"/>
                <a:ea typeface="+mj-ea"/>
              </a:rPr>
              <a:t>mental load</a:t>
            </a:r>
            <a:r>
              <a:rPr lang="zh-CN" altLang="en-US" dirty="0">
                <a:latin typeface="+mj-ea"/>
                <a:ea typeface="+mj-ea"/>
              </a:rPr>
              <a:t>（心理负荷），</a:t>
            </a:r>
            <a:r>
              <a:rPr lang="en-US" altLang="zh-CN" dirty="0">
                <a:latin typeface="+mj-ea"/>
                <a:ea typeface="+mj-ea"/>
              </a:rPr>
              <a:t>mental effort</a:t>
            </a:r>
            <a:r>
              <a:rPr lang="zh-CN" altLang="en-US" dirty="0">
                <a:latin typeface="+mj-ea"/>
                <a:ea typeface="+mj-ea"/>
              </a:rPr>
              <a:t>（脑力劳动），两个维度克伦巴赫的阿尔法分别是</a:t>
            </a:r>
            <a:r>
              <a:rPr lang="en-US" altLang="zh-CN" dirty="0">
                <a:latin typeface="+mj-ea"/>
                <a:ea typeface="+mj-ea"/>
              </a:rPr>
              <a:t>0.94 </a:t>
            </a:r>
            <a:r>
              <a:rPr lang="zh-CN" altLang="en-US" dirty="0">
                <a:latin typeface="+mj-ea"/>
                <a:ea typeface="+mj-ea"/>
              </a:rPr>
              <a:t>和</a:t>
            </a:r>
            <a:r>
              <a:rPr lang="en-US" altLang="zh-CN" dirty="0">
                <a:latin typeface="+mj-ea"/>
                <a:ea typeface="+mj-ea"/>
              </a:rPr>
              <a:t>0.96</a:t>
            </a:r>
            <a:r>
              <a:rPr lang="zh-CN" altLang="en-US" dirty="0">
                <a:latin typeface="+mj-ea"/>
                <a:ea typeface="+mj-ea"/>
              </a:rPr>
              <a:t>。</a:t>
            </a:r>
          </a:p>
        </p:txBody>
      </p:sp>
    </p:spTree>
    <p:extLst>
      <p:ext uri="{BB962C8B-B14F-4D97-AF65-F5344CB8AC3E}">
        <p14:creationId xmlns:p14="http://schemas.microsoft.com/office/powerpoint/2010/main" val="250490140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1053500" y="620688"/>
            <a:ext cx="8992064"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4.1</a:t>
            </a:r>
            <a:r>
              <a:rPr kumimoji="0" lang="zh-CN" altLang="en-US" sz="20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学习成就</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前测测量学生的对于蝴蝶生态的基础知识了解。</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前测</a:t>
            </a:r>
            <a:endParaRPr kumimoji="0" lang="en-US" altLang="zh-CN" sz="20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CN" sz="2000" dirty="0">
              <a:latin typeface="Calibri" pitchFamily="34"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0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dirty="0" smtClean="0" bmk="OLE_LINK14">
                <a:ln>
                  <a:noFill/>
                </a:ln>
                <a:solidFill>
                  <a:schemeClr val="tx1"/>
                </a:solidFill>
                <a:effectLst/>
                <a:latin typeface="Calibri" pitchFamily="34" charset="0"/>
                <a:ea typeface="宋体" pitchFamily="2" charset="-122"/>
                <a:cs typeface="Times New Roman" pitchFamily="18" charset="0"/>
              </a:rPr>
              <a:t>*</a:t>
            </a:r>
            <a:r>
              <a:rPr kumimoji="0" lang="en-US" altLang="zh-CN" sz="2000" b="0" i="0" u="none" strike="noStrike" cap="none" normalizeH="0" baseline="0" dirty="0" smtClean="0" bmk="OLE_LINK14">
                <a:ln>
                  <a:noFill/>
                </a:ln>
                <a:solidFill>
                  <a:schemeClr val="tx1"/>
                </a:solidFill>
                <a:effectLst/>
                <a:latin typeface="Calibri" pitchFamily="34" charset="0"/>
                <a:ea typeface="宋体" pitchFamily="2" charset="-122"/>
                <a:cs typeface="Times New Roman" pitchFamily="18" charset="0"/>
              </a:rPr>
              <a:t>p &lt; .05.</a:t>
            </a:r>
            <a:endParaRPr kumimoji="0" lang="en-US" altLang="zh-CN"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后测，测学生学完之后的对蝴蝶生态的了解</a:t>
            </a:r>
            <a:endParaRPr kumimoji="0" lang="en-US" altLang="zh-CN" sz="20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CN" sz="2000" dirty="0">
              <a:latin typeface="Calibri" pitchFamily="34"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0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CN" sz="2000" dirty="0">
              <a:latin typeface="Calibri" pitchFamily="34"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a:t>
            </a:r>
            <a:r>
              <a:rPr kumimoji="0" lang="en-US" altLang="zh-CN" sz="20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p &lt; .05.</a:t>
            </a:r>
            <a:endParaRPr kumimoji="0" lang="en-US" altLang="zh-CN"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lvl="0" eaLnBrk="0" fontAlgn="base" hangingPunct="0">
              <a:spcBef>
                <a:spcPct val="0"/>
              </a:spcBef>
              <a:spcAft>
                <a:spcPct val="0"/>
              </a:spcAft>
            </a:pPr>
            <a:r>
              <a:rPr kumimoji="0" lang="zh-CN" altLang="en-US" sz="20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从分数上来看，控制组的学习成就显著低于实验组。</a:t>
            </a:r>
            <a:r>
              <a:rPr kumimoji="0" lang="en-US" altLang="zh-CN" sz="20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Cohen’s d</a:t>
            </a:r>
            <a:r>
              <a:rPr kumimoji="0" lang="zh-CN" altLang="en-US" sz="20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为</a:t>
            </a:r>
            <a:r>
              <a:rPr kumimoji="0" lang="en-US" altLang="zh-CN" sz="20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0.78</a:t>
            </a:r>
            <a:r>
              <a:rPr kumimoji="0" lang="zh-CN" altLang="en-US" sz="20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a:t>
            </a:r>
            <a:r>
              <a:rPr kumimoji="0" lang="zh-CN" altLang="en-US" sz="2000" b="0" i="0" u="none" strike="noStrike" cap="none" normalizeH="0" baseline="0" dirty="0" smtClean="0">
                <a:ln>
                  <a:noFill/>
                </a:ln>
                <a:solidFill>
                  <a:srgbClr val="FF0000"/>
                </a:solidFill>
                <a:effectLst/>
                <a:latin typeface="Calibri" pitchFamily="34" charset="0"/>
                <a:ea typeface="宋体" pitchFamily="2" charset="-122"/>
                <a:cs typeface="Times New Roman" pitchFamily="18" charset="0"/>
              </a:rPr>
              <a:t>两组组间差异显著，说明</a:t>
            </a:r>
            <a:r>
              <a:rPr kumimoji="0" lang="en-US" altLang="zh-CN" sz="2000" b="0" i="0" u="none" strike="noStrike" cap="none" normalizeH="0" baseline="0" dirty="0" smtClean="0">
                <a:ln>
                  <a:noFill/>
                </a:ln>
                <a:solidFill>
                  <a:srgbClr val="FF0000"/>
                </a:solidFill>
                <a:effectLst/>
                <a:latin typeface="Calibri" pitchFamily="34" charset="0"/>
                <a:ea typeface="宋体" pitchFamily="2" charset="-122"/>
                <a:cs typeface="Times New Roman" pitchFamily="18" charset="0"/>
              </a:rPr>
              <a:t>ICM</a:t>
            </a:r>
            <a:r>
              <a:rPr kumimoji="0" lang="en-US" altLang="zh-CN" sz="2000" b="0" i="0" u="none" strike="noStrike" cap="none" normalizeH="0" baseline="30000" dirty="0" smtClean="0">
                <a:ln>
                  <a:noFill/>
                </a:ln>
                <a:solidFill>
                  <a:srgbClr val="FF0000"/>
                </a:solidFill>
                <a:effectLst/>
                <a:latin typeface="Calibri" pitchFamily="34" charset="0"/>
                <a:ea typeface="宋体" pitchFamily="2" charset="-122"/>
                <a:cs typeface="Times New Roman" pitchFamily="18" charset="0"/>
              </a:rPr>
              <a:t>3</a:t>
            </a:r>
            <a:r>
              <a:rPr kumimoji="0" lang="zh-CN" altLang="en-US" sz="2000" b="0" i="0" u="none" strike="noStrike" cap="none" normalizeH="0" baseline="0" dirty="0" smtClean="0">
                <a:ln>
                  <a:noFill/>
                </a:ln>
                <a:solidFill>
                  <a:srgbClr val="FF0000"/>
                </a:solidFill>
                <a:effectLst/>
                <a:latin typeface="Calibri" pitchFamily="34" charset="0"/>
                <a:ea typeface="宋体" pitchFamily="2" charset="-122"/>
                <a:cs typeface="Times New Roman" pitchFamily="18" charset="0"/>
              </a:rPr>
              <a:t>的方法比传统的概念图学习方法更有利于提高学生自然科学课的学习成效。</a:t>
            </a:r>
            <a:r>
              <a:rPr kumimoji="0" lang="zh-CN" altLang="en-US" sz="20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a:t>
            </a:r>
            <a:r>
              <a:rPr lang="en-US" altLang="zh-CN" sz="2000" dirty="0">
                <a:latin typeface="Calibri" pitchFamily="34" charset="0"/>
                <a:ea typeface="宋体" pitchFamily="2" charset="-122"/>
                <a:cs typeface="Times New Roman" pitchFamily="18" charset="0"/>
              </a:rPr>
              <a:t>d = 0.2</a:t>
            </a:r>
            <a:r>
              <a:rPr lang="zh-CN" altLang="en-US" sz="2000" dirty="0">
                <a:latin typeface="Calibri" pitchFamily="34" charset="0"/>
                <a:ea typeface="宋体" pitchFamily="2" charset="-122"/>
                <a:cs typeface="Times New Roman" pitchFamily="18" charset="0"/>
              </a:rPr>
              <a:t>、</a:t>
            </a:r>
            <a:r>
              <a:rPr lang="en-US" altLang="zh-CN" sz="2000" dirty="0">
                <a:latin typeface="Calibri" pitchFamily="34" charset="0"/>
                <a:ea typeface="宋体" pitchFamily="2" charset="-122"/>
                <a:cs typeface="Times New Roman" pitchFamily="18" charset="0"/>
              </a:rPr>
              <a:t>0.5</a:t>
            </a:r>
            <a:r>
              <a:rPr lang="zh-CN" altLang="en-US" sz="2000" dirty="0">
                <a:latin typeface="Calibri" pitchFamily="34" charset="0"/>
                <a:ea typeface="宋体" pitchFamily="2" charset="-122"/>
                <a:cs typeface="Times New Roman" pitchFamily="18" charset="0"/>
              </a:rPr>
              <a:t>、</a:t>
            </a:r>
            <a:r>
              <a:rPr lang="en-US" altLang="zh-CN" sz="2000" dirty="0">
                <a:latin typeface="Calibri" pitchFamily="34" charset="0"/>
                <a:ea typeface="宋体" pitchFamily="2" charset="-122"/>
                <a:cs typeface="Times New Roman" pitchFamily="18" charset="0"/>
              </a:rPr>
              <a:t>0.8</a:t>
            </a:r>
            <a:r>
              <a:rPr lang="zh-CN" altLang="en-US" sz="2000" dirty="0">
                <a:latin typeface="Calibri" pitchFamily="34" charset="0"/>
                <a:ea typeface="宋体" pitchFamily="2" charset="-122"/>
                <a:cs typeface="Times New Roman" pitchFamily="18" charset="0"/>
              </a:rPr>
              <a:t>分别表示小、中、大的效应值）</a:t>
            </a:r>
            <a:endParaRPr kumimoji="0" lang="zh-CN" altLang="en-US" sz="4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cxnSp>
        <p:nvCxnSpPr>
          <p:cNvPr id="5" name="直接连接符 4"/>
          <p:cNvCxnSpPr/>
          <p:nvPr/>
        </p:nvCxnSpPr>
        <p:spPr>
          <a:xfrm>
            <a:off x="11066139" y="1412776"/>
            <a:ext cx="0" cy="504056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cxnSp>
        <p:nvCxnSpPr>
          <p:cNvPr id="6" name="直接连接符 5"/>
          <p:cNvCxnSpPr/>
          <p:nvPr/>
        </p:nvCxnSpPr>
        <p:spPr>
          <a:xfrm>
            <a:off x="9769995" y="6453336"/>
            <a:ext cx="1296144" cy="0"/>
          </a:xfrm>
          <a:prstGeom prst="line">
            <a:avLst/>
          </a:prstGeom>
          <a:ln>
            <a:solidFill>
              <a:srgbClr val="92D050"/>
            </a:solidFill>
          </a:ln>
        </p:spPr>
        <p:style>
          <a:lnRef idx="1">
            <a:schemeClr val="accent6"/>
          </a:lnRef>
          <a:fillRef idx="0">
            <a:schemeClr val="accent6"/>
          </a:fillRef>
          <a:effectRef idx="0">
            <a:schemeClr val="accent6"/>
          </a:effectRef>
          <a:fontRef idx="minor">
            <a:schemeClr val="tx1"/>
          </a:fontRef>
        </p:style>
      </p:cxnSp>
      <p:sp>
        <p:nvSpPr>
          <p:cNvPr id="40" name="TextBox 39"/>
          <p:cNvSpPr txBox="1"/>
          <p:nvPr/>
        </p:nvSpPr>
        <p:spPr>
          <a:xfrm>
            <a:off x="10049091" y="117651"/>
            <a:ext cx="664111" cy="584775"/>
          </a:xfrm>
          <a:prstGeom prst="rect">
            <a:avLst/>
          </a:prstGeom>
          <a:noFill/>
          <a:effectLst/>
        </p:spPr>
        <p:txBody>
          <a:bodyPr wrap="square" rtlCol="0">
            <a:spAutoFit/>
          </a:bodyPr>
          <a:lstStyle/>
          <a:p>
            <a:pPr marL="0" algn="ctr" defTabSz="914400" rtl="0" eaLnBrk="1" latinLnBrk="0" hangingPunct="1"/>
            <a:r>
              <a:rPr lang="zh-CN" altLang="en-US" sz="1600" b="1" kern="1200" dirty="0" smtClean="0">
                <a:solidFill>
                  <a:srgbClr val="7030A0"/>
                </a:solidFill>
                <a:effectLst/>
                <a:latin typeface="微软雅黑" pitchFamily="34" charset="-122"/>
                <a:ea typeface="微软雅黑" pitchFamily="34" charset="-122"/>
                <a:cs typeface="+mn-cs"/>
              </a:rPr>
              <a:t>结果分析</a:t>
            </a:r>
            <a:endParaRPr lang="en-US" altLang="zh-CN" sz="1600" b="1" kern="1200" dirty="0" smtClean="0">
              <a:solidFill>
                <a:srgbClr val="7030A0"/>
              </a:solidFill>
              <a:effectLst/>
              <a:latin typeface="微软雅黑" pitchFamily="34" charset="-122"/>
              <a:ea typeface="微软雅黑" pitchFamily="34" charset="-122"/>
              <a:cs typeface="+mn-cs"/>
            </a:endParaRPr>
          </a:p>
        </p:txBody>
      </p:sp>
      <p:graphicFrame>
        <p:nvGraphicFramePr>
          <p:cNvPr id="9" name="表格 8"/>
          <p:cNvGraphicFramePr>
            <a:graphicFrameLocks noGrp="1"/>
          </p:cNvGraphicFramePr>
          <p:nvPr>
            <p:extLst>
              <p:ext uri="{D42A27DB-BD31-4B8C-83A1-F6EECF244321}">
                <p14:modId xmlns:p14="http://schemas.microsoft.com/office/powerpoint/2010/main" val="3567313020"/>
              </p:ext>
            </p:extLst>
          </p:nvPr>
        </p:nvGraphicFramePr>
        <p:xfrm>
          <a:off x="1129035" y="1844824"/>
          <a:ext cx="8280919" cy="822960"/>
        </p:xfrm>
        <a:graphic>
          <a:graphicData uri="http://schemas.openxmlformats.org/drawingml/2006/table">
            <a:tbl>
              <a:tblPr firstRow="1" firstCol="1" bandRow="1"/>
              <a:tblGrid>
                <a:gridCol w="2171773"/>
                <a:gridCol w="1139817"/>
                <a:gridCol w="1655795"/>
                <a:gridCol w="1656767"/>
                <a:gridCol w="1656767"/>
              </a:tblGrid>
              <a:tr h="0">
                <a:tc>
                  <a:txBody>
                    <a:bodyPr/>
                    <a:lstStyle/>
                    <a:p>
                      <a:pPr algn="just">
                        <a:spcAft>
                          <a:spcPts val="0"/>
                        </a:spcAft>
                      </a:pPr>
                      <a:r>
                        <a:rPr lang="en-US" sz="1800" kern="100" dirty="0">
                          <a:effectLst/>
                          <a:latin typeface="Calibri"/>
                          <a:ea typeface="宋体"/>
                          <a:cs typeface="Times New Roman"/>
                        </a:rPr>
                        <a:t> </a:t>
                      </a:r>
                      <a:endParaRPr lang="zh-CN" sz="1800" kern="100" dirty="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Calibri"/>
                          <a:ea typeface="宋体"/>
                          <a:cs typeface="Times New Roman"/>
                        </a:rPr>
                        <a:t>N</a:t>
                      </a:r>
                      <a:endParaRPr lang="zh-CN" sz="1800" kern="10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Calibri"/>
                          <a:ea typeface="宋体"/>
                          <a:cs typeface="Times New Roman"/>
                        </a:rPr>
                        <a:t>Mean</a:t>
                      </a:r>
                      <a:endParaRPr lang="zh-CN" sz="1800" kern="10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Calibri"/>
                          <a:ea typeface="宋体"/>
                          <a:cs typeface="Times New Roman"/>
                        </a:rPr>
                        <a:t>SD</a:t>
                      </a:r>
                      <a:endParaRPr lang="zh-CN" sz="1800" kern="10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Calibri"/>
                          <a:ea typeface="宋体"/>
                          <a:cs typeface="Times New Roman"/>
                        </a:rPr>
                        <a:t>t</a:t>
                      </a:r>
                      <a:endParaRPr lang="zh-CN" sz="1800" kern="10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n-US" sz="1800" kern="100">
                          <a:effectLst/>
                          <a:latin typeface="Calibri"/>
                          <a:ea typeface="宋体"/>
                          <a:cs typeface="Times New Roman"/>
                        </a:rPr>
                        <a:t>Experimental group</a:t>
                      </a:r>
                      <a:endParaRPr lang="zh-CN" sz="1800" kern="10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Calibri"/>
                          <a:ea typeface="宋体"/>
                          <a:cs typeface="Times New Roman"/>
                        </a:rPr>
                        <a:t>15</a:t>
                      </a:r>
                      <a:endParaRPr lang="zh-CN" sz="1800" kern="10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Calibri"/>
                          <a:ea typeface="宋体"/>
                          <a:cs typeface="Times New Roman"/>
                        </a:rPr>
                        <a:t>68.53</a:t>
                      </a:r>
                      <a:endParaRPr lang="zh-CN" sz="1800" kern="10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Calibri"/>
                          <a:ea typeface="宋体"/>
                          <a:cs typeface="Times New Roman"/>
                        </a:rPr>
                        <a:t>11.04</a:t>
                      </a:r>
                      <a:endParaRPr lang="zh-CN" sz="1800" kern="10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Calibri"/>
                          <a:ea typeface="宋体"/>
                          <a:cs typeface="Times New Roman"/>
                        </a:rPr>
                        <a:t>0.77</a:t>
                      </a:r>
                      <a:endParaRPr lang="zh-CN" sz="1800" kern="10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n-US" sz="1800" kern="100" dirty="0">
                          <a:effectLst/>
                          <a:latin typeface="Calibri"/>
                          <a:ea typeface="宋体"/>
                          <a:cs typeface="Times New Roman"/>
                        </a:rPr>
                        <a:t>Control group</a:t>
                      </a:r>
                      <a:endParaRPr lang="zh-CN" sz="1800" kern="100" dirty="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Calibri"/>
                          <a:ea typeface="宋体"/>
                          <a:cs typeface="Times New Roman"/>
                        </a:rPr>
                        <a:t>15</a:t>
                      </a:r>
                      <a:endParaRPr lang="zh-CN" sz="1800" kern="10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Calibri"/>
                          <a:ea typeface="宋体"/>
                          <a:cs typeface="Times New Roman"/>
                        </a:rPr>
                        <a:t>65.20</a:t>
                      </a:r>
                      <a:endParaRPr lang="zh-CN" sz="1800" kern="100" dirty="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Calibri"/>
                          <a:ea typeface="宋体"/>
                          <a:cs typeface="Times New Roman"/>
                        </a:rPr>
                        <a:t>12.66</a:t>
                      </a:r>
                      <a:endParaRPr lang="zh-CN" sz="1800" kern="10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Calibri"/>
                          <a:ea typeface="宋体"/>
                          <a:cs typeface="Times New Roman"/>
                        </a:rPr>
                        <a:t> </a:t>
                      </a:r>
                      <a:endParaRPr lang="zh-CN" sz="1800" kern="100" dirty="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666336532"/>
              </p:ext>
            </p:extLst>
          </p:nvPr>
        </p:nvGraphicFramePr>
        <p:xfrm>
          <a:off x="1129035" y="3614152"/>
          <a:ext cx="8424937" cy="822960"/>
        </p:xfrm>
        <a:graphic>
          <a:graphicData uri="http://schemas.openxmlformats.org/drawingml/2006/table">
            <a:tbl>
              <a:tblPr firstRow="1" firstCol="1" bandRow="1"/>
              <a:tblGrid>
                <a:gridCol w="1967334"/>
                <a:gridCol w="958952"/>
                <a:gridCol w="1416678"/>
                <a:gridCol w="1412724"/>
                <a:gridCol w="1384055"/>
                <a:gridCol w="1285194"/>
              </a:tblGrid>
              <a:tr h="138147">
                <a:tc>
                  <a:txBody>
                    <a:bodyPr/>
                    <a:lstStyle/>
                    <a:p>
                      <a:pPr algn="just">
                        <a:spcAft>
                          <a:spcPts val="0"/>
                        </a:spcAft>
                      </a:pPr>
                      <a:r>
                        <a:rPr lang="en-US" sz="1800" kern="100" dirty="0">
                          <a:effectLst/>
                          <a:latin typeface="Calibri"/>
                          <a:ea typeface="宋体"/>
                          <a:cs typeface="Times New Roman"/>
                        </a:rPr>
                        <a:t> </a:t>
                      </a:r>
                      <a:endParaRPr lang="zh-CN" sz="1800" kern="100" dirty="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Calibri"/>
                          <a:ea typeface="宋体"/>
                          <a:cs typeface="Times New Roman"/>
                        </a:rPr>
                        <a:t>N</a:t>
                      </a:r>
                      <a:endParaRPr lang="zh-CN" sz="1800" kern="10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Calibri"/>
                          <a:ea typeface="宋体"/>
                          <a:cs typeface="Times New Roman"/>
                        </a:rPr>
                        <a:t>Mean</a:t>
                      </a:r>
                      <a:endParaRPr lang="zh-CN" sz="1800" kern="10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Calibri"/>
                          <a:ea typeface="宋体"/>
                          <a:cs typeface="Times New Roman"/>
                        </a:rPr>
                        <a:t>SD</a:t>
                      </a:r>
                      <a:endParaRPr lang="zh-CN" sz="1800" kern="10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Calibri"/>
                          <a:ea typeface="宋体"/>
                          <a:cs typeface="Times New Roman"/>
                        </a:rPr>
                        <a:t>t</a:t>
                      </a:r>
                      <a:endParaRPr lang="zh-CN" sz="1800" kern="10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Calibri"/>
                          <a:ea typeface="宋体"/>
                          <a:cs typeface="Times New Roman"/>
                        </a:rPr>
                        <a:t>d</a:t>
                      </a:r>
                      <a:endParaRPr lang="zh-CN" sz="1800" kern="10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n-US" sz="1800" kern="100">
                          <a:effectLst/>
                          <a:latin typeface="Calibri"/>
                          <a:ea typeface="宋体"/>
                          <a:cs typeface="Times New Roman"/>
                        </a:rPr>
                        <a:t>Experimental group</a:t>
                      </a:r>
                      <a:endParaRPr lang="zh-CN" sz="1800" kern="10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Calibri"/>
                          <a:ea typeface="宋体"/>
                          <a:cs typeface="Times New Roman"/>
                        </a:rPr>
                        <a:t>15</a:t>
                      </a:r>
                      <a:endParaRPr lang="zh-CN" sz="1800" kern="10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Calibri"/>
                          <a:ea typeface="宋体"/>
                          <a:cs typeface="Times New Roman"/>
                        </a:rPr>
                        <a:t>76.00</a:t>
                      </a:r>
                      <a:endParaRPr lang="zh-CN" sz="1800" kern="10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Calibri"/>
                          <a:ea typeface="宋体"/>
                          <a:cs typeface="Times New Roman"/>
                        </a:rPr>
                        <a:t>9.92</a:t>
                      </a:r>
                      <a:endParaRPr lang="zh-CN" sz="1800" kern="10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Calibri"/>
                          <a:ea typeface="宋体"/>
                          <a:cs typeface="Times New Roman"/>
                        </a:rPr>
                        <a:t>2.12*</a:t>
                      </a:r>
                      <a:endParaRPr lang="zh-CN" sz="1800" kern="10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Calibri"/>
                          <a:ea typeface="宋体"/>
                          <a:cs typeface="Times New Roman"/>
                        </a:rPr>
                        <a:t>0.78</a:t>
                      </a:r>
                      <a:endParaRPr lang="zh-CN" sz="1800" kern="10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n-US" sz="1800" kern="100">
                          <a:effectLst/>
                          <a:latin typeface="Calibri"/>
                          <a:ea typeface="宋体"/>
                          <a:cs typeface="Times New Roman"/>
                        </a:rPr>
                        <a:t>Control group</a:t>
                      </a:r>
                      <a:endParaRPr lang="zh-CN" sz="1800" kern="10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Calibri"/>
                          <a:ea typeface="宋体"/>
                          <a:cs typeface="Times New Roman"/>
                        </a:rPr>
                        <a:t>15</a:t>
                      </a:r>
                      <a:endParaRPr lang="zh-CN" sz="1800" kern="100" dirty="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Calibri"/>
                          <a:ea typeface="宋体"/>
                          <a:cs typeface="Times New Roman"/>
                        </a:rPr>
                        <a:t>66.80</a:t>
                      </a:r>
                      <a:endParaRPr lang="zh-CN" sz="1800" kern="10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Calibri"/>
                          <a:ea typeface="宋体"/>
                          <a:cs typeface="Times New Roman"/>
                        </a:rPr>
                        <a:t>13.51</a:t>
                      </a:r>
                      <a:endParaRPr lang="zh-CN" sz="1800" kern="10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Calibri"/>
                          <a:ea typeface="宋体"/>
                          <a:cs typeface="Times New Roman"/>
                        </a:rPr>
                        <a:t> </a:t>
                      </a:r>
                      <a:endParaRPr lang="zh-CN" sz="1800" kern="10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Calibri"/>
                          <a:ea typeface="宋体"/>
                          <a:cs typeface="Times New Roman"/>
                        </a:rPr>
                        <a:t> </a:t>
                      </a:r>
                      <a:endParaRPr lang="zh-CN" sz="1800" kern="100" dirty="0">
                        <a:effectLst/>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2696824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1066139" y="1412776"/>
            <a:ext cx="0" cy="504056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cxnSp>
        <p:nvCxnSpPr>
          <p:cNvPr id="6" name="直接连接符 5"/>
          <p:cNvCxnSpPr/>
          <p:nvPr/>
        </p:nvCxnSpPr>
        <p:spPr>
          <a:xfrm>
            <a:off x="9769995" y="6453336"/>
            <a:ext cx="1296144" cy="0"/>
          </a:xfrm>
          <a:prstGeom prst="line">
            <a:avLst/>
          </a:prstGeom>
          <a:ln>
            <a:solidFill>
              <a:srgbClr val="92D050"/>
            </a:solidFill>
          </a:ln>
        </p:spPr>
        <p:style>
          <a:lnRef idx="1">
            <a:schemeClr val="accent6"/>
          </a:lnRef>
          <a:fillRef idx="0">
            <a:schemeClr val="accent6"/>
          </a:fillRef>
          <a:effectRef idx="0">
            <a:schemeClr val="accent6"/>
          </a:effectRef>
          <a:fontRef idx="minor">
            <a:schemeClr val="tx1"/>
          </a:fontRef>
        </p:style>
      </p:cxnSp>
      <p:sp>
        <p:nvSpPr>
          <p:cNvPr id="40" name="TextBox 39"/>
          <p:cNvSpPr txBox="1"/>
          <p:nvPr/>
        </p:nvSpPr>
        <p:spPr>
          <a:xfrm>
            <a:off x="10049091" y="117651"/>
            <a:ext cx="664111" cy="584775"/>
          </a:xfrm>
          <a:prstGeom prst="rect">
            <a:avLst/>
          </a:prstGeom>
          <a:noFill/>
          <a:effectLst/>
        </p:spPr>
        <p:txBody>
          <a:bodyPr wrap="square" rtlCol="0">
            <a:spAutoFit/>
          </a:bodyPr>
          <a:lstStyle/>
          <a:p>
            <a:pPr marL="0" algn="ctr" defTabSz="914400" rtl="0" eaLnBrk="1" latinLnBrk="0" hangingPunct="1"/>
            <a:r>
              <a:rPr lang="zh-CN" altLang="en-US" sz="1600" b="1" kern="1200" dirty="0" smtClean="0">
                <a:solidFill>
                  <a:srgbClr val="7030A0"/>
                </a:solidFill>
                <a:effectLst/>
                <a:latin typeface="微软雅黑" pitchFamily="34" charset="-122"/>
                <a:ea typeface="微软雅黑" pitchFamily="34" charset="-122"/>
                <a:cs typeface="+mn-cs"/>
              </a:rPr>
              <a:t>结果分析</a:t>
            </a:r>
            <a:endParaRPr lang="en-US" altLang="zh-CN" sz="1600" b="1" kern="1200" dirty="0" smtClean="0">
              <a:solidFill>
                <a:srgbClr val="7030A0"/>
              </a:solidFill>
              <a:effectLst/>
              <a:latin typeface="微软雅黑" pitchFamily="34" charset="-122"/>
              <a:ea typeface="微软雅黑" pitchFamily="34" charset="-122"/>
              <a:cs typeface="+mn-cs"/>
            </a:endParaRPr>
          </a:p>
        </p:txBody>
      </p:sp>
      <p:sp>
        <p:nvSpPr>
          <p:cNvPr id="4" name="矩形 3"/>
          <p:cNvSpPr/>
          <p:nvPr/>
        </p:nvSpPr>
        <p:spPr>
          <a:xfrm>
            <a:off x="985018" y="1196752"/>
            <a:ext cx="9584167" cy="5632311"/>
          </a:xfrm>
          <a:prstGeom prst="rect">
            <a:avLst/>
          </a:prstGeom>
        </p:spPr>
        <p:txBody>
          <a:bodyPr wrap="square">
            <a:spAutoFit/>
          </a:bodyPr>
          <a:lstStyle/>
          <a:p>
            <a:r>
              <a:rPr lang="zh-CN" altLang="en-US" dirty="0">
                <a:solidFill>
                  <a:srgbClr val="FF0000"/>
                </a:solidFill>
                <a:latin typeface="+mj-ea"/>
                <a:ea typeface="+mj-ea"/>
              </a:rPr>
              <a:t>两位老师还通过别人做的概念图评估系统评估学生最终的概念图的优差</a:t>
            </a:r>
            <a:r>
              <a:rPr lang="zh-CN" altLang="en-US" dirty="0">
                <a:latin typeface="+mj-ea"/>
                <a:ea typeface="+mj-ea"/>
              </a:rPr>
              <a:t>。通过分析发现</a:t>
            </a:r>
            <a:r>
              <a:rPr lang="zh-CN" altLang="en-US" dirty="0">
                <a:solidFill>
                  <a:srgbClr val="FF0000"/>
                </a:solidFill>
                <a:latin typeface="+mj-ea"/>
                <a:ea typeface="+mj-ea"/>
              </a:rPr>
              <a:t>实验组学生的概念图显著优于对照组。</a:t>
            </a:r>
            <a:r>
              <a:rPr lang="zh-CN" altLang="en-US" dirty="0">
                <a:latin typeface="+mj-ea"/>
                <a:ea typeface="+mj-ea"/>
              </a:rPr>
              <a:t>通过</a:t>
            </a:r>
            <a:r>
              <a:rPr lang="zh-CN" altLang="en-US" dirty="0">
                <a:solidFill>
                  <a:srgbClr val="FF0000"/>
                </a:solidFill>
                <a:latin typeface="+mj-ea"/>
                <a:ea typeface="+mj-ea"/>
              </a:rPr>
              <a:t>皮尔森相关分析</a:t>
            </a:r>
            <a:r>
              <a:rPr lang="zh-CN" altLang="en-US" dirty="0">
                <a:latin typeface="+mj-ea"/>
                <a:ea typeface="+mj-ea"/>
              </a:rPr>
              <a:t>发现</a:t>
            </a:r>
            <a:r>
              <a:rPr lang="en-US" altLang="zh-CN" dirty="0">
                <a:latin typeface="+mj-ea"/>
                <a:ea typeface="+mj-ea"/>
              </a:rPr>
              <a:t>,</a:t>
            </a:r>
            <a:r>
              <a:rPr lang="zh-CN" altLang="en-US" dirty="0">
                <a:solidFill>
                  <a:srgbClr val="FF0000"/>
                </a:solidFill>
                <a:latin typeface="+mj-ea"/>
                <a:ea typeface="+mj-ea"/>
              </a:rPr>
              <a:t>后测的成绩与概念图的成绩存在显著相关（相关系数为</a:t>
            </a:r>
            <a:r>
              <a:rPr lang="en-US" altLang="zh-CN" dirty="0">
                <a:solidFill>
                  <a:srgbClr val="FF0000"/>
                </a:solidFill>
                <a:latin typeface="+mj-ea"/>
                <a:ea typeface="+mj-ea"/>
              </a:rPr>
              <a:t>0.57</a:t>
            </a:r>
            <a:r>
              <a:rPr lang="zh-CN" altLang="en-US" dirty="0">
                <a:solidFill>
                  <a:srgbClr val="FF0000"/>
                </a:solidFill>
                <a:latin typeface="+mj-ea"/>
                <a:ea typeface="+mj-ea"/>
              </a:rPr>
              <a:t>，</a:t>
            </a:r>
            <a:r>
              <a:rPr lang="en-US" altLang="zh-CN" dirty="0">
                <a:solidFill>
                  <a:srgbClr val="FF0000"/>
                </a:solidFill>
                <a:latin typeface="+mj-ea"/>
                <a:ea typeface="+mj-ea"/>
              </a:rPr>
              <a:t>(p &lt; .01).</a:t>
            </a:r>
            <a:r>
              <a:rPr lang="zh-CN" altLang="en-US" dirty="0">
                <a:solidFill>
                  <a:srgbClr val="FF0000"/>
                </a:solidFill>
                <a:latin typeface="+mj-ea"/>
                <a:ea typeface="+mj-ea"/>
              </a:rPr>
              <a:t>）</a:t>
            </a:r>
            <a:r>
              <a:rPr lang="zh-CN" altLang="en-US" dirty="0">
                <a:latin typeface="+mj-ea"/>
                <a:ea typeface="+mj-ea"/>
              </a:rPr>
              <a:t>。从这里我们发现</a:t>
            </a:r>
            <a:r>
              <a:rPr lang="en-US" altLang="zh-CN" dirty="0">
                <a:solidFill>
                  <a:srgbClr val="FF0000"/>
                </a:solidFill>
                <a:latin typeface="+mj-ea"/>
                <a:ea typeface="+mj-ea"/>
              </a:rPr>
              <a:t>ICM</a:t>
            </a:r>
            <a:r>
              <a:rPr lang="en-US" altLang="zh-CN" baseline="30000" dirty="0">
                <a:solidFill>
                  <a:srgbClr val="FF0000"/>
                </a:solidFill>
                <a:latin typeface="+mj-ea"/>
                <a:ea typeface="+mj-ea"/>
              </a:rPr>
              <a:t>3</a:t>
            </a:r>
            <a:r>
              <a:rPr lang="zh-CN" altLang="en-US" dirty="0">
                <a:solidFill>
                  <a:srgbClr val="FF0000"/>
                </a:solidFill>
                <a:latin typeface="+mj-ea"/>
                <a:ea typeface="+mj-ea"/>
              </a:rPr>
              <a:t>方法（交互的概念图学习）通过巩固学生的知识结构来提高学生的学习成效。</a:t>
            </a:r>
          </a:p>
          <a:p>
            <a:r>
              <a:rPr lang="zh-CN" altLang="en-US" dirty="0">
                <a:latin typeface="+mj-ea"/>
                <a:ea typeface="+mj-ea"/>
              </a:rPr>
              <a:t> </a:t>
            </a:r>
            <a:endParaRPr lang="en-US" altLang="zh-CN" dirty="0" smtClean="0">
              <a:latin typeface="+mj-ea"/>
              <a:ea typeface="+mj-ea"/>
            </a:endParaRPr>
          </a:p>
          <a:p>
            <a:endParaRPr lang="en-US" altLang="zh-CN" dirty="0" smtClean="0">
              <a:latin typeface="+mj-ea"/>
              <a:ea typeface="+mj-ea"/>
            </a:endParaRPr>
          </a:p>
          <a:p>
            <a:endParaRPr lang="en-US" altLang="zh-CN" dirty="0" smtClean="0">
              <a:latin typeface="+mj-ea"/>
              <a:ea typeface="+mj-ea"/>
            </a:endParaRPr>
          </a:p>
          <a:p>
            <a:endParaRPr lang="en-US" altLang="zh-CN" dirty="0">
              <a:latin typeface="+mj-ea"/>
              <a:ea typeface="+mj-ea"/>
            </a:endParaRPr>
          </a:p>
          <a:p>
            <a:endParaRPr lang="en-US" altLang="zh-CN" dirty="0">
              <a:latin typeface="+mj-ea"/>
              <a:ea typeface="+mj-ea"/>
            </a:endParaRPr>
          </a:p>
          <a:p>
            <a:endParaRPr lang="en-US" altLang="zh-CN" dirty="0">
              <a:latin typeface="+mj-ea"/>
              <a:ea typeface="+mj-ea"/>
            </a:endParaRPr>
          </a:p>
          <a:p>
            <a:endParaRPr lang="zh-CN" altLang="en-US" dirty="0">
              <a:latin typeface="+mj-ea"/>
              <a:ea typeface="+mj-ea"/>
            </a:endParaRPr>
          </a:p>
          <a:p>
            <a:r>
              <a:rPr lang="zh-CN" altLang="en-US" dirty="0">
                <a:latin typeface="+mj-ea"/>
                <a:ea typeface="+mj-ea"/>
              </a:rPr>
              <a:t>对于学生心理负荷的分析时，两组学生</a:t>
            </a:r>
            <a:r>
              <a:rPr lang="zh-CN" altLang="en-US" dirty="0">
                <a:solidFill>
                  <a:srgbClr val="FF0000"/>
                </a:solidFill>
                <a:latin typeface="+mj-ea"/>
                <a:ea typeface="+mj-ea"/>
              </a:rPr>
              <a:t>在心理负荷和脑力劳动上都没有显著差异</a:t>
            </a:r>
            <a:r>
              <a:rPr lang="zh-CN" altLang="en-US" dirty="0">
                <a:latin typeface="+mj-ea"/>
                <a:ea typeface="+mj-ea"/>
              </a:rPr>
              <a:t>（</a:t>
            </a:r>
            <a:r>
              <a:rPr lang="en-US" altLang="zh-CN" dirty="0">
                <a:latin typeface="+mj-ea"/>
                <a:ea typeface="+mj-ea"/>
              </a:rPr>
              <a:t>mental effort (t = 0.2; p &gt; .05) and mental load (t=-0.94;p &gt; .05).</a:t>
            </a:r>
            <a:r>
              <a:rPr lang="zh-CN" altLang="en-US" dirty="0">
                <a:latin typeface="+mj-ea"/>
                <a:ea typeface="+mj-ea"/>
              </a:rPr>
              <a:t>）通过皮尔森相关分析</a:t>
            </a:r>
            <a:r>
              <a:rPr lang="zh-CN" altLang="en-US" dirty="0">
                <a:solidFill>
                  <a:srgbClr val="FF0000"/>
                </a:solidFill>
                <a:latin typeface="+mj-ea"/>
                <a:ea typeface="+mj-ea"/>
              </a:rPr>
              <a:t>发现学习成效的高低与</a:t>
            </a:r>
            <a:r>
              <a:rPr lang="en-US" altLang="zh-CN" dirty="0">
                <a:solidFill>
                  <a:srgbClr val="FF0000"/>
                </a:solidFill>
                <a:latin typeface="+mj-ea"/>
                <a:ea typeface="+mj-ea"/>
              </a:rPr>
              <a:t>mental effort</a:t>
            </a:r>
            <a:r>
              <a:rPr lang="zh-CN" altLang="en-US" dirty="0">
                <a:solidFill>
                  <a:srgbClr val="FF0000"/>
                </a:solidFill>
                <a:latin typeface="+mj-ea"/>
                <a:ea typeface="+mj-ea"/>
              </a:rPr>
              <a:t>有显著的负相关</a:t>
            </a:r>
            <a:r>
              <a:rPr lang="zh-CN" altLang="en-US" dirty="0">
                <a:latin typeface="+mj-ea"/>
                <a:ea typeface="+mj-ea"/>
              </a:rPr>
              <a:t>，相关系数为</a:t>
            </a:r>
            <a:r>
              <a:rPr lang="en-US" altLang="zh-CN" dirty="0">
                <a:latin typeface="+mj-ea"/>
                <a:ea typeface="+mj-ea"/>
              </a:rPr>
              <a:t>-0.376</a:t>
            </a:r>
            <a:r>
              <a:rPr lang="zh-CN" altLang="en-US" dirty="0">
                <a:latin typeface="+mj-ea"/>
                <a:ea typeface="+mj-ea"/>
              </a:rPr>
              <a:t>，但是与</a:t>
            </a:r>
            <a:r>
              <a:rPr lang="en-US" altLang="zh-CN" dirty="0">
                <a:latin typeface="+mj-ea"/>
                <a:ea typeface="+mj-ea"/>
              </a:rPr>
              <a:t>mental load</a:t>
            </a:r>
            <a:r>
              <a:rPr lang="zh-CN" altLang="en-US" dirty="0">
                <a:latin typeface="+mj-ea"/>
                <a:ea typeface="+mj-ea"/>
              </a:rPr>
              <a:t>没有关系。</a:t>
            </a:r>
            <a:endParaRPr lang="zh-CN" altLang="en-US" dirty="0">
              <a:solidFill>
                <a:srgbClr val="FF0000"/>
              </a:solidFill>
              <a:latin typeface="+mj-ea"/>
              <a:ea typeface="+mj-ea"/>
            </a:endParaRPr>
          </a:p>
          <a:p>
            <a:r>
              <a:rPr lang="zh-CN" altLang="en-US" dirty="0">
                <a:solidFill>
                  <a:srgbClr val="FF0000"/>
                </a:solidFill>
                <a:latin typeface="+mj-ea"/>
                <a:ea typeface="+mj-ea"/>
              </a:rPr>
              <a:t>心理负荷与学习任务，主题特征和学习材料有关</a:t>
            </a:r>
            <a:r>
              <a:rPr lang="zh-CN" altLang="en-US" dirty="0">
                <a:latin typeface="+mj-ea"/>
                <a:ea typeface="+mj-ea"/>
              </a:rPr>
              <a:t>，因为两组学生都用相同的学习材料，面临相同的学习任务，所以，心理负荷没有显著差异。而</a:t>
            </a:r>
            <a:r>
              <a:rPr lang="zh-CN" altLang="en-US" dirty="0">
                <a:solidFill>
                  <a:srgbClr val="FF0000"/>
                </a:solidFill>
                <a:latin typeface="+mj-ea"/>
                <a:ea typeface="+mj-ea"/>
              </a:rPr>
              <a:t>脑力劳动</a:t>
            </a:r>
            <a:r>
              <a:rPr lang="en-US" altLang="zh-CN" dirty="0">
                <a:solidFill>
                  <a:srgbClr val="FF0000"/>
                </a:solidFill>
                <a:latin typeface="+mj-ea"/>
                <a:ea typeface="+mj-ea"/>
              </a:rPr>
              <a:t>mental effort</a:t>
            </a:r>
            <a:r>
              <a:rPr lang="zh-CN" altLang="en-US" dirty="0">
                <a:solidFill>
                  <a:srgbClr val="FF0000"/>
                </a:solidFill>
                <a:latin typeface="+mj-ea"/>
                <a:ea typeface="+mj-ea"/>
              </a:rPr>
              <a:t>与学习方法和策略有关</a:t>
            </a:r>
            <a:r>
              <a:rPr lang="zh-CN" altLang="en-US" dirty="0">
                <a:latin typeface="+mj-ea"/>
                <a:ea typeface="+mj-ea"/>
              </a:rPr>
              <a:t>，</a:t>
            </a:r>
            <a:r>
              <a:rPr lang="en-US" altLang="zh-CN" dirty="0">
                <a:latin typeface="+mj-ea"/>
                <a:ea typeface="+mj-ea"/>
              </a:rPr>
              <a:t>mental effort</a:t>
            </a:r>
            <a:r>
              <a:rPr lang="zh-CN" altLang="en-US" dirty="0">
                <a:latin typeface="+mj-ea"/>
                <a:ea typeface="+mj-ea"/>
              </a:rPr>
              <a:t>和</a:t>
            </a:r>
            <a:r>
              <a:rPr lang="en-US" altLang="zh-CN" dirty="0">
                <a:latin typeface="+mj-ea"/>
                <a:ea typeface="+mj-ea"/>
              </a:rPr>
              <a:t>learning achievement </a:t>
            </a:r>
            <a:r>
              <a:rPr lang="zh-CN" altLang="en-US" dirty="0">
                <a:latin typeface="+mj-ea"/>
                <a:ea typeface="+mj-ea"/>
              </a:rPr>
              <a:t>说明学习成效是由于</a:t>
            </a:r>
            <a:r>
              <a:rPr lang="en-US" altLang="zh-CN" dirty="0">
                <a:latin typeface="+mj-ea"/>
                <a:ea typeface="+mj-ea"/>
              </a:rPr>
              <a:t>ICM3</a:t>
            </a:r>
            <a:r>
              <a:rPr lang="zh-CN" altLang="en-US" dirty="0">
                <a:latin typeface="+mj-ea"/>
                <a:ea typeface="+mj-ea"/>
              </a:rPr>
              <a:t>方法的使用，</a:t>
            </a:r>
            <a:r>
              <a:rPr lang="zh-CN" altLang="en-US" dirty="0">
                <a:solidFill>
                  <a:srgbClr val="FF0000"/>
                </a:solidFill>
                <a:latin typeface="+mj-ea"/>
                <a:ea typeface="+mj-ea"/>
              </a:rPr>
              <a:t>降低了脑力劳动，提高了学习成效。</a:t>
            </a:r>
            <a:r>
              <a:rPr lang="zh-CN" altLang="en-US" dirty="0">
                <a:latin typeface="+mj-ea"/>
                <a:ea typeface="+mj-ea"/>
              </a:rPr>
              <a:t>这个研究也验证了之前的研究结果，学习成效与脑力劳动存在负相关。</a:t>
            </a:r>
          </a:p>
        </p:txBody>
      </p:sp>
      <p:pic>
        <p:nvPicPr>
          <p:cNvPr id="9" name="图片 8"/>
          <p:cNvPicPr/>
          <p:nvPr/>
        </p:nvPicPr>
        <p:blipFill>
          <a:blip r:embed="rId3"/>
          <a:stretch>
            <a:fillRect/>
          </a:stretch>
        </p:blipFill>
        <p:spPr>
          <a:xfrm>
            <a:off x="1129035" y="2564903"/>
            <a:ext cx="8776040" cy="1592019"/>
          </a:xfrm>
          <a:prstGeom prst="rect">
            <a:avLst/>
          </a:prstGeom>
        </p:spPr>
      </p:pic>
      <p:sp>
        <p:nvSpPr>
          <p:cNvPr id="7" name="TextBox 6"/>
          <p:cNvSpPr txBox="1"/>
          <p:nvPr/>
        </p:nvSpPr>
        <p:spPr>
          <a:xfrm>
            <a:off x="10158679" y="3140968"/>
            <a:ext cx="2000741" cy="400110"/>
          </a:xfrm>
          <a:prstGeom prst="rect">
            <a:avLst/>
          </a:prstGeom>
          <a:noFill/>
        </p:spPr>
        <p:txBody>
          <a:bodyPr wrap="none" rtlCol="0">
            <a:spAutoFit/>
          </a:bodyPr>
          <a:lstStyle/>
          <a:p>
            <a:r>
              <a:rPr lang="en-US" altLang="zh-CN" sz="2000" dirty="0" smtClean="0"/>
              <a:t>T&gt;1.96</a:t>
            </a:r>
            <a:r>
              <a:rPr lang="zh-CN" altLang="en-US" sz="2000" dirty="0" smtClean="0"/>
              <a:t>表示显著</a:t>
            </a:r>
            <a:endParaRPr lang="zh-CN" altLang="en-US" sz="2000" dirty="0"/>
          </a:p>
        </p:txBody>
      </p:sp>
    </p:spTree>
    <p:extLst>
      <p:ext uri="{BB962C8B-B14F-4D97-AF65-F5344CB8AC3E}">
        <p14:creationId xmlns:p14="http://schemas.microsoft.com/office/powerpoint/2010/main" val="173898374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1066139" y="1412776"/>
            <a:ext cx="0" cy="504056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cxnSp>
        <p:nvCxnSpPr>
          <p:cNvPr id="6" name="直接连接符 5"/>
          <p:cNvCxnSpPr/>
          <p:nvPr/>
        </p:nvCxnSpPr>
        <p:spPr>
          <a:xfrm>
            <a:off x="9769995" y="6453336"/>
            <a:ext cx="1296144" cy="0"/>
          </a:xfrm>
          <a:prstGeom prst="line">
            <a:avLst/>
          </a:prstGeom>
          <a:ln>
            <a:solidFill>
              <a:srgbClr val="92D050"/>
            </a:solidFill>
          </a:ln>
        </p:spPr>
        <p:style>
          <a:lnRef idx="1">
            <a:schemeClr val="accent6"/>
          </a:lnRef>
          <a:fillRef idx="0">
            <a:schemeClr val="accent6"/>
          </a:fillRef>
          <a:effectRef idx="0">
            <a:schemeClr val="accent6"/>
          </a:effectRef>
          <a:fontRef idx="minor">
            <a:schemeClr val="tx1"/>
          </a:fontRef>
        </p:style>
      </p:cxnSp>
      <p:sp>
        <p:nvSpPr>
          <p:cNvPr id="40" name="TextBox 39"/>
          <p:cNvSpPr txBox="1"/>
          <p:nvPr/>
        </p:nvSpPr>
        <p:spPr>
          <a:xfrm>
            <a:off x="10049091" y="117651"/>
            <a:ext cx="664111" cy="584775"/>
          </a:xfrm>
          <a:prstGeom prst="rect">
            <a:avLst/>
          </a:prstGeom>
          <a:noFill/>
          <a:effectLst/>
        </p:spPr>
        <p:txBody>
          <a:bodyPr wrap="square" rtlCol="0">
            <a:spAutoFit/>
          </a:bodyPr>
          <a:lstStyle/>
          <a:p>
            <a:pPr marL="0" algn="ctr" defTabSz="914400" rtl="0" eaLnBrk="1" latinLnBrk="0" hangingPunct="1"/>
            <a:r>
              <a:rPr lang="zh-CN" altLang="en-US" sz="1600" b="1" kern="1200" dirty="0" smtClean="0">
                <a:solidFill>
                  <a:srgbClr val="7030A0"/>
                </a:solidFill>
                <a:effectLst/>
                <a:latin typeface="微软雅黑" pitchFamily="34" charset="-122"/>
                <a:ea typeface="微软雅黑" pitchFamily="34" charset="-122"/>
                <a:cs typeface="+mn-cs"/>
              </a:rPr>
              <a:t>结果分析</a:t>
            </a:r>
            <a:endParaRPr lang="en-US" altLang="zh-CN" sz="1600" b="1" kern="1200" dirty="0" smtClean="0">
              <a:solidFill>
                <a:srgbClr val="7030A0"/>
              </a:solidFill>
              <a:effectLst/>
              <a:latin typeface="微软雅黑" pitchFamily="34" charset="-122"/>
              <a:ea typeface="微软雅黑" pitchFamily="34" charset="-122"/>
              <a:cs typeface="+mn-cs"/>
            </a:endParaRPr>
          </a:p>
        </p:txBody>
      </p:sp>
      <p:sp>
        <p:nvSpPr>
          <p:cNvPr id="2" name="矩形 1"/>
          <p:cNvSpPr/>
          <p:nvPr/>
        </p:nvSpPr>
        <p:spPr>
          <a:xfrm>
            <a:off x="1095483" y="908720"/>
            <a:ext cx="9073008" cy="2585323"/>
          </a:xfrm>
          <a:prstGeom prst="rect">
            <a:avLst/>
          </a:prstGeom>
        </p:spPr>
        <p:txBody>
          <a:bodyPr wrap="square">
            <a:spAutoFit/>
          </a:bodyPr>
          <a:lstStyle/>
          <a:p>
            <a:r>
              <a:rPr lang="en-US" altLang="zh-CN" dirty="0"/>
              <a:t>4.2</a:t>
            </a:r>
            <a:r>
              <a:rPr lang="zh-CN" altLang="en-US" dirty="0"/>
              <a:t>学习态度</a:t>
            </a:r>
          </a:p>
          <a:p>
            <a:r>
              <a:rPr lang="zh-CN" altLang="en-US" dirty="0"/>
              <a:t>学习态度问卷包含七项</a:t>
            </a:r>
            <a:r>
              <a:rPr lang="en-US" altLang="zh-CN" dirty="0"/>
              <a:t>:</a:t>
            </a:r>
          </a:p>
          <a:p>
            <a:r>
              <a:rPr lang="en-US" altLang="zh-CN" dirty="0"/>
              <a:t>(1)The natural science course is valuable and worth studying; </a:t>
            </a:r>
          </a:p>
          <a:p>
            <a:r>
              <a:rPr lang="en-US" altLang="zh-CN" dirty="0"/>
              <a:t>(2) It is worth learning those things about natural science (e.g., butterfly ecology); </a:t>
            </a:r>
          </a:p>
          <a:p>
            <a:r>
              <a:rPr lang="en-US" altLang="zh-CN" dirty="0"/>
              <a:t>(3) It is worth learning the natural science course well;</a:t>
            </a:r>
          </a:p>
          <a:p>
            <a:r>
              <a:rPr lang="en-US" altLang="zh-CN" dirty="0"/>
              <a:t>(4) It is important to learn more about natural science, including observing those ecology areas; (5) It is important to know the ecology surrounding us; </a:t>
            </a:r>
          </a:p>
          <a:p>
            <a:r>
              <a:rPr lang="en-US" altLang="zh-CN" dirty="0"/>
              <a:t>(6) I will actively search for more information and learn about butterfly ecology; </a:t>
            </a:r>
          </a:p>
          <a:p>
            <a:r>
              <a:rPr lang="en-US" altLang="zh-CN" dirty="0"/>
              <a:t>(7) It is important for everyone to take the natural science course</a:t>
            </a:r>
          </a:p>
        </p:txBody>
      </p:sp>
      <p:pic>
        <p:nvPicPr>
          <p:cNvPr id="7" name="图片 6"/>
          <p:cNvPicPr/>
          <p:nvPr/>
        </p:nvPicPr>
        <p:blipFill>
          <a:blip r:embed="rId3"/>
          <a:stretch>
            <a:fillRect/>
          </a:stretch>
        </p:blipFill>
        <p:spPr>
          <a:xfrm>
            <a:off x="1203066" y="3645024"/>
            <a:ext cx="8964989" cy="1728192"/>
          </a:xfrm>
          <a:prstGeom prst="rect">
            <a:avLst/>
          </a:prstGeom>
        </p:spPr>
      </p:pic>
      <p:sp>
        <p:nvSpPr>
          <p:cNvPr id="3" name="矩形 2"/>
          <p:cNvSpPr/>
          <p:nvPr/>
        </p:nvSpPr>
        <p:spPr>
          <a:xfrm>
            <a:off x="953375" y="5373216"/>
            <a:ext cx="10112763" cy="1015663"/>
          </a:xfrm>
          <a:prstGeom prst="rect">
            <a:avLst/>
          </a:prstGeom>
        </p:spPr>
        <p:txBody>
          <a:bodyPr wrap="square">
            <a:spAutoFit/>
          </a:bodyPr>
          <a:lstStyle/>
          <a:p>
            <a:r>
              <a:rPr lang="zh-CN" altLang="en-US" sz="2000" dirty="0">
                <a:latin typeface="+mj-ea"/>
                <a:ea typeface="+mj-ea"/>
              </a:rPr>
              <a:t>上图展示了</a:t>
            </a:r>
            <a:r>
              <a:rPr lang="en-US" altLang="zh-CN" sz="2000" dirty="0">
                <a:latin typeface="+mj-ea"/>
                <a:ea typeface="+mj-ea"/>
              </a:rPr>
              <a:t>T</a:t>
            </a:r>
            <a:r>
              <a:rPr lang="zh-CN" altLang="en-US" sz="2000" dirty="0">
                <a:latin typeface="+mj-ea"/>
                <a:ea typeface="+mj-ea"/>
              </a:rPr>
              <a:t>检验的结果，我们发现</a:t>
            </a:r>
            <a:r>
              <a:rPr lang="zh-CN" altLang="en-US" sz="2000" dirty="0">
                <a:solidFill>
                  <a:srgbClr val="FF0000"/>
                </a:solidFill>
                <a:latin typeface="+mj-ea"/>
                <a:ea typeface="+mj-ea"/>
              </a:rPr>
              <a:t>实验组的态度在实验后显著改善</a:t>
            </a:r>
            <a:r>
              <a:rPr lang="zh-CN" altLang="en-US" sz="2000" dirty="0">
                <a:latin typeface="+mj-ea"/>
                <a:ea typeface="+mj-ea"/>
              </a:rPr>
              <a:t>，但是</a:t>
            </a:r>
            <a:r>
              <a:rPr lang="zh-CN" altLang="en-US" sz="2000" dirty="0">
                <a:solidFill>
                  <a:srgbClr val="FF0000"/>
                </a:solidFill>
                <a:latin typeface="+mj-ea"/>
                <a:ea typeface="+mj-ea"/>
              </a:rPr>
              <a:t>控制组学生没有显著差异</a:t>
            </a:r>
            <a:r>
              <a:rPr lang="zh-CN" altLang="en-US" sz="2000" dirty="0">
                <a:latin typeface="+mj-ea"/>
                <a:ea typeface="+mj-ea"/>
              </a:rPr>
              <a:t>。</a:t>
            </a:r>
            <a:r>
              <a:rPr lang="en-US" altLang="zh-CN" sz="2000" dirty="0">
                <a:latin typeface="+mj-ea"/>
                <a:ea typeface="+mj-ea"/>
              </a:rPr>
              <a:t>ICM</a:t>
            </a:r>
            <a:r>
              <a:rPr lang="en-US" altLang="zh-CN" sz="2000" baseline="30000" dirty="0">
                <a:latin typeface="+mj-ea"/>
                <a:ea typeface="+mj-ea"/>
              </a:rPr>
              <a:t>3</a:t>
            </a:r>
            <a:r>
              <a:rPr lang="zh-CN" altLang="en-US" sz="2000" dirty="0">
                <a:latin typeface="+mj-ea"/>
                <a:ea typeface="+mj-ea"/>
              </a:rPr>
              <a:t>不仅</a:t>
            </a:r>
            <a:r>
              <a:rPr lang="zh-CN" altLang="en-US" sz="2000" dirty="0">
                <a:solidFill>
                  <a:srgbClr val="FF0000"/>
                </a:solidFill>
                <a:latin typeface="+mj-ea"/>
                <a:ea typeface="+mj-ea"/>
              </a:rPr>
              <a:t>提高了学习成效还改善了学习态度</a:t>
            </a:r>
            <a:r>
              <a:rPr lang="zh-CN" altLang="en-US" sz="2000" dirty="0">
                <a:latin typeface="+mj-ea"/>
                <a:ea typeface="+mj-ea"/>
              </a:rPr>
              <a:t>。这也</a:t>
            </a:r>
            <a:r>
              <a:rPr lang="zh-CN" altLang="en-US" sz="2000" dirty="0">
                <a:solidFill>
                  <a:srgbClr val="FF0000"/>
                </a:solidFill>
                <a:latin typeface="+mj-ea"/>
                <a:ea typeface="+mj-ea"/>
              </a:rPr>
              <a:t>验证了之前的研究</a:t>
            </a:r>
            <a:r>
              <a:rPr lang="zh-CN" altLang="en-US" sz="2000" dirty="0">
                <a:latin typeface="+mj-ea"/>
                <a:ea typeface="+mj-ea"/>
              </a:rPr>
              <a:t>，在有效的学习指导策略或者学习机制下技术支持下的学习能够提高学习成效和改善学习态度。</a:t>
            </a:r>
          </a:p>
        </p:txBody>
      </p:sp>
      <p:sp>
        <p:nvSpPr>
          <p:cNvPr id="8" name="矩形 7"/>
          <p:cNvSpPr/>
          <p:nvPr/>
        </p:nvSpPr>
        <p:spPr>
          <a:xfrm>
            <a:off x="6745659" y="4509120"/>
            <a:ext cx="72008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0136707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1066139" y="1412776"/>
            <a:ext cx="0" cy="504056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cxnSp>
        <p:nvCxnSpPr>
          <p:cNvPr id="6" name="直接连接符 5"/>
          <p:cNvCxnSpPr/>
          <p:nvPr/>
        </p:nvCxnSpPr>
        <p:spPr>
          <a:xfrm>
            <a:off x="9769995" y="6453336"/>
            <a:ext cx="1296144" cy="0"/>
          </a:xfrm>
          <a:prstGeom prst="line">
            <a:avLst/>
          </a:prstGeom>
          <a:ln>
            <a:solidFill>
              <a:srgbClr val="92D050"/>
            </a:solidFill>
          </a:ln>
        </p:spPr>
        <p:style>
          <a:lnRef idx="1">
            <a:schemeClr val="accent6"/>
          </a:lnRef>
          <a:fillRef idx="0">
            <a:schemeClr val="accent6"/>
          </a:fillRef>
          <a:effectRef idx="0">
            <a:schemeClr val="accent6"/>
          </a:effectRef>
          <a:fontRef idx="minor">
            <a:schemeClr val="tx1"/>
          </a:fontRef>
        </p:style>
      </p:cxnSp>
      <p:sp>
        <p:nvSpPr>
          <p:cNvPr id="40" name="TextBox 39"/>
          <p:cNvSpPr txBox="1"/>
          <p:nvPr/>
        </p:nvSpPr>
        <p:spPr>
          <a:xfrm>
            <a:off x="10049091" y="117651"/>
            <a:ext cx="664111" cy="584775"/>
          </a:xfrm>
          <a:prstGeom prst="rect">
            <a:avLst/>
          </a:prstGeom>
          <a:noFill/>
          <a:effectLst/>
        </p:spPr>
        <p:txBody>
          <a:bodyPr wrap="square" rtlCol="0">
            <a:spAutoFit/>
          </a:bodyPr>
          <a:lstStyle/>
          <a:p>
            <a:pPr marL="0" algn="ctr" defTabSz="914400" rtl="0" eaLnBrk="1" latinLnBrk="0" hangingPunct="1"/>
            <a:r>
              <a:rPr lang="zh-CN" altLang="en-US" sz="1600" b="1" kern="1200" dirty="0" smtClean="0">
                <a:solidFill>
                  <a:srgbClr val="7030A0"/>
                </a:solidFill>
                <a:effectLst/>
                <a:latin typeface="微软雅黑" pitchFamily="34" charset="-122"/>
                <a:ea typeface="微软雅黑" pitchFamily="34" charset="-122"/>
                <a:cs typeface="+mn-cs"/>
              </a:rPr>
              <a:t>结果分析</a:t>
            </a:r>
            <a:endParaRPr lang="en-US" altLang="zh-CN" sz="1600" b="1" kern="1200" dirty="0" smtClean="0">
              <a:solidFill>
                <a:srgbClr val="7030A0"/>
              </a:solidFill>
              <a:effectLst/>
              <a:latin typeface="微软雅黑" pitchFamily="34" charset="-122"/>
              <a:ea typeface="微软雅黑" pitchFamily="34" charset="-122"/>
              <a:cs typeface="+mn-cs"/>
            </a:endParaRPr>
          </a:p>
        </p:txBody>
      </p:sp>
      <p:sp>
        <p:nvSpPr>
          <p:cNvPr id="2" name="矩形 1"/>
          <p:cNvSpPr/>
          <p:nvPr/>
        </p:nvSpPr>
        <p:spPr>
          <a:xfrm>
            <a:off x="1057027" y="2464087"/>
            <a:ext cx="9512159" cy="1631216"/>
          </a:xfrm>
          <a:prstGeom prst="rect">
            <a:avLst/>
          </a:prstGeom>
        </p:spPr>
        <p:txBody>
          <a:bodyPr wrap="square">
            <a:spAutoFit/>
          </a:bodyPr>
          <a:lstStyle/>
          <a:p>
            <a:r>
              <a:rPr lang="zh-CN" altLang="en-US" sz="2000" dirty="0">
                <a:latin typeface="+mj-ea"/>
                <a:ea typeface="+mj-ea"/>
              </a:rPr>
              <a:t>对于学习态度的每一项来说，这两项“</a:t>
            </a:r>
            <a:r>
              <a:rPr lang="en-US" altLang="zh-CN" sz="2000" dirty="0">
                <a:latin typeface="+mj-ea"/>
                <a:ea typeface="+mj-ea"/>
              </a:rPr>
              <a:t>I like to learn the natural science course via observing the real-world objects” and “I like to observe the butterfly ecology in the real-world”,</a:t>
            </a:r>
            <a:r>
              <a:rPr lang="zh-CN" altLang="en-US" sz="2000" dirty="0">
                <a:latin typeface="+mj-ea"/>
                <a:ea typeface="+mj-ea"/>
              </a:rPr>
              <a:t>是实验组学生得分最高的（</a:t>
            </a:r>
            <a:r>
              <a:rPr lang="en-US" altLang="zh-CN" sz="2000" dirty="0">
                <a:latin typeface="+mj-ea"/>
                <a:ea typeface="+mj-ea"/>
              </a:rPr>
              <a:t>5.73 and 5.67</a:t>
            </a:r>
            <a:r>
              <a:rPr lang="zh-CN" altLang="en-US" sz="2000" dirty="0">
                <a:latin typeface="+mj-ea"/>
                <a:ea typeface="+mj-ea"/>
              </a:rPr>
              <a:t>），而控制组的学生在这两项上得分相对是非常低的（</a:t>
            </a:r>
            <a:r>
              <a:rPr lang="en-US" altLang="zh-CN" sz="2000" dirty="0">
                <a:latin typeface="+mj-ea"/>
                <a:ea typeface="+mj-ea"/>
              </a:rPr>
              <a:t>4.87 and 4.6</a:t>
            </a:r>
            <a:r>
              <a:rPr lang="zh-CN" altLang="en-US" sz="2000" dirty="0">
                <a:latin typeface="+mj-ea"/>
                <a:ea typeface="+mj-ea"/>
              </a:rPr>
              <a:t>）。这也说明交互式概念图能够很好地</a:t>
            </a:r>
            <a:r>
              <a:rPr lang="zh-CN" altLang="en-US" sz="2000" dirty="0">
                <a:solidFill>
                  <a:srgbClr val="FF0000"/>
                </a:solidFill>
                <a:latin typeface="+mj-ea"/>
                <a:ea typeface="+mj-ea"/>
              </a:rPr>
              <a:t>提高学生对自然科学课程的学习兴趣</a:t>
            </a:r>
            <a:r>
              <a:rPr lang="zh-CN" altLang="en-US" sz="2000" dirty="0">
                <a:latin typeface="+mj-ea"/>
                <a:ea typeface="+mj-ea"/>
              </a:rPr>
              <a:t>。</a:t>
            </a:r>
          </a:p>
        </p:txBody>
      </p:sp>
    </p:spTree>
    <p:extLst>
      <p:ext uri="{BB962C8B-B14F-4D97-AF65-F5344CB8AC3E}">
        <p14:creationId xmlns:p14="http://schemas.microsoft.com/office/powerpoint/2010/main" val="241298497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1066139" y="1412776"/>
            <a:ext cx="0" cy="504056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cxnSp>
        <p:nvCxnSpPr>
          <p:cNvPr id="6" name="直接连接符 5"/>
          <p:cNvCxnSpPr/>
          <p:nvPr/>
        </p:nvCxnSpPr>
        <p:spPr>
          <a:xfrm>
            <a:off x="9769995" y="6453336"/>
            <a:ext cx="1296144" cy="0"/>
          </a:xfrm>
          <a:prstGeom prst="line">
            <a:avLst/>
          </a:prstGeom>
          <a:ln>
            <a:solidFill>
              <a:srgbClr val="92D050"/>
            </a:solidFill>
          </a:ln>
        </p:spPr>
        <p:style>
          <a:lnRef idx="1">
            <a:schemeClr val="accent6"/>
          </a:lnRef>
          <a:fillRef idx="0">
            <a:schemeClr val="accent6"/>
          </a:fillRef>
          <a:effectRef idx="0">
            <a:schemeClr val="accent6"/>
          </a:effectRef>
          <a:fontRef idx="minor">
            <a:schemeClr val="tx1"/>
          </a:fontRef>
        </p:style>
      </p:cxnSp>
      <p:sp>
        <p:nvSpPr>
          <p:cNvPr id="40" name="TextBox 39"/>
          <p:cNvSpPr txBox="1"/>
          <p:nvPr/>
        </p:nvSpPr>
        <p:spPr>
          <a:xfrm>
            <a:off x="10049091" y="117651"/>
            <a:ext cx="664111" cy="584775"/>
          </a:xfrm>
          <a:prstGeom prst="rect">
            <a:avLst/>
          </a:prstGeom>
          <a:noFill/>
          <a:effectLst/>
        </p:spPr>
        <p:txBody>
          <a:bodyPr wrap="square" rtlCol="0">
            <a:spAutoFit/>
          </a:bodyPr>
          <a:lstStyle/>
          <a:p>
            <a:pPr marL="0" algn="ctr" defTabSz="914400" rtl="0" eaLnBrk="1" latinLnBrk="0" hangingPunct="1"/>
            <a:r>
              <a:rPr lang="zh-CN" altLang="en-US" sz="1600" b="1" kern="1200" dirty="0" smtClean="0">
                <a:solidFill>
                  <a:srgbClr val="7030A0"/>
                </a:solidFill>
                <a:effectLst/>
                <a:latin typeface="微软雅黑" pitchFamily="34" charset="-122"/>
                <a:ea typeface="微软雅黑" pitchFamily="34" charset="-122"/>
                <a:cs typeface="+mn-cs"/>
              </a:rPr>
              <a:t>结果分析</a:t>
            </a:r>
            <a:endParaRPr lang="en-US" altLang="zh-CN" sz="1600" b="1" kern="1200" dirty="0" smtClean="0">
              <a:solidFill>
                <a:srgbClr val="7030A0"/>
              </a:solidFill>
              <a:effectLst/>
              <a:latin typeface="微软雅黑" pitchFamily="34" charset="-122"/>
              <a:ea typeface="微软雅黑" pitchFamily="34" charset="-122"/>
              <a:cs typeface="+mn-cs"/>
            </a:endParaRPr>
          </a:p>
        </p:txBody>
      </p:sp>
      <p:sp>
        <p:nvSpPr>
          <p:cNvPr id="2" name="矩形 1"/>
          <p:cNvSpPr/>
          <p:nvPr/>
        </p:nvSpPr>
        <p:spPr>
          <a:xfrm>
            <a:off x="1201042" y="1196752"/>
            <a:ext cx="9512159" cy="1015663"/>
          </a:xfrm>
          <a:prstGeom prst="rect">
            <a:avLst/>
          </a:prstGeom>
        </p:spPr>
        <p:txBody>
          <a:bodyPr wrap="square">
            <a:spAutoFit/>
          </a:bodyPr>
          <a:lstStyle/>
          <a:p>
            <a:r>
              <a:rPr lang="en-US" altLang="zh-CN" sz="2000" dirty="0">
                <a:latin typeface="+mj-ea"/>
                <a:ea typeface="+mj-ea"/>
              </a:rPr>
              <a:t>4.3</a:t>
            </a:r>
            <a:r>
              <a:rPr lang="zh-CN" altLang="en-US" sz="2000" dirty="0">
                <a:latin typeface="+mj-ea"/>
                <a:ea typeface="+mj-ea"/>
              </a:rPr>
              <a:t>感知有用性和对这个系统的兴趣</a:t>
            </a:r>
          </a:p>
          <a:p>
            <a:r>
              <a:rPr lang="zh-CN" altLang="en-US" sz="2000" dirty="0">
                <a:latin typeface="+mj-ea"/>
                <a:ea typeface="+mj-ea"/>
              </a:rPr>
              <a:t>实验组的学生能够认识到</a:t>
            </a:r>
            <a:r>
              <a:rPr lang="zh-CN" altLang="en-US" sz="2000" dirty="0">
                <a:solidFill>
                  <a:srgbClr val="FF0000"/>
                </a:solidFill>
                <a:latin typeface="+mj-ea"/>
                <a:ea typeface="+mj-ea"/>
              </a:rPr>
              <a:t>反馈系统的有用性</a:t>
            </a:r>
            <a:r>
              <a:rPr lang="zh-CN" altLang="en-US" sz="2000" dirty="0">
                <a:latin typeface="+mj-ea"/>
                <a:ea typeface="+mj-ea"/>
              </a:rPr>
              <a:t>，并且，学生相信使用这个系统能够</a:t>
            </a:r>
            <a:r>
              <a:rPr lang="zh-CN" altLang="en-US" sz="2000" dirty="0">
                <a:solidFill>
                  <a:srgbClr val="FF0000"/>
                </a:solidFill>
                <a:latin typeface="+mj-ea"/>
                <a:ea typeface="+mj-ea"/>
              </a:rPr>
              <a:t>使他们对于学习内容有不同的想法。</a:t>
            </a:r>
          </a:p>
        </p:txBody>
      </p:sp>
      <p:pic>
        <p:nvPicPr>
          <p:cNvPr id="7" name="图片 6"/>
          <p:cNvPicPr/>
          <p:nvPr/>
        </p:nvPicPr>
        <p:blipFill>
          <a:blip r:embed="rId3"/>
          <a:stretch>
            <a:fillRect/>
          </a:stretch>
        </p:blipFill>
        <p:spPr>
          <a:xfrm>
            <a:off x="1362386" y="2319571"/>
            <a:ext cx="9350815" cy="1757501"/>
          </a:xfrm>
          <a:prstGeom prst="rect">
            <a:avLst/>
          </a:prstGeom>
        </p:spPr>
      </p:pic>
      <p:sp>
        <p:nvSpPr>
          <p:cNvPr id="3" name="矩形 2"/>
          <p:cNvSpPr/>
          <p:nvPr/>
        </p:nvSpPr>
        <p:spPr>
          <a:xfrm>
            <a:off x="1380027" y="4088511"/>
            <a:ext cx="9470087" cy="707886"/>
          </a:xfrm>
          <a:prstGeom prst="rect">
            <a:avLst/>
          </a:prstGeom>
        </p:spPr>
        <p:txBody>
          <a:bodyPr wrap="square">
            <a:spAutoFit/>
          </a:bodyPr>
          <a:lstStyle/>
          <a:p>
            <a:r>
              <a:rPr lang="zh-CN" altLang="zh-CN" sz="2000" dirty="0">
                <a:latin typeface="+mj-ea"/>
                <a:ea typeface="+mj-ea"/>
              </a:rPr>
              <a:t>并且，学生对这个系统有着</a:t>
            </a:r>
            <a:r>
              <a:rPr lang="zh-CN" altLang="zh-CN" sz="2000" dirty="0">
                <a:solidFill>
                  <a:srgbClr val="FF0000"/>
                </a:solidFill>
                <a:latin typeface="+mj-ea"/>
                <a:ea typeface="+mj-ea"/>
              </a:rPr>
              <a:t>较高的学习兴趣和精力投入</a:t>
            </a:r>
            <a:r>
              <a:rPr lang="zh-CN" altLang="zh-CN" sz="2000" dirty="0">
                <a:latin typeface="+mj-ea"/>
                <a:ea typeface="+mj-ea"/>
              </a:rPr>
              <a:t>，这也意味着基于交互式概念图的这个系统</a:t>
            </a:r>
            <a:r>
              <a:rPr lang="zh-CN" altLang="zh-CN" sz="2000" dirty="0">
                <a:solidFill>
                  <a:srgbClr val="FF0000"/>
                </a:solidFill>
                <a:latin typeface="+mj-ea"/>
                <a:ea typeface="+mj-ea"/>
              </a:rPr>
              <a:t>被学生广泛接受</a:t>
            </a:r>
            <a:r>
              <a:rPr lang="zh-CN" altLang="zh-CN" sz="2000" dirty="0">
                <a:latin typeface="+mj-ea"/>
                <a:ea typeface="+mj-ea"/>
              </a:rPr>
              <a:t>。</a:t>
            </a:r>
          </a:p>
        </p:txBody>
      </p:sp>
      <p:pic>
        <p:nvPicPr>
          <p:cNvPr id="8" name="图片 7"/>
          <p:cNvPicPr/>
          <p:nvPr/>
        </p:nvPicPr>
        <p:blipFill>
          <a:blip r:embed="rId4"/>
          <a:stretch>
            <a:fillRect/>
          </a:stretch>
        </p:blipFill>
        <p:spPr>
          <a:xfrm>
            <a:off x="1308095" y="4878858"/>
            <a:ext cx="9298051" cy="1718494"/>
          </a:xfrm>
          <a:prstGeom prst="rect">
            <a:avLst/>
          </a:prstGeom>
        </p:spPr>
      </p:pic>
      <p:sp>
        <p:nvSpPr>
          <p:cNvPr id="4" name="矩形 3"/>
          <p:cNvSpPr/>
          <p:nvPr/>
        </p:nvSpPr>
        <p:spPr>
          <a:xfrm>
            <a:off x="8444086" y="3108311"/>
            <a:ext cx="720080" cy="1800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834732" y="5229200"/>
            <a:ext cx="720080" cy="1800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993121" y="3108311"/>
            <a:ext cx="720080" cy="1800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9802388" y="5234004"/>
            <a:ext cx="720080" cy="1800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4759849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1066139" y="1412776"/>
            <a:ext cx="0" cy="504056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cxnSp>
        <p:nvCxnSpPr>
          <p:cNvPr id="6" name="直接连接符 5"/>
          <p:cNvCxnSpPr/>
          <p:nvPr/>
        </p:nvCxnSpPr>
        <p:spPr>
          <a:xfrm>
            <a:off x="9769995" y="6453336"/>
            <a:ext cx="1296144" cy="0"/>
          </a:xfrm>
          <a:prstGeom prst="line">
            <a:avLst/>
          </a:prstGeom>
          <a:ln>
            <a:solidFill>
              <a:srgbClr val="92D050"/>
            </a:solidFill>
          </a:ln>
        </p:spPr>
        <p:style>
          <a:lnRef idx="1">
            <a:schemeClr val="accent6"/>
          </a:lnRef>
          <a:fillRef idx="0">
            <a:schemeClr val="accent6"/>
          </a:fillRef>
          <a:effectRef idx="0">
            <a:schemeClr val="accent6"/>
          </a:effectRef>
          <a:fontRef idx="minor">
            <a:schemeClr val="tx1"/>
          </a:fontRef>
        </p:style>
      </p:cxnSp>
      <p:sp>
        <p:nvSpPr>
          <p:cNvPr id="40" name="TextBox 39"/>
          <p:cNvSpPr txBox="1"/>
          <p:nvPr/>
        </p:nvSpPr>
        <p:spPr>
          <a:xfrm>
            <a:off x="10049091" y="117651"/>
            <a:ext cx="664111" cy="338554"/>
          </a:xfrm>
          <a:prstGeom prst="rect">
            <a:avLst/>
          </a:prstGeom>
          <a:noFill/>
          <a:effectLst/>
        </p:spPr>
        <p:txBody>
          <a:bodyPr wrap="square" rtlCol="0">
            <a:spAutoFit/>
          </a:bodyPr>
          <a:lstStyle/>
          <a:p>
            <a:pPr marL="0" algn="ctr" defTabSz="914400" rtl="0" eaLnBrk="1" latinLnBrk="0" hangingPunct="1"/>
            <a:r>
              <a:rPr lang="zh-CN" altLang="en-US" sz="1600" b="1" dirty="0">
                <a:solidFill>
                  <a:srgbClr val="7030A0"/>
                </a:solidFill>
                <a:latin typeface="微软雅黑" pitchFamily="34" charset="-122"/>
                <a:ea typeface="微软雅黑" pitchFamily="34" charset="-122"/>
              </a:rPr>
              <a:t>讨论</a:t>
            </a:r>
            <a:endParaRPr lang="en-US" altLang="zh-CN" sz="1600" b="1" kern="1200" dirty="0" smtClean="0">
              <a:solidFill>
                <a:srgbClr val="7030A0"/>
              </a:solidFill>
              <a:effectLst/>
              <a:latin typeface="微软雅黑" pitchFamily="34" charset="-122"/>
              <a:ea typeface="微软雅黑" pitchFamily="34" charset="-122"/>
              <a:cs typeface="+mn-cs"/>
            </a:endParaRPr>
          </a:p>
        </p:txBody>
      </p:sp>
      <p:sp>
        <p:nvSpPr>
          <p:cNvPr id="2" name="矩形 1"/>
          <p:cNvSpPr/>
          <p:nvPr/>
        </p:nvSpPr>
        <p:spPr>
          <a:xfrm>
            <a:off x="624979" y="1412776"/>
            <a:ext cx="10297144" cy="4093428"/>
          </a:xfrm>
          <a:prstGeom prst="rect">
            <a:avLst/>
          </a:prstGeom>
        </p:spPr>
        <p:txBody>
          <a:bodyPr wrap="square">
            <a:spAutoFit/>
          </a:bodyPr>
          <a:lstStyle/>
          <a:p>
            <a:r>
              <a:rPr lang="zh-CN" altLang="en-US" sz="2000" dirty="0">
                <a:latin typeface="+mj-ea"/>
                <a:ea typeface="+mj-ea"/>
              </a:rPr>
              <a:t>本研究中，这个概念图移动学习系统提供了一个</a:t>
            </a:r>
            <a:r>
              <a:rPr lang="zh-CN" altLang="en-US" sz="2000" dirty="0">
                <a:solidFill>
                  <a:srgbClr val="FF0000"/>
                </a:solidFill>
                <a:latin typeface="+mj-ea"/>
                <a:ea typeface="+mj-ea"/>
              </a:rPr>
              <a:t>及时反馈</a:t>
            </a:r>
            <a:r>
              <a:rPr lang="zh-CN" altLang="en-US" sz="2000" dirty="0">
                <a:latin typeface="+mj-ea"/>
                <a:ea typeface="+mj-ea"/>
              </a:rPr>
              <a:t>的机制。实验结果也证明了这个及时反馈的机制能够帮助学生知识的掌握和概念图的完善，以及改善学生的学习态度。这个结果</a:t>
            </a:r>
            <a:r>
              <a:rPr lang="zh-CN" altLang="en-US" sz="2000" dirty="0">
                <a:solidFill>
                  <a:srgbClr val="FF0000"/>
                </a:solidFill>
                <a:latin typeface="+mj-ea"/>
                <a:ea typeface="+mj-ea"/>
              </a:rPr>
              <a:t>验证了别人的一些研究结果</a:t>
            </a:r>
            <a:r>
              <a:rPr lang="zh-CN" altLang="en-US" sz="2000" dirty="0">
                <a:latin typeface="+mj-ea"/>
                <a:ea typeface="+mj-ea"/>
              </a:rPr>
              <a:t>，比如合适的评价工具能够帮助学生思考和反思，促进学生高阶思维的发展。与传统的学习（学习活动结束后在评估）相比，及时的评估和反馈给学生提供了深层次观察的思考的机会。</a:t>
            </a:r>
          </a:p>
          <a:p>
            <a:r>
              <a:rPr lang="zh-CN" altLang="en-US" sz="2000" dirty="0">
                <a:latin typeface="+mj-ea"/>
                <a:ea typeface="+mj-ea"/>
              </a:rPr>
              <a:t>另一方面，实验结果也给了一些在学习情景中如何合理利用技术的提示。尽管使用手持式设备支持的现场学习这几年一直是人们的研究热点，但是学习效果并不是总让人满意。</a:t>
            </a:r>
            <a:r>
              <a:rPr lang="zh-CN" altLang="en-US" sz="2000" dirty="0">
                <a:solidFill>
                  <a:srgbClr val="FF0000"/>
                </a:solidFill>
                <a:latin typeface="+mj-ea"/>
                <a:ea typeface="+mj-ea"/>
              </a:rPr>
              <a:t>没有合适的知识建构工具，学生不能很好地将观察到的东西与已经学过的知识建立联系</a:t>
            </a:r>
            <a:r>
              <a:rPr lang="zh-CN" altLang="en-US" sz="2000" dirty="0">
                <a:latin typeface="+mj-ea"/>
                <a:ea typeface="+mj-ea"/>
              </a:rPr>
              <a:t>。</a:t>
            </a:r>
            <a:r>
              <a:rPr lang="zh-CN" altLang="en-US" sz="2000" dirty="0">
                <a:solidFill>
                  <a:srgbClr val="FF0000"/>
                </a:solidFill>
                <a:latin typeface="+mj-ea"/>
                <a:ea typeface="+mj-ea"/>
              </a:rPr>
              <a:t>没有及时反馈系统，学生不能很满意地完成学习任务。因此搭建技术支持的学习环境，提供合适的学习工具和及时反馈机制是非常重要的。</a:t>
            </a:r>
          </a:p>
          <a:p>
            <a:r>
              <a:rPr lang="zh-CN" altLang="en-US" sz="2000" dirty="0">
                <a:latin typeface="+mj-ea"/>
                <a:ea typeface="+mj-ea"/>
              </a:rPr>
              <a:t>并且如何把这些工具和机制用于实际的教学应用中也是非常重要的。值得一提的是</a:t>
            </a:r>
            <a:r>
              <a:rPr lang="en-US" altLang="zh-CN" sz="2000" dirty="0">
                <a:solidFill>
                  <a:srgbClr val="FF0000"/>
                </a:solidFill>
                <a:latin typeface="+mj-ea"/>
                <a:ea typeface="+mj-ea"/>
              </a:rPr>
              <a:t>PDA</a:t>
            </a:r>
            <a:r>
              <a:rPr lang="zh-CN" altLang="en-US" sz="2000" dirty="0">
                <a:solidFill>
                  <a:srgbClr val="FF0000"/>
                </a:solidFill>
                <a:latin typeface="+mj-ea"/>
                <a:ea typeface="+mj-ea"/>
              </a:rPr>
              <a:t>和</a:t>
            </a:r>
            <a:r>
              <a:rPr lang="en-US" altLang="zh-CN" sz="2000" dirty="0">
                <a:solidFill>
                  <a:srgbClr val="FF0000"/>
                </a:solidFill>
                <a:latin typeface="+mj-ea"/>
                <a:ea typeface="+mj-ea"/>
              </a:rPr>
              <a:t>REID</a:t>
            </a:r>
            <a:r>
              <a:rPr lang="zh-CN" altLang="en-US" sz="2000" dirty="0">
                <a:solidFill>
                  <a:srgbClr val="FF0000"/>
                </a:solidFill>
                <a:latin typeface="+mj-ea"/>
                <a:ea typeface="+mj-ea"/>
              </a:rPr>
              <a:t>都是不是很常用的，因此最好采用广泛使用的设备和技术，</a:t>
            </a:r>
            <a:r>
              <a:rPr lang="zh-CN" altLang="en-US" sz="2000" dirty="0" smtClean="0">
                <a:solidFill>
                  <a:srgbClr val="FF0000"/>
                </a:solidFill>
                <a:latin typeface="+mj-ea"/>
                <a:ea typeface="+mj-ea"/>
              </a:rPr>
              <a:t>例如手机和</a:t>
            </a:r>
            <a:r>
              <a:rPr lang="zh-CN" altLang="en-US" sz="2000" dirty="0">
                <a:solidFill>
                  <a:srgbClr val="FF0000"/>
                </a:solidFill>
                <a:latin typeface="+mj-ea"/>
                <a:ea typeface="+mj-ea"/>
              </a:rPr>
              <a:t>二维码。</a:t>
            </a:r>
            <a:r>
              <a:rPr lang="zh-CN" altLang="en-US" sz="2000" dirty="0">
                <a:latin typeface="+mj-ea"/>
                <a:ea typeface="+mj-ea"/>
              </a:rPr>
              <a:t>对于大多数学校的老师而言，</a:t>
            </a:r>
            <a:r>
              <a:rPr lang="zh-CN" altLang="en-US" sz="2000" dirty="0">
                <a:solidFill>
                  <a:srgbClr val="FF0000"/>
                </a:solidFill>
                <a:latin typeface="+mj-ea"/>
                <a:ea typeface="+mj-ea"/>
              </a:rPr>
              <a:t>搭建一个适用于特定学科的学习系统是比较困难的</a:t>
            </a:r>
            <a:r>
              <a:rPr lang="zh-CN" altLang="en-US" sz="2000" dirty="0">
                <a:latin typeface="+mj-ea"/>
                <a:ea typeface="+mj-ea"/>
              </a:rPr>
              <a:t>。</a:t>
            </a:r>
          </a:p>
        </p:txBody>
      </p:sp>
    </p:spTree>
    <p:extLst>
      <p:ext uri="{BB962C8B-B14F-4D97-AF65-F5344CB8AC3E}">
        <p14:creationId xmlns:p14="http://schemas.microsoft.com/office/powerpoint/2010/main" val="2746843115"/>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1066139" y="1412776"/>
            <a:ext cx="0" cy="504056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cxnSp>
        <p:nvCxnSpPr>
          <p:cNvPr id="6" name="直接连接符 5"/>
          <p:cNvCxnSpPr/>
          <p:nvPr/>
        </p:nvCxnSpPr>
        <p:spPr>
          <a:xfrm>
            <a:off x="9769995" y="6453336"/>
            <a:ext cx="1296144" cy="0"/>
          </a:xfrm>
          <a:prstGeom prst="line">
            <a:avLst/>
          </a:prstGeom>
          <a:ln>
            <a:solidFill>
              <a:srgbClr val="92D050"/>
            </a:solidFill>
          </a:ln>
        </p:spPr>
        <p:style>
          <a:lnRef idx="1">
            <a:schemeClr val="accent6"/>
          </a:lnRef>
          <a:fillRef idx="0">
            <a:schemeClr val="accent6"/>
          </a:fillRef>
          <a:effectRef idx="0">
            <a:schemeClr val="accent6"/>
          </a:effectRef>
          <a:fontRef idx="minor">
            <a:schemeClr val="tx1"/>
          </a:fontRef>
        </p:style>
      </p:cxnSp>
      <p:sp>
        <p:nvSpPr>
          <p:cNvPr id="40" name="TextBox 39"/>
          <p:cNvSpPr txBox="1"/>
          <p:nvPr/>
        </p:nvSpPr>
        <p:spPr>
          <a:xfrm>
            <a:off x="10049091" y="117651"/>
            <a:ext cx="664111" cy="338554"/>
          </a:xfrm>
          <a:prstGeom prst="rect">
            <a:avLst/>
          </a:prstGeom>
          <a:noFill/>
          <a:effectLst/>
        </p:spPr>
        <p:txBody>
          <a:bodyPr wrap="square" rtlCol="0">
            <a:spAutoFit/>
          </a:bodyPr>
          <a:lstStyle/>
          <a:p>
            <a:pPr marL="0" algn="ctr" defTabSz="914400" rtl="0" eaLnBrk="1" latinLnBrk="0" hangingPunct="1"/>
            <a:r>
              <a:rPr lang="zh-CN" altLang="en-US" sz="1600" b="1" kern="1200" dirty="0" smtClean="0">
                <a:solidFill>
                  <a:srgbClr val="7030A0"/>
                </a:solidFill>
                <a:effectLst/>
                <a:latin typeface="微软雅黑" pitchFamily="34" charset="-122"/>
                <a:ea typeface="微软雅黑" pitchFamily="34" charset="-122"/>
                <a:cs typeface="+mn-cs"/>
              </a:rPr>
              <a:t>结论</a:t>
            </a:r>
            <a:endParaRPr lang="en-US" altLang="zh-CN" sz="1600" b="1" kern="1200" dirty="0" smtClean="0">
              <a:solidFill>
                <a:srgbClr val="7030A0"/>
              </a:solidFill>
              <a:effectLst/>
              <a:latin typeface="微软雅黑" pitchFamily="34" charset="-122"/>
              <a:ea typeface="微软雅黑" pitchFamily="34" charset="-122"/>
              <a:cs typeface="+mn-cs"/>
            </a:endParaRPr>
          </a:p>
        </p:txBody>
      </p:sp>
      <p:sp>
        <p:nvSpPr>
          <p:cNvPr id="2" name="矩形 1"/>
          <p:cNvSpPr/>
          <p:nvPr/>
        </p:nvSpPr>
        <p:spPr>
          <a:xfrm>
            <a:off x="264939" y="1270788"/>
            <a:ext cx="10448263" cy="5324535"/>
          </a:xfrm>
          <a:prstGeom prst="rect">
            <a:avLst/>
          </a:prstGeom>
        </p:spPr>
        <p:txBody>
          <a:bodyPr wrap="square">
            <a:spAutoFit/>
          </a:bodyPr>
          <a:lstStyle/>
          <a:p>
            <a:r>
              <a:rPr lang="zh-CN" altLang="en-US" sz="2000" dirty="0">
                <a:latin typeface="+mj-ea"/>
                <a:ea typeface="+mj-ea"/>
              </a:rPr>
              <a:t>在本文中，一个交互式概念图机制</a:t>
            </a:r>
            <a:r>
              <a:rPr lang="en-US" altLang="zh-CN" sz="2000" dirty="0">
                <a:latin typeface="+mj-ea"/>
                <a:ea typeface="+mj-ea"/>
              </a:rPr>
              <a:t>ICM</a:t>
            </a:r>
            <a:r>
              <a:rPr lang="en-US" altLang="zh-CN" sz="2000" baseline="30000" dirty="0">
                <a:latin typeface="+mj-ea"/>
                <a:ea typeface="+mj-ea"/>
              </a:rPr>
              <a:t>3</a:t>
            </a:r>
            <a:r>
              <a:rPr lang="zh-CN" altLang="en-US" sz="2000" dirty="0">
                <a:latin typeface="+mj-ea"/>
                <a:ea typeface="+mj-ea"/>
              </a:rPr>
              <a:t>应用于移动学习系统中。</a:t>
            </a:r>
            <a:r>
              <a:rPr lang="en-US" altLang="zh-CN" sz="2000" dirty="0">
                <a:latin typeface="+mj-ea"/>
                <a:ea typeface="+mj-ea"/>
              </a:rPr>
              <a:t>ICM</a:t>
            </a:r>
            <a:r>
              <a:rPr lang="en-US" altLang="zh-CN" sz="2000" baseline="30000" dirty="0">
                <a:latin typeface="+mj-ea"/>
                <a:ea typeface="+mj-ea"/>
              </a:rPr>
              <a:t>3</a:t>
            </a:r>
            <a:r>
              <a:rPr lang="zh-CN" altLang="en-US" sz="2000" dirty="0">
                <a:latin typeface="+mj-ea"/>
                <a:ea typeface="+mj-ea"/>
              </a:rPr>
              <a:t>通过评价学生的概念图并提供及时的反馈和学习帮助，使学生能够完善他们的观察。通过一个实验来验证</a:t>
            </a:r>
            <a:r>
              <a:rPr lang="en-US" altLang="zh-CN" sz="2000" dirty="0">
                <a:latin typeface="+mj-ea"/>
                <a:ea typeface="+mj-ea"/>
              </a:rPr>
              <a:t>ICM</a:t>
            </a:r>
            <a:r>
              <a:rPr lang="en-US" altLang="zh-CN" sz="2000" baseline="30000" dirty="0">
                <a:latin typeface="+mj-ea"/>
                <a:ea typeface="+mj-ea"/>
              </a:rPr>
              <a:t>3</a:t>
            </a:r>
            <a:r>
              <a:rPr lang="zh-CN" altLang="en-US" sz="2000" dirty="0">
                <a:latin typeface="+mj-ea"/>
                <a:ea typeface="+mj-ea"/>
              </a:rPr>
              <a:t>的效果，通过对比使用</a:t>
            </a:r>
            <a:r>
              <a:rPr lang="en-US" altLang="zh-CN" sz="2000" dirty="0">
                <a:latin typeface="+mj-ea"/>
                <a:ea typeface="+mj-ea"/>
              </a:rPr>
              <a:t>ICM</a:t>
            </a:r>
            <a:r>
              <a:rPr lang="en-US" altLang="zh-CN" sz="2000" baseline="30000" dirty="0">
                <a:latin typeface="+mj-ea"/>
                <a:ea typeface="+mj-ea"/>
              </a:rPr>
              <a:t>3</a:t>
            </a:r>
            <a:r>
              <a:rPr lang="zh-CN" altLang="en-US" sz="2000" dirty="0">
                <a:latin typeface="+mj-ea"/>
                <a:ea typeface="+mj-ea"/>
              </a:rPr>
              <a:t>学习和使用传统的概念图方法我们发现，</a:t>
            </a:r>
            <a:r>
              <a:rPr lang="zh-CN" altLang="en-US" sz="2000" dirty="0">
                <a:solidFill>
                  <a:srgbClr val="FF0000"/>
                </a:solidFill>
                <a:latin typeface="+mj-ea"/>
                <a:ea typeface="+mj-ea"/>
              </a:rPr>
              <a:t>在</a:t>
            </a:r>
            <a:r>
              <a:rPr lang="en-US" altLang="zh-CN" sz="2000" dirty="0">
                <a:solidFill>
                  <a:srgbClr val="FF0000"/>
                </a:solidFill>
                <a:latin typeface="+mj-ea"/>
                <a:ea typeface="+mj-ea"/>
              </a:rPr>
              <a:t>ICM</a:t>
            </a:r>
            <a:r>
              <a:rPr lang="en-US" altLang="zh-CN" sz="2000" baseline="30000" dirty="0">
                <a:solidFill>
                  <a:srgbClr val="FF0000"/>
                </a:solidFill>
                <a:latin typeface="+mj-ea"/>
                <a:ea typeface="+mj-ea"/>
              </a:rPr>
              <a:t>3</a:t>
            </a:r>
            <a:r>
              <a:rPr lang="zh-CN" altLang="en-US" sz="2000" dirty="0">
                <a:solidFill>
                  <a:srgbClr val="FF0000"/>
                </a:solidFill>
                <a:latin typeface="+mj-ea"/>
                <a:ea typeface="+mj-ea"/>
              </a:rPr>
              <a:t>的帮助下，实验组学生在学习成效和态度方面都显著优于对照组学生。</a:t>
            </a:r>
          </a:p>
          <a:p>
            <a:r>
              <a:rPr lang="zh-CN" altLang="en-US" sz="2000" dirty="0">
                <a:latin typeface="+mj-ea"/>
                <a:ea typeface="+mj-ea"/>
              </a:rPr>
              <a:t>另外，从认知负荷的角度我们来看，</a:t>
            </a:r>
            <a:r>
              <a:rPr lang="zh-CN" altLang="en-US" sz="2000" dirty="0">
                <a:solidFill>
                  <a:srgbClr val="FF0000"/>
                </a:solidFill>
                <a:latin typeface="+mj-ea"/>
                <a:ea typeface="+mj-ea"/>
              </a:rPr>
              <a:t>学习成效与脑力劳动具有显著的相关性</a:t>
            </a:r>
            <a:r>
              <a:rPr lang="zh-CN" altLang="en-US" sz="2000" dirty="0">
                <a:latin typeface="+mj-ea"/>
                <a:ea typeface="+mj-ea"/>
              </a:rPr>
              <a:t>，这也暗示着实验组学生的学习成效是</a:t>
            </a:r>
            <a:r>
              <a:rPr lang="zh-CN" altLang="en-US" sz="2000" dirty="0">
                <a:solidFill>
                  <a:srgbClr val="FF0000"/>
                </a:solidFill>
                <a:latin typeface="+mj-ea"/>
                <a:ea typeface="+mj-ea"/>
              </a:rPr>
              <a:t>由于有效的工具或者策略的使用</a:t>
            </a:r>
            <a:r>
              <a:rPr lang="zh-CN" altLang="en-US" sz="2000" dirty="0">
                <a:latin typeface="+mj-ea"/>
                <a:ea typeface="+mj-ea"/>
              </a:rPr>
              <a:t>（例如</a:t>
            </a:r>
            <a:r>
              <a:rPr lang="en-US" altLang="zh-CN" sz="2000" dirty="0">
                <a:latin typeface="+mj-ea"/>
                <a:ea typeface="+mj-ea"/>
              </a:rPr>
              <a:t>ICM3</a:t>
            </a:r>
            <a:r>
              <a:rPr lang="zh-CN" altLang="en-US" sz="2000" dirty="0">
                <a:latin typeface="+mj-ea"/>
                <a:ea typeface="+mj-ea"/>
              </a:rPr>
              <a:t>）。从学生对感知的有用性以及使用这个系统的兴趣</a:t>
            </a:r>
            <a:r>
              <a:rPr lang="zh-CN" altLang="en-US" sz="2000" dirty="0">
                <a:solidFill>
                  <a:srgbClr val="FF0000"/>
                </a:solidFill>
                <a:latin typeface="+mj-ea"/>
                <a:ea typeface="+mj-ea"/>
              </a:rPr>
              <a:t>反馈</a:t>
            </a:r>
            <a:r>
              <a:rPr lang="zh-CN" altLang="en-US" sz="2000" dirty="0">
                <a:latin typeface="+mj-ea"/>
                <a:ea typeface="+mj-ea"/>
              </a:rPr>
              <a:t>的情况分析，</a:t>
            </a:r>
            <a:r>
              <a:rPr lang="zh-CN" altLang="en-US" sz="2000" dirty="0">
                <a:solidFill>
                  <a:srgbClr val="FF0000"/>
                </a:solidFill>
                <a:latin typeface="+mj-ea"/>
                <a:ea typeface="+mj-ea"/>
              </a:rPr>
              <a:t>大多数学生把他们的学习成效归因于</a:t>
            </a:r>
            <a:r>
              <a:rPr lang="en-US" altLang="zh-CN" sz="2000" dirty="0">
                <a:solidFill>
                  <a:srgbClr val="FF0000"/>
                </a:solidFill>
                <a:latin typeface="+mj-ea"/>
                <a:ea typeface="+mj-ea"/>
              </a:rPr>
              <a:t>ICM</a:t>
            </a:r>
            <a:r>
              <a:rPr lang="en-US" altLang="zh-CN" sz="2000" baseline="30000" dirty="0">
                <a:solidFill>
                  <a:srgbClr val="FF0000"/>
                </a:solidFill>
                <a:latin typeface="+mj-ea"/>
                <a:ea typeface="+mj-ea"/>
              </a:rPr>
              <a:t>3</a:t>
            </a:r>
            <a:r>
              <a:rPr lang="zh-CN" altLang="en-US" sz="2000" dirty="0">
                <a:solidFill>
                  <a:srgbClr val="FF0000"/>
                </a:solidFill>
                <a:latin typeface="+mj-ea"/>
                <a:ea typeface="+mj-ea"/>
              </a:rPr>
              <a:t>的使用</a:t>
            </a:r>
            <a:r>
              <a:rPr lang="zh-CN" altLang="en-US" sz="2000" dirty="0">
                <a:latin typeface="+mj-ea"/>
                <a:ea typeface="+mj-ea"/>
              </a:rPr>
              <a:t>。因此，交互式概念图能够帮助</a:t>
            </a:r>
            <a:r>
              <a:rPr lang="zh-CN" altLang="en-US" sz="2000" dirty="0">
                <a:solidFill>
                  <a:srgbClr val="FF0000"/>
                </a:solidFill>
                <a:latin typeface="+mj-ea"/>
                <a:ea typeface="+mj-ea"/>
              </a:rPr>
              <a:t>学生组织和完善他们的</a:t>
            </a:r>
            <a:r>
              <a:rPr lang="zh-CN" altLang="en-US" sz="2000" dirty="0" smtClean="0">
                <a:solidFill>
                  <a:srgbClr val="FF0000"/>
                </a:solidFill>
                <a:latin typeface="+mj-ea"/>
                <a:ea typeface="+mj-ea"/>
              </a:rPr>
              <a:t>观察行为</a:t>
            </a:r>
            <a:r>
              <a:rPr lang="zh-CN" altLang="en-US" sz="2000" dirty="0" smtClean="0">
                <a:latin typeface="+mj-ea"/>
                <a:ea typeface="+mj-ea"/>
              </a:rPr>
              <a:t>。</a:t>
            </a:r>
            <a:endParaRPr lang="zh-CN" altLang="en-US" sz="2000" dirty="0">
              <a:latin typeface="+mj-ea"/>
              <a:ea typeface="+mj-ea"/>
            </a:endParaRPr>
          </a:p>
          <a:p>
            <a:r>
              <a:rPr lang="zh-CN" altLang="en-US" sz="2000" dirty="0">
                <a:latin typeface="+mj-ea"/>
                <a:ea typeface="+mj-ea"/>
              </a:rPr>
              <a:t>尽管</a:t>
            </a:r>
            <a:r>
              <a:rPr lang="en-US" altLang="zh-CN" sz="2000" dirty="0">
                <a:latin typeface="+mj-ea"/>
                <a:ea typeface="+mj-ea"/>
              </a:rPr>
              <a:t>ICM3</a:t>
            </a:r>
            <a:r>
              <a:rPr lang="zh-CN" altLang="en-US" sz="2000" dirty="0">
                <a:latin typeface="+mj-ea"/>
                <a:ea typeface="+mj-ea"/>
              </a:rPr>
              <a:t>在这个实验中使学生受益很大，</a:t>
            </a:r>
            <a:r>
              <a:rPr lang="zh-CN" altLang="en-US" sz="2000" dirty="0">
                <a:solidFill>
                  <a:srgbClr val="FF0000"/>
                </a:solidFill>
                <a:latin typeface="+mj-ea"/>
                <a:ea typeface="+mj-ea"/>
              </a:rPr>
              <a:t>小屏幕的移动设备</a:t>
            </a:r>
            <a:r>
              <a:rPr lang="zh-CN" altLang="en-US" sz="2000" dirty="0">
                <a:latin typeface="+mj-ea"/>
                <a:ea typeface="+mj-ea"/>
              </a:rPr>
              <a:t>限制了内容展示和概念图的编辑。因此，当设计一个学习任务时，学生需要将概念图</a:t>
            </a:r>
            <a:r>
              <a:rPr lang="zh-CN" altLang="en-US" sz="2000" dirty="0" smtClean="0">
                <a:latin typeface="+mj-ea"/>
                <a:ea typeface="+mj-ea"/>
              </a:rPr>
              <a:t>内</a:t>
            </a:r>
            <a:r>
              <a:rPr lang="zh-CN" altLang="en-US" sz="2000" dirty="0" smtClean="0">
                <a:solidFill>
                  <a:srgbClr val="FF0000"/>
                </a:solidFill>
                <a:latin typeface="+mj-ea"/>
                <a:ea typeface="+mj-ea"/>
              </a:rPr>
              <a:t>节点</a:t>
            </a:r>
            <a:r>
              <a:rPr lang="zh-CN" altLang="en-US" sz="2000" dirty="0">
                <a:solidFill>
                  <a:srgbClr val="FF0000"/>
                </a:solidFill>
                <a:latin typeface="+mj-ea"/>
                <a:ea typeface="+mj-ea"/>
              </a:rPr>
              <a:t>的数量考虑</a:t>
            </a:r>
            <a:r>
              <a:rPr lang="zh-CN" altLang="en-US" sz="2000" dirty="0">
                <a:latin typeface="+mj-ea"/>
                <a:ea typeface="+mj-ea"/>
              </a:rPr>
              <a:t>在内。</a:t>
            </a:r>
            <a:r>
              <a:rPr lang="en-US" altLang="zh-CN" sz="2000" dirty="0" err="1">
                <a:solidFill>
                  <a:srgbClr val="FF0000"/>
                </a:solidFill>
                <a:latin typeface="+mj-ea"/>
                <a:ea typeface="+mj-ea"/>
              </a:rPr>
              <a:t>Ipads</a:t>
            </a:r>
            <a:r>
              <a:rPr lang="zh-CN" altLang="en-US" sz="2000" dirty="0">
                <a:solidFill>
                  <a:srgbClr val="FF0000"/>
                </a:solidFill>
                <a:latin typeface="+mj-ea"/>
                <a:ea typeface="+mj-ea"/>
              </a:rPr>
              <a:t>和</a:t>
            </a:r>
            <a:r>
              <a:rPr lang="en-US" altLang="zh-CN" sz="2000" dirty="0">
                <a:solidFill>
                  <a:srgbClr val="FF0000"/>
                </a:solidFill>
                <a:latin typeface="+mj-ea"/>
                <a:ea typeface="+mj-ea"/>
              </a:rPr>
              <a:t>Android</a:t>
            </a:r>
            <a:r>
              <a:rPr lang="zh-CN" altLang="en-US" sz="2000" dirty="0">
                <a:solidFill>
                  <a:srgbClr val="FF0000"/>
                </a:solidFill>
                <a:latin typeface="+mj-ea"/>
                <a:ea typeface="+mj-ea"/>
              </a:rPr>
              <a:t>的大屏移动设备</a:t>
            </a:r>
            <a:r>
              <a:rPr lang="zh-CN" altLang="en-US" sz="2000" dirty="0">
                <a:latin typeface="+mj-ea"/>
                <a:ea typeface="+mj-ea"/>
              </a:rPr>
              <a:t>或许能够更好地解决这个问题。随着云计算和一些合作的概念图工具如（</a:t>
            </a:r>
            <a:r>
              <a:rPr lang="en-US" altLang="zh-CN" sz="2000" dirty="0" err="1">
                <a:latin typeface="+mj-ea"/>
                <a:ea typeface="+mj-ea"/>
              </a:rPr>
              <a:t>Mindmeister</a:t>
            </a:r>
            <a:r>
              <a:rPr lang="zh-CN" altLang="en-US" sz="2000" dirty="0">
                <a:latin typeface="+mj-ea"/>
                <a:ea typeface="+mj-ea"/>
              </a:rPr>
              <a:t>，</a:t>
            </a:r>
            <a:r>
              <a:rPr lang="zh-CN" altLang="en-US" sz="2000" dirty="0">
                <a:solidFill>
                  <a:srgbClr val="FF0000"/>
                </a:solidFill>
                <a:latin typeface="+mj-ea"/>
                <a:ea typeface="+mj-ea"/>
              </a:rPr>
              <a:t>在线的概念图编辑工具</a:t>
            </a:r>
            <a:r>
              <a:rPr lang="zh-CN" altLang="en-US" sz="2000" dirty="0">
                <a:latin typeface="+mj-ea"/>
                <a:ea typeface="+mj-ea"/>
              </a:rPr>
              <a:t>）将会扩展活动的内容和形式，使很多</a:t>
            </a:r>
            <a:r>
              <a:rPr lang="zh-CN" altLang="en-US" sz="2000" dirty="0">
                <a:solidFill>
                  <a:srgbClr val="FF0000"/>
                </a:solidFill>
                <a:latin typeface="+mj-ea"/>
                <a:ea typeface="+mj-ea"/>
              </a:rPr>
              <a:t>有挑战的活动</a:t>
            </a:r>
            <a:r>
              <a:rPr lang="zh-CN" altLang="en-US" sz="2000" dirty="0">
                <a:latin typeface="+mj-ea"/>
                <a:ea typeface="+mj-ea"/>
              </a:rPr>
              <a:t>成为可能。如</a:t>
            </a:r>
            <a:r>
              <a:rPr lang="zh-CN" altLang="en-US" sz="2000" dirty="0">
                <a:solidFill>
                  <a:srgbClr val="FF0000"/>
                </a:solidFill>
                <a:latin typeface="+mj-ea"/>
                <a:ea typeface="+mj-ea"/>
              </a:rPr>
              <a:t>协同知识建构，数据收集与分析任务</a:t>
            </a:r>
            <a:r>
              <a:rPr lang="zh-CN" altLang="en-US" sz="2000" dirty="0">
                <a:latin typeface="+mj-ea"/>
                <a:ea typeface="+mj-ea"/>
              </a:rPr>
              <a:t>等，都可以以一种更加交互和有意义的方式开展。</a:t>
            </a:r>
          </a:p>
          <a:p>
            <a:r>
              <a:rPr lang="zh-CN" altLang="en-US" sz="2000" dirty="0">
                <a:latin typeface="+mj-ea"/>
                <a:ea typeface="+mj-ea"/>
              </a:rPr>
              <a:t>在不远的将来，我们将尝试将这种方法应用于其他的移动学习活动中，包括自然科学课和中小学的文化课，并且，我们计划了其他的交互式概念图工具，例如</a:t>
            </a:r>
            <a:r>
              <a:rPr lang="zh-CN" altLang="en-US" sz="2000" dirty="0">
                <a:solidFill>
                  <a:srgbClr val="FF0000"/>
                </a:solidFill>
                <a:latin typeface="+mj-ea"/>
                <a:ea typeface="+mj-ea"/>
              </a:rPr>
              <a:t>面向电子表格和数据库的概念图</a:t>
            </a:r>
            <a:r>
              <a:rPr lang="zh-CN" altLang="en-US" sz="2000" dirty="0">
                <a:latin typeface="+mj-ea"/>
                <a:ea typeface="+mj-ea"/>
              </a:rPr>
              <a:t>来支持在线的学习活动。</a:t>
            </a:r>
          </a:p>
        </p:txBody>
      </p:sp>
    </p:spTree>
    <p:extLst>
      <p:ext uri="{BB962C8B-B14F-4D97-AF65-F5344CB8AC3E}">
        <p14:creationId xmlns:p14="http://schemas.microsoft.com/office/powerpoint/2010/main" val="180531761"/>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60">
            <a:hlinkClick r:id="rId3"/>
          </p:cNvPr>
          <p:cNvSpPr>
            <a:spLocks noChangeArrowheads="1"/>
          </p:cNvSpPr>
          <p:nvPr/>
        </p:nvSpPr>
        <p:spPr bwMode="auto">
          <a:xfrm>
            <a:off x="5969808" y="3405316"/>
            <a:ext cx="444183" cy="523875"/>
          </a:xfrm>
          <a:prstGeom prst="ellipse">
            <a:avLst/>
          </a:prstGeom>
          <a:solidFill>
            <a:srgbClr val="0079C5">
              <a:alpha val="0"/>
            </a:srgbClr>
          </a:solidFill>
          <a:ln w="33338">
            <a:noFill/>
            <a:miter lim="800000"/>
            <a:headEnd/>
            <a:tailEnd/>
          </a:ln>
        </p:spPr>
        <p:txBody>
          <a:bodyPr lIns="91417" tIns="45708" rIns="91417" bIns="45708"/>
          <a:lstStyle/>
          <a:p>
            <a:pPr fontAlgn="base">
              <a:spcBef>
                <a:spcPct val="0"/>
              </a:spcBef>
              <a:spcAft>
                <a:spcPct val="0"/>
              </a:spcAft>
            </a:pPr>
            <a:endParaRPr lang="zh-CN" altLang="en-US" smtClean="0">
              <a:solidFill>
                <a:srgbClr val="000000"/>
              </a:solidFill>
              <a:latin typeface="Arial" pitchFamily="34" charset="0"/>
            </a:endParaRPr>
          </a:p>
        </p:txBody>
      </p:sp>
      <p:sp>
        <p:nvSpPr>
          <p:cNvPr id="6" name="Oval 61">
            <a:hlinkClick r:id="rId4"/>
          </p:cNvPr>
          <p:cNvSpPr>
            <a:spLocks noChangeArrowheads="1"/>
          </p:cNvSpPr>
          <p:nvPr/>
        </p:nvSpPr>
        <p:spPr bwMode="auto">
          <a:xfrm>
            <a:off x="5981775" y="4213747"/>
            <a:ext cx="420250" cy="521494"/>
          </a:xfrm>
          <a:prstGeom prst="ellipse">
            <a:avLst/>
          </a:prstGeom>
          <a:solidFill>
            <a:srgbClr val="0079C5">
              <a:alpha val="0"/>
            </a:srgbClr>
          </a:solidFill>
          <a:ln w="33338">
            <a:noFill/>
            <a:miter lim="800000"/>
            <a:headEnd/>
            <a:tailEnd/>
          </a:ln>
        </p:spPr>
        <p:txBody>
          <a:bodyPr lIns="91417" tIns="45708" rIns="91417" bIns="45708"/>
          <a:lstStyle/>
          <a:p>
            <a:pPr fontAlgn="base">
              <a:spcBef>
                <a:spcPct val="0"/>
              </a:spcBef>
              <a:spcAft>
                <a:spcPct val="0"/>
              </a:spcAft>
            </a:pPr>
            <a:endParaRPr lang="zh-CN" altLang="en-US" smtClean="0">
              <a:solidFill>
                <a:srgbClr val="000000"/>
              </a:solidFill>
              <a:latin typeface="Arial" pitchFamily="34" charset="0"/>
            </a:endParaRPr>
          </a:p>
        </p:txBody>
      </p:sp>
      <p:sp>
        <p:nvSpPr>
          <p:cNvPr id="7" name="矩形​​ 5"/>
          <p:cNvSpPr>
            <a:spLocks noChangeArrowheads="1"/>
          </p:cNvSpPr>
          <p:nvPr/>
        </p:nvSpPr>
        <p:spPr bwMode="auto">
          <a:xfrm>
            <a:off x="1" y="1221979"/>
            <a:ext cx="12195174" cy="4079229"/>
          </a:xfrm>
          <a:prstGeom prst="rect">
            <a:avLst/>
          </a:prstGeom>
          <a:solidFill>
            <a:srgbClr val="36B2E6"/>
          </a:solidFill>
          <a:ln w="9525" cmpd="sng">
            <a:noFill/>
            <a:miter lim="800000"/>
            <a:headEnd/>
            <a:tailEnd/>
          </a:ln>
        </p:spPr>
        <p:txBody>
          <a:bodyPr lIns="287926" tIns="45708" rIns="91417" bIns="45708" anchor="b"/>
          <a:lstStyle/>
          <a:p>
            <a:pPr fontAlgn="base">
              <a:spcBef>
                <a:spcPct val="0"/>
              </a:spcBef>
              <a:spcAft>
                <a:spcPct val="0"/>
              </a:spcAft>
            </a:pPr>
            <a:endParaRPr lang="zh-CN" altLang="zh-CN" sz="2800" dirty="0">
              <a:solidFill>
                <a:prstClr val="white"/>
              </a:solidFill>
              <a:latin typeface="微软雅黑" pitchFamily="34" charset="-122"/>
              <a:ea typeface="微软雅黑" pitchFamily="34" charset="-122"/>
              <a:sym typeface="Arial" pitchFamily="34" charset="0"/>
            </a:endParaRPr>
          </a:p>
        </p:txBody>
      </p:sp>
      <p:sp>
        <p:nvSpPr>
          <p:cNvPr id="8" name="Line 33"/>
          <p:cNvSpPr>
            <a:spLocks noChangeShapeType="1"/>
          </p:cNvSpPr>
          <p:nvPr/>
        </p:nvSpPr>
        <p:spPr bwMode="auto">
          <a:xfrm flipV="1">
            <a:off x="6190311" y="2319462"/>
            <a:ext cx="1588" cy="2700338"/>
          </a:xfrm>
          <a:prstGeom prst="line">
            <a:avLst/>
          </a:prstGeom>
          <a:noFill/>
          <a:ln w="33338">
            <a:solidFill>
              <a:srgbClr val="FFFFFF"/>
            </a:solidFill>
            <a:miter lim="800000"/>
            <a:headEnd/>
            <a:tailEnd/>
          </a:ln>
        </p:spPr>
        <p:txBody>
          <a:bodyPr lIns="91417" tIns="45708" rIns="91417" bIns="45708"/>
          <a:lstStyle/>
          <a:p>
            <a:pPr fontAlgn="base">
              <a:spcBef>
                <a:spcPct val="0"/>
              </a:spcBef>
              <a:spcAft>
                <a:spcPct val="0"/>
              </a:spcAft>
            </a:pPr>
            <a:endParaRPr lang="zh-CN" altLang="en-US" smtClean="0">
              <a:solidFill>
                <a:srgbClr val="FFFFFF"/>
              </a:solidFill>
              <a:latin typeface="Arial" charset="0"/>
            </a:endParaRPr>
          </a:p>
        </p:txBody>
      </p:sp>
      <p:sp>
        <p:nvSpPr>
          <p:cNvPr id="9" name="Line 5"/>
          <p:cNvSpPr>
            <a:spLocks noChangeShapeType="1"/>
          </p:cNvSpPr>
          <p:nvPr/>
        </p:nvSpPr>
        <p:spPr bwMode="auto">
          <a:xfrm>
            <a:off x="0" y="4561413"/>
            <a:ext cx="1923731" cy="15477"/>
          </a:xfrm>
          <a:prstGeom prst="line">
            <a:avLst/>
          </a:prstGeom>
          <a:noFill/>
          <a:ln w="33338">
            <a:solidFill>
              <a:srgbClr val="FFFFFF"/>
            </a:solidFill>
            <a:miter lim="800000"/>
            <a:headEnd/>
            <a:tailEnd/>
          </a:ln>
        </p:spPr>
        <p:txBody>
          <a:bodyPr lIns="91417" tIns="45708" rIns="91417" bIns="45708"/>
          <a:lstStyle/>
          <a:p>
            <a:pPr fontAlgn="base">
              <a:spcBef>
                <a:spcPct val="0"/>
              </a:spcBef>
              <a:spcAft>
                <a:spcPct val="0"/>
              </a:spcAft>
            </a:pPr>
            <a:endParaRPr lang="zh-CN" altLang="en-US" smtClean="0">
              <a:solidFill>
                <a:srgbClr val="FFFFFF"/>
              </a:solidFill>
              <a:latin typeface="Arial" charset="0"/>
            </a:endParaRPr>
          </a:p>
        </p:txBody>
      </p:sp>
      <p:sp>
        <p:nvSpPr>
          <p:cNvPr id="10" name="Line 19"/>
          <p:cNvSpPr>
            <a:spLocks noChangeShapeType="1"/>
          </p:cNvSpPr>
          <p:nvPr/>
        </p:nvSpPr>
        <p:spPr bwMode="auto">
          <a:xfrm flipH="1">
            <a:off x="1923731" y="3388645"/>
            <a:ext cx="200103" cy="1188244"/>
          </a:xfrm>
          <a:prstGeom prst="line">
            <a:avLst/>
          </a:prstGeom>
          <a:noFill/>
          <a:ln w="33338">
            <a:solidFill>
              <a:schemeClr val="bg1"/>
            </a:solidFill>
            <a:miter lim="800000"/>
            <a:headEnd/>
            <a:tailEnd/>
          </a:ln>
        </p:spPr>
        <p:txBody>
          <a:bodyPr lIns="91417" tIns="45708" rIns="91417" bIns="45708"/>
          <a:lstStyle/>
          <a:p>
            <a:pPr fontAlgn="base">
              <a:spcBef>
                <a:spcPct val="0"/>
              </a:spcBef>
              <a:spcAft>
                <a:spcPct val="0"/>
              </a:spcAft>
            </a:pPr>
            <a:endParaRPr lang="zh-CN" altLang="en-US" smtClean="0">
              <a:solidFill>
                <a:srgbClr val="FFFFFF"/>
              </a:solidFill>
              <a:latin typeface="Arial" charset="0"/>
            </a:endParaRPr>
          </a:p>
        </p:txBody>
      </p:sp>
      <p:sp>
        <p:nvSpPr>
          <p:cNvPr id="11" name="Line 21"/>
          <p:cNvSpPr>
            <a:spLocks noChangeShapeType="1"/>
          </p:cNvSpPr>
          <p:nvPr/>
        </p:nvSpPr>
        <p:spPr bwMode="auto">
          <a:xfrm>
            <a:off x="3137052" y="3210050"/>
            <a:ext cx="7941" cy="1806178"/>
          </a:xfrm>
          <a:prstGeom prst="line">
            <a:avLst/>
          </a:prstGeom>
          <a:noFill/>
          <a:ln w="33338">
            <a:solidFill>
              <a:schemeClr val="bg1"/>
            </a:solidFill>
            <a:miter lim="800000"/>
            <a:headEnd/>
            <a:tailEnd/>
          </a:ln>
        </p:spPr>
        <p:txBody>
          <a:bodyPr lIns="91417" tIns="45708" rIns="91417" bIns="45708"/>
          <a:lstStyle/>
          <a:p>
            <a:pPr fontAlgn="base">
              <a:spcBef>
                <a:spcPct val="0"/>
              </a:spcBef>
              <a:spcAft>
                <a:spcPct val="0"/>
              </a:spcAft>
            </a:pPr>
            <a:endParaRPr lang="zh-CN" altLang="en-US" smtClean="0">
              <a:solidFill>
                <a:srgbClr val="FFFFFF"/>
              </a:solidFill>
              <a:latin typeface="Arial" charset="0"/>
            </a:endParaRPr>
          </a:p>
        </p:txBody>
      </p:sp>
      <p:sp>
        <p:nvSpPr>
          <p:cNvPr id="12" name="Oval 22"/>
          <p:cNvSpPr>
            <a:spLocks noChangeArrowheads="1"/>
          </p:cNvSpPr>
          <p:nvPr/>
        </p:nvSpPr>
        <p:spPr bwMode="auto">
          <a:xfrm>
            <a:off x="5681664" y="1340768"/>
            <a:ext cx="1008503" cy="978694"/>
          </a:xfrm>
          <a:prstGeom prst="ellipse">
            <a:avLst/>
          </a:prstGeom>
          <a:noFill/>
          <a:ln w="33338">
            <a:solidFill>
              <a:srgbClr val="FFFFFF"/>
            </a:solidFill>
            <a:miter lim="800000"/>
            <a:headEnd/>
            <a:tailEnd/>
          </a:ln>
        </p:spPr>
        <p:txBody>
          <a:bodyPr lIns="91417" tIns="45708" rIns="91417" bIns="45708"/>
          <a:lstStyle/>
          <a:p>
            <a:pPr fontAlgn="base">
              <a:spcBef>
                <a:spcPct val="0"/>
              </a:spcBef>
              <a:spcAft>
                <a:spcPct val="0"/>
              </a:spcAft>
            </a:pPr>
            <a:endParaRPr lang="zh-CN" altLang="en-US" sz="2000" b="1" dirty="0">
              <a:solidFill>
                <a:prstClr val="white"/>
              </a:solidFill>
              <a:latin typeface="微软雅黑" pitchFamily="34" charset="-122"/>
              <a:ea typeface="微软雅黑" pitchFamily="34" charset="-122"/>
            </a:endParaRPr>
          </a:p>
        </p:txBody>
      </p:sp>
      <p:grpSp>
        <p:nvGrpSpPr>
          <p:cNvPr id="13" name="Group 63"/>
          <p:cNvGrpSpPr>
            <a:grpSpLocks/>
          </p:cNvGrpSpPr>
          <p:nvPr/>
        </p:nvGrpSpPr>
        <p:grpSpPr bwMode="auto">
          <a:xfrm>
            <a:off x="5909738" y="3405316"/>
            <a:ext cx="564320" cy="523875"/>
            <a:chOff x="3073" y="2610"/>
            <a:chExt cx="438" cy="440"/>
          </a:xfrm>
        </p:grpSpPr>
        <p:sp>
          <p:nvSpPr>
            <p:cNvPr id="14" name="Rectangle 28"/>
            <p:cNvSpPr>
              <a:spLocks noChangeArrowheads="1"/>
            </p:cNvSpPr>
            <p:nvPr/>
          </p:nvSpPr>
          <p:spPr bwMode="auto">
            <a:xfrm>
              <a:off x="3181" y="2748"/>
              <a:ext cx="222" cy="164"/>
            </a:xfrm>
            <a:prstGeom prst="rect">
              <a:avLst/>
            </a:prstGeom>
            <a:solidFill>
              <a:srgbClr val="FFFFFF"/>
            </a:solidFill>
            <a:ln w="11113">
              <a:noFill/>
              <a:miter lim="800000"/>
              <a:headEnd/>
              <a:tailEnd/>
            </a:ln>
          </p:spPr>
          <p:txBody>
            <a:bodyPr/>
            <a:lstStyle/>
            <a:p>
              <a:pPr fontAlgn="base">
                <a:spcBef>
                  <a:spcPct val="0"/>
                </a:spcBef>
                <a:spcAft>
                  <a:spcPct val="0"/>
                </a:spcAft>
              </a:pPr>
              <a:endParaRPr lang="zh-CN" altLang="en-US" smtClean="0">
                <a:solidFill>
                  <a:srgbClr val="000000"/>
                </a:solidFill>
                <a:latin typeface="Arial" pitchFamily="34" charset="0"/>
              </a:endParaRPr>
            </a:p>
          </p:txBody>
        </p:sp>
        <p:sp>
          <p:nvSpPr>
            <p:cNvPr id="15" name="Freeform 29"/>
            <p:cNvSpPr>
              <a:spLocks/>
            </p:cNvSpPr>
            <p:nvPr/>
          </p:nvSpPr>
          <p:spPr bwMode="auto">
            <a:xfrm>
              <a:off x="3182" y="2748"/>
              <a:ext cx="220" cy="110"/>
            </a:xfrm>
            <a:custGeom>
              <a:avLst/>
              <a:gdLst>
                <a:gd name="T0" fmla="*/ 0 w 278"/>
                <a:gd name="T1" fmla="*/ 0 h 140"/>
                <a:gd name="T2" fmla="*/ 138 w 278"/>
                <a:gd name="T3" fmla="*/ 140 h 140"/>
                <a:gd name="T4" fmla="*/ 278 w 278"/>
                <a:gd name="T5" fmla="*/ 0 h 140"/>
                <a:gd name="T6" fmla="*/ 0 w 278"/>
                <a:gd name="T7" fmla="*/ 0 h 140"/>
                <a:gd name="T8" fmla="*/ 0 60000 65536"/>
                <a:gd name="T9" fmla="*/ 0 60000 65536"/>
                <a:gd name="T10" fmla="*/ 0 60000 65536"/>
                <a:gd name="T11" fmla="*/ 0 60000 65536"/>
                <a:gd name="T12" fmla="*/ 0 w 278"/>
                <a:gd name="T13" fmla="*/ 0 h 140"/>
                <a:gd name="T14" fmla="*/ 278 w 278"/>
                <a:gd name="T15" fmla="*/ 140 h 140"/>
              </a:gdLst>
              <a:ahLst/>
              <a:cxnLst>
                <a:cxn ang="T8">
                  <a:pos x="T0" y="T1"/>
                </a:cxn>
                <a:cxn ang="T9">
                  <a:pos x="T2" y="T3"/>
                </a:cxn>
                <a:cxn ang="T10">
                  <a:pos x="T4" y="T5"/>
                </a:cxn>
                <a:cxn ang="T11">
                  <a:pos x="T6" y="T7"/>
                </a:cxn>
              </a:cxnLst>
              <a:rect l="T12" t="T13" r="T14" b="T15"/>
              <a:pathLst>
                <a:path w="278" h="140">
                  <a:moveTo>
                    <a:pt x="0" y="0"/>
                  </a:moveTo>
                  <a:lnTo>
                    <a:pt x="138" y="140"/>
                  </a:lnTo>
                  <a:lnTo>
                    <a:pt x="278" y="0"/>
                  </a:lnTo>
                  <a:lnTo>
                    <a:pt x="0" y="0"/>
                  </a:lnTo>
                  <a:close/>
                </a:path>
              </a:pathLst>
            </a:custGeom>
            <a:solidFill>
              <a:srgbClr val="FFFFFF"/>
            </a:solidFill>
            <a:ln w="19050" cap="flat" cmpd="sng">
              <a:solidFill>
                <a:schemeClr val="accent1"/>
              </a:solidFill>
              <a:prstDash val="solid"/>
              <a:miter lim="800000"/>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16" name="Oval 27"/>
            <p:cNvSpPr>
              <a:spLocks noChangeArrowheads="1"/>
            </p:cNvSpPr>
            <p:nvPr/>
          </p:nvSpPr>
          <p:spPr bwMode="auto">
            <a:xfrm>
              <a:off x="3073" y="2610"/>
              <a:ext cx="438" cy="440"/>
            </a:xfrm>
            <a:prstGeom prst="ellipse">
              <a:avLst/>
            </a:prstGeom>
            <a:solidFill>
              <a:schemeClr val="accent1"/>
            </a:solidFill>
            <a:ln w="33338">
              <a:solidFill>
                <a:srgbClr val="FFFFFF"/>
              </a:solidFill>
              <a:miter lim="800000"/>
              <a:headEnd/>
              <a:tailEnd/>
            </a:ln>
          </p:spPr>
          <p:txBody>
            <a:bodyPr/>
            <a:lstStyle/>
            <a:p>
              <a:pPr fontAlgn="base">
                <a:spcBef>
                  <a:spcPct val="0"/>
                </a:spcBef>
                <a:spcAft>
                  <a:spcPct val="0"/>
                </a:spcAft>
              </a:pPr>
              <a:endParaRPr lang="zh-CN" altLang="en-US" smtClean="0">
                <a:solidFill>
                  <a:srgbClr val="000000"/>
                </a:solidFill>
                <a:latin typeface="Arial" pitchFamily="34" charset="0"/>
              </a:endParaRPr>
            </a:p>
          </p:txBody>
        </p:sp>
      </p:grpSp>
      <p:grpSp>
        <p:nvGrpSpPr>
          <p:cNvPr id="17" name="Group 64"/>
          <p:cNvGrpSpPr>
            <a:grpSpLocks/>
          </p:cNvGrpSpPr>
          <p:nvPr/>
        </p:nvGrpSpPr>
        <p:grpSpPr bwMode="auto">
          <a:xfrm>
            <a:off x="5909738" y="4213747"/>
            <a:ext cx="564320" cy="521494"/>
            <a:chOff x="3073" y="3289"/>
            <a:chExt cx="438" cy="438"/>
          </a:xfrm>
        </p:grpSpPr>
        <p:sp>
          <p:nvSpPr>
            <p:cNvPr id="18" name="Freeform 32"/>
            <p:cNvSpPr>
              <a:spLocks/>
            </p:cNvSpPr>
            <p:nvPr/>
          </p:nvSpPr>
          <p:spPr bwMode="auto">
            <a:xfrm>
              <a:off x="3173" y="3389"/>
              <a:ext cx="240" cy="241"/>
            </a:xfrm>
            <a:custGeom>
              <a:avLst/>
              <a:gdLst>
                <a:gd name="T0" fmla="*/ 303 w 303"/>
                <a:gd name="T1" fmla="*/ 263 h 305"/>
                <a:gd name="T2" fmla="*/ 171 w 303"/>
                <a:gd name="T3" fmla="*/ 131 h 305"/>
                <a:gd name="T4" fmla="*/ 223 w 303"/>
                <a:gd name="T5" fmla="*/ 77 h 305"/>
                <a:gd name="T6" fmla="*/ 0 w 303"/>
                <a:gd name="T7" fmla="*/ 0 h 305"/>
                <a:gd name="T8" fmla="*/ 76 w 303"/>
                <a:gd name="T9" fmla="*/ 224 h 305"/>
                <a:gd name="T10" fmla="*/ 129 w 303"/>
                <a:gd name="T11" fmla="*/ 170 h 305"/>
                <a:gd name="T12" fmla="*/ 262 w 303"/>
                <a:gd name="T13" fmla="*/ 305 h 305"/>
                <a:gd name="T14" fmla="*/ 303 w 303"/>
                <a:gd name="T15" fmla="*/ 263 h 305"/>
                <a:gd name="T16" fmla="*/ 0 60000 65536"/>
                <a:gd name="T17" fmla="*/ 0 60000 65536"/>
                <a:gd name="T18" fmla="*/ 0 60000 65536"/>
                <a:gd name="T19" fmla="*/ 0 60000 65536"/>
                <a:gd name="T20" fmla="*/ 0 60000 65536"/>
                <a:gd name="T21" fmla="*/ 0 60000 65536"/>
                <a:gd name="T22" fmla="*/ 0 60000 65536"/>
                <a:gd name="T23" fmla="*/ 0 60000 65536"/>
                <a:gd name="T24" fmla="*/ 0 w 303"/>
                <a:gd name="T25" fmla="*/ 0 h 305"/>
                <a:gd name="T26" fmla="*/ 303 w 303"/>
                <a:gd name="T27" fmla="*/ 305 h 3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3" h="305">
                  <a:moveTo>
                    <a:pt x="303" y="263"/>
                  </a:moveTo>
                  <a:lnTo>
                    <a:pt x="171" y="131"/>
                  </a:lnTo>
                  <a:lnTo>
                    <a:pt x="223" y="77"/>
                  </a:lnTo>
                  <a:lnTo>
                    <a:pt x="0" y="0"/>
                  </a:lnTo>
                  <a:lnTo>
                    <a:pt x="76" y="224"/>
                  </a:lnTo>
                  <a:lnTo>
                    <a:pt x="129" y="170"/>
                  </a:lnTo>
                  <a:lnTo>
                    <a:pt x="262" y="305"/>
                  </a:lnTo>
                  <a:lnTo>
                    <a:pt x="303" y="263"/>
                  </a:lnTo>
                  <a:close/>
                </a:path>
              </a:pathLst>
            </a:custGeom>
            <a:solidFill>
              <a:schemeClr val="bg1"/>
            </a:solidFill>
            <a:ln w="11113" cap="flat">
              <a:noFill/>
              <a:prstDash val="solid"/>
              <a:miter lim="800000"/>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19" name="Oval 30"/>
            <p:cNvSpPr>
              <a:spLocks noChangeArrowheads="1"/>
            </p:cNvSpPr>
            <p:nvPr/>
          </p:nvSpPr>
          <p:spPr bwMode="auto">
            <a:xfrm>
              <a:off x="3073" y="3289"/>
              <a:ext cx="438" cy="438"/>
            </a:xfrm>
            <a:prstGeom prst="ellipse">
              <a:avLst/>
            </a:prstGeom>
            <a:solidFill>
              <a:schemeClr val="accent1"/>
            </a:solidFill>
            <a:ln w="33338">
              <a:solidFill>
                <a:srgbClr val="FFFFFF"/>
              </a:solidFill>
              <a:miter lim="800000"/>
              <a:headEnd/>
              <a:tailEnd/>
            </a:ln>
          </p:spPr>
          <p:txBody>
            <a:bodyPr/>
            <a:lstStyle/>
            <a:p>
              <a:pPr fontAlgn="base">
                <a:spcBef>
                  <a:spcPct val="0"/>
                </a:spcBef>
                <a:spcAft>
                  <a:spcPct val="0"/>
                </a:spcAft>
              </a:pPr>
              <a:endParaRPr lang="zh-CN" altLang="en-US" smtClean="0">
                <a:solidFill>
                  <a:srgbClr val="000000"/>
                </a:solidFill>
                <a:latin typeface="Arial" pitchFamily="34" charset="0"/>
              </a:endParaRPr>
            </a:p>
          </p:txBody>
        </p:sp>
      </p:grpSp>
      <p:sp>
        <p:nvSpPr>
          <p:cNvPr id="20" name="Freeform 11"/>
          <p:cNvSpPr>
            <a:spLocks/>
          </p:cNvSpPr>
          <p:nvPr/>
        </p:nvSpPr>
        <p:spPr bwMode="auto">
          <a:xfrm>
            <a:off x="1155084" y="3386262"/>
            <a:ext cx="981458" cy="198834"/>
          </a:xfrm>
          <a:custGeom>
            <a:avLst/>
            <a:gdLst>
              <a:gd name="T0" fmla="*/ 0 w 618"/>
              <a:gd name="T1" fmla="*/ 167 h 167"/>
              <a:gd name="T2" fmla="*/ 616 w 618"/>
              <a:gd name="T3" fmla="*/ 20 h 167"/>
              <a:gd name="T4" fmla="*/ 618 w 618"/>
              <a:gd name="T5" fmla="*/ 0 h 167"/>
              <a:gd name="T6" fmla="*/ 2 w 618"/>
              <a:gd name="T7" fmla="*/ 153 h 167"/>
              <a:gd name="T8" fmla="*/ 0 60000 65536"/>
              <a:gd name="T9" fmla="*/ 0 60000 65536"/>
              <a:gd name="T10" fmla="*/ 0 60000 65536"/>
              <a:gd name="T11" fmla="*/ 0 60000 65536"/>
              <a:gd name="T12" fmla="*/ 0 w 618"/>
              <a:gd name="T13" fmla="*/ 0 h 167"/>
              <a:gd name="T14" fmla="*/ 618 w 618"/>
              <a:gd name="T15" fmla="*/ 167 h 167"/>
            </a:gdLst>
            <a:ahLst/>
            <a:cxnLst>
              <a:cxn ang="T8">
                <a:pos x="T0" y="T1"/>
              </a:cxn>
              <a:cxn ang="T9">
                <a:pos x="T2" y="T3"/>
              </a:cxn>
              <a:cxn ang="T10">
                <a:pos x="T4" y="T5"/>
              </a:cxn>
              <a:cxn ang="T11">
                <a:pos x="T6" y="T7"/>
              </a:cxn>
            </a:cxnLst>
            <a:rect l="T12" t="T13" r="T14" b="T15"/>
            <a:pathLst>
              <a:path w="618" h="167">
                <a:moveTo>
                  <a:pt x="0" y="167"/>
                </a:moveTo>
                <a:lnTo>
                  <a:pt x="616" y="20"/>
                </a:lnTo>
                <a:lnTo>
                  <a:pt x="618" y="0"/>
                </a:lnTo>
                <a:lnTo>
                  <a:pt x="2" y="153"/>
                </a:lnTo>
              </a:path>
            </a:pathLst>
          </a:custGeom>
          <a:solidFill>
            <a:schemeClr val="bg1"/>
          </a:solidFill>
          <a:ln w="11113" cap="flat">
            <a:solidFill>
              <a:schemeClr val="bg1"/>
            </a:solidFill>
            <a:prstDash val="solid"/>
            <a:miter lim="800000"/>
            <a:headEnd/>
            <a:tailEnd/>
          </a:ln>
        </p:spPr>
        <p:txBody>
          <a:bodyPr lIns="91417" tIns="45708" rIns="91417" bIns="45708"/>
          <a:lstStyle/>
          <a:p>
            <a:pPr fontAlgn="base">
              <a:spcBef>
                <a:spcPct val="0"/>
              </a:spcBef>
              <a:spcAft>
                <a:spcPct val="0"/>
              </a:spcAft>
            </a:pPr>
            <a:endParaRPr lang="zh-CN" altLang="en-US" smtClean="0">
              <a:solidFill>
                <a:srgbClr val="FFFFFF"/>
              </a:solidFill>
              <a:latin typeface="Arial" charset="0"/>
            </a:endParaRPr>
          </a:p>
        </p:txBody>
      </p:sp>
      <p:sp>
        <p:nvSpPr>
          <p:cNvPr id="21" name="Freeform 13"/>
          <p:cNvSpPr>
            <a:spLocks/>
          </p:cNvSpPr>
          <p:nvPr/>
        </p:nvSpPr>
        <p:spPr bwMode="auto">
          <a:xfrm>
            <a:off x="2104774" y="3107659"/>
            <a:ext cx="1567475" cy="309563"/>
          </a:xfrm>
          <a:custGeom>
            <a:avLst/>
            <a:gdLst>
              <a:gd name="T0" fmla="*/ 0 w 987"/>
              <a:gd name="T1" fmla="*/ 260 h 260"/>
              <a:gd name="T2" fmla="*/ 985 w 987"/>
              <a:gd name="T3" fmla="*/ 19 h 260"/>
              <a:gd name="T4" fmla="*/ 987 w 987"/>
              <a:gd name="T5" fmla="*/ 0 h 260"/>
              <a:gd name="T6" fmla="*/ 8 w 987"/>
              <a:gd name="T7" fmla="*/ 238 h 260"/>
              <a:gd name="T8" fmla="*/ 0 60000 65536"/>
              <a:gd name="T9" fmla="*/ 0 60000 65536"/>
              <a:gd name="T10" fmla="*/ 0 60000 65536"/>
              <a:gd name="T11" fmla="*/ 0 60000 65536"/>
              <a:gd name="T12" fmla="*/ 0 w 987"/>
              <a:gd name="T13" fmla="*/ 0 h 260"/>
              <a:gd name="T14" fmla="*/ 987 w 987"/>
              <a:gd name="T15" fmla="*/ 260 h 260"/>
            </a:gdLst>
            <a:ahLst/>
            <a:cxnLst>
              <a:cxn ang="T8">
                <a:pos x="T0" y="T1"/>
              </a:cxn>
              <a:cxn ang="T9">
                <a:pos x="T2" y="T3"/>
              </a:cxn>
              <a:cxn ang="T10">
                <a:pos x="T4" y="T5"/>
              </a:cxn>
              <a:cxn ang="T11">
                <a:pos x="T6" y="T7"/>
              </a:cxn>
            </a:cxnLst>
            <a:rect l="T12" t="T13" r="T14" b="T15"/>
            <a:pathLst>
              <a:path w="987" h="260">
                <a:moveTo>
                  <a:pt x="0" y="260"/>
                </a:moveTo>
                <a:lnTo>
                  <a:pt x="985" y="19"/>
                </a:lnTo>
                <a:lnTo>
                  <a:pt x="987" y="0"/>
                </a:lnTo>
                <a:lnTo>
                  <a:pt x="8" y="238"/>
                </a:lnTo>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smtClean="0">
              <a:solidFill>
                <a:srgbClr val="FFFFFF"/>
              </a:solidFill>
              <a:latin typeface="Arial" charset="0"/>
            </a:endParaRPr>
          </a:p>
        </p:txBody>
      </p:sp>
      <p:sp>
        <p:nvSpPr>
          <p:cNvPr id="22" name="Freeform 15"/>
          <p:cNvSpPr>
            <a:spLocks/>
          </p:cNvSpPr>
          <p:nvPr/>
        </p:nvSpPr>
        <p:spPr bwMode="auto">
          <a:xfrm>
            <a:off x="1261488" y="1594372"/>
            <a:ext cx="2542580" cy="845344"/>
          </a:xfrm>
          <a:custGeom>
            <a:avLst/>
            <a:gdLst>
              <a:gd name="T0" fmla="*/ 1002 w 1002"/>
              <a:gd name="T1" fmla="*/ 3 h 396"/>
              <a:gd name="T2" fmla="*/ 997 w 1002"/>
              <a:gd name="T3" fmla="*/ 12 h 396"/>
              <a:gd name="T4" fmla="*/ 993 w 1002"/>
              <a:gd name="T5" fmla="*/ 11 h 396"/>
              <a:gd name="T6" fmla="*/ 982 w 1002"/>
              <a:gd name="T7" fmla="*/ 9 h 396"/>
              <a:gd name="T8" fmla="*/ 967 w 1002"/>
              <a:gd name="T9" fmla="*/ 9 h 396"/>
              <a:gd name="T10" fmla="*/ 953 w 1002"/>
              <a:gd name="T11" fmla="*/ 11 h 396"/>
              <a:gd name="T12" fmla="*/ 939 w 1002"/>
              <a:gd name="T13" fmla="*/ 16 h 396"/>
              <a:gd name="T14" fmla="*/ 424 w 1002"/>
              <a:gd name="T15" fmla="*/ 224 h 396"/>
              <a:gd name="T16" fmla="*/ 376 w 1002"/>
              <a:gd name="T17" fmla="*/ 244 h 396"/>
              <a:gd name="T18" fmla="*/ 1 w 1002"/>
              <a:gd name="T19" fmla="*/ 396 h 396"/>
              <a:gd name="T20" fmla="*/ 0 w 1002"/>
              <a:gd name="T21" fmla="*/ 390 h 396"/>
              <a:gd name="T22" fmla="*/ 377 w 1002"/>
              <a:gd name="T23" fmla="*/ 237 h 396"/>
              <a:gd name="T24" fmla="*/ 424 w 1002"/>
              <a:gd name="T25" fmla="*/ 218 h 396"/>
              <a:gd name="T26" fmla="*/ 938 w 1002"/>
              <a:gd name="T27" fmla="*/ 8 h 396"/>
              <a:gd name="T28" fmla="*/ 954 w 1002"/>
              <a:gd name="T29" fmla="*/ 3 h 396"/>
              <a:gd name="T30" fmla="*/ 971 w 1002"/>
              <a:gd name="T31" fmla="*/ 1 h 396"/>
              <a:gd name="T32" fmla="*/ 987 w 1002"/>
              <a:gd name="T33" fmla="*/ 0 h 396"/>
              <a:gd name="T34" fmla="*/ 1000 w 1002"/>
              <a:gd name="T35" fmla="*/ 3 h 396"/>
              <a:gd name="T36" fmla="*/ 1002 w 1002"/>
              <a:gd name="T37" fmla="*/ 3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2"/>
              <a:gd name="T58" fmla="*/ 0 h 396"/>
              <a:gd name="T59" fmla="*/ 1002 w 1002"/>
              <a:gd name="T60" fmla="*/ 396 h 3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2" h="396">
                <a:moveTo>
                  <a:pt x="1002" y="3"/>
                </a:moveTo>
                <a:cubicBezTo>
                  <a:pt x="997" y="12"/>
                  <a:pt x="997" y="12"/>
                  <a:pt x="997" y="12"/>
                </a:cubicBezTo>
                <a:cubicBezTo>
                  <a:pt x="993" y="11"/>
                  <a:pt x="993" y="11"/>
                  <a:pt x="993" y="11"/>
                </a:cubicBezTo>
                <a:cubicBezTo>
                  <a:pt x="990" y="10"/>
                  <a:pt x="986" y="9"/>
                  <a:pt x="982" y="9"/>
                </a:cubicBezTo>
                <a:cubicBezTo>
                  <a:pt x="977" y="9"/>
                  <a:pt x="972" y="9"/>
                  <a:pt x="967" y="9"/>
                </a:cubicBezTo>
                <a:cubicBezTo>
                  <a:pt x="962" y="10"/>
                  <a:pt x="957" y="10"/>
                  <a:pt x="953" y="11"/>
                </a:cubicBezTo>
                <a:cubicBezTo>
                  <a:pt x="948" y="13"/>
                  <a:pt x="943" y="14"/>
                  <a:pt x="939" y="16"/>
                </a:cubicBezTo>
                <a:cubicBezTo>
                  <a:pt x="424" y="224"/>
                  <a:pt x="424" y="224"/>
                  <a:pt x="424" y="224"/>
                </a:cubicBezTo>
                <a:cubicBezTo>
                  <a:pt x="376" y="244"/>
                  <a:pt x="376" y="244"/>
                  <a:pt x="376" y="244"/>
                </a:cubicBezTo>
                <a:cubicBezTo>
                  <a:pt x="1" y="396"/>
                  <a:pt x="1" y="396"/>
                  <a:pt x="1" y="396"/>
                </a:cubicBezTo>
                <a:cubicBezTo>
                  <a:pt x="0" y="390"/>
                  <a:pt x="0" y="390"/>
                  <a:pt x="0" y="390"/>
                </a:cubicBezTo>
                <a:cubicBezTo>
                  <a:pt x="377" y="237"/>
                  <a:pt x="377" y="237"/>
                  <a:pt x="377" y="237"/>
                </a:cubicBezTo>
                <a:cubicBezTo>
                  <a:pt x="424" y="218"/>
                  <a:pt x="424" y="218"/>
                  <a:pt x="424" y="218"/>
                </a:cubicBezTo>
                <a:cubicBezTo>
                  <a:pt x="938" y="8"/>
                  <a:pt x="938" y="8"/>
                  <a:pt x="938" y="8"/>
                </a:cubicBezTo>
                <a:cubicBezTo>
                  <a:pt x="943" y="6"/>
                  <a:pt x="948" y="5"/>
                  <a:pt x="954" y="3"/>
                </a:cubicBezTo>
                <a:cubicBezTo>
                  <a:pt x="959" y="2"/>
                  <a:pt x="965" y="1"/>
                  <a:pt x="971" y="1"/>
                </a:cubicBezTo>
                <a:cubicBezTo>
                  <a:pt x="976" y="0"/>
                  <a:pt x="982" y="0"/>
                  <a:pt x="987" y="0"/>
                </a:cubicBezTo>
                <a:cubicBezTo>
                  <a:pt x="992" y="1"/>
                  <a:pt x="996" y="1"/>
                  <a:pt x="1000" y="3"/>
                </a:cubicBezTo>
                <a:cubicBezTo>
                  <a:pt x="1002" y="3"/>
                  <a:pt x="1002" y="3"/>
                  <a:pt x="1002" y="3"/>
                </a:cubicBezTo>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smtClean="0">
              <a:solidFill>
                <a:srgbClr val="FFFFFF"/>
              </a:solidFill>
              <a:latin typeface="Arial" charset="0"/>
            </a:endParaRPr>
          </a:p>
        </p:txBody>
      </p:sp>
      <p:sp>
        <p:nvSpPr>
          <p:cNvPr id="23" name="Freeform 16"/>
          <p:cNvSpPr>
            <a:spLocks/>
          </p:cNvSpPr>
          <p:nvPr/>
        </p:nvSpPr>
        <p:spPr bwMode="auto">
          <a:xfrm>
            <a:off x="939094" y="2426622"/>
            <a:ext cx="325565" cy="1190625"/>
          </a:xfrm>
          <a:custGeom>
            <a:avLst/>
            <a:gdLst>
              <a:gd name="T0" fmla="*/ 128 w 128"/>
              <a:gd name="T1" fmla="*/ 6 h 558"/>
              <a:gd name="T2" fmla="*/ 124 w 128"/>
              <a:gd name="T3" fmla="*/ 7 h 558"/>
              <a:gd name="T4" fmla="*/ 118 w 128"/>
              <a:gd name="T5" fmla="*/ 11 h 558"/>
              <a:gd name="T6" fmla="*/ 112 w 128"/>
              <a:gd name="T7" fmla="*/ 17 h 558"/>
              <a:gd name="T8" fmla="*/ 108 w 128"/>
              <a:gd name="T9" fmla="*/ 24 h 558"/>
              <a:gd name="T10" fmla="*/ 106 w 128"/>
              <a:gd name="T11" fmla="*/ 31 h 558"/>
              <a:gd name="T12" fmla="*/ 64 w 128"/>
              <a:gd name="T13" fmla="*/ 240 h 558"/>
              <a:gd name="T14" fmla="*/ 55 w 128"/>
              <a:gd name="T15" fmla="*/ 287 h 558"/>
              <a:gd name="T16" fmla="*/ 7 w 128"/>
              <a:gd name="T17" fmla="*/ 530 h 558"/>
              <a:gd name="T18" fmla="*/ 6 w 128"/>
              <a:gd name="T19" fmla="*/ 539 h 558"/>
              <a:gd name="T20" fmla="*/ 8 w 128"/>
              <a:gd name="T21" fmla="*/ 545 h 558"/>
              <a:gd name="T22" fmla="*/ 13 w 128"/>
              <a:gd name="T23" fmla="*/ 549 h 558"/>
              <a:gd name="T24" fmla="*/ 19 w 128"/>
              <a:gd name="T25" fmla="*/ 550 h 558"/>
              <a:gd name="T26" fmla="*/ 86 w 128"/>
              <a:gd name="T27" fmla="*/ 535 h 558"/>
              <a:gd name="T28" fmla="*/ 85 w 128"/>
              <a:gd name="T29" fmla="*/ 543 h 558"/>
              <a:gd name="T30" fmla="*/ 17 w 128"/>
              <a:gd name="T31" fmla="*/ 558 h 558"/>
              <a:gd name="T32" fmla="*/ 9 w 128"/>
              <a:gd name="T33" fmla="*/ 557 h 558"/>
              <a:gd name="T34" fmla="*/ 3 w 128"/>
              <a:gd name="T35" fmla="*/ 552 h 558"/>
              <a:gd name="T36" fmla="*/ 0 w 128"/>
              <a:gd name="T37" fmla="*/ 543 h 558"/>
              <a:gd name="T38" fmla="*/ 1 w 128"/>
              <a:gd name="T39" fmla="*/ 531 h 558"/>
              <a:gd name="T40" fmla="*/ 49 w 128"/>
              <a:gd name="T41" fmla="*/ 289 h 558"/>
              <a:gd name="T42" fmla="*/ 58 w 128"/>
              <a:gd name="T43" fmla="*/ 242 h 558"/>
              <a:gd name="T44" fmla="*/ 100 w 128"/>
              <a:gd name="T45" fmla="*/ 33 h 558"/>
              <a:gd name="T46" fmla="*/ 104 w 128"/>
              <a:gd name="T47" fmla="*/ 23 h 558"/>
              <a:gd name="T48" fmla="*/ 110 w 128"/>
              <a:gd name="T49" fmla="*/ 14 h 558"/>
              <a:gd name="T50" fmla="*/ 117 w 128"/>
              <a:gd name="T51" fmla="*/ 6 h 558"/>
              <a:gd name="T52" fmla="*/ 126 w 128"/>
              <a:gd name="T53" fmla="*/ 1 h 558"/>
              <a:gd name="T54" fmla="*/ 127 w 128"/>
              <a:gd name="T55" fmla="*/ 0 h 558"/>
              <a:gd name="T56" fmla="*/ 128 w 128"/>
              <a:gd name="T57" fmla="*/ 6 h 5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558"/>
              <a:gd name="T89" fmla="*/ 128 w 128"/>
              <a:gd name="T90" fmla="*/ 558 h 5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558">
                <a:moveTo>
                  <a:pt x="128" y="6"/>
                </a:moveTo>
                <a:cubicBezTo>
                  <a:pt x="124" y="7"/>
                  <a:pt x="124" y="7"/>
                  <a:pt x="124" y="7"/>
                </a:cubicBezTo>
                <a:cubicBezTo>
                  <a:pt x="122" y="8"/>
                  <a:pt x="120" y="9"/>
                  <a:pt x="118" y="11"/>
                </a:cubicBezTo>
                <a:cubicBezTo>
                  <a:pt x="116" y="13"/>
                  <a:pt x="114" y="15"/>
                  <a:pt x="112" y="17"/>
                </a:cubicBezTo>
                <a:cubicBezTo>
                  <a:pt x="111" y="19"/>
                  <a:pt x="109" y="21"/>
                  <a:pt x="108" y="24"/>
                </a:cubicBezTo>
                <a:cubicBezTo>
                  <a:pt x="107" y="26"/>
                  <a:pt x="106" y="28"/>
                  <a:pt x="106" y="31"/>
                </a:cubicBezTo>
                <a:cubicBezTo>
                  <a:pt x="64" y="240"/>
                  <a:pt x="64" y="240"/>
                  <a:pt x="64" y="240"/>
                </a:cubicBezTo>
                <a:cubicBezTo>
                  <a:pt x="55" y="287"/>
                  <a:pt x="55" y="287"/>
                  <a:pt x="55" y="287"/>
                </a:cubicBezTo>
                <a:cubicBezTo>
                  <a:pt x="7" y="530"/>
                  <a:pt x="7" y="530"/>
                  <a:pt x="7" y="530"/>
                </a:cubicBezTo>
                <a:cubicBezTo>
                  <a:pt x="6" y="533"/>
                  <a:pt x="6" y="536"/>
                  <a:pt x="6" y="539"/>
                </a:cubicBezTo>
                <a:cubicBezTo>
                  <a:pt x="6" y="541"/>
                  <a:pt x="7" y="544"/>
                  <a:pt x="8" y="545"/>
                </a:cubicBezTo>
                <a:cubicBezTo>
                  <a:pt x="9" y="547"/>
                  <a:pt x="11" y="548"/>
                  <a:pt x="13" y="549"/>
                </a:cubicBezTo>
                <a:cubicBezTo>
                  <a:pt x="14" y="550"/>
                  <a:pt x="17" y="550"/>
                  <a:pt x="19" y="550"/>
                </a:cubicBezTo>
                <a:cubicBezTo>
                  <a:pt x="86" y="535"/>
                  <a:pt x="86" y="535"/>
                  <a:pt x="86" y="535"/>
                </a:cubicBezTo>
                <a:cubicBezTo>
                  <a:pt x="85" y="543"/>
                  <a:pt x="85" y="543"/>
                  <a:pt x="85" y="543"/>
                </a:cubicBezTo>
                <a:cubicBezTo>
                  <a:pt x="17" y="558"/>
                  <a:pt x="17" y="558"/>
                  <a:pt x="17" y="558"/>
                </a:cubicBezTo>
                <a:cubicBezTo>
                  <a:pt x="14" y="558"/>
                  <a:pt x="11" y="558"/>
                  <a:pt x="9" y="557"/>
                </a:cubicBezTo>
                <a:cubicBezTo>
                  <a:pt x="6" y="556"/>
                  <a:pt x="4" y="554"/>
                  <a:pt x="3" y="552"/>
                </a:cubicBezTo>
                <a:cubicBezTo>
                  <a:pt x="1" y="550"/>
                  <a:pt x="0" y="547"/>
                  <a:pt x="0" y="543"/>
                </a:cubicBezTo>
                <a:cubicBezTo>
                  <a:pt x="0" y="540"/>
                  <a:pt x="0" y="536"/>
                  <a:pt x="1" y="531"/>
                </a:cubicBezTo>
                <a:cubicBezTo>
                  <a:pt x="49" y="289"/>
                  <a:pt x="49" y="289"/>
                  <a:pt x="49" y="289"/>
                </a:cubicBezTo>
                <a:cubicBezTo>
                  <a:pt x="58" y="242"/>
                  <a:pt x="58" y="242"/>
                  <a:pt x="58" y="242"/>
                </a:cubicBezTo>
                <a:cubicBezTo>
                  <a:pt x="100" y="33"/>
                  <a:pt x="100" y="33"/>
                  <a:pt x="100" y="33"/>
                </a:cubicBezTo>
                <a:cubicBezTo>
                  <a:pt x="101" y="30"/>
                  <a:pt x="102" y="26"/>
                  <a:pt x="104" y="23"/>
                </a:cubicBezTo>
                <a:cubicBezTo>
                  <a:pt x="105" y="20"/>
                  <a:pt x="107" y="17"/>
                  <a:pt x="110" y="14"/>
                </a:cubicBezTo>
                <a:cubicBezTo>
                  <a:pt x="112" y="11"/>
                  <a:pt x="114" y="8"/>
                  <a:pt x="117" y="6"/>
                </a:cubicBezTo>
                <a:cubicBezTo>
                  <a:pt x="120" y="4"/>
                  <a:pt x="123" y="2"/>
                  <a:pt x="126" y="1"/>
                </a:cubicBezTo>
                <a:cubicBezTo>
                  <a:pt x="127" y="0"/>
                  <a:pt x="127" y="0"/>
                  <a:pt x="127" y="0"/>
                </a:cubicBezTo>
                <a:lnTo>
                  <a:pt x="128" y="6"/>
                </a:lnTo>
                <a:close/>
              </a:path>
            </a:pathLst>
          </a:custGeom>
          <a:solidFill>
            <a:schemeClr val="bg1"/>
          </a:solidFill>
          <a:ln w="11113" cap="flat">
            <a:solidFill>
              <a:schemeClr val="bg1"/>
            </a:solidFill>
            <a:prstDash val="solid"/>
            <a:miter lim="800000"/>
            <a:headEnd/>
            <a:tailEnd/>
          </a:ln>
        </p:spPr>
        <p:txBody>
          <a:bodyPr lIns="91417" tIns="45708" rIns="91417" bIns="45708"/>
          <a:lstStyle/>
          <a:p>
            <a:pPr fontAlgn="base">
              <a:spcBef>
                <a:spcPct val="0"/>
              </a:spcBef>
              <a:spcAft>
                <a:spcPct val="0"/>
              </a:spcAft>
            </a:pPr>
            <a:endParaRPr lang="zh-CN" altLang="en-US" smtClean="0">
              <a:solidFill>
                <a:srgbClr val="FFFFFF"/>
              </a:solidFill>
              <a:latin typeface="Arial" charset="0"/>
            </a:endParaRPr>
          </a:p>
        </p:txBody>
      </p:sp>
      <p:sp>
        <p:nvSpPr>
          <p:cNvPr id="24" name="Freeform 17"/>
          <p:cNvSpPr>
            <a:spLocks/>
          </p:cNvSpPr>
          <p:nvPr/>
        </p:nvSpPr>
        <p:spPr bwMode="auto">
          <a:xfrm>
            <a:off x="3675425" y="1600326"/>
            <a:ext cx="1308611" cy="1528763"/>
          </a:xfrm>
          <a:custGeom>
            <a:avLst/>
            <a:gdLst>
              <a:gd name="T0" fmla="*/ 46 w 516"/>
              <a:gd name="T1" fmla="*/ 9 h 716"/>
              <a:gd name="T2" fmla="*/ 485 w 516"/>
              <a:gd name="T3" fmla="*/ 148 h 716"/>
              <a:gd name="T4" fmla="*/ 496 w 516"/>
              <a:gd name="T5" fmla="*/ 154 h 716"/>
              <a:gd name="T6" fmla="*/ 501 w 516"/>
              <a:gd name="T7" fmla="*/ 164 h 716"/>
              <a:gd name="T8" fmla="*/ 501 w 516"/>
              <a:gd name="T9" fmla="*/ 175 h 716"/>
              <a:gd name="T10" fmla="*/ 494 w 516"/>
              <a:gd name="T11" fmla="*/ 187 h 716"/>
              <a:gd name="T12" fmla="*/ 113 w 516"/>
              <a:gd name="T13" fmla="*/ 656 h 716"/>
              <a:gd name="T14" fmla="*/ 100 w 516"/>
              <a:gd name="T15" fmla="*/ 668 h 716"/>
              <a:gd name="T16" fmla="*/ 84 w 516"/>
              <a:gd name="T17" fmla="*/ 679 h 716"/>
              <a:gd name="T18" fmla="*/ 66 w 516"/>
              <a:gd name="T19" fmla="*/ 689 h 716"/>
              <a:gd name="T20" fmla="*/ 49 w 516"/>
              <a:gd name="T21" fmla="*/ 694 h 716"/>
              <a:gd name="T22" fmla="*/ 0 w 516"/>
              <a:gd name="T23" fmla="*/ 705 h 716"/>
              <a:gd name="T24" fmla="*/ 0 w 516"/>
              <a:gd name="T25" fmla="*/ 716 h 716"/>
              <a:gd name="T26" fmla="*/ 50 w 516"/>
              <a:gd name="T27" fmla="*/ 705 h 716"/>
              <a:gd name="T28" fmla="*/ 69 w 516"/>
              <a:gd name="T29" fmla="*/ 699 h 716"/>
              <a:gd name="T30" fmla="*/ 89 w 516"/>
              <a:gd name="T31" fmla="*/ 689 h 716"/>
              <a:gd name="T32" fmla="*/ 108 w 516"/>
              <a:gd name="T33" fmla="*/ 676 h 716"/>
              <a:gd name="T34" fmla="*/ 122 w 516"/>
              <a:gd name="T35" fmla="*/ 661 h 716"/>
              <a:gd name="T36" fmla="*/ 506 w 516"/>
              <a:gd name="T37" fmla="*/ 190 h 716"/>
              <a:gd name="T38" fmla="*/ 515 w 516"/>
              <a:gd name="T39" fmla="*/ 174 h 716"/>
              <a:gd name="T40" fmla="*/ 515 w 516"/>
              <a:gd name="T41" fmla="*/ 159 h 716"/>
              <a:gd name="T42" fmla="*/ 508 w 516"/>
              <a:gd name="T43" fmla="*/ 147 h 716"/>
              <a:gd name="T44" fmla="*/ 493 w 516"/>
              <a:gd name="T45" fmla="*/ 138 h 716"/>
              <a:gd name="T46" fmla="*/ 51 w 516"/>
              <a:gd name="T47" fmla="*/ 0 h 716"/>
              <a:gd name="T48" fmla="*/ 46 w 516"/>
              <a:gd name="T49" fmla="*/ 9 h 7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6"/>
              <a:gd name="T76" fmla="*/ 0 h 716"/>
              <a:gd name="T77" fmla="*/ 516 w 516"/>
              <a:gd name="T78" fmla="*/ 716 h 7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6" h="716">
                <a:moveTo>
                  <a:pt x="46" y="9"/>
                </a:moveTo>
                <a:cubicBezTo>
                  <a:pt x="485" y="148"/>
                  <a:pt x="485" y="148"/>
                  <a:pt x="485" y="148"/>
                </a:cubicBezTo>
                <a:cubicBezTo>
                  <a:pt x="490" y="150"/>
                  <a:pt x="493" y="152"/>
                  <a:pt x="496" y="154"/>
                </a:cubicBezTo>
                <a:cubicBezTo>
                  <a:pt x="499" y="157"/>
                  <a:pt x="500" y="160"/>
                  <a:pt x="501" y="164"/>
                </a:cubicBezTo>
                <a:cubicBezTo>
                  <a:pt x="502" y="167"/>
                  <a:pt x="502" y="171"/>
                  <a:pt x="501" y="175"/>
                </a:cubicBezTo>
                <a:cubicBezTo>
                  <a:pt x="500" y="179"/>
                  <a:pt x="498" y="183"/>
                  <a:pt x="494" y="187"/>
                </a:cubicBezTo>
                <a:cubicBezTo>
                  <a:pt x="113" y="656"/>
                  <a:pt x="113" y="656"/>
                  <a:pt x="113" y="656"/>
                </a:cubicBezTo>
                <a:cubicBezTo>
                  <a:pt x="109" y="660"/>
                  <a:pt x="105" y="664"/>
                  <a:pt x="100" y="668"/>
                </a:cubicBezTo>
                <a:cubicBezTo>
                  <a:pt x="95" y="672"/>
                  <a:pt x="89" y="676"/>
                  <a:pt x="84" y="679"/>
                </a:cubicBezTo>
                <a:cubicBezTo>
                  <a:pt x="78" y="683"/>
                  <a:pt x="72" y="686"/>
                  <a:pt x="66" y="689"/>
                </a:cubicBezTo>
                <a:cubicBezTo>
                  <a:pt x="60" y="691"/>
                  <a:pt x="55" y="693"/>
                  <a:pt x="49" y="694"/>
                </a:cubicBezTo>
                <a:cubicBezTo>
                  <a:pt x="0" y="705"/>
                  <a:pt x="0" y="705"/>
                  <a:pt x="0" y="705"/>
                </a:cubicBezTo>
                <a:cubicBezTo>
                  <a:pt x="0" y="716"/>
                  <a:pt x="0" y="716"/>
                  <a:pt x="0" y="716"/>
                </a:cubicBezTo>
                <a:cubicBezTo>
                  <a:pt x="50" y="705"/>
                  <a:pt x="50" y="705"/>
                  <a:pt x="50" y="705"/>
                </a:cubicBezTo>
                <a:cubicBezTo>
                  <a:pt x="56" y="704"/>
                  <a:pt x="63" y="702"/>
                  <a:pt x="69" y="699"/>
                </a:cubicBezTo>
                <a:cubicBezTo>
                  <a:pt x="76" y="696"/>
                  <a:pt x="83" y="693"/>
                  <a:pt x="89" y="689"/>
                </a:cubicBezTo>
                <a:cubicBezTo>
                  <a:pt x="96" y="685"/>
                  <a:pt x="102" y="680"/>
                  <a:pt x="108" y="676"/>
                </a:cubicBezTo>
                <a:cubicBezTo>
                  <a:pt x="113" y="671"/>
                  <a:pt x="118" y="666"/>
                  <a:pt x="122" y="661"/>
                </a:cubicBezTo>
                <a:cubicBezTo>
                  <a:pt x="506" y="190"/>
                  <a:pt x="506" y="190"/>
                  <a:pt x="506" y="190"/>
                </a:cubicBezTo>
                <a:cubicBezTo>
                  <a:pt x="510" y="185"/>
                  <a:pt x="513" y="180"/>
                  <a:pt x="515" y="174"/>
                </a:cubicBezTo>
                <a:cubicBezTo>
                  <a:pt x="516" y="169"/>
                  <a:pt x="516" y="164"/>
                  <a:pt x="515" y="159"/>
                </a:cubicBezTo>
                <a:cubicBezTo>
                  <a:pt x="514" y="154"/>
                  <a:pt x="511" y="150"/>
                  <a:pt x="508" y="147"/>
                </a:cubicBezTo>
                <a:cubicBezTo>
                  <a:pt x="504" y="143"/>
                  <a:pt x="499" y="140"/>
                  <a:pt x="493" y="138"/>
                </a:cubicBezTo>
                <a:cubicBezTo>
                  <a:pt x="51" y="0"/>
                  <a:pt x="51" y="0"/>
                  <a:pt x="51" y="0"/>
                </a:cubicBezTo>
                <a:lnTo>
                  <a:pt x="46" y="9"/>
                </a:lnTo>
                <a:close/>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smtClean="0">
              <a:solidFill>
                <a:srgbClr val="FFFFFF"/>
              </a:solidFill>
              <a:latin typeface="Arial" charset="0"/>
            </a:endParaRPr>
          </a:p>
        </p:txBody>
      </p:sp>
      <p:sp>
        <p:nvSpPr>
          <p:cNvPr id="25" name="Line 51"/>
          <p:cNvSpPr>
            <a:spLocks noChangeShapeType="1"/>
          </p:cNvSpPr>
          <p:nvPr/>
        </p:nvSpPr>
        <p:spPr bwMode="auto">
          <a:xfrm>
            <a:off x="3130702" y="5013848"/>
            <a:ext cx="3072403" cy="2380"/>
          </a:xfrm>
          <a:prstGeom prst="line">
            <a:avLst/>
          </a:prstGeom>
          <a:noFill/>
          <a:ln w="33338">
            <a:solidFill>
              <a:srgbClr val="FFFFFF"/>
            </a:solidFill>
            <a:miter lim="800000"/>
            <a:headEnd/>
            <a:tailEnd/>
          </a:ln>
        </p:spPr>
        <p:txBody>
          <a:bodyPr lIns="91417" tIns="45708" rIns="91417" bIns="45708"/>
          <a:lstStyle/>
          <a:p>
            <a:pPr fontAlgn="base">
              <a:spcBef>
                <a:spcPct val="0"/>
              </a:spcBef>
              <a:spcAft>
                <a:spcPct val="0"/>
              </a:spcAft>
            </a:pPr>
            <a:endParaRPr lang="zh-CN" altLang="en-US" smtClean="0">
              <a:solidFill>
                <a:srgbClr val="FFFFFF"/>
              </a:solidFill>
              <a:latin typeface="Arial" charset="0"/>
            </a:endParaRPr>
          </a:p>
        </p:txBody>
      </p:sp>
      <p:sp>
        <p:nvSpPr>
          <p:cNvPr id="30" name="TextBox 29"/>
          <p:cNvSpPr txBox="1"/>
          <p:nvPr/>
        </p:nvSpPr>
        <p:spPr>
          <a:xfrm rot="20445248">
            <a:off x="2084650" y="2139991"/>
            <a:ext cx="1569614" cy="923305"/>
          </a:xfrm>
          <a:prstGeom prst="rect">
            <a:avLst/>
          </a:prstGeom>
          <a:noFill/>
        </p:spPr>
        <p:txBody>
          <a:bodyPr wrap="none" lIns="91417" tIns="45708" rIns="91417" bIns="45708">
            <a:spAutoFit/>
          </a:bodyPr>
          <a:lstStyle/>
          <a:p>
            <a:pPr fontAlgn="base">
              <a:spcBef>
                <a:spcPct val="0"/>
              </a:spcBef>
              <a:spcAft>
                <a:spcPct val="0"/>
              </a:spcAft>
              <a:defRPr/>
            </a:pPr>
            <a:r>
              <a:rPr lang="zh-CN" altLang="en-US" sz="5400" b="1" dirty="0" smtClean="0">
                <a:solidFill>
                  <a:srgbClr val="FFFFFF"/>
                </a:solidFill>
                <a:latin typeface="微软雅黑" pitchFamily="34" charset="-122"/>
                <a:ea typeface="微软雅黑" pitchFamily="34" charset="-122"/>
              </a:rPr>
              <a:t>谢谢</a:t>
            </a:r>
            <a:endParaRPr lang="zh-CN" altLang="en-US" sz="5400" b="1" dirty="0">
              <a:solidFill>
                <a:srgbClr val="FFFFFF"/>
              </a:solidFill>
              <a:latin typeface="微软雅黑" pitchFamily="34" charset="-122"/>
              <a:ea typeface="微软雅黑" pitchFamily="34" charset="-122"/>
            </a:endParaRPr>
          </a:p>
        </p:txBody>
      </p:sp>
    </p:spTree>
    <p:extLst>
      <p:ext uri="{BB962C8B-B14F-4D97-AF65-F5344CB8AC3E}">
        <p14:creationId xmlns:p14="http://schemas.microsoft.com/office/powerpoint/2010/main" val="18442952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300"/>
                                        <p:tgtEl>
                                          <p:spTgt spid="7"/>
                                        </p:tgtEl>
                                      </p:cBhvr>
                                    </p:animEffect>
                                  </p:childTnLst>
                                </p:cTn>
                              </p:par>
                              <p:par>
                                <p:cTn id="8" presetID="2" presetClass="entr" presetSubtype="9"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0-#ppt_w/2"/>
                                          </p:val>
                                        </p:tav>
                                        <p:tav tm="100000">
                                          <p:val>
                                            <p:strVal val="#ppt_x"/>
                                          </p:val>
                                        </p:tav>
                                      </p:tavLst>
                                    </p:anim>
                                    <p:anim calcmode="lin" valueType="num">
                                      <p:cBhvr additive="base">
                                        <p:cTn id="11" dur="1000" fill="hold"/>
                                        <p:tgtEl>
                                          <p:spTgt spid="7"/>
                                        </p:tgtEl>
                                        <p:attrNameLst>
                                          <p:attrName>ppt_y</p:attrName>
                                        </p:attrNameLst>
                                      </p:cBhvr>
                                      <p:tavLst>
                                        <p:tav tm="0">
                                          <p:val>
                                            <p:strVal val="0-#ppt_h/2"/>
                                          </p:val>
                                        </p:tav>
                                        <p:tav tm="100000">
                                          <p:val>
                                            <p:strVal val="#ppt_y"/>
                                          </p:val>
                                        </p:tav>
                                      </p:tavLst>
                                    </p:anim>
                                  </p:childTnLst>
                                </p:cTn>
                              </p:par>
                            </p:childTnLst>
                          </p:cTn>
                        </p:par>
                        <p:par>
                          <p:cTn id="12" fill="hold">
                            <p:stCondLst>
                              <p:cond delay="13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800"/>
                            </p:stCondLst>
                            <p:childTnLst>
                              <p:par>
                                <p:cTn id="17" presetID="2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300"/>
                            </p:stCondLst>
                            <p:childTnLst>
                              <p:par>
                                <p:cTn id="21" presetID="22" presetClass="entr" presetSubtype="2"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right)">
                                      <p:cBhvr>
                                        <p:cTn id="23" dur="500"/>
                                        <p:tgtEl>
                                          <p:spTgt spid="20"/>
                                        </p:tgtEl>
                                      </p:cBhvr>
                                    </p:animEffect>
                                  </p:childTnLst>
                                </p:cTn>
                              </p:par>
                            </p:childTnLst>
                          </p:cTn>
                        </p:par>
                        <p:par>
                          <p:cTn id="24" fill="hold">
                            <p:stCondLst>
                              <p:cond delay="2800"/>
                            </p:stCondLst>
                            <p:childTnLst>
                              <p:par>
                                <p:cTn id="25" presetID="22" presetClass="entr" presetSubtype="4"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par>
                          <p:cTn id="28" fill="hold">
                            <p:stCondLst>
                              <p:cond delay="3300"/>
                            </p:stCondLst>
                            <p:childTnLst>
                              <p:par>
                                <p:cTn id="29" presetID="22" presetClass="entr" presetSubtype="4"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par>
                          <p:cTn id="32" fill="hold">
                            <p:stCondLst>
                              <p:cond delay="3800"/>
                            </p:stCondLst>
                            <p:childTnLst>
                              <p:par>
                                <p:cTn id="33" presetID="22" presetClass="entr" presetSubtype="1"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up)">
                                      <p:cBhvr>
                                        <p:cTn id="35" dur="500"/>
                                        <p:tgtEl>
                                          <p:spTgt spid="24"/>
                                        </p:tgtEl>
                                      </p:cBhvr>
                                    </p:animEffect>
                                  </p:childTnLst>
                                </p:cTn>
                              </p:par>
                            </p:childTnLst>
                          </p:cTn>
                        </p:par>
                        <p:par>
                          <p:cTn id="36" fill="hold">
                            <p:stCondLst>
                              <p:cond delay="4300"/>
                            </p:stCondLst>
                            <p:childTnLst>
                              <p:par>
                                <p:cTn id="37" presetID="22" presetClass="entr" presetSubtype="1"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up)">
                                      <p:cBhvr>
                                        <p:cTn id="39" dur="500"/>
                                        <p:tgtEl>
                                          <p:spTgt spid="21"/>
                                        </p:tgtEl>
                                      </p:cBhvr>
                                    </p:animEffect>
                                  </p:childTnLst>
                                </p:cTn>
                              </p:par>
                            </p:childTnLst>
                          </p:cTn>
                        </p:par>
                        <p:par>
                          <p:cTn id="40" fill="hold">
                            <p:stCondLst>
                              <p:cond delay="480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5300"/>
                            </p:stCondLst>
                            <p:childTnLst>
                              <p:par>
                                <p:cTn id="45" presetID="22" presetClass="entr" presetSubtype="8" fill="hold" nodeType="after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animEffect transition="in" filter="wipe(left)">
                                      <p:cBhvr>
                                        <p:cTn id="47" dur="500"/>
                                        <p:tgtEl>
                                          <p:spTgt spid="30">
                                            <p:txEl>
                                              <p:pRg st="0" end="0"/>
                                            </p:txEl>
                                          </p:spTgt>
                                        </p:tgtEl>
                                      </p:cBhvr>
                                    </p:animEffect>
                                  </p:childTnLst>
                                </p:cTn>
                              </p:par>
                            </p:childTnLst>
                          </p:cTn>
                        </p:par>
                        <p:par>
                          <p:cTn id="48" fill="hold">
                            <p:stCondLst>
                              <p:cond delay="58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6300"/>
                            </p:stCondLst>
                            <p:childTnLst>
                              <p:par>
                                <p:cTn id="53" presetID="22" presetClass="entr" presetSubtype="4"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childTnLst>
                          </p:cTn>
                        </p:par>
                        <p:par>
                          <p:cTn id="56" fill="hold">
                            <p:stCondLst>
                              <p:cond delay="6800"/>
                            </p:stCondLst>
                            <p:childTnLst>
                              <p:par>
                                <p:cTn id="57" presetID="17" presetClass="entr" presetSubtype="1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strVal val="#ppt_h"/>
                                          </p:val>
                                        </p:tav>
                                        <p:tav tm="100000">
                                          <p:val>
                                            <p:strVal val="#ppt_h"/>
                                          </p:val>
                                        </p:tav>
                                      </p:tavLst>
                                    </p:anim>
                                  </p:childTnLst>
                                </p:cTn>
                              </p:par>
                            </p:childTnLst>
                          </p:cTn>
                        </p:par>
                        <p:par>
                          <p:cTn id="61" fill="hold">
                            <p:stCondLst>
                              <p:cond delay="7300"/>
                            </p:stCondLst>
                            <p:childTnLst>
                              <p:par>
                                <p:cTn id="62" presetID="17" presetClass="entr" presetSubtype="10"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strVal val="#ppt_h"/>
                                          </p:val>
                                        </p:tav>
                                        <p:tav tm="100000">
                                          <p:val>
                                            <p:strVal val="#ppt_h"/>
                                          </p:val>
                                        </p:tav>
                                      </p:tavLst>
                                    </p:anim>
                                  </p:childTnLst>
                                </p:cTn>
                              </p:par>
                              <p:par>
                                <p:cTn id="66" presetID="17" presetClass="entr" presetSubtype="1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10" grpId="0" animBg="1"/>
      <p:bldP spid="11" grpId="0" animBg="1"/>
      <p:bldP spid="12" grpId="0" animBg="1"/>
      <p:bldP spid="20" grpId="0" animBg="1"/>
      <p:bldP spid="21" grpId="0" animBg="1"/>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1066139" y="1412776"/>
            <a:ext cx="0" cy="504056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cxnSp>
        <p:nvCxnSpPr>
          <p:cNvPr id="6" name="直接连接符 5"/>
          <p:cNvCxnSpPr/>
          <p:nvPr/>
        </p:nvCxnSpPr>
        <p:spPr>
          <a:xfrm>
            <a:off x="9769995" y="6453336"/>
            <a:ext cx="1296144" cy="0"/>
          </a:xfrm>
          <a:prstGeom prst="line">
            <a:avLst/>
          </a:prstGeom>
          <a:ln>
            <a:solidFill>
              <a:srgbClr val="92D050"/>
            </a:solidFill>
          </a:ln>
        </p:spPr>
        <p:style>
          <a:lnRef idx="1">
            <a:schemeClr val="accent6"/>
          </a:lnRef>
          <a:fillRef idx="0">
            <a:schemeClr val="accent6"/>
          </a:fillRef>
          <a:effectRef idx="0">
            <a:schemeClr val="accent6"/>
          </a:effectRef>
          <a:fontRef idx="minor">
            <a:schemeClr val="tx1"/>
          </a:fontRef>
        </p:style>
      </p:cxnSp>
      <p:sp>
        <p:nvSpPr>
          <p:cNvPr id="40" name="TextBox 39"/>
          <p:cNvSpPr txBox="1"/>
          <p:nvPr/>
        </p:nvSpPr>
        <p:spPr>
          <a:xfrm>
            <a:off x="10049091" y="117651"/>
            <a:ext cx="664111" cy="338554"/>
          </a:xfrm>
          <a:prstGeom prst="rect">
            <a:avLst/>
          </a:prstGeom>
          <a:noFill/>
          <a:effectLst/>
        </p:spPr>
        <p:txBody>
          <a:bodyPr wrap="square" rtlCol="0">
            <a:spAutoFit/>
          </a:bodyPr>
          <a:lstStyle/>
          <a:p>
            <a:pPr marL="0" algn="ctr" defTabSz="914400" rtl="0" eaLnBrk="1" latinLnBrk="0" hangingPunct="1"/>
            <a:r>
              <a:rPr lang="zh-CN" altLang="en-US" sz="1600" b="1" kern="1200" dirty="0" smtClean="0">
                <a:solidFill>
                  <a:srgbClr val="7030A0"/>
                </a:solidFill>
                <a:effectLst/>
                <a:latin typeface="微软雅黑" pitchFamily="34" charset="-122"/>
                <a:ea typeface="微软雅黑" pitchFamily="34" charset="-122"/>
                <a:cs typeface="+mn-cs"/>
              </a:rPr>
              <a:t>摘要</a:t>
            </a:r>
            <a:endParaRPr lang="en-US" altLang="zh-CN" sz="1600" b="1" kern="1200" dirty="0" smtClean="0">
              <a:solidFill>
                <a:srgbClr val="7030A0"/>
              </a:solidFill>
              <a:effectLst/>
              <a:latin typeface="微软雅黑" pitchFamily="34" charset="-122"/>
              <a:ea typeface="微软雅黑" pitchFamily="34" charset="-122"/>
              <a:cs typeface="+mn-cs"/>
            </a:endParaRPr>
          </a:p>
        </p:txBody>
      </p:sp>
      <p:sp>
        <p:nvSpPr>
          <p:cNvPr id="2" name="TextBox 1"/>
          <p:cNvSpPr txBox="1"/>
          <p:nvPr/>
        </p:nvSpPr>
        <p:spPr>
          <a:xfrm>
            <a:off x="1345060" y="1556792"/>
            <a:ext cx="9505056" cy="830997"/>
          </a:xfrm>
          <a:prstGeom prst="rect">
            <a:avLst/>
          </a:prstGeom>
          <a:noFill/>
        </p:spPr>
        <p:txBody>
          <a:bodyPr wrap="square" rtlCol="0">
            <a:spAutoFit/>
          </a:bodyPr>
          <a:lstStyle/>
          <a:p>
            <a:r>
              <a:rPr lang="zh-CN" altLang="en-US" sz="2400" dirty="0" smtClean="0">
                <a:solidFill>
                  <a:srgbClr val="FF0000"/>
                </a:solidFill>
                <a:latin typeface="+mj-ea"/>
                <a:ea typeface="+mj-ea"/>
              </a:rPr>
              <a:t>移动和无线通信技术</a:t>
            </a:r>
            <a:r>
              <a:rPr lang="zh-CN" altLang="en-US" sz="2400" dirty="0" smtClean="0">
                <a:latin typeface="+mj-ea"/>
                <a:ea typeface="+mj-ea"/>
              </a:rPr>
              <a:t>发展使随时随地的学习成为可能，也为现实世界与数字媒体</a:t>
            </a:r>
            <a:r>
              <a:rPr lang="zh-CN" altLang="en-US" sz="2400" dirty="0" smtClean="0">
                <a:latin typeface="+mj-ea"/>
                <a:ea typeface="+mj-ea"/>
              </a:rPr>
              <a:t>世界整合</a:t>
            </a:r>
            <a:r>
              <a:rPr lang="zh-CN" altLang="en-US" sz="2400" dirty="0" smtClean="0">
                <a:latin typeface="+mj-ea"/>
                <a:ea typeface="+mj-ea"/>
              </a:rPr>
              <a:t>在一起的数字学习环境提供了发展的空间。</a:t>
            </a:r>
            <a:endParaRPr lang="zh-CN" altLang="en-US" sz="2400" dirty="0">
              <a:latin typeface="+mj-ea"/>
              <a:ea typeface="+mj-ea"/>
            </a:endParaRPr>
          </a:p>
        </p:txBody>
      </p:sp>
      <p:sp>
        <p:nvSpPr>
          <p:cNvPr id="32" name="TextBox 31"/>
          <p:cNvSpPr txBox="1"/>
          <p:nvPr/>
        </p:nvSpPr>
        <p:spPr>
          <a:xfrm>
            <a:off x="1353720" y="2996952"/>
            <a:ext cx="9496395" cy="2308324"/>
          </a:xfrm>
          <a:prstGeom prst="rect">
            <a:avLst/>
          </a:prstGeom>
          <a:noFill/>
        </p:spPr>
        <p:txBody>
          <a:bodyPr wrap="square" rtlCol="0">
            <a:spAutoFit/>
          </a:bodyPr>
          <a:lstStyle/>
          <a:p>
            <a:r>
              <a:rPr lang="zh-CN" altLang="en-US" sz="2400" dirty="0" smtClean="0">
                <a:latin typeface="+mj-ea"/>
                <a:ea typeface="+mj-ea"/>
              </a:rPr>
              <a:t>然而，</a:t>
            </a:r>
            <a:r>
              <a:rPr lang="zh-CN" altLang="en-US" sz="2400" dirty="0" smtClean="0">
                <a:solidFill>
                  <a:srgbClr val="FF0000"/>
                </a:solidFill>
                <a:latin typeface="+mj-ea"/>
                <a:ea typeface="+mj-ea"/>
              </a:rPr>
              <a:t>没有有效的工具</a:t>
            </a:r>
            <a:r>
              <a:rPr lang="zh-CN" altLang="en-US" sz="2400" dirty="0" smtClean="0">
                <a:latin typeface="+mj-ea"/>
                <a:ea typeface="+mj-ea"/>
              </a:rPr>
              <a:t>就不能组织学生很好地进行实地观察，移动学习的表现也不尽如人意</a:t>
            </a:r>
            <a:r>
              <a:rPr lang="zh-CN" altLang="en-US" sz="2400" dirty="0" smtClean="0">
                <a:latin typeface="+mj-ea"/>
                <a:ea typeface="+mj-ea"/>
              </a:rPr>
              <a:t>。</a:t>
            </a:r>
            <a:endParaRPr lang="en-US" altLang="zh-CN" sz="2400" dirty="0" smtClean="0">
              <a:latin typeface="+mj-ea"/>
              <a:ea typeface="+mj-ea"/>
            </a:endParaRPr>
          </a:p>
          <a:p>
            <a:endParaRPr lang="en-US" altLang="zh-CN" sz="2400" dirty="0" smtClean="0">
              <a:latin typeface="+mj-ea"/>
              <a:ea typeface="+mj-ea"/>
            </a:endParaRPr>
          </a:p>
          <a:p>
            <a:r>
              <a:rPr lang="zh-CN" altLang="en-US" sz="2400" dirty="0" smtClean="0">
                <a:latin typeface="+mj-ea"/>
                <a:ea typeface="+mj-ea"/>
              </a:rPr>
              <a:t>为了解决这个问题，本研究采用</a:t>
            </a:r>
            <a:r>
              <a:rPr lang="zh-CN" altLang="en-US" sz="2400" dirty="0" smtClean="0">
                <a:solidFill>
                  <a:srgbClr val="FF0000"/>
                </a:solidFill>
                <a:latin typeface="+mj-ea"/>
                <a:ea typeface="+mj-ea"/>
              </a:rPr>
              <a:t>交互式的概念图</a:t>
            </a:r>
            <a:r>
              <a:rPr lang="zh-CN" altLang="en-US" sz="2400" dirty="0" smtClean="0">
                <a:latin typeface="+mj-ea"/>
                <a:ea typeface="+mj-ea"/>
              </a:rPr>
              <a:t>来支持学生的</a:t>
            </a:r>
            <a:r>
              <a:rPr lang="zh-CN" altLang="en-US" sz="2400" dirty="0" smtClean="0">
                <a:solidFill>
                  <a:srgbClr val="FF0000"/>
                </a:solidFill>
                <a:latin typeface="+mj-ea"/>
                <a:ea typeface="+mj-ea"/>
              </a:rPr>
              <a:t>移动学习活动</a:t>
            </a:r>
            <a:r>
              <a:rPr lang="zh-CN" altLang="en-US" sz="2400" dirty="0" smtClean="0">
                <a:latin typeface="+mj-ea"/>
                <a:ea typeface="+mj-ea"/>
              </a:rPr>
              <a:t>，在</a:t>
            </a:r>
            <a:r>
              <a:rPr lang="zh-CN" altLang="en-US" sz="2400" dirty="0" smtClean="0">
                <a:solidFill>
                  <a:srgbClr val="FF0000"/>
                </a:solidFill>
                <a:latin typeface="+mj-ea"/>
                <a:ea typeface="+mj-ea"/>
              </a:rPr>
              <a:t>小学自然科学课</a:t>
            </a:r>
            <a:r>
              <a:rPr lang="zh-CN" altLang="en-US" sz="2400" dirty="0" smtClean="0">
                <a:latin typeface="+mj-ea"/>
                <a:ea typeface="+mj-ea"/>
              </a:rPr>
              <a:t>上做实验来验证这个方法的有效性。实验结果显示这个方法不仅</a:t>
            </a:r>
            <a:r>
              <a:rPr lang="zh-CN" altLang="en-US" sz="2400" dirty="0" smtClean="0">
                <a:solidFill>
                  <a:srgbClr val="FF0000"/>
                </a:solidFill>
                <a:latin typeface="+mj-ea"/>
                <a:ea typeface="+mj-ea"/>
              </a:rPr>
              <a:t>改善了学生的学习态度，并且提高了学习成效</a:t>
            </a:r>
            <a:r>
              <a:rPr lang="zh-CN" altLang="en-US" sz="2400" dirty="0" smtClean="0">
                <a:latin typeface="+mj-ea"/>
                <a:ea typeface="+mj-ea"/>
              </a:rPr>
              <a:t>。</a:t>
            </a:r>
            <a:endParaRPr lang="zh-CN" altLang="en-US" sz="2400" dirty="0">
              <a:latin typeface="+mj-ea"/>
              <a:ea typeface="+mj-ea"/>
            </a:endParaRPr>
          </a:p>
        </p:txBody>
      </p:sp>
    </p:spTree>
    <p:extLst>
      <p:ext uri="{BB962C8B-B14F-4D97-AF65-F5344CB8AC3E}">
        <p14:creationId xmlns:p14="http://schemas.microsoft.com/office/powerpoint/2010/main" val="119075420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1066139" y="1412776"/>
            <a:ext cx="0" cy="504056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cxnSp>
        <p:nvCxnSpPr>
          <p:cNvPr id="6" name="直接连接符 5"/>
          <p:cNvCxnSpPr/>
          <p:nvPr/>
        </p:nvCxnSpPr>
        <p:spPr>
          <a:xfrm>
            <a:off x="9769995" y="6453336"/>
            <a:ext cx="1296144" cy="0"/>
          </a:xfrm>
          <a:prstGeom prst="line">
            <a:avLst/>
          </a:prstGeom>
          <a:ln>
            <a:solidFill>
              <a:srgbClr val="92D050"/>
            </a:solidFill>
          </a:ln>
        </p:spPr>
        <p:style>
          <a:lnRef idx="1">
            <a:schemeClr val="accent6"/>
          </a:lnRef>
          <a:fillRef idx="0">
            <a:schemeClr val="accent6"/>
          </a:fillRef>
          <a:effectRef idx="0">
            <a:schemeClr val="accent6"/>
          </a:effectRef>
          <a:fontRef idx="minor">
            <a:schemeClr val="tx1"/>
          </a:fontRef>
        </p:style>
      </p:cxnSp>
      <p:sp>
        <p:nvSpPr>
          <p:cNvPr id="40" name="TextBox 39"/>
          <p:cNvSpPr txBox="1"/>
          <p:nvPr/>
        </p:nvSpPr>
        <p:spPr>
          <a:xfrm>
            <a:off x="10049091" y="117651"/>
            <a:ext cx="664111" cy="338554"/>
          </a:xfrm>
          <a:prstGeom prst="rect">
            <a:avLst/>
          </a:prstGeom>
          <a:noFill/>
          <a:effectLst/>
        </p:spPr>
        <p:txBody>
          <a:bodyPr wrap="square" rtlCol="0">
            <a:spAutoFit/>
          </a:bodyPr>
          <a:lstStyle/>
          <a:p>
            <a:pPr marL="0" algn="ctr" defTabSz="914400" rtl="0" eaLnBrk="1" latinLnBrk="0" hangingPunct="1"/>
            <a:r>
              <a:rPr lang="zh-CN" altLang="en-US" sz="1600" b="1" kern="1200" dirty="0" smtClean="0">
                <a:solidFill>
                  <a:srgbClr val="7030A0"/>
                </a:solidFill>
                <a:effectLst/>
                <a:latin typeface="微软雅黑" pitchFamily="34" charset="-122"/>
                <a:ea typeface="微软雅黑" pitchFamily="34" charset="-122"/>
                <a:cs typeface="+mn-cs"/>
              </a:rPr>
              <a:t>介绍</a:t>
            </a:r>
            <a:endParaRPr lang="en-US" altLang="zh-CN" sz="1600" b="1" kern="1200" dirty="0" smtClean="0">
              <a:solidFill>
                <a:srgbClr val="7030A0"/>
              </a:solidFill>
              <a:effectLst/>
              <a:latin typeface="微软雅黑" pitchFamily="34" charset="-122"/>
              <a:ea typeface="微软雅黑" pitchFamily="34" charset="-122"/>
              <a:cs typeface="+mn-cs"/>
            </a:endParaRPr>
          </a:p>
        </p:txBody>
      </p:sp>
      <p:sp>
        <p:nvSpPr>
          <p:cNvPr id="2" name="TextBox 1"/>
          <p:cNvSpPr txBox="1"/>
          <p:nvPr/>
        </p:nvSpPr>
        <p:spPr>
          <a:xfrm>
            <a:off x="534431" y="1334260"/>
            <a:ext cx="10478241" cy="646331"/>
          </a:xfrm>
          <a:prstGeom prst="rect">
            <a:avLst/>
          </a:prstGeom>
          <a:noFill/>
        </p:spPr>
        <p:txBody>
          <a:bodyPr wrap="square" rtlCol="0">
            <a:spAutoFit/>
          </a:bodyPr>
          <a:lstStyle/>
          <a:p>
            <a:r>
              <a:rPr lang="zh-CN" altLang="en-US" dirty="0" smtClean="0">
                <a:latin typeface="+mj-ea"/>
                <a:ea typeface="+mj-ea"/>
              </a:rPr>
              <a:t>借助</a:t>
            </a:r>
            <a:r>
              <a:rPr lang="zh-CN" altLang="en-US" dirty="0" smtClean="0">
                <a:solidFill>
                  <a:srgbClr val="FF0000"/>
                </a:solidFill>
                <a:latin typeface="+mj-ea"/>
                <a:ea typeface="+mj-ea"/>
              </a:rPr>
              <a:t>手持式</a:t>
            </a:r>
            <a:r>
              <a:rPr lang="zh-CN" altLang="en-US" dirty="0" smtClean="0">
                <a:solidFill>
                  <a:srgbClr val="FF0000"/>
                </a:solidFill>
                <a:latin typeface="+mj-ea"/>
                <a:ea typeface="+mj-ea"/>
              </a:rPr>
              <a:t>设备和无线网络</a:t>
            </a:r>
            <a:r>
              <a:rPr lang="zh-CN" altLang="en-US" dirty="0" smtClean="0">
                <a:latin typeface="+mj-ea"/>
                <a:ea typeface="+mj-ea"/>
              </a:rPr>
              <a:t>，</a:t>
            </a:r>
            <a:r>
              <a:rPr lang="zh-CN" altLang="en-US" dirty="0" smtClean="0">
                <a:latin typeface="+mj-ea"/>
                <a:ea typeface="+mj-ea"/>
              </a:rPr>
              <a:t>学生在真实世界</a:t>
            </a:r>
            <a:r>
              <a:rPr lang="zh-CN" altLang="en-US" dirty="0" smtClean="0">
                <a:latin typeface="+mj-ea"/>
                <a:ea typeface="+mj-ea"/>
              </a:rPr>
              <a:t>中更便利地学习。</a:t>
            </a:r>
            <a:r>
              <a:rPr lang="zh-CN" altLang="en-US" dirty="0" smtClean="0">
                <a:latin typeface="+mj-ea"/>
                <a:ea typeface="+mj-ea"/>
              </a:rPr>
              <a:t>并且，</a:t>
            </a:r>
            <a:r>
              <a:rPr lang="zh-CN" altLang="en-US" dirty="0" smtClean="0">
                <a:solidFill>
                  <a:srgbClr val="FF0000"/>
                </a:solidFill>
                <a:latin typeface="+mj-ea"/>
                <a:ea typeface="+mj-ea"/>
              </a:rPr>
              <a:t>传感技术</a:t>
            </a:r>
            <a:r>
              <a:rPr lang="zh-CN" altLang="en-US" dirty="0" smtClean="0">
                <a:latin typeface="+mj-ea"/>
                <a:ea typeface="+mj-ea"/>
              </a:rPr>
              <a:t>也使学习系统去感知和记录学生在真实和数字世界的学习行为。</a:t>
            </a:r>
            <a:endParaRPr lang="zh-CN" altLang="en-US" dirty="0">
              <a:latin typeface="+mj-ea"/>
              <a:ea typeface="+mj-ea"/>
            </a:endParaRPr>
          </a:p>
        </p:txBody>
      </p:sp>
      <p:sp>
        <p:nvSpPr>
          <p:cNvPr id="3" name="矩形 2"/>
          <p:cNvSpPr/>
          <p:nvPr/>
        </p:nvSpPr>
        <p:spPr>
          <a:xfrm>
            <a:off x="480964" y="2019352"/>
            <a:ext cx="10585176" cy="4247317"/>
          </a:xfrm>
          <a:prstGeom prst="rect">
            <a:avLst/>
          </a:prstGeom>
        </p:spPr>
        <p:txBody>
          <a:bodyPr wrap="square">
            <a:spAutoFit/>
          </a:bodyPr>
          <a:lstStyle/>
          <a:p>
            <a:r>
              <a:rPr lang="en-US" altLang="zh-CN" dirty="0"/>
              <a:t>Chu, Hwang, and Tsai (2010</a:t>
            </a:r>
            <a:r>
              <a:rPr lang="en-US" altLang="zh-CN" dirty="0" smtClean="0"/>
              <a:t>)</a:t>
            </a:r>
            <a:r>
              <a:rPr lang="zh-CN" altLang="en-US" dirty="0" smtClean="0"/>
              <a:t>在小学自然科学上做的实验，结果发现：当学生同时面对真实世界和数字学习资源的时候，</a:t>
            </a:r>
            <a:r>
              <a:rPr lang="zh-CN" altLang="en-US" dirty="0" smtClean="0">
                <a:solidFill>
                  <a:srgbClr val="FF0000"/>
                </a:solidFill>
              </a:rPr>
              <a:t>没有必要的支持，这新的学习场景</a:t>
            </a:r>
            <a:r>
              <a:rPr lang="zh-CN" altLang="en-US" dirty="0" smtClean="0"/>
              <a:t>对他们来说学习起来稍微麻烦一些，并且学习效果也不尽如人意。</a:t>
            </a:r>
            <a:endParaRPr lang="en-US" altLang="zh-CN" dirty="0" smtClean="0"/>
          </a:p>
          <a:p>
            <a:r>
              <a:rPr lang="en-US" altLang="zh-CN" dirty="0"/>
              <a:t>(Chen </a:t>
            </a:r>
            <a:r>
              <a:rPr lang="en-US" altLang="zh-CN" dirty="0" smtClean="0"/>
              <a:t>&amp;Li</a:t>
            </a:r>
            <a:r>
              <a:rPr lang="en-US" altLang="zh-CN" dirty="0"/>
              <a:t>, 2009; Chu, Hwang, Tsai, &amp; Tseng, 2010; Liu, Peng, Wu, &amp; Lin, 2009</a:t>
            </a:r>
            <a:r>
              <a:rPr lang="en-US" altLang="zh-CN" dirty="0" smtClean="0"/>
              <a:t>)</a:t>
            </a:r>
            <a:r>
              <a:rPr lang="zh-CN" altLang="en-US" dirty="0" smtClean="0"/>
              <a:t>：除非有</a:t>
            </a:r>
            <a:r>
              <a:rPr lang="zh-CN" altLang="en-US" dirty="0" smtClean="0">
                <a:solidFill>
                  <a:srgbClr val="FF0000"/>
                </a:solidFill>
              </a:rPr>
              <a:t>有效的学习策略或者工具支持</a:t>
            </a:r>
            <a:r>
              <a:rPr lang="zh-CN" altLang="en-US" dirty="0" smtClean="0"/>
              <a:t>，学生的学习成效可能是比较令人不满意的。</a:t>
            </a:r>
            <a:endParaRPr lang="en-US" altLang="zh-CN" dirty="0" smtClean="0"/>
          </a:p>
          <a:p>
            <a:r>
              <a:rPr lang="en-US" altLang="zh-CN" dirty="0" err="1"/>
              <a:t>Panjaburee</a:t>
            </a:r>
            <a:r>
              <a:rPr lang="en-US" altLang="zh-CN" dirty="0"/>
              <a:t>, Hwang, </a:t>
            </a:r>
            <a:r>
              <a:rPr lang="en-US" altLang="zh-CN" dirty="0" err="1"/>
              <a:t>Triampo</a:t>
            </a:r>
            <a:r>
              <a:rPr lang="en-US" altLang="zh-CN" dirty="0"/>
              <a:t>, and Shih (2010</a:t>
            </a:r>
            <a:r>
              <a:rPr lang="en-US" altLang="zh-CN" dirty="0" smtClean="0"/>
              <a:t>)</a:t>
            </a:r>
            <a:r>
              <a:rPr lang="zh-CN" altLang="en-US" dirty="0" smtClean="0"/>
              <a:t>：在</a:t>
            </a:r>
            <a:r>
              <a:rPr lang="zh-CN" altLang="en-US" dirty="0"/>
              <a:t>移动</a:t>
            </a:r>
            <a:r>
              <a:rPr lang="zh-CN" altLang="en-US" dirty="0" smtClean="0"/>
              <a:t>学习过程中利用计算机技术</a:t>
            </a:r>
            <a:r>
              <a:rPr lang="zh-CN" altLang="en-US" dirty="0" smtClean="0">
                <a:solidFill>
                  <a:srgbClr val="FF0000"/>
                </a:solidFill>
              </a:rPr>
              <a:t>提供反馈</a:t>
            </a:r>
            <a:r>
              <a:rPr lang="zh-CN" altLang="en-US" dirty="0" smtClean="0"/>
              <a:t>是有效的。</a:t>
            </a:r>
            <a:endParaRPr lang="en-US" altLang="zh-CN" dirty="0" smtClean="0"/>
          </a:p>
          <a:p>
            <a:r>
              <a:rPr lang="en-US" altLang="zh-CN" dirty="0"/>
              <a:t>(Johnson, Perry, &amp; Shamir, 2010</a:t>
            </a:r>
            <a:r>
              <a:rPr lang="en-US" altLang="zh-CN" dirty="0" smtClean="0"/>
              <a:t>).</a:t>
            </a:r>
            <a:r>
              <a:rPr lang="zh-CN" altLang="en-US" dirty="0" smtClean="0"/>
              <a:t>：</a:t>
            </a:r>
            <a:r>
              <a:rPr lang="zh-CN" altLang="en-US" dirty="0" smtClean="0">
                <a:solidFill>
                  <a:srgbClr val="FF0000"/>
                </a:solidFill>
              </a:rPr>
              <a:t>及时的反馈</a:t>
            </a:r>
            <a:r>
              <a:rPr lang="zh-CN" altLang="en-US" dirty="0" smtClean="0"/>
              <a:t>对学生的学习动机和学习成效的提高是有帮助的。</a:t>
            </a:r>
            <a:endParaRPr lang="en-US" altLang="zh-CN" dirty="0" smtClean="0"/>
          </a:p>
          <a:p>
            <a:r>
              <a:rPr lang="en-US" altLang="zh-CN" dirty="0"/>
              <a:t>(</a:t>
            </a:r>
            <a:r>
              <a:rPr lang="en-US" altLang="zh-CN" dirty="0" err="1"/>
              <a:t>Narciss</a:t>
            </a:r>
            <a:r>
              <a:rPr lang="en-US" altLang="zh-CN" dirty="0"/>
              <a:t> &amp; </a:t>
            </a:r>
            <a:r>
              <a:rPr lang="en-US" altLang="zh-CN" dirty="0" err="1"/>
              <a:t>Huth</a:t>
            </a:r>
            <a:r>
              <a:rPr lang="en-US" altLang="zh-CN" dirty="0"/>
              <a:t>, 2006</a:t>
            </a:r>
            <a:r>
              <a:rPr lang="en-US" altLang="zh-CN" dirty="0" smtClean="0"/>
              <a:t>)</a:t>
            </a:r>
            <a:r>
              <a:rPr lang="zh-CN" altLang="en-US" dirty="0" smtClean="0"/>
              <a:t>：在移动学习过程中，</a:t>
            </a:r>
            <a:r>
              <a:rPr lang="zh-CN" altLang="en-US" dirty="0" smtClean="0">
                <a:solidFill>
                  <a:srgbClr val="FF0000"/>
                </a:solidFill>
              </a:rPr>
              <a:t>开发知识建构工具提供反馈</a:t>
            </a:r>
            <a:r>
              <a:rPr lang="zh-CN" altLang="en-US" dirty="0" smtClean="0"/>
              <a:t>是非常重要的。</a:t>
            </a:r>
            <a:endParaRPr lang="en-US" altLang="zh-CN" dirty="0" smtClean="0"/>
          </a:p>
          <a:p>
            <a:r>
              <a:rPr lang="zh-CN" altLang="en-US" dirty="0" smtClean="0"/>
              <a:t>在这些复杂情境中提供必要脚手架的工具和学习指导机制中，</a:t>
            </a:r>
            <a:r>
              <a:rPr lang="zh-CN" altLang="en-US" dirty="0" smtClean="0">
                <a:solidFill>
                  <a:srgbClr val="FF0000"/>
                </a:solidFill>
              </a:rPr>
              <a:t>概念图工具</a:t>
            </a:r>
            <a:r>
              <a:rPr lang="zh-CN" altLang="en-US" dirty="0" smtClean="0"/>
              <a:t>被认为是一种有效地辅助学生理解和建构学生知识的工具</a:t>
            </a:r>
            <a:r>
              <a:rPr lang="zh-CN" altLang="en-US" dirty="0" smtClean="0"/>
              <a:t>。（</a:t>
            </a:r>
            <a:r>
              <a:rPr lang="en-US" altLang="zh-CN" dirty="0" err="1" smtClean="0"/>
              <a:t>Jonassen</a:t>
            </a:r>
            <a:r>
              <a:rPr lang="en-US" altLang="zh-CN" dirty="0" smtClean="0"/>
              <a:t> </a:t>
            </a:r>
            <a:r>
              <a:rPr lang="en-US" altLang="zh-CN" dirty="0"/>
              <a:t>&amp; Carr, </a:t>
            </a:r>
            <a:r>
              <a:rPr lang="en-US" altLang="zh-CN" dirty="0" smtClean="0"/>
              <a:t>2000</a:t>
            </a:r>
            <a:r>
              <a:rPr lang="zh-CN" altLang="en-US" dirty="0" smtClean="0"/>
              <a:t>）</a:t>
            </a:r>
            <a:endParaRPr lang="en-US" altLang="zh-CN" dirty="0" smtClean="0"/>
          </a:p>
          <a:p>
            <a:r>
              <a:rPr lang="zh-CN" altLang="en-US" dirty="0"/>
              <a:t>本</a:t>
            </a:r>
            <a:r>
              <a:rPr lang="zh-CN" altLang="en-US" dirty="0" smtClean="0"/>
              <a:t>研究是使用基于</a:t>
            </a:r>
            <a:r>
              <a:rPr lang="zh-CN" altLang="en-US" dirty="0" smtClean="0">
                <a:solidFill>
                  <a:srgbClr val="FF0000"/>
                </a:solidFill>
              </a:rPr>
              <a:t>带有及时反馈机制的概念图工具</a:t>
            </a:r>
            <a:r>
              <a:rPr lang="zh-CN" altLang="en-US" dirty="0" smtClean="0"/>
              <a:t>移动学习方法（交互式概念图），本研究的</a:t>
            </a:r>
            <a:r>
              <a:rPr lang="zh-CN" altLang="en-US" b="1" dirty="0" smtClean="0"/>
              <a:t>研究问题</a:t>
            </a:r>
            <a:r>
              <a:rPr lang="zh-CN" altLang="en-US" dirty="0" smtClean="0"/>
              <a:t>如下：</a:t>
            </a:r>
            <a:endParaRPr lang="en-US" altLang="zh-CN" dirty="0" smtClean="0"/>
          </a:p>
          <a:p>
            <a:r>
              <a:rPr lang="zh-CN" altLang="en-US" dirty="0" smtClean="0"/>
              <a:t>（</a:t>
            </a:r>
            <a:r>
              <a:rPr lang="en-US" altLang="zh-CN" dirty="0" smtClean="0"/>
              <a:t>1</a:t>
            </a:r>
            <a:r>
              <a:rPr lang="zh-CN" altLang="en-US" dirty="0" smtClean="0"/>
              <a:t>）该学习方法是否有利于学生的</a:t>
            </a:r>
            <a:r>
              <a:rPr lang="zh-CN" altLang="en-US" dirty="0" smtClean="0">
                <a:solidFill>
                  <a:srgbClr val="FF0000"/>
                </a:solidFill>
              </a:rPr>
              <a:t>学习成效</a:t>
            </a:r>
            <a:r>
              <a:rPr lang="zh-CN" altLang="en-US" dirty="0" smtClean="0"/>
              <a:t>的提高？</a:t>
            </a:r>
            <a:endParaRPr lang="en-US" altLang="zh-CN" dirty="0" smtClean="0"/>
          </a:p>
          <a:p>
            <a:r>
              <a:rPr lang="zh-CN" altLang="en-US" dirty="0" smtClean="0"/>
              <a:t>（</a:t>
            </a:r>
            <a:r>
              <a:rPr lang="en-US" altLang="zh-CN" dirty="0" smtClean="0"/>
              <a:t>2</a:t>
            </a:r>
            <a:r>
              <a:rPr lang="zh-CN" altLang="en-US" dirty="0" smtClean="0"/>
              <a:t>）该学习方法是否有利于提高学生的</a:t>
            </a:r>
            <a:r>
              <a:rPr lang="zh-CN" altLang="en-US" dirty="0" smtClean="0">
                <a:solidFill>
                  <a:srgbClr val="FF0000"/>
                </a:solidFill>
              </a:rPr>
              <a:t>学习</a:t>
            </a:r>
            <a:r>
              <a:rPr lang="zh-CN" altLang="en-US" dirty="0" smtClean="0">
                <a:solidFill>
                  <a:srgbClr val="FF0000"/>
                </a:solidFill>
              </a:rPr>
              <a:t>兴趣</a:t>
            </a:r>
            <a:r>
              <a:rPr lang="zh-CN" altLang="en-US" dirty="0" smtClean="0"/>
              <a:t>？</a:t>
            </a:r>
            <a:endParaRPr lang="en-US" altLang="zh-CN" dirty="0" smtClean="0"/>
          </a:p>
          <a:p>
            <a:r>
              <a:rPr lang="zh-CN" altLang="en-US" dirty="0" smtClean="0"/>
              <a:t>（</a:t>
            </a:r>
            <a:r>
              <a:rPr lang="en-US" altLang="zh-CN" dirty="0" smtClean="0"/>
              <a:t>3</a:t>
            </a:r>
            <a:r>
              <a:rPr lang="zh-CN" altLang="en-US" dirty="0" smtClean="0"/>
              <a:t>）学生是否认为基于反馈机制的移动学习系统是</a:t>
            </a:r>
            <a:r>
              <a:rPr lang="zh-CN" altLang="en-US" dirty="0" smtClean="0">
                <a:solidFill>
                  <a:srgbClr val="FF0000"/>
                </a:solidFill>
              </a:rPr>
              <a:t>有用的和有趣的</a:t>
            </a:r>
            <a:r>
              <a:rPr lang="zh-CN" altLang="en-US" dirty="0" smtClean="0"/>
              <a:t>？</a:t>
            </a:r>
            <a:endParaRPr lang="zh-CN" altLang="en-US" dirty="0"/>
          </a:p>
        </p:txBody>
      </p:sp>
    </p:spTree>
    <p:extLst>
      <p:ext uri="{BB962C8B-B14F-4D97-AF65-F5344CB8AC3E}">
        <p14:creationId xmlns:p14="http://schemas.microsoft.com/office/powerpoint/2010/main" val="263169794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1066139" y="1412776"/>
            <a:ext cx="0" cy="504056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cxnSp>
        <p:nvCxnSpPr>
          <p:cNvPr id="6" name="直接连接符 5"/>
          <p:cNvCxnSpPr/>
          <p:nvPr/>
        </p:nvCxnSpPr>
        <p:spPr>
          <a:xfrm>
            <a:off x="9769995" y="6453336"/>
            <a:ext cx="1296144" cy="0"/>
          </a:xfrm>
          <a:prstGeom prst="line">
            <a:avLst/>
          </a:prstGeom>
          <a:ln>
            <a:solidFill>
              <a:srgbClr val="92D050"/>
            </a:solidFill>
          </a:ln>
        </p:spPr>
        <p:style>
          <a:lnRef idx="1">
            <a:schemeClr val="accent6"/>
          </a:lnRef>
          <a:fillRef idx="0">
            <a:schemeClr val="accent6"/>
          </a:fillRef>
          <a:effectRef idx="0">
            <a:schemeClr val="accent6"/>
          </a:effectRef>
          <a:fontRef idx="minor">
            <a:schemeClr val="tx1"/>
          </a:fontRef>
        </p:style>
      </p:cxnSp>
      <p:sp>
        <p:nvSpPr>
          <p:cNvPr id="40" name="TextBox 39"/>
          <p:cNvSpPr txBox="1"/>
          <p:nvPr/>
        </p:nvSpPr>
        <p:spPr>
          <a:xfrm>
            <a:off x="9734835" y="117651"/>
            <a:ext cx="1159231" cy="830997"/>
          </a:xfrm>
          <a:prstGeom prst="rect">
            <a:avLst/>
          </a:prstGeom>
          <a:noFill/>
          <a:effectLst/>
        </p:spPr>
        <p:txBody>
          <a:bodyPr wrap="square" rtlCol="0">
            <a:spAutoFit/>
          </a:bodyPr>
          <a:lstStyle/>
          <a:p>
            <a:pPr marL="0" algn="ctr" defTabSz="914400" rtl="0" eaLnBrk="1" latinLnBrk="0" hangingPunct="1"/>
            <a:r>
              <a:rPr lang="zh-CN" altLang="en-US" sz="1600" b="1" kern="1200" dirty="0" smtClean="0">
                <a:solidFill>
                  <a:srgbClr val="7030A0"/>
                </a:solidFill>
                <a:effectLst/>
                <a:latin typeface="微软雅黑" pitchFamily="34" charset="-122"/>
                <a:ea typeface="微软雅黑" pitchFamily="34" charset="-122"/>
                <a:cs typeface="+mn-cs"/>
              </a:rPr>
              <a:t>交互式概念图移动学习方法</a:t>
            </a:r>
            <a:endParaRPr lang="en-US" altLang="zh-CN" sz="1600" b="1" kern="1200" dirty="0" smtClean="0">
              <a:solidFill>
                <a:srgbClr val="7030A0"/>
              </a:solidFill>
              <a:effectLst/>
              <a:latin typeface="微软雅黑" pitchFamily="34" charset="-122"/>
              <a:ea typeface="微软雅黑" pitchFamily="34" charset="-122"/>
              <a:cs typeface="+mn-cs"/>
            </a:endParaRPr>
          </a:p>
        </p:txBody>
      </p:sp>
      <p:sp>
        <p:nvSpPr>
          <p:cNvPr id="2" name="TextBox 1"/>
          <p:cNvSpPr txBox="1"/>
          <p:nvPr/>
        </p:nvSpPr>
        <p:spPr>
          <a:xfrm>
            <a:off x="841003" y="1772816"/>
            <a:ext cx="9289032" cy="1938992"/>
          </a:xfrm>
          <a:prstGeom prst="rect">
            <a:avLst/>
          </a:prstGeom>
          <a:noFill/>
        </p:spPr>
        <p:txBody>
          <a:bodyPr wrap="square" rtlCol="0">
            <a:spAutoFit/>
          </a:bodyPr>
          <a:lstStyle/>
          <a:p>
            <a:r>
              <a:rPr lang="en-US" altLang="zh-CN" sz="2000" dirty="0">
                <a:latin typeface="+mj-ea"/>
                <a:ea typeface="+mj-ea"/>
              </a:rPr>
              <a:t>ICM</a:t>
            </a:r>
            <a:r>
              <a:rPr lang="en-US" altLang="zh-CN" sz="2000" baseline="30000" dirty="0">
                <a:latin typeface="+mj-ea"/>
                <a:ea typeface="+mj-ea"/>
              </a:rPr>
              <a:t>3</a:t>
            </a:r>
            <a:r>
              <a:rPr lang="en-US" altLang="zh-CN" sz="2000" dirty="0">
                <a:latin typeface="+mj-ea"/>
                <a:ea typeface="+mj-ea"/>
              </a:rPr>
              <a:t> (Interactive Concept Map-oriented </a:t>
            </a:r>
            <a:r>
              <a:rPr lang="en-US" altLang="zh-CN" sz="2000" dirty="0" err="1">
                <a:latin typeface="+mj-ea"/>
                <a:ea typeface="+mj-ea"/>
              </a:rPr>
              <a:t>Mindtool</a:t>
            </a:r>
            <a:r>
              <a:rPr lang="en-US" altLang="zh-CN" sz="2000" dirty="0">
                <a:latin typeface="+mj-ea"/>
                <a:ea typeface="+mj-ea"/>
              </a:rPr>
              <a:t> for </a:t>
            </a:r>
            <a:r>
              <a:rPr lang="en-US" altLang="zh-CN" sz="2000" dirty="0" err="1">
                <a:latin typeface="+mj-ea"/>
                <a:ea typeface="+mj-ea"/>
              </a:rPr>
              <a:t>Mlearning</a:t>
            </a:r>
            <a:r>
              <a:rPr lang="en-US" altLang="zh-CN" sz="2000" dirty="0" smtClean="0">
                <a:latin typeface="+mj-ea"/>
                <a:ea typeface="+mj-ea"/>
              </a:rPr>
              <a:t>), </a:t>
            </a:r>
            <a:r>
              <a:rPr lang="zh-CN" altLang="en-US" sz="2000" dirty="0" smtClean="0">
                <a:latin typeface="+mj-ea"/>
                <a:ea typeface="+mj-ea"/>
              </a:rPr>
              <a:t>支持移动学习活动的交互式概念</a:t>
            </a:r>
            <a:r>
              <a:rPr lang="zh-CN" altLang="en-US" sz="2000" dirty="0" smtClean="0">
                <a:latin typeface="+mj-ea"/>
                <a:ea typeface="+mj-ea"/>
              </a:rPr>
              <a:t>图，可以</a:t>
            </a:r>
            <a:r>
              <a:rPr lang="zh-CN" altLang="en-US" sz="2000" dirty="0" smtClean="0">
                <a:latin typeface="+mj-ea"/>
                <a:ea typeface="+mj-ea"/>
              </a:rPr>
              <a:t>用来辅助学生制作和修改概念图，学生可以根据自己的观察结果对概念图进行修改</a:t>
            </a:r>
            <a:r>
              <a:rPr lang="zh-CN" altLang="en-US" sz="2000" dirty="0" smtClean="0">
                <a:latin typeface="+mj-ea"/>
                <a:ea typeface="+mj-ea"/>
              </a:rPr>
              <a:t>。</a:t>
            </a:r>
            <a:endParaRPr lang="en-US" altLang="zh-CN" sz="2000" dirty="0" smtClean="0">
              <a:latin typeface="+mj-ea"/>
              <a:ea typeface="+mj-ea"/>
            </a:endParaRPr>
          </a:p>
          <a:p>
            <a:r>
              <a:rPr lang="en-US" altLang="zh-CN" sz="2000" dirty="0" smtClean="0">
                <a:latin typeface="+mj-ea"/>
              </a:rPr>
              <a:t>ICM</a:t>
            </a:r>
            <a:r>
              <a:rPr lang="en-US" altLang="zh-CN" sz="2000" baseline="30000" dirty="0" smtClean="0">
                <a:latin typeface="+mj-ea"/>
              </a:rPr>
              <a:t>3  </a:t>
            </a:r>
            <a:r>
              <a:rPr lang="en-US" altLang="zh-CN" sz="2000" dirty="0">
                <a:latin typeface="+mj-ea"/>
              </a:rPr>
              <a:t>was</a:t>
            </a:r>
            <a:r>
              <a:rPr lang="en-US" altLang="zh-CN" sz="2000" baseline="30000" dirty="0">
                <a:latin typeface="+mj-ea"/>
              </a:rPr>
              <a:t> </a:t>
            </a:r>
            <a:r>
              <a:rPr lang="en-US" altLang="zh-CN" sz="2000" dirty="0">
                <a:latin typeface="+mj-ea"/>
              </a:rPr>
              <a:t>developed by the Institute for Human and Machine Cognition (IHMC) of the Florida University System (Novak &amp; </a:t>
            </a:r>
            <a:r>
              <a:rPr lang="en-US" altLang="zh-CN" sz="2000" dirty="0" err="1">
                <a:latin typeface="+mj-ea"/>
              </a:rPr>
              <a:t>Cañas</a:t>
            </a:r>
            <a:r>
              <a:rPr lang="en-US" altLang="zh-CN" sz="2000" dirty="0">
                <a:latin typeface="+mj-ea"/>
              </a:rPr>
              <a:t>, 2006)</a:t>
            </a:r>
          </a:p>
          <a:p>
            <a:endParaRPr lang="zh-CN" altLang="en-US" sz="2000" dirty="0">
              <a:latin typeface="+mj-ea"/>
              <a:ea typeface="+mj-ea"/>
            </a:endParaRPr>
          </a:p>
        </p:txBody>
      </p:sp>
    </p:spTree>
    <p:extLst>
      <p:ext uri="{BB962C8B-B14F-4D97-AF65-F5344CB8AC3E}">
        <p14:creationId xmlns:p14="http://schemas.microsoft.com/office/powerpoint/2010/main" val="387616739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1066139" y="1412776"/>
            <a:ext cx="0" cy="504056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cxnSp>
        <p:nvCxnSpPr>
          <p:cNvPr id="6" name="直接连接符 5"/>
          <p:cNvCxnSpPr/>
          <p:nvPr/>
        </p:nvCxnSpPr>
        <p:spPr>
          <a:xfrm>
            <a:off x="9769995" y="6453336"/>
            <a:ext cx="1296144" cy="0"/>
          </a:xfrm>
          <a:prstGeom prst="line">
            <a:avLst/>
          </a:prstGeom>
          <a:ln>
            <a:solidFill>
              <a:srgbClr val="92D050"/>
            </a:solidFill>
          </a:ln>
        </p:spPr>
        <p:style>
          <a:lnRef idx="1">
            <a:schemeClr val="accent6"/>
          </a:lnRef>
          <a:fillRef idx="0">
            <a:schemeClr val="accent6"/>
          </a:fillRef>
          <a:effectRef idx="0">
            <a:schemeClr val="accent6"/>
          </a:effectRef>
          <a:fontRef idx="minor">
            <a:schemeClr val="tx1"/>
          </a:fontRef>
        </p:style>
      </p:cxnSp>
      <p:sp>
        <p:nvSpPr>
          <p:cNvPr id="40" name="TextBox 39"/>
          <p:cNvSpPr txBox="1"/>
          <p:nvPr/>
        </p:nvSpPr>
        <p:spPr>
          <a:xfrm>
            <a:off x="9734835" y="117651"/>
            <a:ext cx="1159231" cy="830997"/>
          </a:xfrm>
          <a:prstGeom prst="rect">
            <a:avLst/>
          </a:prstGeom>
          <a:noFill/>
          <a:effectLst/>
        </p:spPr>
        <p:txBody>
          <a:bodyPr wrap="square" rtlCol="0">
            <a:spAutoFit/>
          </a:bodyPr>
          <a:lstStyle/>
          <a:p>
            <a:pPr marL="0" algn="ctr" defTabSz="914400" rtl="0" eaLnBrk="1" latinLnBrk="0" hangingPunct="1"/>
            <a:r>
              <a:rPr lang="zh-CN" altLang="en-US" sz="1600" b="1" kern="1200" dirty="0" smtClean="0">
                <a:solidFill>
                  <a:srgbClr val="7030A0"/>
                </a:solidFill>
                <a:effectLst/>
                <a:latin typeface="微软雅黑" pitchFamily="34" charset="-122"/>
                <a:ea typeface="微软雅黑" pitchFamily="34" charset="-122"/>
                <a:cs typeface="+mn-cs"/>
              </a:rPr>
              <a:t>交互式概念图移动学习方法</a:t>
            </a:r>
            <a:endParaRPr lang="en-US" altLang="zh-CN" sz="1600" b="1" kern="1200" dirty="0" smtClean="0">
              <a:solidFill>
                <a:srgbClr val="7030A0"/>
              </a:solidFill>
              <a:effectLst/>
              <a:latin typeface="微软雅黑" pitchFamily="34" charset="-122"/>
              <a:ea typeface="微软雅黑" pitchFamily="34" charset="-122"/>
              <a:cs typeface="+mn-cs"/>
            </a:endParaRPr>
          </a:p>
        </p:txBody>
      </p:sp>
      <p:sp>
        <p:nvSpPr>
          <p:cNvPr id="2" name="TextBox 1"/>
          <p:cNvSpPr txBox="1"/>
          <p:nvPr/>
        </p:nvSpPr>
        <p:spPr>
          <a:xfrm>
            <a:off x="192932" y="692696"/>
            <a:ext cx="9577064" cy="1754326"/>
          </a:xfrm>
          <a:prstGeom prst="rect">
            <a:avLst/>
          </a:prstGeom>
          <a:noFill/>
        </p:spPr>
        <p:txBody>
          <a:bodyPr wrap="square" rtlCol="0">
            <a:spAutoFit/>
          </a:bodyPr>
          <a:lstStyle/>
          <a:p>
            <a:r>
              <a:rPr lang="zh-CN" altLang="en-US" dirty="0" smtClean="0">
                <a:latin typeface="+mj-ea"/>
                <a:ea typeface="+mj-ea"/>
              </a:rPr>
              <a:t>在</a:t>
            </a:r>
            <a:r>
              <a:rPr lang="zh-CN" altLang="en-US" dirty="0" smtClean="0">
                <a:latin typeface="+mj-ea"/>
                <a:ea typeface="+mj-ea"/>
              </a:rPr>
              <a:t>实地观察之前，学生要首先根据之前在书本上学过的知识</a:t>
            </a:r>
            <a:r>
              <a:rPr lang="zh-CN" altLang="en-US" dirty="0" smtClean="0">
                <a:solidFill>
                  <a:srgbClr val="FF0000"/>
                </a:solidFill>
                <a:latin typeface="+mj-ea"/>
                <a:ea typeface="+mj-ea"/>
              </a:rPr>
              <a:t>做一个概念图</a:t>
            </a:r>
            <a:r>
              <a:rPr lang="zh-CN" altLang="en-US" dirty="0" smtClean="0">
                <a:latin typeface="+mj-ea"/>
                <a:ea typeface="+mj-ea"/>
              </a:rPr>
              <a:t>，然后学生通过</a:t>
            </a:r>
            <a:r>
              <a:rPr lang="en-US" altLang="zh-CN" dirty="0" smtClean="0">
                <a:latin typeface="+mj-ea"/>
                <a:ea typeface="+mj-ea"/>
              </a:rPr>
              <a:t>PDA</a:t>
            </a:r>
            <a:r>
              <a:rPr lang="zh-CN" altLang="en-US" dirty="0" smtClean="0">
                <a:solidFill>
                  <a:srgbClr val="FF0000"/>
                </a:solidFill>
                <a:latin typeface="+mj-ea"/>
                <a:ea typeface="+mj-ea"/>
              </a:rPr>
              <a:t>实地观察</a:t>
            </a:r>
            <a:r>
              <a:rPr lang="zh-CN" altLang="en-US" dirty="0" smtClean="0">
                <a:latin typeface="+mj-ea"/>
                <a:ea typeface="+mj-ea"/>
              </a:rPr>
              <a:t>，在实地中浏览和</a:t>
            </a:r>
            <a:r>
              <a:rPr lang="zh-CN" altLang="en-US" dirty="0" smtClean="0">
                <a:solidFill>
                  <a:srgbClr val="FF0000"/>
                </a:solidFill>
                <a:latin typeface="+mj-ea"/>
                <a:ea typeface="+mj-ea"/>
              </a:rPr>
              <a:t>修改概念图</a:t>
            </a:r>
            <a:r>
              <a:rPr lang="zh-CN" altLang="en-US" dirty="0" smtClean="0">
                <a:latin typeface="+mj-ea"/>
                <a:ea typeface="+mj-ea"/>
              </a:rPr>
              <a:t>。当这个概念图提交到系统中，</a:t>
            </a:r>
            <a:r>
              <a:rPr lang="en-US" altLang="zh-CN" dirty="0">
                <a:latin typeface="+mj-ea"/>
              </a:rPr>
              <a:t> ICM</a:t>
            </a:r>
            <a:r>
              <a:rPr lang="en-US" altLang="zh-CN" baseline="30000" dirty="0">
                <a:latin typeface="+mj-ea"/>
              </a:rPr>
              <a:t>3 </a:t>
            </a:r>
            <a:r>
              <a:rPr lang="zh-CN" altLang="en-US" dirty="0" smtClean="0">
                <a:latin typeface="+mj-ea"/>
                <a:ea typeface="+mj-ea"/>
              </a:rPr>
              <a:t>会根据老师提供的最完善的概念图来进行</a:t>
            </a:r>
            <a:r>
              <a:rPr lang="zh-CN" altLang="en-US" dirty="0" smtClean="0">
                <a:solidFill>
                  <a:srgbClr val="FF0000"/>
                </a:solidFill>
                <a:latin typeface="+mj-ea"/>
                <a:ea typeface="+mj-ea"/>
              </a:rPr>
              <a:t>评估</a:t>
            </a:r>
            <a:r>
              <a:rPr lang="zh-CN" altLang="en-US" dirty="0" smtClean="0">
                <a:latin typeface="+mj-ea"/>
                <a:ea typeface="+mj-ea"/>
              </a:rPr>
              <a:t>，然后给学生</a:t>
            </a:r>
            <a:r>
              <a:rPr lang="zh-CN" altLang="en-US" dirty="0" smtClean="0">
                <a:solidFill>
                  <a:srgbClr val="FF0000"/>
                </a:solidFill>
                <a:latin typeface="+mj-ea"/>
                <a:ea typeface="+mj-ea"/>
              </a:rPr>
              <a:t>提供反馈和拓展资料</a:t>
            </a:r>
            <a:r>
              <a:rPr lang="zh-CN" altLang="en-US" dirty="0" smtClean="0">
                <a:latin typeface="+mj-ea"/>
                <a:ea typeface="+mj-ea"/>
              </a:rPr>
              <a:t>。反馈包括一些提示和评论，例如</a:t>
            </a:r>
            <a:r>
              <a:rPr lang="en-US" altLang="zh-CN" dirty="0">
                <a:latin typeface="+mj-ea"/>
                <a:ea typeface="+mj-ea"/>
              </a:rPr>
              <a:t>“Are you sure about the relationship between Concepts A and B?” or “A missing concept related to Concept A is </a:t>
            </a:r>
            <a:r>
              <a:rPr lang="en-US" altLang="zh-CN" dirty="0" smtClean="0">
                <a:latin typeface="+mj-ea"/>
                <a:ea typeface="+mj-ea"/>
              </a:rPr>
              <a:t>detected</a:t>
            </a:r>
            <a:r>
              <a:rPr lang="zh-CN" altLang="en-US" dirty="0" smtClean="0">
                <a:latin typeface="+mj-ea"/>
                <a:ea typeface="+mj-ea"/>
              </a:rPr>
              <a:t>。拓展资料都是</a:t>
            </a:r>
            <a:r>
              <a:rPr lang="zh-CN" altLang="en-US" dirty="0">
                <a:latin typeface="+mj-ea"/>
              </a:rPr>
              <a:t>一些</a:t>
            </a:r>
            <a:r>
              <a:rPr lang="zh-CN" altLang="en-US" dirty="0" smtClean="0">
                <a:latin typeface="+mj-ea"/>
                <a:ea typeface="+mj-ea"/>
              </a:rPr>
              <a:t>概念图中错误的地方的相关资料。</a:t>
            </a:r>
            <a:endParaRPr lang="zh-CN" altLang="en-US" dirty="0">
              <a:latin typeface="+mj-ea"/>
              <a:ea typeface="+mj-ea"/>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9043" y="2132856"/>
            <a:ext cx="6544887" cy="484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91777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9734835" y="117651"/>
            <a:ext cx="1159231" cy="830997"/>
          </a:xfrm>
          <a:prstGeom prst="rect">
            <a:avLst/>
          </a:prstGeom>
          <a:noFill/>
          <a:effectLst/>
        </p:spPr>
        <p:txBody>
          <a:bodyPr wrap="square" rtlCol="0">
            <a:spAutoFit/>
          </a:bodyPr>
          <a:lstStyle/>
          <a:p>
            <a:pPr marL="0" algn="ctr" defTabSz="914400" rtl="0" eaLnBrk="1" latinLnBrk="0" hangingPunct="1"/>
            <a:r>
              <a:rPr lang="zh-CN" altLang="en-US" sz="1600" b="1" kern="1200" dirty="0" smtClean="0">
                <a:solidFill>
                  <a:srgbClr val="7030A0"/>
                </a:solidFill>
                <a:effectLst/>
                <a:latin typeface="微软雅黑" pitchFamily="34" charset="-122"/>
                <a:ea typeface="微软雅黑" pitchFamily="34" charset="-122"/>
                <a:cs typeface="+mn-cs"/>
              </a:rPr>
              <a:t>交互式概念图移动学习方法</a:t>
            </a:r>
            <a:endParaRPr lang="en-US" altLang="zh-CN" sz="1600" b="1" kern="1200" dirty="0" smtClean="0">
              <a:solidFill>
                <a:srgbClr val="7030A0"/>
              </a:solidFill>
              <a:effectLst/>
              <a:latin typeface="微软雅黑" pitchFamily="34" charset="-122"/>
              <a:ea typeface="微软雅黑" pitchFamily="34" charset="-122"/>
              <a:cs typeface="+mn-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931" y="1680157"/>
            <a:ext cx="5328592" cy="3475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627" y="1878554"/>
            <a:ext cx="5400675"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653966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1066139" y="1412776"/>
            <a:ext cx="0" cy="504056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cxnSp>
        <p:nvCxnSpPr>
          <p:cNvPr id="6" name="直接连接符 5"/>
          <p:cNvCxnSpPr/>
          <p:nvPr/>
        </p:nvCxnSpPr>
        <p:spPr>
          <a:xfrm>
            <a:off x="9769995" y="6453336"/>
            <a:ext cx="1296144" cy="0"/>
          </a:xfrm>
          <a:prstGeom prst="line">
            <a:avLst/>
          </a:prstGeom>
          <a:ln>
            <a:solidFill>
              <a:srgbClr val="92D050"/>
            </a:solidFill>
          </a:ln>
        </p:spPr>
        <p:style>
          <a:lnRef idx="1">
            <a:schemeClr val="accent6"/>
          </a:lnRef>
          <a:fillRef idx="0">
            <a:schemeClr val="accent6"/>
          </a:fillRef>
          <a:effectRef idx="0">
            <a:schemeClr val="accent6"/>
          </a:effectRef>
          <a:fontRef idx="minor">
            <a:schemeClr val="tx1"/>
          </a:fontRef>
        </p:style>
      </p:cxnSp>
      <p:sp>
        <p:nvSpPr>
          <p:cNvPr id="40" name="TextBox 39"/>
          <p:cNvSpPr txBox="1"/>
          <p:nvPr/>
        </p:nvSpPr>
        <p:spPr>
          <a:xfrm>
            <a:off x="9734835" y="117651"/>
            <a:ext cx="1159231" cy="830997"/>
          </a:xfrm>
          <a:prstGeom prst="rect">
            <a:avLst/>
          </a:prstGeom>
          <a:noFill/>
          <a:effectLst/>
        </p:spPr>
        <p:txBody>
          <a:bodyPr wrap="square" rtlCol="0">
            <a:spAutoFit/>
          </a:bodyPr>
          <a:lstStyle/>
          <a:p>
            <a:pPr marL="0" algn="ctr" defTabSz="914400" rtl="0" eaLnBrk="1" latinLnBrk="0" hangingPunct="1"/>
            <a:r>
              <a:rPr lang="zh-CN" altLang="en-US" sz="1600" b="1" kern="1200" dirty="0" smtClean="0">
                <a:solidFill>
                  <a:srgbClr val="7030A0"/>
                </a:solidFill>
                <a:effectLst/>
                <a:latin typeface="微软雅黑" pitchFamily="34" charset="-122"/>
                <a:ea typeface="微软雅黑" pitchFamily="34" charset="-122"/>
                <a:cs typeface="+mn-cs"/>
              </a:rPr>
              <a:t>交互式概念图移动学习方法</a:t>
            </a:r>
            <a:endParaRPr lang="en-US" altLang="zh-CN" sz="1600" b="1" kern="1200" dirty="0" smtClean="0">
              <a:solidFill>
                <a:srgbClr val="7030A0"/>
              </a:solidFill>
              <a:effectLst/>
              <a:latin typeface="微软雅黑" pitchFamily="34" charset="-122"/>
              <a:ea typeface="微软雅黑" pitchFamily="34" charset="-122"/>
              <a:cs typeface="+mn-cs"/>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3291" y="700236"/>
            <a:ext cx="5505450"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378291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1066139" y="1412776"/>
            <a:ext cx="0" cy="504056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cxnSp>
        <p:nvCxnSpPr>
          <p:cNvPr id="6" name="直接连接符 5"/>
          <p:cNvCxnSpPr/>
          <p:nvPr/>
        </p:nvCxnSpPr>
        <p:spPr>
          <a:xfrm>
            <a:off x="9769995" y="6453336"/>
            <a:ext cx="1296144" cy="0"/>
          </a:xfrm>
          <a:prstGeom prst="line">
            <a:avLst/>
          </a:prstGeom>
          <a:ln>
            <a:solidFill>
              <a:srgbClr val="92D050"/>
            </a:solidFill>
          </a:ln>
        </p:spPr>
        <p:style>
          <a:lnRef idx="1">
            <a:schemeClr val="accent6"/>
          </a:lnRef>
          <a:fillRef idx="0">
            <a:schemeClr val="accent6"/>
          </a:fillRef>
          <a:effectRef idx="0">
            <a:schemeClr val="accent6"/>
          </a:effectRef>
          <a:fontRef idx="minor">
            <a:schemeClr val="tx1"/>
          </a:fontRef>
        </p:style>
      </p:cxnSp>
      <p:sp>
        <p:nvSpPr>
          <p:cNvPr id="40" name="TextBox 39"/>
          <p:cNvSpPr txBox="1"/>
          <p:nvPr/>
        </p:nvSpPr>
        <p:spPr>
          <a:xfrm>
            <a:off x="10049091" y="117651"/>
            <a:ext cx="664111" cy="584775"/>
          </a:xfrm>
          <a:prstGeom prst="rect">
            <a:avLst/>
          </a:prstGeom>
          <a:noFill/>
          <a:effectLst/>
        </p:spPr>
        <p:txBody>
          <a:bodyPr wrap="square" rtlCol="0">
            <a:spAutoFit/>
          </a:bodyPr>
          <a:lstStyle/>
          <a:p>
            <a:pPr marL="0" algn="ctr" defTabSz="914400" rtl="0" eaLnBrk="1" latinLnBrk="0" hangingPunct="1"/>
            <a:r>
              <a:rPr lang="zh-CN" altLang="en-US" sz="1600" b="1" kern="1200" dirty="0" smtClean="0">
                <a:solidFill>
                  <a:srgbClr val="7030A0"/>
                </a:solidFill>
                <a:effectLst/>
                <a:latin typeface="微软雅黑" pitchFamily="34" charset="-122"/>
                <a:ea typeface="微软雅黑" pitchFamily="34" charset="-122"/>
                <a:cs typeface="+mn-cs"/>
              </a:rPr>
              <a:t>实验设计</a:t>
            </a:r>
            <a:endParaRPr lang="en-US" altLang="zh-CN" sz="1600" b="1" kern="1200" dirty="0" smtClean="0">
              <a:solidFill>
                <a:srgbClr val="7030A0"/>
              </a:solidFill>
              <a:effectLst/>
              <a:latin typeface="微软雅黑" pitchFamily="34" charset="-122"/>
              <a:ea typeface="微软雅黑" pitchFamily="34" charset="-122"/>
              <a:cs typeface="+mn-cs"/>
            </a:endParaRPr>
          </a:p>
        </p:txBody>
      </p:sp>
      <p:sp>
        <p:nvSpPr>
          <p:cNvPr id="2" name="矩形 1"/>
          <p:cNvSpPr/>
          <p:nvPr/>
        </p:nvSpPr>
        <p:spPr>
          <a:xfrm>
            <a:off x="1478100" y="1379663"/>
            <a:ext cx="8568952" cy="1200329"/>
          </a:xfrm>
          <a:prstGeom prst="rect">
            <a:avLst/>
          </a:prstGeom>
        </p:spPr>
        <p:txBody>
          <a:bodyPr wrap="square">
            <a:spAutoFit/>
          </a:bodyPr>
          <a:lstStyle/>
          <a:p>
            <a:r>
              <a:rPr lang="en-US" altLang="zh-CN" dirty="0"/>
              <a:t>3.1</a:t>
            </a:r>
            <a:r>
              <a:rPr lang="zh-CN" altLang="zh-CN" dirty="0"/>
              <a:t>参与者</a:t>
            </a:r>
          </a:p>
          <a:p>
            <a:r>
              <a:rPr lang="zh-CN" altLang="zh-CN" dirty="0"/>
              <a:t>参与者是来自</a:t>
            </a:r>
            <a:r>
              <a:rPr lang="zh-CN" altLang="zh-CN" dirty="0">
                <a:solidFill>
                  <a:srgbClr val="FF0000"/>
                </a:solidFill>
              </a:rPr>
              <a:t>台湾南部</a:t>
            </a:r>
            <a:r>
              <a:rPr lang="zh-CN" altLang="zh-CN" dirty="0"/>
              <a:t>几个小学的</a:t>
            </a:r>
            <a:r>
              <a:rPr lang="en-US" altLang="zh-CN" dirty="0">
                <a:solidFill>
                  <a:srgbClr val="FF0000"/>
                </a:solidFill>
              </a:rPr>
              <a:t>30</a:t>
            </a:r>
            <a:r>
              <a:rPr lang="zh-CN" altLang="zh-CN" dirty="0">
                <a:solidFill>
                  <a:srgbClr val="FF0000"/>
                </a:solidFill>
              </a:rPr>
              <a:t>名学生</a:t>
            </a:r>
            <a:r>
              <a:rPr lang="zh-CN" altLang="zh-CN" dirty="0"/>
              <a:t>，平均年龄是</a:t>
            </a:r>
            <a:r>
              <a:rPr lang="en-US" altLang="zh-CN" dirty="0">
                <a:solidFill>
                  <a:srgbClr val="FF0000"/>
                </a:solidFill>
              </a:rPr>
              <a:t>10</a:t>
            </a:r>
            <a:r>
              <a:rPr lang="zh-CN" altLang="zh-CN" dirty="0">
                <a:solidFill>
                  <a:srgbClr val="FF0000"/>
                </a:solidFill>
              </a:rPr>
              <a:t>岁</a:t>
            </a:r>
            <a:r>
              <a:rPr lang="zh-CN" altLang="zh-CN" dirty="0"/>
              <a:t>，为了避免霍桑效应，参与者被</a:t>
            </a:r>
            <a:r>
              <a:rPr lang="zh-CN" altLang="zh-CN" dirty="0">
                <a:solidFill>
                  <a:srgbClr val="FF0000"/>
                </a:solidFill>
              </a:rPr>
              <a:t>随机</a:t>
            </a:r>
            <a:r>
              <a:rPr lang="zh-CN" altLang="zh-CN" dirty="0"/>
              <a:t>分为实验组和对照组，每组</a:t>
            </a:r>
            <a:r>
              <a:rPr lang="en-US" altLang="zh-CN" dirty="0"/>
              <a:t>15</a:t>
            </a:r>
            <a:r>
              <a:rPr lang="zh-CN" altLang="zh-CN" dirty="0"/>
              <a:t>人。并且，两组学生被安排到</a:t>
            </a:r>
            <a:r>
              <a:rPr lang="zh-CN" altLang="zh-CN" dirty="0">
                <a:solidFill>
                  <a:srgbClr val="FF0000"/>
                </a:solidFill>
              </a:rPr>
              <a:t>在不同的时间学习同样</a:t>
            </a:r>
            <a:r>
              <a:rPr lang="zh-CN" altLang="zh-CN" dirty="0" smtClean="0">
                <a:solidFill>
                  <a:srgbClr val="FF0000"/>
                </a:solidFill>
              </a:rPr>
              <a:t>的</a:t>
            </a:r>
            <a:r>
              <a:rPr lang="zh-CN" altLang="en-US" dirty="0">
                <a:solidFill>
                  <a:srgbClr val="FF0000"/>
                </a:solidFill>
              </a:rPr>
              <a:t>内容</a:t>
            </a:r>
            <a:r>
              <a:rPr lang="zh-CN" altLang="zh-CN" dirty="0" smtClean="0"/>
              <a:t>，</a:t>
            </a:r>
            <a:r>
              <a:rPr lang="zh-CN" altLang="zh-CN" dirty="0"/>
              <a:t>这样可以</a:t>
            </a:r>
            <a:r>
              <a:rPr lang="zh-CN" altLang="zh-CN" dirty="0">
                <a:solidFill>
                  <a:srgbClr val="FF0000"/>
                </a:solidFill>
              </a:rPr>
              <a:t>避免他们学习时相互影响</a:t>
            </a:r>
            <a:r>
              <a:rPr lang="zh-CN" altLang="zh-CN" dirty="0"/>
              <a:t>。</a:t>
            </a:r>
          </a:p>
        </p:txBody>
      </p:sp>
      <p:sp>
        <p:nvSpPr>
          <p:cNvPr id="3" name="矩形 2"/>
          <p:cNvSpPr/>
          <p:nvPr/>
        </p:nvSpPr>
        <p:spPr>
          <a:xfrm>
            <a:off x="1478100" y="2598338"/>
            <a:ext cx="8352928" cy="646331"/>
          </a:xfrm>
          <a:prstGeom prst="rect">
            <a:avLst/>
          </a:prstGeom>
        </p:spPr>
        <p:txBody>
          <a:bodyPr wrap="square">
            <a:spAutoFit/>
          </a:bodyPr>
          <a:lstStyle/>
          <a:p>
            <a:r>
              <a:rPr lang="zh-CN" altLang="en-US" dirty="0"/>
              <a:t>两个组</a:t>
            </a:r>
            <a:r>
              <a:rPr lang="zh-CN" altLang="en-US" dirty="0">
                <a:solidFill>
                  <a:srgbClr val="FF0000"/>
                </a:solidFill>
              </a:rPr>
              <a:t>首先接受蝴蝶生态基础知识的教育</a:t>
            </a:r>
            <a:r>
              <a:rPr lang="zh-CN" altLang="en-US" dirty="0"/>
              <a:t>，然后</a:t>
            </a:r>
            <a:r>
              <a:rPr lang="zh-CN" altLang="en-US" dirty="0">
                <a:solidFill>
                  <a:srgbClr val="FF0000"/>
                </a:solidFill>
              </a:rPr>
              <a:t>做一个前</a:t>
            </a:r>
            <a:r>
              <a:rPr lang="zh-CN" altLang="en-US" dirty="0" smtClean="0">
                <a:solidFill>
                  <a:srgbClr val="FF0000"/>
                </a:solidFill>
              </a:rPr>
              <a:t>测（关于</a:t>
            </a:r>
            <a:r>
              <a:rPr lang="zh-CN" altLang="en-US" dirty="0">
                <a:solidFill>
                  <a:srgbClr val="FF0000"/>
                </a:solidFill>
              </a:rPr>
              <a:t>蝴蝶生态基础</a:t>
            </a:r>
            <a:r>
              <a:rPr lang="zh-CN" altLang="en-US" dirty="0" smtClean="0">
                <a:solidFill>
                  <a:srgbClr val="FF0000"/>
                </a:solidFill>
              </a:rPr>
              <a:t>知识）和</a:t>
            </a:r>
            <a:r>
              <a:rPr lang="zh-CN" altLang="en-US" dirty="0">
                <a:solidFill>
                  <a:srgbClr val="FF0000"/>
                </a:solidFill>
              </a:rPr>
              <a:t>完成一</a:t>
            </a:r>
            <a:r>
              <a:rPr lang="zh-CN" altLang="en-US" dirty="0" smtClean="0">
                <a:solidFill>
                  <a:srgbClr val="FF0000"/>
                </a:solidFill>
              </a:rPr>
              <a:t>份对</a:t>
            </a:r>
            <a:r>
              <a:rPr lang="zh-CN" altLang="en-US" dirty="0">
                <a:solidFill>
                  <a:srgbClr val="FF0000"/>
                </a:solidFill>
              </a:rPr>
              <a:t>蝴蝶</a:t>
            </a:r>
            <a:r>
              <a:rPr lang="zh-CN" altLang="en-US" dirty="0" smtClean="0">
                <a:solidFill>
                  <a:srgbClr val="FF0000"/>
                </a:solidFill>
              </a:rPr>
              <a:t>生态学习态度</a:t>
            </a:r>
            <a:r>
              <a:rPr lang="zh-CN" altLang="en-US" dirty="0">
                <a:solidFill>
                  <a:srgbClr val="FF0000"/>
                </a:solidFill>
              </a:rPr>
              <a:t>的问卷</a:t>
            </a:r>
            <a:r>
              <a:rPr lang="zh-CN" altLang="en-US" dirty="0"/>
              <a:t>。</a:t>
            </a:r>
          </a:p>
        </p:txBody>
      </p:sp>
      <p:sp>
        <p:nvSpPr>
          <p:cNvPr id="4" name="矩形 3"/>
          <p:cNvSpPr/>
          <p:nvPr/>
        </p:nvSpPr>
        <p:spPr>
          <a:xfrm>
            <a:off x="1478100" y="3429000"/>
            <a:ext cx="5955476" cy="369332"/>
          </a:xfrm>
          <a:prstGeom prst="rect">
            <a:avLst/>
          </a:prstGeom>
        </p:spPr>
        <p:txBody>
          <a:bodyPr wrap="none">
            <a:spAutoFit/>
          </a:bodyPr>
          <a:lstStyle/>
          <a:p>
            <a:r>
              <a:rPr lang="zh-CN" altLang="en-US" dirty="0"/>
              <a:t>每个学生的</a:t>
            </a:r>
            <a:r>
              <a:rPr lang="zh-CN" altLang="en-US" dirty="0">
                <a:solidFill>
                  <a:srgbClr val="FF0000"/>
                </a:solidFill>
              </a:rPr>
              <a:t>学习任务</a:t>
            </a:r>
            <a:r>
              <a:rPr lang="zh-CN" altLang="en-US" dirty="0"/>
              <a:t>是用概念图描述大白斑蝶的生态系统</a:t>
            </a:r>
          </a:p>
        </p:txBody>
      </p:sp>
      <p:sp>
        <p:nvSpPr>
          <p:cNvPr id="7" name="矩形 6"/>
          <p:cNvSpPr/>
          <p:nvPr/>
        </p:nvSpPr>
        <p:spPr>
          <a:xfrm>
            <a:off x="1485691" y="3851058"/>
            <a:ext cx="8563399" cy="1754326"/>
          </a:xfrm>
          <a:prstGeom prst="rect">
            <a:avLst/>
          </a:prstGeom>
        </p:spPr>
        <p:txBody>
          <a:bodyPr wrap="square">
            <a:spAutoFit/>
          </a:bodyPr>
          <a:lstStyle/>
          <a:p>
            <a:r>
              <a:rPr lang="zh-CN" altLang="en-US" dirty="0"/>
              <a:t>大白斑蝶是一种台湾四季常见的蝶类。学习的实地场景是在台湾南部的蝴蝶生态园中。在这个生态园中学生可以观察特点和大白斑蝶的四个成长阶段，包括卵，幼虫，蛹，成虫。并且他们还可以看到大白斑蝶不同的寄主植物。并且这个生态园中很多目标区域都放置了</a:t>
            </a:r>
            <a:r>
              <a:rPr lang="en-US" altLang="zh-CN" dirty="0"/>
              <a:t>RFID</a:t>
            </a:r>
            <a:r>
              <a:rPr lang="zh-CN" altLang="en-US" dirty="0"/>
              <a:t>标签，</a:t>
            </a:r>
            <a:r>
              <a:rPr lang="zh-CN" altLang="en-US" dirty="0">
                <a:solidFill>
                  <a:srgbClr val="FF0000"/>
                </a:solidFill>
              </a:rPr>
              <a:t>实验过程中每个学生都有一个</a:t>
            </a:r>
            <a:r>
              <a:rPr lang="en-US" altLang="zh-CN" dirty="0">
                <a:solidFill>
                  <a:srgbClr val="FF0000"/>
                </a:solidFill>
              </a:rPr>
              <a:t>PDA</a:t>
            </a:r>
            <a:r>
              <a:rPr lang="zh-CN" altLang="en-US" dirty="0">
                <a:solidFill>
                  <a:srgbClr val="FF0000"/>
                </a:solidFill>
              </a:rPr>
              <a:t>，可以读</a:t>
            </a:r>
            <a:r>
              <a:rPr lang="en-US" altLang="zh-CN" dirty="0">
                <a:solidFill>
                  <a:srgbClr val="FF0000"/>
                </a:solidFill>
              </a:rPr>
              <a:t>RFID</a:t>
            </a:r>
            <a:r>
              <a:rPr lang="zh-CN" altLang="en-US" dirty="0">
                <a:solidFill>
                  <a:srgbClr val="FF0000"/>
                </a:solidFill>
              </a:rPr>
              <a:t>标签</a:t>
            </a:r>
            <a:r>
              <a:rPr lang="zh-CN" altLang="en-US" dirty="0"/>
              <a:t>。并且呢，这个</a:t>
            </a:r>
            <a:r>
              <a:rPr lang="en-US" altLang="zh-CN" dirty="0">
                <a:solidFill>
                  <a:srgbClr val="FF0000"/>
                </a:solidFill>
              </a:rPr>
              <a:t>PDA</a:t>
            </a:r>
            <a:r>
              <a:rPr lang="zh-CN" altLang="en-US" dirty="0">
                <a:solidFill>
                  <a:srgbClr val="FF0000"/>
                </a:solidFill>
              </a:rPr>
              <a:t>可以感知学生的位置，可以引导学生发现目标生态区域，展示给他们相关的学习任务或者学习材料。</a:t>
            </a:r>
          </a:p>
        </p:txBody>
      </p:sp>
      <p:pic>
        <p:nvPicPr>
          <p:cNvPr id="9" name="图片 8"/>
          <p:cNvPicPr/>
          <p:nvPr/>
        </p:nvPicPr>
        <p:blipFill>
          <a:blip r:embed="rId3">
            <a:extLst>
              <a:ext uri="{28A0092B-C50C-407E-A947-70E740481C1C}">
                <a14:useLocalDpi xmlns:a14="http://schemas.microsoft.com/office/drawing/2010/main" val="0"/>
              </a:ext>
            </a:extLst>
          </a:blip>
          <a:srcRect/>
          <a:stretch>
            <a:fillRect/>
          </a:stretch>
        </p:blipFill>
        <p:spPr bwMode="auto">
          <a:xfrm>
            <a:off x="2065139" y="1360859"/>
            <a:ext cx="6214243" cy="4136282"/>
          </a:xfrm>
          <a:prstGeom prst="rect">
            <a:avLst/>
          </a:prstGeom>
          <a:noFill/>
          <a:ln>
            <a:noFill/>
          </a:ln>
        </p:spPr>
      </p:pic>
    </p:spTree>
    <p:extLst>
      <p:ext uri="{BB962C8B-B14F-4D97-AF65-F5344CB8AC3E}">
        <p14:creationId xmlns:p14="http://schemas.microsoft.com/office/powerpoint/2010/main" val="33762176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1066139" y="1412776"/>
            <a:ext cx="0" cy="504056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cxnSp>
        <p:nvCxnSpPr>
          <p:cNvPr id="6" name="直接连接符 5"/>
          <p:cNvCxnSpPr/>
          <p:nvPr/>
        </p:nvCxnSpPr>
        <p:spPr>
          <a:xfrm>
            <a:off x="9769995" y="6453336"/>
            <a:ext cx="1296144" cy="0"/>
          </a:xfrm>
          <a:prstGeom prst="line">
            <a:avLst/>
          </a:prstGeom>
          <a:ln>
            <a:solidFill>
              <a:srgbClr val="92D050"/>
            </a:solidFill>
          </a:ln>
        </p:spPr>
        <p:style>
          <a:lnRef idx="1">
            <a:schemeClr val="accent6"/>
          </a:lnRef>
          <a:fillRef idx="0">
            <a:schemeClr val="accent6"/>
          </a:fillRef>
          <a:effectRef idx="0">
            <a:schemeClr val="accent6"/>
          </a:effectRef>
          <a:fontRef idx="minor">
            <a:schemeClr val="tx1"/>
          </a:fontRef>
        </p:style>
      </p:cxnSp>
      <p:sp>
        <p:nvSpPr>
          <p:cNvPr id="40" name="TextBox 39"/>
          <p:cNvSpPr txBox="1"/>
          <p:nvPr/>
        </p:nvSpPr>
        <p:spPr>
          <a:xfrm>
            <a:off x="10049091" y="117651"/>
            <a:ext cx="664111" cy="584775"/>
          </a:xfrm>
          <a:prstGeom prst="rect">
            <a:avLst/>
          </a:prstGeom>
          <a:noFill/>
          <a:effectLst/>
        </p:spPr>
        <p:txBody>
          <a:bodyPr wrap="square" rtlCol="0">
            <a:spAutoFit/>
          </a:bodyPr>
          <a:lstStyle/>
          <a:p>
            <a:pPr marL="0" algn="ctr" defTabSz="914400" rtl="0" eaLnBrk="1" latinLnBrk="0" hangingPunct="1"/>
            <a:r>
              <a:rPr lang="zh-CN" altLang="en-US" sz="1600" b="1" kern="1200" dirty="0" smtClean="0">
                <a:solidFill>
                  <a:srgbClr val="7030A0"/>
                </a:solidFill>
                <a:effectLst/>
                <a:latin typeface="微软雅黑" pitchFamily="34" charset="-122"/>
                <a:ea typeface="微软雅黑" pitchFamily="34" charset="-122"/>
                <a:cs typeface="+mn-cs"/>
              </a:rPr>
              <a:t>实验设计</a:t>
            </a:r>
            <a:endParaRPr lang="en-US" altLang="zh-CN" sz="1600" b="1" kern="1200" dirty="0" smtClean="0">
              <a:solidFill>
                <a:srgbClr val="7030A0"/>
              </a:solidFill>
              <a:effectLst/>
              <a:latin typeface="微软雅黑" pitchFamily="34" charset="-122"/>
              <a:ea typeface="微软雅黑" pitchFamily="34" charset="-122"/>
              <a:cs typeface="+mn-cs"/>
            </a:endParaRPr>
          </a:p>
        </p:txBody>
      </p:sp>
      <p:grpSp>
        <p:nvGrpSpPr>
          <p:cNvPr id="14" name="组合 13"/>
          <p:cNvGrpSpPr/>
          <p:nvPr/>
        </p:nvGrpSpPr>
        <p:grpSpPr>
          <a:xfrm>
            <a:off x="1849115" y="928540"/>
            <a:ext cx="7272807" cy="4927214"/>
            <a:chOff x="0" y="0"/>
            <a:chExt cx="4629150" cy="3438525"/>
          </a:xfrm>
        </p:grpSpPr>
        <p:sp>
          <p:nvSpPr>
            <p:cNvPr id="15" name="圆角矩形 14"/>
            <p:cNvSpPr/>
            <p:nvPr/>
          </p:nvSpPr>
          <p:spPr>
            <a:xfrm>
              <a:off x="228600" y="0"/>
              <a:ext cx="2181225" cy="342900"/>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600" kern="100" dirty="0">
                  <a:effectLst/>
                  <a:ea typeface="宋体"/>
                  <a:cs typeface="Times New Roman"/>
                </a:rPr>
                <a:t>教师传统</a:t>
              </a:r>
              <a:r>
                <a:rPr lang="zh-CN" sz="1600" kern="100" dirty="0" smtClean="0">
                  <a:effectLst/>
                  <a:ea typeface="宋体"/>
                  <a:cs typeface="Times New Roman"/>
                </a:rPr>
                <a:t>教学</a:t>
              </a:r>
              <a:r>
                <a:rPr lang="zh-CN" altLang="en-US" sz="1600" kern="100" dirty="0" smtClean="0">
                  <a:effectLst/>
                  <a:ea typeface="宋体"/>
                  <a:cs typeface="Times New Roman"/>
                </a:rPr>
                <a:t>（蝴蝶生态知识）</a:t>
              </a:r>
              <a:endParaRPr lang="zh-CN" sz="1600" kern="100" dirty="0">
                <a:effectLst/>
                <a:ea typeface="宋体"/>
                <a:cs typeface="Times New Roman"/>
              </a:endParaRPr>
            </a:p>
          </p:txBody>
        </p:sp>
        <p:sp>
          <p:nvSpPr>
            <p:cNvPr id="16" name="圆角矩形 15"/>
            <p:cNvSpPr/>
            <p:nvPr/>
          </p:nvSpPr>
          <p:spPr>
            <a:xfrm>
              <a:off x="228600" y="533400"/>
              <a:ext cx="2181225" cy="342900"/>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600" kern="100" dirty="0">
                  <a:effectLst/>
                  <a:ea typeface="宋体"/>
                  <a:cs typeface="Times New Roman"/>
                </a:rPr>
                <a:t>前</a:t>
              </a:r>
              <a:r>
                <a:rPr lang="zh-CN" sz="1600" kern="100" dirty="0" smtClean="0">
                  <a:effectLst/>
                  <a:ea typeface="宋体"/>
                  <a:cs typeface="Times New Roman"/>
                </a:rPr>
                <a:t>测</a:t>
              </a:r>
              <a:r>
                <a:rPr lang="zh-CN" altLang="en-US" sz="1600" kern="100" dirty="0" smtClean="0">
                  <a:effectLst/>
                  <a:ea typeface="宋体"/>
                  <a:cs typeface="Times New Roman"/>
                </a:rPr>
                <a:t>（蝴蝶生态）</a:t>
              </a:r>
              <a:r>
                <a:rPr lang="zh-CN" sz="1600" kern="100" dirty="0" smtClean="0">
                  <a:effectLst/>
                  <a:ea typeface="宋体"/>
                  <a:cs typeface="Times New Roman"/>
                </a:rPr>
                <a:t>和</a:t>
              </a:r>
              <a:r>
                <a:rPr lang="zh-CN" sz="1600" kern="100" dirty="0">
                  <a:effectLst/>
                  <a:ea typeface="宋体"/>
                  <a:cs typeface="Times New Roman"/>
                </a:rPr>
                <a:t>前测</a:t>
              </a:r>
              <a:r>
                <a:rPr lang="zh-CN" sz="1600" kern="100" dirty="0" smtClean="0">
                  <a:effectLst/>
                  <a:ea typeface="宋体"/>
                  <a:cs typeface="Times New Roman"/>
                </a:rPr>
                <a:t>问卷</a:t>
              </a:r>
              <a:r>
                <a:rPr lang="zh-CN" altLang="en-US" sz="1600" kern="100" dirty="0" smtClean="0">
                  <a:effectLst/>
                  <a:ea typeface="宋体"/>
                  <a:cs typeface="Times New Roman"/>
                </a:rPr>
                <a:t>（态度）</a:t>
              </a:r>
              <a:endParaRPr lang="zh-CN" sz="1600" kern="100" dirty="0">
                <a:effectLst/>
                <a:ea typeface="宋体"/>
                <a:cs typeface="Times New Roman"/>
              </a:endParaRPr>
            </a:p>
          </p:txBody>
        </p:sp>
        <p:sp>
          <p:nvSpPr>
            <p:cNvPr id="17" name="下箭头 16"/>
            <p:cNvSpPr/>
            <p:nvPr/>
          </p:nvSpPr>
          <p:spPr>
            <a:xfrm>
              <a:off x="1171575" y="342900"/>
              <a:ext cx="276225" cy="190500"/>
            </a:xfrm>
            <a:prstGeom prst="downArrow">
              <a:avLst/>
            </a:prstGeom>
            <a:ln w="127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sz="1600"/>
            </a:p>
          </p:txBody>
        </p:sp>
        <p:sp>
          <p:nvSpPr>
            <p:cNvPr id="18" name="下箭头 17"/>
            <p:cNvSpPr/>
            <p:nvPr/>
          </p:nvSpPr>
          <p:spPr>
            <a:xfrm>
              <a:off x="581025" y="885825"/>
              <a:ext cx="276225" cy="190500"/>
            </a:xfrm>
            <a:prstGeom prst="downArrow">
              <a:avLst/>
            </a:prstGeom>
            <a:ln w="127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sz="1600"/>
            </a:p>
          </p:txBody>
        </p:sp>
        <p:sp>
          <p:nvSpPr>
            <p:cNvPr id="19" name="圆角矩形 18"/>
            <p:cNvSpPr/>
            <p:nvPr/>
          </p:nvSpPr>
          <p:spPr>
            <a:xfrm>
              <a:off x="85725" y="1076325"/>
              <a:ext cx="1285875" cy="342900"/>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600" kern="100">
                  <a:effectLst/>
                  <a:ea typeface="宋体"/>
                  <a:cs typeface="Times New Roman"/>
                </a:rPr>
                <a:t>实验组（</a:t>
              </a:r>
              <a:r>
                <a:rPr lang="en-US" sz="1600" kern="100">
                  <a:effectLst/>
                  <a:ea typeface="宋体"/>
                  <a:cs typeface="Times New Roman"/>
                </a:rPr>
                <a:t>15</a:t>
              </a:r>
              <a:r>
                <a:rPr lang="zh-CN" sz="1600" kern="100">
                  <a:effectLst/>
                  <a:ea typeface="宋体"/>
                  <a:cs typeface="Times New Roman"/>
                </a:rPr>
                <a:t>人）</a:t>
              </a:r>
            </a:p>
          </p:txBody>
        </p:sp>
        <p:sp>
          <p:nvSpPr>
            <p:cNvPr id="20" name="圆角矩形 19"/>
            <p:cNvSpPr/>
            <p:nvPr/>
          </p:nvSpPr>
          <p:spPr>
            <a:xfrm>
              <a:off x="1409700" y="1076325"/>
              <a:ext cx="1285875" cy="342900"/>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600" kern="100">
                  <a:effectLst/>
                  <a:ea typeface="宋体"/>
                  <a:cs typeface="Times New Roman"/>
                </a:rPr>
                <a:t>实验组（</a:t>
              </a:r>
              <a:r>
                <a:rPr lang="en-US" sz="1600" kern="100">
                  <a:effectLst/>
                  <a:ea typeface="宋体"/>
                  <a:cs typeface="Times New Roman"/>
                </a:rPr>
                <a:t>15</a:t>
              </a:r>
              <a:r>
                <a:rPr lang="zh-CN" sz="1600" kern="100">
                  <a:effectLst/>
                  <a:ea typeface="宋体"/>
                  <a:cs typeface="Times New Roman"/>
                </a:rPr>
                <a:t>人）</a:t>
              </a:r>
            </a:p>
          </p:txBody>
        </p:sp>
        <p:sp>
          <p:nvSpPr>
            <p:cNvPr id="21" name="下箭头 20"/>
            <p:cNvSpPr/>
            <p:nvPr/>
          </p:nvSpPr>
          <p:spPr>
            <a:xfrm>
              <a:off x="590550" y="1419225"/>
              <a:ext cx="276225" cy="190500"/>
            </a:xfrm>
            <a:prstGeom prst="downArrow">
              <a:avLst/>
            </a:prstGeom>
            <a:ln w="127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sz="1600"/>
            </a:p>
          </p:txBody>
        </p:sp>
        <p:sp>
          <p:nvSpPr>
            <p:cNvPr id="22" name="下箭头 21"/>
            <p:cNvSpPr/>
            <p:nvPr/>
          </p:nvSpPr>
          <p:spPr>
            <a:xfrm>
              <a:off x="1962150" y="1419225"/>
              <a:ext cx="276225" cy="190500"/>
            </a:xfrm>
            <a:prstGeom prst="downArrow">
              <a:avLst/>
            </a:prstGeom>
            <a:ln w="127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sz="1600"/>
            </a:p>
          </p:txBody>
        </p:sp>
        <p:sp>
          <p:nvSpPr>
            <p:cNvPr id="23" name="剪去单角的矩形 22"/>
            <p:cNvSpPr/>
            <p:nvPr/>
          </p:nvSpPr>
          <p:spPr>
            <a:xfrm>
              <a:off x="0" y="1609725"/>
              <a:ext cx="1371600" cy="638175"/>
            </a:xfrm>
            <a:prstGeom prst="snip1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600" kern="100">
                  <a:effectLst/>
                  <a:ea typeface="宋体"/>
                  <a:cs typeface="Times New Roman"/>
                </a:rPr>
                <a:t>交互式概念图移动学习</a:t>
              </a:r>
            </a:p>
          </p:txBody>
        </p:sp>
        <p:sp>
          <p:nvSpPr>
            <p:cNvPr id="24" name="剪去单角的矩形 23"/>
            <p:cNvSpPr/>
            <p:nvPr/>
          </p:nvSpPr>
          <p:spPr>
            <a:xfrm>
              <a:off x="1447800" y="1609725"/>
              <a:ext cx="1371600" cy="638175"/>
            </a:xfrm>
            <a:prstGeom prst="snip1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600" kern="100">
                  <a:effectLst/>
                  <a:ea typeface="宋体"/>
                  <a:cs typeface="Times New Roman"/>
                </a:rPr>
                <a:t>传统（无交互</a:t>
              </a:r>
              <a:r>
                <a:rPr lang="en-US" sz="1600" kern="100">
                  <a:effectLst/>
                  <a:ea typeface="宋体"/>
                  <a:cs typeface="Times New Roman"/>
                </a:rPr>
                <a:t>/</a:t>
              </a:r>
              <a:r>
                <a:rPr lang="zh-CN" sz="1600" kern="100">
                  <a:effectLst/>
                  <a:ea typeface="宋体"/>
                  <a:cs typeface="Times New Roman"/>
                </a:rPr>
                <a:t>反馈）概念图移动学习</a:t>
              </a:r>
            </a:p>
          </p:txBody>
        </p:sp>
        <p:sp>
          <p:nvSpPr>
            <p:cNvPr id="25" name="下箭头 24"/>
            <p:cNvSpPr/>
            <p:nvPr/>
          </p:nvSpPr>
          <p:spPr>
            <a:xfrm>
              <a:off x="2009775" y="2247900"/>
              <a:ext cx="276225" cy="190500"/>
            </a:xfrm>
            <a:prstGeom prst="downArrow">
              <a:avLst/>
            </a:prstGeom>
            <a:ln w="127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sz="1600"/>
            </a:p>
          </p:txBody>
        </p:sp>
        <p:sp>
          <p:nvSpPr>
            <p:cNvPr id="26" name="下箭头 25"/>
            <p:cNvSpPr/>
            <p:nvPr/>
          </p:nvSpPr>
          <p:spPr>
            <a:xfrm>
              <a:off x="581025" y="2247900"/>
              <a:ext cx="276225" cy="190500"/>
            </a:xfrm>
            <a:prstGeom prst="downArrow">
              <a:avLst/>
            </a:prstGeom>
            <a:ln w="127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sz="1600"/>
            </a:p>
          </p:txBody>
        </p:sp>
        <p:sp>
          <p:nvSpPr>
            <p:cNvPr id="27" name="圆角矩形 26"/>
            <p:cNvSpPr/>
            <p:nvPr/>
          </p:nvSpPr>
          <p:spPr>
            <a:xfrm>
              <a:off x="333375" y="2438400"/>
              <a:ext cx="2181225" cy="342900"/>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600" kern="100" dirty="0">
                  <a:effectLst/>
                  <a:ea typeface="宋体"/>
                  <a:cs typeface="Times New Roman"/>
                </a:rPr>
                <a:t>后测问卷（测</a:t>
              </a:r>
              <a:r>
                <a:rPr lang="zh-CN" sz="1600" kern="100" dirty="0" smtClean="0">
                  <a:effectLst/>
                  <a:ea typeface="宋体"/>
                  <a:cs typeface="Times New Roman"/>
                </a:rPr>
                <a:t>态度</a:t>
              </a:r>
              <a:r>
                <a:rPr lang="zh-CN" altLang="en-US" sz="1600" kern="100" dirty="0" smtClean="0">
                  <a:effectLst/>
                  <a:ea typeface="宋体"/>
                  <a:cs typeface="Times New Roman"/>
                </a:rPr>
                <a:t>，心理负荷</a:t>
              </a:r>
              <a:r>
                <a:rPr lang="zh-CN" sz="1600" kern="100" dirty="0" smtClean="0">
                  <a:effectLst/>
                  <a:ea typeface="宋体"/>
                  <a:cs typeface="Times New Roman"/>
                </a:rPr>
                <a:t>）</a:t>
              </a:r>
              <a:endParaRPr lang="zh-CN" sz="1600" kern="100" dirty="0">
                <a:effectLst/>
                <a:ea typeface="宋体"/>
                <a:cs typeface="Times New Roman"/>
              </a:endParaRPr>
            </a:p>
          </p:txBody>
        </p:sp>
        <p:sp>
          <p:nvSpPr>
            <p:cNvPr id="28" name="圆角矩形 27"/>
            <p:cNvSpPr/>
            <p:nvPr/>
          </p:nvSpPr>
          <p:spPr>
            <a:xfrm>
              <a:off x="333375" y="3067050"/>
              <a:ext cx="2181225" cy="342900"/>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600" kern="100" dirty="0">
                  <a:effectLst/>
                  <a:ea typeface="宋体"/>
                  <a:cs typeface="Times New Roman"/>
                </a:rPr>
                <a:t>后测（</a:t>
              </a:r>
              <a:r>
                <a:rPr lang="zh-CN" sz="1600" kern="100" dirty="0" smtClean="0">
                  <a:effectLst/>
                  <a:ea typeface="宋体"/>
                  <a:cs typeface="Times New Roman"/>
                </a:rPr>
                <a:t>测</a:t>
              </a:r>
              <a:r>
                <a:rPr lang="zh-CN" altLang="en-US" sz="1600" kern="100" dirty="0">
                  <a:ea typeface="宋体"/>
                  <a:cs typeface="Times New Roman"/>
                </a:rPr>
                <a:t>蝴蝶生态</a:t>
              </a:r>
              <a:r>
                <a:rPr lang="zh-CN" sz="1600" kern="100" dirty="0" smtClean="0">
                  <a:effectLst/>
                  <a:ea typeface="宋体"/>
                  <a:cs typeface="Times New Roman"/>
                </a:rPr>
                <a:t>）</a:t>
              </a:r>
              <a:endParaRPr lang="zh-CN" sz="1600" kern="100" dirty="0">
                <a:effectLst/>
                <a:ea typeface="宋体"/>
                <a:cs typeface="Times New Roman"/>
              </a:endParaRPr>
            </a:p>
          </p:txBody>
        </p:sp>
        <p:sp>
          <p:nvSpPr>
            <p:cNvPr id="29" name="下箭头 28"/>
            <p:cNvSpPr/>
            <p:nvPr/>
          </p:nvSpPr>
          <p:spPr>
            <a:xfrm>
              <a:off x="1295400" y="2781300"/>
              <a:ext cx="276225" cy="285750"/>
            </a:xfrm>
            <a:prstGeom prst="downArrow">
              <a:avLst/>
            </a:prstGeom>
            <a:ln w="127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sz="1600"/>
            </a:p>
          </p:txBody>
        </p:sp>
        <p:sp>
          <p:nvSpPr>
            <p:cNvPr id="30" name="矩形 29"/>
            <p:cNvSpPr/>
            <p:nvPr/>
          </p:nvSpPr>
          <p:spPr>
            <a:xfrm>
              <a:off x="3533775" y="0"/>
              <a:ext cx="1019175" cy="323850"/>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600" kern="100">
                  <a:effectLst/>
                  <a:ea typeface="宋体"/>
                  <a:cs typeface="Times New Roman"/>
                </a:rPr>
                <a:t>80min</a:t>
              </a:r>
              <a:endParaRPr lang="zh-CN" sz="1600" kern="100">
                <a:effectLst/>
                <a:ea typeface="宋体"/>
                <a:cs typeface="Times New Roman"/>
              </a:endParaRPr>
            </a:p>
          </p:txBody>
        </p:sp>
        <p:sp>
          <p:nvSpPr>
            <p:cNvPr id="31" name="矩形 30"/>
            <p:cNvSpPr/>
            <p:nvPr/>
          </p:nvSpPr>
          <p:spPr>
            <a:xfrm>
              <a:off x="3533775" y="533400"/>
              <a:ext cx="1019175" cy="323850"/>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600" kern="100">
                  <a:effectLst/>
                  <a:ea typeface="宋体"/>
                  <a:cs typeface="Times New Roman"/>
                </a:rPr>
                <a:t>40min</a:t>
              </a:r>
              <a:endParaRPr lang="zh-CN" sz="1600" kern="100">
                <a:effectLst/>
                <a:ea typeface="宋体"/>
                <a:cs typeface="Times New Roman"/>
              </a:endParaRPr>
            </a:p>
          </p:txBody>
        </p:sp>
        <p:sp>
          <p:nvSpPr>
            <p:cNvPr id="34" name="矩形 33"/>
            <p:cNvSpPr/>
            <p:nvPr/>
          </p:nvSpPr>
          <p:spPr>
            <a:xfrm>
              <a:off x="3476625" y="1600200"/>
              <a:ext cx="1152525" cy="581025"/>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600" kern="100">
                  <a:effectLst/>
                  <a:ea typeface="宋体"/>
                  <a:cs typeface="Times New Roman"/>
                </a:rPr>
                <a:t>240min</a:t>
              </a:r>
              <a:endParaRPr lang="zh-CN" sz="1600" kern="100">
                <a:effectLst/>
                <a:ea typeface="宋体"/>
                <a:cs typeface="Times New Roman"/>
              </a:endParaRPr>
            </a:p>
          </p:txBody>
        </p:sp>
        <p:sp>
          <p:nvSpPr>
            <p:cNvPr id="39" name="矩形 38"/>
            <p:cNvSpPr/>
            <p:nvPr/>
          </p:nvSpPr>
          <p:spPr>
            <a:xfrm>
              <a:off x="3533775" y="2438400"/>
              <a:ext cx="1019175" cy="323850"/>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600" kern="100">
                  <a:effectLst/>
                  <a:ea typeface="宋体"/>
                  <a:cs typeface="Times New Roman"/>
                </a:rPr>
                <a:t>20min</a:t>
              </a:r>
              <a:endParaRPr lang="zh-CN" sz="1600" kern="100">
                <a:effectLst/>
                <a:ea typeface="宋体"/>
                <a:cs typeface="Times New Roman"/>
              </a:endParaRPr>
            </a:p>
          </p:txBody>
        </p:sp>
        <p:sp>
          <p:nvSpPr>
            <p:cNvPr id="41" name="矩形 40"/>
            <p:cNvSpPr/>
            <p:nvPr/>
          </p:nvSpPr>
          <p:spPr>
            <a:xfrm>
              <a:off x="3533775" y="3114675"/>
              <a:ext cx="1019175" cy="323850"/>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600" kern="100">
                  <a:effectLst/>
                  <a:ea typeface="宋体"/>
                  <a:cs typeface="Times New Roman"/>
                </a:rPr>
                <a:t>40min</a:t>
              </a:r>
              <a:endParaRPr lang="zh-CN" sz="1600" kern="100">
                <a:effectLst/>
                <a:ea typeface="宋体"/>
                <a:cs typeface="Times New Roman"/>
              </a:endParaRPr>
            </a:p>
          </p:txBody>
        </p:sp>
      </p:grpSp>
    </p:spTree>
    <p:extLst>
      <p:ext uri="{BB962C8B-B14F-4D97-AF65-F5344CB8AC3E}">
        <p14:creationId xmlns:p14="http://schemas.microsoft.com/office/powerpoint/2010/main" val="152773912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8236</TotalTime>
  <Words>2748</Words>
  <Application>Microsoft Office PowerPoint</Application>
  <PresentationFormat>自定义</PresentationFormat>
  <Paragraphs>173</Paragraphs>
  <Slides>19</Slides>
  <Notes>19</Notes>
  <HiddenSlides>0</HiddenSlides>
  <MMClips>0</MMClips>
  <ScaleCrop>false</ScaleCrop>
  <HeadingPairs>
    <vt:vector size="4" baseType="variant">
      <vt:variant>
        <vt:lpstr>主题</vt:lpstr>
      </vt:variant>
      <vt:variant>
        <vt:i4>1</vt:i4>
      </vt:variant>
      <vt:variant>
        <vt:lpstr>幻灯片标题</vt:lpstr>
      </vt:variant>
      <vt:variant>
        <vt:i4>19</vt:i4>
      </vt:variant>
    </vt:vector>
  </HeadingPairs>
  <TitlesOfParts>
    <vt:vector size="20"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lenovo</cp:lastModifiedBy>
  <cp:revision>988</cp:revision>
  <dcterms:created xsi:type="dcterms:W3CDTF">2012-10-07T00:28:30Z</dcterms:created>
  <dcterms:modified xsi:type="dcterms:W3CDTF">2014-06-25T10:38:57Z</dcterms:modified>
</cp:coreProperties>
</file>