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692" r:id="rId3"/>
    <p:sldId id="778" r:id="rId4"/>
    <p:sldId id="748" r:id="rId5"/>
    <p:sldId id="717" r:id="rId6"/>
    <p:sldId id="770" r:id="rId7"/>
    <p:sldId id="771" r:id="rId8"/>
    <p:sldId id="772" r:id="rId9"/>
    <p:sldId id="773" r:id="rId10"/>
    <p:sldId id="774" r:id="rId11"/>
    <p:sldId id="767" r:id="rId12"/>
    <p:sldId id="768" r:id="rId13"/>
    <p:sldId id="769" r:id="rId14"/>
    <p:sldId id="776" r:id="rId15"/>
    <p:sldId id="777" r:id="rId16"/>
    <p:sldId id="786" r:id="rId17"/>
    <p:sldId id="780" r:id="rId18"/>
    <p:sldId id="765" r:id="rId19"/>
    <p:sldId id="781" r:id="rId20"/>
    <p:sldId id="758" r:id="rId21"/>
    <p:sldId id="782" r:id="rId22"/>
    <p:sldId id="763" r:id="rId23"/>
    <p:sldId id="783" r:id="rId24"/>
    <p:sldId id="784" r:id="rId25"/>
    <p:sldId id="785" r:id="rId26"/>
    <p:sldId id="779" r:id="rId27"/>
    <p:sldId id="787" r:id="rId28"/>
    <p:sldId id="789" r:id="rId29"/>
    <p:sldId id="790" r:id="rId30"/>
    <p:sldId id="791" r:id="rId31"/>
    <p:sldId id="792" r:id="rId32"/>
    <p:sldId id="793" r:id="rId33"/>
    <p:sldId id="794" r:id="rId34"/>
    <p:sldId id="796" r:id="rId35"/>
    <p:sldId id="795" r:id="rId36"/>
    <p:sldId id="797" r:id="rId37"/>
    <p:sldId id="798" r:id="rId38"/>
    <p:sldId id="799" r:id="rId39"/>
    <p:sldId id="804" r:id="rId40"/>
    <p:sldId id="800" r:id="rId41"/>
    <p:sldId id="801" r:id="rId42"/>
    <p:sldId id="802" r:id="rId43"/>
    <p:sldId id="764" r:id="rId44"/>
    <p:sldId id="742" r:id="rId45"/>
    <p:sldId id="756" r:id="rId46"/>
    <p:sldId id="749" r:id="rId47"/>
    <p:sldId id="750" r:id="rId48"/>
    <p:sldId id="752" r:id="rId49"/>
    <p:sldId id="754" r:id="rId50"/>
    <p:sldId id="753" r:id="rId51"/>
    <p:sldId id="805" r:id="rId52"/>
    <p:sldId id="807" r:id="rId53"/>
    <p:sldId id="806" r:id="rId54"/>
    <p:sldId id="809" r:id="rId55"/>
    <p:sldId id="808" r:id="rId56"/>
    <p:sldId id="810" r:id="rId57"/>
    <p:sldId id="811" r:id="rId58"/>
    <p:sldId id="814" r:id="rId59"/>
    <p:sldId id="719" r:id="rId60"/>
    <p:sldId id="812" r:id="rId61"/>
    <p:sldId id="813" r:id="rId62"/>
    <p:sldId id="732" r:id="rId63"/>
    <p:sldId id="484" r:id="rId64"/>
  </p:sldIdLst>
  <p:sldSz cx="12195175" cy="6858000"/>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D93BD"/>
    <a:srgbClr val="26AEDE"/>
    <a:srgbClr val="80C634"/>
    <a:srgbClr val="70AD2D"/>
    <a:srgbClr val="8BCD43"/>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90" autoAdjust="0"/>
    <p:restoredTop sz="91042" autoAdjust="0"/>
  </p:normalViewPr>
  <p:slideViewPr>
    <p:cSldViewPr>
      <p:cViewPr>
        <p:scale>
          <a:sx n="70" d="100"/>
          <a:sy n="70" d="100"/>
        </p:scale>
        <p:origin x="-72" y="8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7" d="100"/>
          <a:sy n="57" d="100"/>
        </p:scale>
        <p:origin x="-26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DE10E6C-820F-4880-9C00-2B23647B6EE1}" type="datetimeFigureOut">
              <a:rPr lang="en-US"/>
              <a:pPr>
                <a:defRPr/>
              </a:pPr>
              <a:t>9/29/2014</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57307FB-C9C9-4F69-8380-688CFCE02930}" type="slidenum">
              <a:rPr lang="en-US"/>
              <a:pPr>
                <a:defRPr/>
              </a:pPr>
              <a:t>‹#›</a:t>
            </a:fld>
            <a:endParaRPr lang="en-US"/>
          </a:p>
        </p:txBody>
      </p:sp>
    </p:spTree>
    <p:extLst>
      <p:ext uri="{BB962C8B-B14F-4D97-AF65-F5344CB8AC3E}">
        <p14:creationId xmlns:p14="http://schemas.microsoft.com/office/powerpoint/2010/main" val="2968336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884D846-16D1-4DFD-ABAE-DA5D731610B2}" type="datetimeFigureOut">
              <a:rPr lang="en-US"/>
              <a:pPr>
                <a:defRPr/>
              </a:pPr>
              <a:t>9/29/2014</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3A06A4-F416-47BA-BDF2-E06414979E5D}" type="slidenum">
              <a:rPr lang="en-US"/>
              <a:pPr>
                <a:defRPr/>
              </a:pPr>
              <a:t>‹#›</a:t>
            </a:fld>
            <a:endParaRPr lang="en-US"/>
          </a:p>
        </p:txBody>
      </p:sp>
    </p:spTree>
    <p:extLst>
      <p:ext uri="{BB962C8B-B14F-4D97-AF65-F5344CB8AC3E}">
        <p14:creationId xmlns:p14="http://schemas.microsoft.com/office/powerpoint/2010/main" val="4157306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en-US" altLang="zh-CN" dirty="0" smtClean="0"/>
              <a:t>2012</a:t>
            </a:r>
            <a:r>
              <a:rPr lang="zh-CN" altLang="en-US" dirty="0" smtClean="0"/>
              <a:t>年</a:t>
            </a:r>
            <a:r>
              <a:rPr lang="en-US" altLang="zh-CN" dirty="0" smtClean="0"/>
              <a:t>7</a:t>
            </a:r>
            <a:r>
              <a:rPr lang="zh-CN" altLang="en-US" dirty="0" smtClean="0"/>
              <a:t>月</a:t>
            </a:r>
            <a:r>
              <a:rPr lang="en-US" altLang="zh-CN" dirty="0" smtClean="0"/>
              <a:t>25-28</a:t>
            </a:r>
            <a:r>
              <a:rPr lang="zh-CN" altLang="en-US" dirty="0" smtClean="0"/>
              <a:t>日举行</a:t>
            </a:r>
            <a:endParaRPr lang="en-US" altLang="zh-CN" dirty="0" smtClean="0"/>
          </a:p>
          <a:p>
            <a:r>
              <a:rPr lang="en-US" altLang="zh-CN" b="1" dirty="0" err="1" smtClean="0">
                <a:solidFill>
                  <a:schemeClr val="accent2"/>
                </a:solidFill>
              </a:rPr>
              <a:t>Scratch@MIT</a:t>
            </a:r>
            <a:r>
              <a:rPr lang="en-US" altLang="zh-CN" b="1" dirty="0" smtClean="0">
                <a:solidFill>
                  <a:schemeClr val="accent2"/>
                </a:solidFill>
              </a:rPr>
              <a:t> 2012 </a:t>
            </a:r>
            <a:r>
              <a:rPr lang="zh-CN" altLang="en-US" b="1" dirty="0" smtClean="0">
                <a:solidFill>
                  <a:schemeClr val="accent2"/>
                </a:solidFill>
              </a:rPr>
              <a:t>是两年举办一次的国际会议，会议地点在麻省理工校园内，</a:t>
            </a:r>
            <a:r>
              <a:rPr lang="en-US" altLang="zh-CN" b="1" dirty="0" smtClean="0">
                <a:solidFill>
                  <a:schemeClr val="accent2"/>
                </a:solidFill>
              </a:rPr>
              <a:t>2012</a:t>
            </a:r>
            <a:r>
              <a:rPr lang="zh-CN" altLang="en-US" b="1" dirty="0" smtClean="0">
                <a:solidFill>
                  <a:schemeClr val="accent2"/>
                </a:solidFill>
              </a:rPr>
              <a:t>年是第三届。这个会议的参会者是全世界</a:t>
            </a:r>
            <a:r>
              <a:rPr lang="en-US" altLang="zh-CN" b="1" dirty="0" smtClean="0">
                <a:solidFill>
                  <a:schemeClr val="accent2"/>
                </a:solidFill>
              </a:rPr>
              <a:t>scratch</a:t>
            </a:r>
            <a:r>
              <a:rPr lang="zh-CN" altLang="en-US" b="1" dirty="0" smtClean="0">
                <a:solidFill>
                  <a:schemeClr val="accent2"/>
                </a:solidFill>
              </a:rPr>
              <a:t>社区中的任何成员，可以是教育者，</a:t>
            </a:r>
            <a:r>
              <a:rPr lang="en-US" altLang="zh-CN" b="1" dirty="0" smtClean="0">
                <a:solidFill>
                  <a:schemeClr val="accent2"/>
                </a:solidFill>
              </a:rPr>
              <a:t>scratch</a:t>
            </a:r>
            <a:r>
              <a:rPr lang="zh-CN" altLang="en-US" b="1" dirty="0" smtClean="0">
                <a:solidFill>
                  <a:schemeClr val="accent2"/>
                </a:solidFill>
              </a:rPr>
              <a:t>研究者等等。通过这个会议大家分享</a:t>
            </a:r>
            <a:r>
              <a:rPr lang="en-US" altLang="zh-CN" b="1" dirty="0" smtClean="0">
                <a:solidFill>
                  <a:schemeClr val="accent2"/>
                </a:solidFill>
              </a:rPr>
              <a:t>scratch</a:t>
            </a:r>
            <a:r>
              <a:rPr lang="zh-CN" altLang="en-US" b="1" dirty="0" smtClean="0">
                <a:solidFill>
                  <a:schemeClr val="accent2"/>
                </a:solidFill>
              </a:rPr>
              <a:t>教学经验，分享看法。欢迎大家参加下次也就是</a:t>
            </a:r>
            <a:r>
              <a:rPr lang="en-US" altLang="zh-CN" b="1" dirty="0" smtClean="0">
                <a:solidFill>
                  <a:schemeClr val="accent2"/>
                </a:solidFill>
              </a:rPr>
              <a:t>2014</a:t>
            </a:r>
            <a:r>
              <a:rPr lang="zh-CN" altLang="en-US" b="1" dirty="0" smtClean="0">
                <a:solidFill>
                  <a:schemeClr val="accent2"/>
                </a:solidFill>
              </a:rPr>
              <a:t>年的</a:t>
            </a:r>
            <a:r>
              <a:rPr lang="en-US" altLang="zh-CN" b="1" dirty="0" err="1" smtClean="0">
                <a:solidFill>
                  <a:schemeClr val="accent2"/>
                </a:solidFill>
              </a:rPr>
              <a:t>Scratch@MIT</a:t>
            </a:r>
            <a:r>
              <a:rPr lang="en-US" altLang="zh-CN" b="1" dirty="0" smtClean="0">
                <a:solidFill>
                  <a:schemeClr val="accent2"/>
                </a:solidFill>
              </a:rPr>
              <a:t> 2014</a:t>
            </a:r>
            <a:endParaRPr lang="zh-CN" altLang="en-US" dirty="0"/>
          </a:p>
        </p:txBody>
      </p:sp>
      <p:sp>
        <p:nvSpPr>
          <p:cNvPr id="4" name="日期占位符 3"/>
          <p:cNvSpPr>
            <a:spLocks noGrp="1"/>
          </p:cNvSpPr>
          <p:nvPr>
            <p:ph type="dt" idx="10"/>
          </p:nvPr>
        </p:nvSpPr>
        <p:spPr/>
        <p:txBody>
          <a:bodyPr/>
          <a:lstStyle/>
          <a:p>
            <a:pPr>
              <a:defRPr/>
            </a:pPr>
            <a:fld id="{5578E9F6-AE59-47D6-843C-D8127C3CFBA6}" type="datetime1">
              <a:rPr lang="zh-CN" altLang="en-US" smtClean="0"/>
              <a:pPr>
                <a:defRPr/>
              </a:pPr>
              <a:t>2014/9/29</a:t>
            </a:fld>
            <a:endParaRPr lang="zh-CN" altLang="en-US"/>
          </a:p>
        </p:txBody>
      </p:sp>
      <p:sp>
        <p:nvSpPr>
          <p:cNvPr id="5" name="灯片编号占位符 4"/>
          <p:cNvSpPr>
            <a:spLocks noGrp="1"/>
          </p:cNvSpPr>
          <p:nvPr>
            <p:ph type="sldNum" sz="quarter" idx="11"/>
          </p:nvPr>
        </p:nvSpPr>
        <p:spPr/>
        <p:txBody>
          <a:bodyPr/>
          <a:lstStyle/>
          <a:p>
            <a:pPr>
              <a:defRPr/>
            </a:pPr>
            <a:fld id="{C8FE0D45-C893-41CF-B491-72773AB5CB1E}" type="slidenum">
              <a:rPr lang="zh-CN" altLang="en-US" smtClean="0"/>
              <a:pPr>
                <a:defRPr/>
              </a:pPr>
              <a:t>60</a:t>
            </a:fld>
            <a:endParaRPr lang="zh-CN" altLang="en-US"/>
          </a:p>
        </p:txBody>
      </p:sp>
    </p:spTree>
    <p:extLst>
      <p:ext uri="{BB962C8B-B14F-4D97-AF65-F5344CB8AC3E}">
        <p14:creationId xmlns:p14="http://schemas.microsoft.com/office/powerpoint/2010/main" val="1324421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2" name="矩形 1"/>
          <p:cNvSpPr/>
          <p:nvPr userDrawn="1"/>
        </p:nvSpPr>
        <p:spPr>
          <a:xfrm>
            <a:off x="-158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Picture 2" descr="http://pic17.nipic.com/20111025/7797199_145732330120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9963" y="0"/>
            <a:ext cx="6145212"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1588" y="6669088"/>
            <a:ext cx="12196763" cy="188912"/>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Picture 2" descr="X:\07 Produktion\06_Bilder_und_Hintergründe\Separation Slides\Photoshop\B0579.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6008688"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nvGraphicFramePr>
        <p:xfrm>
          <a:off x="0" y="0"/>
          <a:ext cx="12196759" cy="4008440"/>
        </p:xfrm>
        <a:graphic>
          <a:graphicData uri="http://schemas.openxmlformats.org/drawingml/2006/table">
            <a:tbl>
              <a:tblPr firstRow="1" bandRow="1">
                <a:tableStyleId>{5C22544A-7EE6-4342-B048-85BDC9FD1C3A}</a:tableStyleId>
              </a:tblPr>
              <a:tblGrid>
                <a:gridCol w="1219676"/>
                <a:gridCol w="1219676"/>
                <a:gridCol w="1219676"/>
                <a:gridCol w="1219676"/>
                <a:gridCol w="1146616"/>
                <a:gridCol w="1292735"/>
                <a:gridCol w="1219676"/>
                <a:gridCol w="1219676"/>
                <a:gridCol w="1219676"/>
                <a:gridCol w="1219676"/>
              </a:tblGrid>
              <a:tr h="1002110">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solidFill>
                          <a:schemeClr val="accent1">
                            <a:lumMod val="40000"/>
                            <a:lumOff val="60000"/>
                          </a:schemeClr>
                        </a:solidFill>
                      </a:endParaRPr>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solidFill>
                          <a:schemeClr val="accent1">
                            <a:lumMod val="40000"/>
                            <a:lumOff val="60000"/>
                          </a:schemeClr>
                        </a:solidFill>
                      </a:endParaRPr>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40000"/>
                        <a:lumOff val="60000"/>
                      </a:schemeClr>
                    </a:solidFill>
                  </a:tcPr>
                </a:tc>
              </a:tr>
              <a:tr h="1002110">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58824"/>
                      </a:srgbClr>
                    </a:solidFill>
                  </a:tcPr>
                </a:tc>
                <a:tc>
                  <a:txBody>
                    <a:bodyPr/>
                    <a:lstStyle/>
                    <a:p>
                      <a:endParaRPr lang="zh-CN" altLang="en-US" sz="240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002110">
                <a:tc>
                  <a:txBody>
                    <a:bodyPr/>
                    <a:lstStyle/>
                    <a:p>
                      <a:endParaRPr lang="zh-CN" altLang="en-US" sz="240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69804"/>
                      </a:srgbClr>
                    </a:solidFill>
                  </a:tcPr>
                </a:tc>
                <a:tc>
                  <a:txBody>
                    <a:bodyPr/>
                    <a:lstStyle/>
                    <a:p>
                      <a:endParaRPr lang="zh-CN" altLang="en-US" sz="240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solidFill>
                          <a:schemeClr val="bg1"/>
                        </a:solidFill>
                      </a:endParaRPr>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6D9F1">
                        <a:alpha val="74902"/>
                      </a:srgbClr>
                    </a:solidFill>
                  </a:tcPr>
                </a:tc>
                <a:tc>
                  <a:txBody>
                    <a:bodyPr/>
                    <a:lstStyle/>
                    <a:p>
                      <a:endParaRPr lang="zh-CN" altLang="en-US" sz="240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002110">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558ED5">
                        <a:alpha val="65882"/>
                      </a:srgbClr>
                    </a:solid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11" marB="61011">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6708772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cxnSp>
        <p:nvCxnSpPr>
          <p:cNvPr id="2" name="直接连接符 1"/>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67337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
        <p:nvSpPr>
          <p:cNvPr id="2" name="TextBox 29"/>
          <p:cNvSpPr txBox="1">
            <a:spLocks noChangeArrowheads="1"/>
          </p:cNvSpPr>
          <p:nvPr userDrawn="1"/>
        </p:nvSpPr>
        <p:spPr bwMode="auto">
          <a:xfrm>
            <a:off x="979488" y="141288"/>
            <a:ext cx="1008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sz="1600" smtClean="0">
                <a:solidFill>
                  <a:srgbClr val="FF6600"/>
                </a:solidFill>
                <a:latin typeface="微软雅黑" pitchFamily="34" charset="-122"/>
                <a:ea typeface="微软雅黑" pitchFamily="34" charset="-122"/>
              </a:rPr>
              <a:t>第一章</a:t>
            </a:r>
            <a:endParaRPr lang="en-US" altLang="zh-CN" sz="1600" smtClean="0">
              <a:solidFill>
                <a:srgbClr val="FF6600"/>
              </a:solidFill>
              <a:latin typeface="微软雅黑" pitchFamily="34" charset="-122"/>
              <a:ea typeface="微软雅黑" pitchFamily="34" charset="-122"/>
            </a:endParaRPr>
          </a:p>
        </p:txBody>
      </p:sp>
      <p:cxnSp>
        <p:nvCxnSpPr>
          <p:cNvPr id="3" name="直接连接符 2"/>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26096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2" name="TextBox 29"/>
          <p:cNvSpPr txBox="1">
            <a:spLocks noChangeArrowheads="1"/>
          </p:cNvSpPr>
          <p:nvPr userDrawn="1"/>
        </p:nvSpPr>
        <p:spPr bwMode="auto">
          <a:xfrm>
            <a:off x="979488" y="141288"/>
            <a:ext cx="1008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sz="1600" smtClean="0">
                <a:solidFill>
                  <a:srgbClr val="FF6600"/>
                </a:solidFill>
                <a:latin typeface="微软雅黑" pitchFamily="34" charset="-122"/>
                <a:ea typeface="微软雅黑" pitchFamily="34" charset="-122"/>
              </a:rPr>
              <a:t>第四章</a:t>
            </a:r>
            <a:endParaRPr lang="en-US" altLang="zh-CN" sz="1600" smtClean="0">
              <a:solidFill>
                <a:srgbClr val="FF6600"/>
              </a:solidFill>
              <a:latin typeface="微软雅黑" pitchFamily="34" charset="-122"/>
              <a:ea typeface="微软雅黑" pitchFamily="34" charset="-122"/>
            </a:endParaRPr>
          </a:p>
        </p:txBody>
      </p:sp>
      <p:cxnSp>
        <p:nvCxnSpPr>
          <p:cNvPr id="3" name="直接连接符 2"/>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78721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sp>
        <p:nvSpPr>
          <p:cNvPr id="2" name="TextBox 29"/>
          <p:cNvSpPr txBox="1">
            <a:spLocks noChangeArrowheads="1"/>
          </p:cNvSpPr>
          <p:nvPr userDrawn="1"/>
        </p:nvSpPr>
        <p:spPr bwMode="auto">
          <a:xfrm>
            <a:off x="979488" y="141288"/>
            <a:ext cx="1008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sz="1600" smtClean="0">
                <a:solidFill>
                  <a:srgbClr val="FF6600"/>
                </a:solidFill>
                <a:latin typeface="微软雅黑" pitchFamily="34" charset="-122"/>
                <a:ea typeface="微软雅黑" pitchFamily="34" charset="-122"/>
              </a:rPr>
              <a:t>第四章</a:t>
            </a:r>
            <a:endParaRPr lang="en-US" altLang="zh-CN" sz="1600" smtClean="0">
              <a:solidFill>
                <a:srgbClr val="FF6600"/>
              </a:solidFill>
              <a:latin typeface="微软雅黑" pitchFamily="34" charset="-122"/>
              <a:ea typeface="微软雅黑" pitchFamily="34" charset="-122"/>
            </a:endParaRPr>
          </a:p>
        </p:txBody>
      </p:sp>
      <p:cxnSp>
        <p:nvCxnSpPr>
          <p:cNvPr id="3" name="直接连接符 2"/>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矩形 3"/>
          <p:cNvSpPr/>
          <p:nvPr userDrawn="1"/>
        </p:nvSpPr>
        <p:spPr>
          <a:xfrm>
            <a:off x="768350" y="2133600"/>
            <a:ext cx="10945813" cy="3927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anchor="ctr"/>
          <a:lstStyle/>
          <a:p>
            <a:pPr algn="just" fontAlgn="auto">
              <a:lnSpc>
                <a:spcPct val="200000"/>
              </a:lnSpc>
              <a:spcBef>
                <a:spcPts val="0"/>
              </a:spcBef>
              <a:spcAft>
                <a:spcPts val="0"/>
              </a:spcAft>
              <a:defRPr/>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5" name="矩形 4"/>
          <p:cNvSpPr/>
          <p:nvPr userDrawn="1"/>
        </p:nvSpPr>
        <p:spPr>
          <a:xfrm>
            <a:off x="984250" y="1916113"/>
            <a:ext cx="10514013" cy="504825"/>
          </a:xfrm>
          <a:prstGeom prst="rect">
            <a:avLst/>
          </a:prstGeom>
          <a:solidFill>
            <a:srgbClr val="FF6600"/>
          </a:solidFill>
          <a:effectLst>
            <a:outerShdw blurRad="50800" dist="38100" dir="2700000" algn="tl" rotWithShape="0">
              <a:prstClr val="black">
                <a:alpha val="40000"/>
              </a:prstClr>
            </a:outerShdw>
          </a:effectLst>
        </p:spPr>
        <p:txBody>
          <a:bodyPr tIns="0" bIns="0"/>
          <a:lstStyle/>
          <a:p>
            <a:pPr fontAlgn="auto">
              <a:lnSpc>
                <a:spcPct val="134000"/>
              </a:lnSpc>
              <a:spcBef>
                <a:spcPts val="600"/>
              </a:spcBef>
              <a:spcAft>
                <a:spcPts val="0"/>
              </a:spcAft>
              <a:defRPr/>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37828164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cxnSp>
        <p:nvCxnSpPr>
          <p:cNvPr id="2" name="直接连接符 1"/>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768350" y="2060575"/>
            <a:ext cx="10945813" cy="4000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anchor="ctr"/>
          <a:lstStyle/>
          <a:p>
            <a:pPr algn="just" fontAlgn="auto">
              <a:lnSpc>
                <a:spcPct val="200000"/>
              </a:lnSpc>
              <a:spcBef>
                <a:spcPts val="0"/>
              </a:spcBef>
              <a:spcAft>
                <a:spcPts val="0"/>
              </a:spcAft>
              <a:defRPr/>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4" name="矩形 3"/>
          <p:cNvSpPr/>
          <p:nvPr userDrawn="1"/>
        </p:nvSpPr>
        <p:spPr>
          <a:xfrm>
            <a:off x="984250" y="1916113"/>
            <a:ext cx="649288" cy="4249737"/>
          </a:xfrm>
          <a:prstGeom prst="rect">
            <a:avLst/>
          </a:prstGeom>
          <a:solidFill>
            <a:srgbClr val="FF6600"/>
          </a:solidFill>
          <a:effectLst>
            <a:outerShdw blurRad="50800" dist="38100" dir="2700000" algn="tl" rotWithShape="0">
              <a:prstClr val="black">
                <a:alpha val="40000"/>
              </a:prstClr>
            </a:outerShdw>
          </a:effectLst>
        </p:spPr>
        <p:txBody>
          <a:bodyPr tIns="0" bIns="0"/>
          <a:lstStyle/>
          <a:p>
            <a:pPr fontAlgn="auto">
              <a:lnSpc>
                <a:spcPct val="134000"/>
              </a:lnSpc>
              <a:spcBef>
                <a:spcPts val="600"/>
              </a:spcBef>
              <a:spcAft>
                <a:spcPts val="0"/>
              </a:spcAft>
              <a:defRPr/>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68008569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最后空白">
    <p:spTree>
      <p:nvGrpSpPr>
        <p:cNvPr id="1" name=""/>
        <p:cNvGrpSpPr/>
        <p:nvPr/>
      </p:nvGrpSpPr>
      <p:grpSpPr>
        <a:xfrm>
          <a:off x="0" y="0"/>
          <a:ext cx="0" cy="0"/>
          <a:chOff x="0" y="0"/>
          <a:chExt cx="0" cy="0"/>
        </a:xfrm>
      </p:grpSpPr>
      <p:sp>
        <p:nvSpPr>
          <p:cNvPr id="2" name="矩形 1"/>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61926340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15374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759" y="1143000"/>
            <a:ext cx="10975658" cy="10668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609759" y="2249424"/>
            <a:ext cx="10975658" cy="43251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8783638" y="612775"/>
            <a:ext cx="1277937" cy="457200"/>
          </a:xfrm>
          <a:prstGeom prst="rect">
            <a:avLst/>
          </a:prstGeom>
        </p:spPr>
        <p:txBody>
          <a:bodyPr/>
          <a:lstStyle>
            <a:lvl1pPr>
              <a:defRPr>
                <a:ea typeface="宋体" pitchFamily="2" charset="-122"/>
              </a:defRPr>
            </a:lvl1pPr>
          </a:lstStyle>
          <a:p>
            <a:pPr>
              <a:defRPr/>
            </a:pPr>
            <a:fld id="{350961C6-6D58-467D-84D8-EF3865193A5A}" type="datetimeFigureOut">
              <a:rPr lang="zh-CN" altLang="en-US"/>
              <a:pPr>
                <a:defRPr/>
              </a:pPr>
              <a:t>2014/9/29</a:t>
            </a:fld>
            <a:endParaRPr lang="zh-CN" altLang="en-US"/>
          </a:p>
        </p:txBody>
      </p:sp>
      <p:sp>
        <p:nvSpPr>
          <p:cNvPr id="5" name="页脚占位符 4"/>
          <p:cNvSpPr>
            <a:spLocks noGrp="1"/>
          </p:cNvSpPr>
          <p:nvPr>
            <p:ph type="ftr" sz="quarter" idx="11"/>
          </p:nvPr>
        </p:nvSpPr>
        <p:spPr>
          <a:xfrm>
            <a:off x="7011988" y="612775"/>
            <a:ext cx="1768475" cy="457200"/>
          </a:xfrm>
          <a:prstGeom prst="rect">
            <a:avLst/>
          </a:prstGeom>
        </p:spPr>
        <p:txBody>
          <a:bodyPr/>
          <a:lstStyle>
            <a:lvl1pPr>
              <a:defRPr>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a:xfrm>
            <a:off x="10902950" y="1588"/>
            <a:ext cx="1016000" cy="366712"/>
          </a:xfrm>
          <a:prstGeom prst="rect">
            <a:avLst/>
          </a:prstGeom>
        </p:spPr>
        <p:txBody>
          <a:bodyPr/>
          <a:lstStyle>
            <a:lvl1pPr>
              <a:defRPr>
                <a:ea typeface="宋体" pitchFamily="2" charset="-122"/>
              </a:defRPr>
            </a:lvl1pPr>
          </a:lstStyle>
          <a:p>
            <a:pPr>
              <a:defRPr/>
            </a:pPr>
            <a:fld id="{26DD8608-B958-4432-9C4C-C22E6C80B2B9}" type="slidenum">
              <a:rPr lang="zh-CN" altLang="en-US"/>
              <a:pPr>
                <a:defRPr/>
              </a:pPr>
              <a:t>‹#›</a:t>
            </a:fld>
            <a:endParaRPr lang="zh-CN" altLang="en-US"/>
          </a:p>
        </p:txBody>
      </p:sp>
    </p:spTree>
    <p:extLst>
      <p:ext uri="{BB962C8B-B14F-4D97-AF65-F5344CB8AC3E}">
        <p14:creationId xmlns:p14="http://schemas.microsoft.com/office/powerpoint/2010/main" val="1341143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1485"/>
            <a:ext cx="10365899" cy="1468967"/>
          </a:xfrm>
          <a:prstGeom prst="rect">
            <a:avLst/>
          </a:prstGeom>
        </p:spPr>
        <p:txBody>
          <a:bodyPr lIns="121935" tIns="60968" rIns="121935" bIns="60968"/>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a:prstGeom prst="rect">
            <a:avLst/>
          </a:prstGeom>
        </p:spPr>
        <p:txBody>
          <a:bodyPr lIns="121935" tIns="60968" rIns="121935" bIns="60968"/>
          <a:lstStyle>
            <a:lvl1pPr marL="0" indent="0" algn="ctr">
              <a:buNone/>
              <a:defRPr/>
            </a:lvl1pPr>
            <a:lvl2pPr marL="609676" indent="0" algn="ctr">
              <a:buNone/>
              <a:defRPr/>
            </a:lvl2pPr>
            <a:lvl3pPr marL="1219352" indent="0" algn="ctr">
              <a:buNone/>
              <a:defRPr/>
            </a:lvl3pPr>
            <a:lvl4pPr marL="1829029" indent="0" algn="ctr">
              <a:buNone/>
              <a:defRPr/>
            </a:lvl4pPr>
            <a:lvl5pPr marL="2438705" indent="0" algn="ctr">
              <a:buNone/>
              <a:defRPr/>
            </a:lvl5pPr>
            <a:lvl6pPr marL="3048381" indent="0" algn="ctr">
              <a:buNone/>
              <a:defRPr/>
            </a:lvl6pPr>
            <a:lvl7pPr marL="3658057" indent="0" algn="ctr">
              <a:buNone/>
              <a:defRPr/>
            </a:lvl7pPr>
            <a:lvl8pPr marL="4267733" indent="0" algn="ctr">
              <a:buNone/>
              <a:defRPr/>
            </a:lvl8pPr>
            <a:lvl9pPr marL="487741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64806394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p:cNvSpPr/>
          <p:nvPr userDrawn="1"/>
        </p:nvSpPr>
        <p:spPr>
          <a:xfrm>
            <a:off x="0" y="0"/>
            <a:ext cx="12195175" cy="6858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userDrawn="1"/>
        </p:nvSpPr>
        <p:spPr>
          <a:xfrm>
            <a:off x="388938" y="319088"/>
            <a:ext cx="11417300" cy="6219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5"/>
          <p:cNvSpPr txBox="1">
            <a:spLocks noChangeArrowheads="1"/>
          </p:cNvSpPr>
          <p:nvPr userDrawn="1"/>
        </p:nvSpPr>
        <p:spPr bwMode="auto">
          <a:xfrm>
            <a:off x="5665788" y="6524625"/>
            <a:ext cx="982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defRPr/>
            </a:pPr>
            <a:r>
              <a:rPr lang="en-US" altLang="zh-CN" sz="1600" smtClean="0">
                <a:solidFill>
                  <a:schemeClr val="bg1"/>
                </a:solidFill>
              </a:rPr>
              <a:t>—  </a:t>
            </a:r>
            <a:fld id="{FB95B1AA-B5F9-469F-8B0A-E4A2F6E1C87F}" type="slidenum">
              <a:rPr lang="zh-CN" altLang="en-US" sz="1600" smtClean="0">
                <a:solidFill>
                  <a:schemeClr val="bg1"/>
                </a:solidFill>
              </a:rPr>
              <a:pPr>
                <a:defRPr/>
              </a:pPr>
              <a:t>‹#›</a:t>
            </a:fld>
            <a:r>
              <a:rPr lang="zh-CN" altLang="en-US" sz="1600" smtClean="0">
                <a:solidFill>
                  <a:schemeClr val="bg1"/>
                </a:solidFill>
              </a:rPr>
              <a:t> </a:t>
            </a:r>
            <a:r>
              <a:rPr lang="en-US" altLang="zh-CN" sz="1600" smtClean="0">
                <a:solidFill>
                  <a:schemeClr val="bg1"/>
                </a:solidFill>
              </a:rPr>
              <a:t>—</a:t>
            </a:r>
            <a:r>
              <a:rPr lang="zh-CN" altLang="en-US" sz="1600" smtClean="0">
                <a:solidFill>
                  <a:schemeClr val="bg1"/>
                </a:solidFill>
              </a:rPr>
              <a:t> </a:t>
            </a:r>
            <a:endParaRPr lang="zh-CN" altLang="en-US" sz="1600" smtClean="0">
              <a:solidFill>
                <a:schemeClr val="bg1"/>
              </a:solidFill>
              <a:latin typeface="微软雅黑" pitchFamily="34" charset="-122"/>
              <a:ea typeface="微软雅黑" pitchFamily="34" charset="-122"/>
            </a:endParaRPr>
          </a:p>
        </p:txBody>
      </p:sp>
      <p:cxnSp>
        <p:nvCxnSpPr>
          <p:cNvPr id="5" name="直接连接符 4"/>
          <p:cNvCxnSpPr/>
          <p:nvPr userDrawn="1"/>
        </p:nvCxnSpPr>
        <p:spPr>
          <a:xfrm>
            <a:off x="193675" y="1104900"/>
            <a:ext cx="2951163"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625475" y="706438"/>
            <a:ext cx="3024188" cy="39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000" dirty="0">
                <a:solidFill>
                  <a:srgbClr val="148BDC"/>
                </a:solidFill>
                <a:latin typeface="微软雅黑" panose="020B0503020204020204" pitchFamily="34" charset="-122"/>
                <a:ea typeface="微软雅黑" panose="020B0503020204020204" pitchFamily="34" charset="-122"/>
              </a:rPr>
              <a:t>  目录页 </a:t>
            </a:r>
            <a:r>
              <a:rPr lang="en-US" altLang="zh-CN" sz="2000" dirty="0">
                <a:solidFill>
                  <a:srgbClr val="148BDC"/>
                </a:solidFill>
                <a:latin typeface="微软雅黑" panose="020B0503020204020204" pitchFamily="34" charset="-122"/>
                <a:ea typeface="微软雅黑" panose="020B0503020204020204" pitchFamily="34" charset="-122"/>
              </a:rPr>
              <a:t> </a:t>
            </a:r>
            <a:r>
              <a:rPr lang="en-US" altLang="zh-CN" sz="1400" b="1" dirty="0">
                <a:solidFill>
                  <a:srgbClr val="FF6600"/>
                </a:solidFill>
                <a:ea typeface="微软雅黑" pitchFamily="34" charset="-122"/>
                <a:cs typeface="Arial Unicode MS" pitchFamily="34" charset="-122"/>
              </a:rPr>
              <a:t>CONTENTS PAGE</a:t>
            </a:r>
            <a:r>
              <a:rPr lang="en-US" altLang="zh-CN" sz="1400" dirty="0">
                <a:solidFill>
                  <a:srgbClr val="FF6600"/>
                </a:solidFill>
                <a:latin typeface="微软雅黑" panose="020B0503020204020204" pitchFamily="34" charset="-122"/>
                <a:ea typeface="微软雅黑" panose="020B0503020204020204" pitchFamily="34" charset="-122"/>
              </a:rPr>
              <a:t> </a:t>
            </a:r>
            <a:endParaRPr lang="zh-CN" altLang="en-US" sz="1400" dirty="0">
              <a:solidFill>
                <a:srgbClr val="FF66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6514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50" fill="hold"/>
                                        <p:tgtEl>
                                          <p:spTgt spid="5"/>
                                        </p:tgtEl>
                                        <p:attrNameLst>
                                          <p:attrName>ppt_x</p:attrName>
                                        </p:attrNameLst>
                                      </p:cBhvr>
                                      <p:tavLst>
                                        <p:tav tm="0">
                                          <p:val>
                                            <p:strVal val="0-#ppt_w/2"/>
                                          </p:val>
                                        </p:tav>
                                        <p:tav tm="100000">
                                          <p:val>
                                            <p:strVal val="#ppt_x"/>
                                          </p:val>
                                        </p:tav>
                                      </p:tavLst>
                                    </p:anim>
                                    <p:anim calcmode="lin" valueType="num">
                                      <p:cBhvr additive="base">
                                        <p:cTn id="8" dur="4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45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2" name="TextBox 15"/>
          <p:cNvSpPr txBox="1">
            <a:spLocks noChangeArrowheads="1"/>
          </p:cNvSpPr>
          <p:nvPr userDrawn="1"/>
        </p:nvSpPr>
        <p:spPr bwMode="auto">
          <a:xfrm>
            <a:off x="625475" y="1001713"/>
            <a:ext cx="129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1600" smtClean="0">
                <a:solidFill>
                  <a:srgbClr val="FFFFFF"/>
                </a:solidFill>
                <a:latin typeface="Agency FB" pitchFamily="34" charset="0"/>
                <a:ea typeface="Adobe 宋体 Std L" pitchFamily="18" charset="-122"/>
              </a:rPr>
              <a:t>Contents Page</a:t>
            </a:r>
            <a:endParaRPr lang="zh-CN" altLang="en-US" sz="1600" smtClean="0">
              <a:solidFill>
                <a:srgbClr val="FFFFFF"/>
              </a:solidFill>
              <a:latin typeface="Agency FB" pitchFamily="34" charset="0"/>
              <a:ea typeface="Adobe 宋体 Std L" pitchFamily="18" charset="-122"/>
            </a:endParaRPr>
          </a:p>
        </p:txBody>
      </p:sp>
      <p:sp>
        <p:nvSpPr>
          <p:cNvPr id="3" name="文本框 24"/>
          <p:cNvSpPr txBox="1">
            <a:spLocks noChangeArrowheads="1"/>
          </p:cNvSpPr>
          <p:nvPr userDrawn="1"/>
        </p:nvSpPr>
        <p:spPr bwMode="auto">
          <a:xfrm>
            <a:off x="625475" y="56197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sz="2400" smtClean="0">
                <a:solidFill>
                  <a:srgbClr val="FFFFFF"/>
                </a:solidFill>
                <a:ea typeface="微软雅黑" pitchFamily="34" charset="-122"/>
              </a:rPr>
              <a:t>目录页</a:t>
            </a:r>
          </a:p>
        </p:txBody>
      </p:sp>
      <p:sp>
        <p:nvSpPr>
          <p:cNvPr id="4" name="矩形 3"/>
          <p:cNvSpPr/>
          <p:nvPr userDrawn="1"/>
        </p:nvSpPr>
        <p:spPr>
          <a:xfrm>
            <a:off x="0" y="0"/>
            <a:ext cx="12195175" cy="6858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userDrawn="1"/>
        </p:nvSpPr>
        <p:spPr>
          <a:xfrm>
            <a:off x="388938" y="319088"/>
            <a:ext cx="11417300" cy="6219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6" name="直接连接符 5"/>
          <p:cNvCxnSpPr/>
          <p:nvPr userDrawn="1"/>
        </p:nvCxnSpPr>
        <p:spPr>
          <a:xfrm>
            <a:off x="193675" y="1104900"/>
            <a:ext cx="2951163"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sp>
        <p:nvSpPr>
          <p:cNvPr id="7" name="TextBox 15"/>
          <p:cNvSpPr txBox="1">
            <a:spLocks noChangeArrowheads="1"/>
          </p:cNvSpPr>
          <p:nvPr userDrawn="1"/>
        </p:nvSpPr>
        <p:spPr bwMode="auto">
          <a:xfrm>
            <a:off x="5592763" y="6524625"/>
            <a:ext cx="984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defRPr/>
            </a:pPr>
            <a:r>
              <a:rPr lang="en-US" altLang="zh-CN" sz="1600" smtClean="0">
                <a:solidFill>
                  <a:schemeClr val="bg1"/>
                </a:solidFill>
              </a:rPr>
              <a:t>—  </a:t>
            </a:r>
            <a:fld id="{CE88633D-6778-4CD5-A629-8547BA657386}" type="slidenum">
              <a:rPr lang="zh-CN" altLang="en-US" sz="1600" smtClean="0">
                <a:solidFill>
                  <a:schemeClr val="bg1"/>
                </a:solidFill>
              </a:rPr>
              <a:pPr>
                <a:defRPr/>
              </a:pPr>
              <a:t>‹#›</a:t>
            </a:fld>
            <a:r>
              <a:rPr lang="zh-CN" altLang="en-US" sz="1600" smtClean="0">
                <a:solidFill>
                  <a:schemeClr val="bg1"/>
                </a:solidFill>
              </a:rPr>
              <a:t> </a:t>
            </a:r>
            <a:r>
              <a:rPr lang="en-US" altLang="zh-CN" sz="1600" smtClean="0">
                <a:solidFill>
                  <a:schemeClr val="bg1"/>
                </a:solidFill>
              </a:rPr>
              <a:t>—</a:t>
            </a:r>
            <a:r>
              <a:rPr lang="zh-CN" altLang="en-US" sz="1600" smtClean="0">
                <a:solidFill>
                  <a:schemeClr val="bg1"/>
                </a:solidFill>
              </a:rPr>
              <a:t> </a:t>
            </a:r>
            <a:endParaRPr lang="zh-CN" altLang="en-US" sz="1600" smtClean="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92451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cxnSp>
        <p:nvCxnSpPr>
          <p:cNvPr id="2" name="直接连接符 1"/>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61413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过渡页1">
    <p:spTree>
      <p:nvGrpSpPr>
        <p:cNvPr id="1" name=""/>
        <p:cNvGrpSpPr/>
        <p:nvPr/>
      </p:nvGrpSpPr>
      <p:grpSpPr>
        <a:xfrm>
          <a:off x="0" y="0"/>
          <a:ext cx="0" cy="0"/>
          <a:chOff x="0" y="0"/>
          <a:chExt cx="0" cy="0"/>
        </a:xfrm>
      </p:grpSpPr>
      <p:cxnSp>
        <p:nvCxnSpPr>
          <p:cNvPr id="2" name="直接连接符 1"/>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94042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cxnSp>
        <p:nvCxnSpPr>
          <p:cNvPr id="2" name="直接连接符 1"/>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768350" y="2133600"/>
            <a:ext cx="10945813" cy="3927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anchor="ctr"/>
          <a:lstStyle/>
          <a:p>
            <a:pPr algn="just" fontAlgn="auto">
              <a:lnSpc>
                <a:spcPct val="200000"/>
              </a:lnSpc>
              <a:spcBef>
                <a:spcPts val="0"/>
              </a:spcBef>
              <a:spcAft>
                <a:spcPts val="0"/>
              </a:spcAft>
              <a:defRPr/>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4" name="矩形 3"/>
          <p:cNvSpPr/>
          <p:nvPr userDrawn="1"/>
        </p:nvSpPr>
        <p:spPr>
          <a:xfrm>
            <a:off x="984250" y="1916113"/>
            <a:ext cx="10514013" cy="504825"/>
          </a:xfrm>
          <a:prstGeom prst="rect">
            <a:avLst/>
          </a:prstGeom>
          <a:solidFill>
            <a:srgbClr val="FF6600"/>
          </a:solidFill>
          <a:effectLst>
            <a:outerShdw blurRad="50800" dist="38100" dir="2700000" algn="tl" rotWithShape="0">
              <a:prstClr val="black">
                <a:alpha val="40000"/>
              </a:prstClr>
            </a:outerShdw>
          </a:effectLst>
        </p:spPr>
        <p:txBody>
          <a:bodyPr tIns="0" bIns="0"/>
          <a:lstStyle/>
          <a:p>
            <a:pPr fontAlgn="auto">
              <a:lnSpc>
                <a:spcPct val="134000"/>
              </a:lnSpc>
              <a:spcBef>
                <a:spcPts val="600"/>
              </a:spcBef>
              <a:spcAft>
                <a:spcPts val="0"/>
              </a:spcAft>
              <a:defRPr/>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75523784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1"/>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81364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2" name="直接连接符 1"/>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768350" y="2133600"/>
            <a:ext cx="10945813" cy="3927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anchor="ctr"/>
          <a:lstStyle/>
          <a:p>
            <a:pPr algn="just" fontAlgn="auto">
              <a:lnSpc>
                <a:spcPct val="200000"/>
              </a:lnSpc>
              <a:spcBef>
                <a:spcPts val="0"/>
              </a:spcBef>
              <a:spcAft>
                <a:spcPts val="0"/>
              </a:spcAft>
              <a:defRPr/>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4" name="矩形 3"/>
          <p:cNvSpPr/>
          <p:nvPr userDrawn="1"/>
        </p:nvSpPr>
        <p:spPr>
          <a:xfrm>
            <a:off x="984250" y="1916113"/>
            <a:ext cx="10514013" cy="504825"/>
          </a:xfrm>
          <a:prstGeom prst="rect">
            <a:avLst/>
          </a:prstGeom>
          <a:solidFill>
            <a:srgbClr val="FF6600"/>
          </a:solidFill>
          <a:effectLst>
            <a:outerShdw blurRad="50800" dist="38100" dir="2700000" algn="tl" rotWithShape="0">
              <a:prstClr val="black">
                <a:alpha val="40000"/>
              </a:prstClr>
            </a:outerShdw>
          </a:effectLst>
        </p:spPr>
        <p:txBody>
          <a:bodyPr tIns="0" bIns="0"/>
          <a:lstStyle/>
          <a:p>
            <a:pPr fontAlgn="auto">
              <a:lnSpc>
                <a:spcPct val="134000"/>
              </a:lnSpc>
              <a:spcBef>
                <a:spcPts val="600"/>
              </a:spcBef>
              <a:spcAft>
                <a:spcPts val="0"/>
              </a:spcAft>
              <a:defRPr/>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28224706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cxnSp>
        <p:nvCxnSpPr>
          <p:cNvPr id="2" name="直接连接符 1"/>
          <p:cNvCxnSpPr/>
          <p:nvPr userDrawn="1"/>
        </p:nvCxnSpPr>
        <p:spPr>
          <a:xfrm>
            <a:off x="996950" y="504825"/>
            <a:ext cx="97313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06190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直接连接符 4"/>
          <p:cNvCxnSpPr/>
          <p:nvPr/>
        </p:nvCxnSpPr>
        <p:spPr>
          <a:xfrm>
            <a:off x="0" y="836613"/>
            <a:ext cx="12195175" cy="0"/>
          </a:xfrm>
          <a:prstGeom prst="line">
            <a:avLst/>
          </a:prstGeom>
          <a:ln>
            <a:solidFill>
              <a:srgbClr val="148BDC"/>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0" y="276225"/>
            <a:ext cx="10439400" cy="250825"/>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28" name="TextBox 15"/>
          <p:cNvSpPr txBox="1">
            <a:spLocks noChangeArrowheads="1"/>
          </p:cNvSpPr>
          <p:nvPr/>
        </p:nvSpPr>
        <p:spPr bwMode="auto">
          <a:xfrm>
            <a:off x="5692775" y="6453188"/>
            <a:ext cx="765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fld id="{0AB1F8D5-DBAD-44A3-96EB-D029687471A6}" type="slidenum">
              <a:rPr lang="zh-CN" altLang="en-US" sz="1600" smtClean="0">
                <a:solidFill>
                  <a:srgbClr val="148BDC"/>
                </a:solidFill>
              </a:rPr>
              <a:pPr algn="ctr">
                <a:defRPr/>
              </a:pPr>
              <a:t>‹#›</a:t>
            </a:fld>
            <a:r>
              <a:rPr lang="zh-CN" altLang="en-US" sz="1600" smtClean="0">
                <a:solidFill>
                  <a:schemeClr val="bg1"/>
                </a:solidFill>
              </a:rPr>
              <a:t> </a:t>
            </a:r>
            <a:endParaRPr lang="zh-CN" altLang="en-US" sz="1600" smtClean="0">
              <a:solidFill>
                <a:schemeClr val="bg1"/>
              </a:solidFill>
              <a:latin typeface="微软雅黑" pitchFamily="34" charset="-122"/>
              <a:ea typeface="微软雅黑" pitchFamily="34" charset="-122"/>
            </a:endParaRPr>
          </a:p>
        </p:txBody>
      </p:sp>
      <p:sp>
        <p:nvSpPr>
          <p:cNvPr id="2" name="矩形 1"/>
          <p:cNvSpPr/>
          <p:nvPr/>
        </p:nvSpPr>
        <p:spPr>
          <a:xfrm>
            <a:off x="841375" y="0"/>
            <a:ext cx="1284288" cy="965200"/>
          </a:xfrm>
          <a:prstGeom prst="rect">
            <a:avLst/>
          </a:prstGeom>
          <a:solidFill>
            <a:srgbClr val="FFFFFF">
              <a:alpha val="85098"/>
            </a:srgbClr>
          </a:solidFill>
          <a:ln w="3175" cap="flat" cmpd="sng" algn="ctr">
            <a:noFill/>
            <a:prstDash val="solid"/>
          </a:ln>
          <a:effectLst>
            <a:outerShdw blurRad="50800" dist="38100" dir="5400000" algn="t" rotWithShape="0">
              <a:prstClr val="black">
                <a:alpha val="40000"/>
              </a:prstClr>
            </a:outerShdw>
          </a:effectLst>
        </p:spPr>
        <p:txBody>
          <a:bodyPr anchor="ctr"/>
          <a:lstStyle/>
          <a:p>
            <a:pPr algn="ctr" fontAlgn="auto">
              <a:lnSpc>
                <a:spcPct val="120000"/>
              </a:lnSpc>
              <a:spcBef>
                <a:spcPts val="0"/>
              </a:spcBef>
              <a:spcAft>
                <a:spcPts val="0"/>
              </a:spcAft>
              <a:defRPr/>
            </a:pPr>
            <a:endParaRPr lang="zh-CN" altLang="en-US" b="1" kern="0" dirty="0">
              <a:solidFill>
                <a:srgbClr val="F9F9F9"/>
              </a:solidFill>
              <a:latin typeface="微软雅黑" pitchFamily="34" charset="-122"/>
              <a:ea typeface="微软雅黑" pitchFamily="34" charset="-122"/>
            </a:endParaRPr>
          </a:p>
        </p:txBody>
      </p:sp>
      <p:cxnSp>
        <p:nvCxnSpPr>
          <p:cNvPr id="7" name="直接连接符 6"/>
          <p:cNvCxnSpPr/>
          <p:nvPr/>
        </p:nvCxnSpPr>
        <p:spPr>
          <a:xfrm>
            <a:off x="841375" y="965200"/>
            <a:ext cx="128428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841375" y="0"/>
            <a:ext cx="0" cy="9652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25663" y="0"/>
            <a:ext cx="0" cy="9652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643688"/>
            <a:ext cx="5692775" cy="0"/>
          </a:xfrm>
          <a:prstGeom prst="line">
            <a:avLst/>
          </a:prstGeom>
          <a:ln>
            <a:solidFill>
              <a:srgbClr val="148BDC"/>
            </a:solidFill>
            <a:tailEnd type="oval"/>
          </a:ln>
        </p:spPr>
        <p:style>
          <a:lnRef idx="1">
            <a:schemeClr val="accent6"/>
          </a:lnRef>
          <a:fillRef idx="0">
            <a:schemeClr val="accent6"/>
          </a:fillRef>
          <a:effectRef idx="0">
            <a:schemeClr val="accent6"/>
          </a:effectRef>
          <a:fontRef idx="minor">
            <a:schemeClr val="tx1"/>
          </a:fontRef>
        </p:style>
      </p:cxnSp>
      <p:cxnSp>
        <p:nvCxnSpPr>
          <p:cNvPr id="22" name="直接连接符 21"/>
          <p:cNvCxnSpPr/>
          <p:nvPr/>
        </p:nvCxnSpPr>
        <p:spPr>
          <a:xfrm>
            <a:off x="6457950" y="6643688"/>
            <a:ext cx="5737225" cy="0"/>
          </a:xfrm>
          <a:prstGeom prst="line">
            <a:avLst/>
          </a:prstGeom>
          <a:ln>
            <a:solidFill>
              <a:srgbClr val="148BDC"/>
            </a:solidFill>
            <a:headEnd type="oval"/>
            <a:tailEnd type="none"/>
          </a:ln>
        </p:spPr>
        <p:style>
          <a:lnRef idx="1">
            <a:schemeClr val="accent6"/>
          </a:lnRef>
          <a:fillRef idx="0">
            <a:schemeClr val="accent6"/>
          </a:fillRef>
          <a:effectRef idx="0">
            <a:schemeClr val="accent6"/>
          </a:effectRef>
          <a:fontRef idx="minor">
            <a:schemeClr val="tx1"/>
          </a:fontRef>
        </p:style>
      </p:cxnSp>
      <p:sp>
        <p:nvSpPr>
          <p:cNvPr id="23" name="TextBox 7"/>
          <p:cNvSpPr txBox="1">
            <a:spLocks noChangeArrowheads="1"/>
          </p:cNvSpPr>
          <p:nvPr/>
        </p:nvSpPr>
        <p:spPr bwMode="auto">
          <a:xfrm>
            <a:off x="10439400" y="165100"/>
            <a:ext cx="1047750" cy="534988"/>
          </a:xfrm>
          <a:prstGeom prst="rect">
            <a:avLst/>
          </a:prstGeom>
          <a:noFill/>
          <a:ln>
            <a:noFill/>
          </a:ln>
          <a:extLst/>
        </p:spPr>
        <p:txBody>
          <a:bodyPr lIns="102870" tIns="51435" rIns="102870" bIns="51435">
            <a:spAutoFit/>
          </a:bodyPr>
          <a:lstStyle>
            <a:lvl1pPr>
              <a:defRPr sz="2000">
                <a:solidFill>
                  <a:schemeClr val="tx1"/>
                </a:solidFill>
                <a:latin typeface="Calibri" pitchFamily="34" charset="0"/>
                <a:ea typeface="宋体" charset="-122"/>
              </a:defRPr>
            </a:lvl1pPr>
            <a:lvl2pPr marL="742950" indent="-285750">
              <a:defRPr sz="2000">
                <a:solidFill>
                  <a:schemeClr val="tx1"/>
                </a:solidFill>
                <a:latin typeface="Calibri" pitchFamily="34" charset="0"/>
                <a:ea typeface="宋体" charset="-122"/>
              </a:defRPr>
            </a:lvl2pPr>
            <a:lvl3pPr marL="1143000" indent="-228600">
              <a:defRPr sz="2000">
                <a:solidFill>
                  <a:schemeClr val="tx1"/>
                </a:solidFill>
                <a:latin typeface="Calibri" pitchFamily="34" charset="0"/>
                <a:ea typeface="宋体" charset="-122"/>
              </a:defRPr>
            </a:lvl3pPr>
            <a:lvl4pPr marL="1600200" indent="-228600">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marL="2514600" indent="-228600" defTabSz="1028700" fontAlgn="base">
              <a:spcBef>
                <a:spcPct val="0"/>
              </a:spcBef>
              <a:spcAft>
                <a:spcPct val="0"/>
              </a:spcAft>
              <a:defRPr sz="2000">
                <a:solidFill>
                  <a:schemeClr val="tx1"/>
                </a:solidFill>
                <a:latin typeface="Calibri" pitchFamily="34" charset="0"/>
                <a:ea typeface="宋体" charset="-122"/>
              </a:defRPr>
            </a:lvl6pPr>
            <a:lvl7pPr marL="2971800" indent="-228600" defTabSz="1028700" fontAlgn="base">
              <a:spcBef>
                <a:spcPct val="0"/>
              </a:spcBef>
              <a:spcAft>
                <a:spcPct val="0"/>
              </a:spcAft>
              <a:defRPr sz="2000">
                <a:solidFill>
                  <a:schemeClr val="tx1"/>
                </a:solidFill>
                <a:latin typeface="Calibri" pitchFamily="34" charset="0"/>
                <a:ea typeface="宋体" charset="-122"/>
              </a:defRPr>
            </a:lvl7pPr>
            <a:lvl8pPr marL="3429000" indent="-228600" defTabSz="1028700" fontAlgn="base">
              <a:spcBef>
                <a:spcPct val="0"/>
              </a:spcBef>
              <a:spcAft>
                <a:spcPct val="0"/>
              </a:spcAft>
              <a:defRPr sz="2000">
                <a:solidFill>
                  <a:schemeClr val="tx1"/>
                </a:solidFill>
                <a:latin typeface="Calibri" pitchFamily="34" charset="0"/>
                <a:ea typeface="宋体" charset="-122"/>
              </a:defRPr>
            </a:lvl8pPr>
            <a:lvl9pPr marL="3886200" indent="-228600" defTabSz="1028700" fontAlgn="base">
              <a:spcBef>
                <a:spcPct val="0"/>
              </a:spcBef>
              <a:spcAft>
                <a:spcPct val="0"/>
              </a:spcAft>
              <a:defRPr sz="2000">
                <a:solidFill>
                  <a:schemeClr val="tx1"/>
                </a:solidFill>
                <a:latin typeface="Calibri" pitchFamily="34" charset="0"/>
                <a:ea typeface="宋体" charset="-122"/>
              </a:defRPr>
            </a:lvl9pPr>
          </a:lstStyle>
          <a:p>
            <a:pPr algn="ctr" fontAlgn="auto">
              <a:spcBef>
                <a:spcPts val="0"/>
              </a:spcBef>
              <a:spcAft>
                <a:spcPts val="0"/>
              </a:spcAft>
              <a:defRPr/>
            </a:pPr>
            <a:r>
              <a:rPr lang="en-US" altLang="zh-CN" sz="2800" b="1" dirty="0" smtClean="0">
                <a:solidFill>
                  <a:srgbClr val="148BDC"/>
                </a:solidFill>
                <a:latin typeface="+mn-lt"/>
              </a:rPr>
              <a:t>FLG</a:t>
            </a:r>
            <a:endParaRPr lang="zh-CN" altLang="en-US" sz="2800" b="1" dirty="0" smtClean="0">
              <a:solidFill>
                <a:srgbClr val="148BDC"/>
              </a:solidFill>
              <a:latin typeface="+mn-lt"/>
            </a:endParaRPr>
          </a:p>
        </p:txBody>
      </p:sp>
      <p:sp>
        <p:nvSpPr>
          <p:cNvPr id="24" name="矩形 23"/>
          <p:cNvSpPr/>
          <p:nvPr/>
        </p:nvSpPr>
        <p:spPr>
          <a:xfrm>
            <a:off x="11474450" y="276225"/>
            <a:ext cx="720725" cy="250825"/>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36" r:id="rId16"/>
    <p:sldLayoutId id="2147483752" r:id="rId17"/>
    <p:sldLayoutId id="2147483753" r:id="rId18"/>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23398;&#29983;Scratch&#21019;&#24847;&#20316;&#21697;&#23637;&#31034;%20&#24352;&#26195;&#32988;&#65288;&#28201;&#24030;&#65292;5&#20998;&#38047;&#24320;&#22987;&#65289;.wmv"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19981;&#19968;&#26679;&#30340;Scratch--&#31934;&#36873;&#37239;&#20048;&#23429;&#35270;&#39057;&#65288;&#28201;&#24030;&#20013;&#23398;&#65289;.wmv"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23545;&#25171;.sb" TargetMode="Externa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hyperlink" Target="&#30456;&#20876;LEAD-Soundwalk%20(HK%20Scenes).sb" TargetMode="External"/><Relationship Id="rId2" Type="http://schemas.openxmlformats.org/officeDocument/2006/relationships/hyperlink" Target="6.&#27827;&#21271;&#20445;&#23450;&#24066;&#38428;&#24179;&#21439;&#22478;&#21410;&#23567;&#23398;&#12298;&#22270;&#22270;&#22806;&#20256;&#12299;-.sb" TargetMode="External"/><Relationship Id="rId1" Type="http://schemas.openxmlformats.org/officeDocument/2006/relationships/slideLayout" Target="../slideLayouts/slideLayout4.xml"/><Relationship Id="rId6" Type="http://schemas.openxmlformats.org/officeDocument/2006/relationships/hyperlink" Target="&#36229;&#32423;&#29595;&#20029;Lava_Fighter.sb" TargetMode="External"/><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hyperlink" Target="&#32472;&#21046;&#22768;&#38899;&#26354;&#32447;SoundGraph.sb" TargetMode="External"/><Relationship Id="rId4" Type="http://schemas.openxmlformats.org/officeDocument/2006/relationships/hyperlink" Target="&#29468;&#25331;LEAD-Rock-paper-scissors.sb" TargetMode="External"/><Relationship Id="rId9" Type="http://schemas.openxmlformats.org/officeDocument/2006/relationships/image" Target="../media/image19.png"/><Relationship Id="rId14" Type="http://schemas.openxmlformats.org/officeDocument/2006/relationships/hyperlink" Target="&#23547;&#23453;.s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20048;&#39640;/&#26234;&#24935;&#27231;&#38364;&#29579;-&#25644;&#29289;&#27231;&#27083;.MP4" TargetMode="Externa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hyperlink" Target="&#20048;&#39640;/&#28310;&#30906;&#22577;&#26178;&#21653;&#21653;&#37912;.MP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kinect/Scratch%20and%20Kinect.mp4"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hyperlink" Target="http://www.eyefulpresentations.co.uk/" TargetMode="External"/><Relationship Id="rId2" Type="http://schemas.openxmlformats.org/officeDocument/2006/relationships/hyperlink" Target="mailto:info@eyefulpresentations.co.uk"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p:cNvSpPr txBox="1">
            <a:spLocks noChangeArrowheads="1"/>
          </p:cNvSpPr>
          <p:nvPr/>
        </p:nvSpPr>
        <p:spPr bwMode="auto">
          <a:xfrm>
            <a:off x="1129035" y="4050938"/>
            <a:ext cx="986509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lnSpc>
                <a:spcPct val="150000"/>
              </a:lnSpc>
            </a:pPr>
            <a:r>
              <a:rPr lang="zh-CN" altLang="en-US" sz="3600" b="1" dirty="0" smtClean="0">
                <a:solidFill>
                  <a:srgbClr val="0070C0"/>
                </a:solidFill>
                <a:latin typeface="微软雅黑" pitchFamily="34" charset="-122"/>
                <a:ea typeface="微软雅黑" pitchFamily="34" charset="-122"/>
              </a:rPr>
              <a:t>陈   磊</a:t>
            </a:r>
            <a:endParaRPr lang="en-US" altLang="zh-CN" sz="3600" b="1" dirty="0" smtClean="0">
              <a:solidFill>
                <a:srgbClr val="0070C0"/>
              </a:solidFill>
              <a:latin typeface="微软雅黑" pitchFamily="34" charset="-122"/>
              <a:ea typeface="微软雅黑" pitchFamily="34" charset="-122"/>
            </a:endParaRPr>
          </a:p>
          <a:p>
            <a:pPr algn="ctr" eaLnBrk="1" hangingPunct="1">
              <a:lnSpc>
                <a:spcPct val="150000"/>
              </a:lnSpc>
            </a:pPr>
            <a:r>
              <a:rPr lang="en-US" altLang="zh-CN" sz="3600" b="1" dirty="0" smtClean="0">
                <a:solidFill>
                  <a:srgbClr val="0070C0"/>
                </a:solidFill>
                <a:latin typeface="微软雅黑" pitchFamily="34" charset="-122"/>
                <a:ea typeface="微软雅黑" pitchFamily="34" charset="-122"/>
              </a:rPr>
              <a:t>Scratch</a:t>
            </a:r>
            <a:r>
              <a:rPr lang="zh-CN" altLang="en-US" sz="3600" b="1" dirty="0" smtClean="0">
                <a:solidFill>
                  <a:srgbClr val="0070C0"/>
                </a:solidFill>
                <a:latin typeface="微软雅黑" pitchFamily="34" charset="-122"/>
                <a:ea typeface="微软雅黑" pitchFamily="34" charset="-122"/>
              </a:rPr>
              <a:t>与学科整合</a:t>
            </a:r>
            <a:endParaRPr lang="en-US" altLang="zh-CN" sz="3600" b="1" dirty="0" smtClean="0">
              <a:solidFill>
                <a:srgbClr val="0070C0"/>
              </a:solidFill>
              <a:latin typeface="微软雅黑" pitchFamily="34" charset="-122"/>
              <a:ea typeface="微软雅黑" pitchFamily="34" charset="-122"/>
            </a:endParaRPr>
          </a:p>
        </p:txBody>
      </p:sp>
      <p:cxnSp>
        <p:nvCxnSpPr>
          <p:cNvPr id="3" name="直接连接符 2"/>
          <p:cNvCxnSpPr/>
          <p:nvPr/>
        </p:nvCxnSpPr>
        <p:spPr>
          <a:xfrm>
            <a:off x="3365500" y="4565650"/>
            <a:ext cx="1466850" cy="0"/>
          </a:xfrm>
          <a:prstGeom prst="line">
            <a:avLst/>
          </a:prstGeom>
          <a:ln>
            <a:solidFill>
              <a:srgbClr val="FF6600"/>
            </a:solidFill>
            <a:tailEnd type="oval"/>
          </a:ln>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a:off x="7362825" y="4565650"/>
            <a:ext cx="1466850" cy="0"/>
          </a:xfrm>
          <a:prstGeom prst="line">
            <a:avLst/>
          </a:prstGeom>
          <a:ln>
            <a:solidFill>
              <a:srgbClr val="FF6600"/>
            </a:solidFill>
            <a:headEnd type="oval"/>
            <a:tailEnd type="none"/>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8299726" y="6093296"/>
            <a:ext cx="3865340"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北京师范大学教育技术学院</a:t>
            </a:r>
            <a:endParaRPr lang="zh-CN" altLang="en-US" sz="2400" b="1" dirty="0">
              <a:latin typeface="微软雅黑" pitchFamily="34" charset="-122"/>
              <a:ea typeface="微软雅黑"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3" presetClass="entr" presetSubtype="36" fill="hold" grpId="0" nodeType="afterEffect">
                                  <p:stCondLst>
                                    <p:cond delay="0"/>
                                  </p:stCondLst>
                                  <p:iterate type="lt">
                                    <p:tmPct val="12857"/>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strVal val="(6*min(max(#ppt_w*#ppt_h,.3),1)-7.4)/-.7*#ppt_w"/>
                                          </p:val>
                                        </p:tav>
                                        <p:tav tm="100000">
                                          <p:val>
                                            <p:strVal val="#ppt_w"/>
                                          </p:val>
                                        </p:tav>
                                      </p:tavLst>
                                    </p:anim>
                                    <p:anim calcmode="lin" valueType="num">
                                      <p:cBhvr>
                                        <p:cTn id="17" dur="500" fill="hold"/>
                                        <p:tgtEl>
                                          <p:spTgt spid="9"/>
                                        </p:tgtEl>
                                        <p:attrNameLst>
                                          <p:attrName>ppt_h</p:attrName>
                                        </p:attrNameLst>
                                      </p:cBhvr>
                                      <p:tavLst>
                                        <p:tav tm="0">
                                          <p:val>
                                            <p:strVal val="(6*min(max(#ppt_w*#ppt_h,.3),1)-7.4)/-.7*#ppt_h"/>
                                          </p:val>
                                        </p:tav>
                                        <p:tav tm="100000">
                                          <p:val>
                                            <p:strVal val="#ppt_h"/>
                                          </p:val>
                                        </p:tav>
                                      </p:tavLst>
                                    </p:anim>
                                    <p:anim calcmode="lin" valueType="num">
                                      <p:cBhvr>
                                        <p:cTn id="18" dur="500" fill="hold"/>
                                        <p:tgtEl>
                                          <p:spTgt spid="9"/>
                                        </p:tgtEl>
                                        <p:attrNameLst>
                                          <p:attrName>ppt_x</p:attrName>
                                        </p:attrNameLst>
                                      </p:cBhvr>
                                      <p:tavLst>
                                        <p:tav tm="0">
                                          <p:val>
                                            <p:fltVal val="0.5"/>
                                          </p:val>
                                        </p:tav>
                                        <p:tav tm="100000">
                                          <p:val>
                                            <p:strVal val="#ppt_x"/>
                                          </p:val>
                                        </p:tav>
                                      </p:tavLst>
                                    </p:anim>
                                    <p:anim calcmode="lin" valueType="num">
                                      <p:cBhvr>
                                        <p:cTn id="19"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836"/>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5729" y="6093296"/>
            <a:ext cx="4228273" cy="369332"/>
          </a:xfrm>
          <a:prstGeom prst="rect">
            <a:avLst/>
          </a:prstGeom>
        </p:spPr>
        <p:txBody>
          <a:bodyPr wrap="none">
            <a:spAutoFit/>
          </a:bodyPr>
          <a:lstStyle/>
          <a:p>
            <a:r>
              <a:rPr lang="en-US" altLang="zh-CN" dirty="0"/>
              <a:t>http://scratch.mit.edu/projects/26351912/</a:t>
            </a: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45" y="719053"/>
            <a:ext cx="11725275"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26" y="1088876"/>
            <a:ext cx="454342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0604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912813" y="99675"/>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学生作品展示</a:t>
            </a:r>
          </a:p>
        </p:txBody>
      </p:sp>
      <p:sp>
        <p:nvSpPr>
          <p:cNvPr id="3" name="矩形 2">
            <a:hlinkClick r:id="rId2" action="ppaction://hlinkfile"/>
          </p:cNvPr>
          <p:cNvSpPr/>
          <p:nvPr/>
        </p:nvSpPr>
        <p:spPr>
          <a:xfrm>
            <a:off x="3289275" y="2844295"/>
            <a:ext cx="6494085" cy="461665"/>
          </a:xfrm>
          <a:prstGeom prst="rect">
            <a:avLst/>
          </a:prstGeom>
        </p:spPr>
        <p:txBody>
          <a:bodyPr wrap="none">
            <a:spAutoFit/>
          </a:bodyPr>
          <a:lstStyle/>
          <a:p>
            <a:r>
              <a:rPr lang="zh-CN" altLang="en-US" sz="2400" b="1" dirty="0">
                <a:solidFill>
                  <a:srgbClr val="7030A0"/>
                </a:solidFill>
                <a:latin typeface="+mn-ea"/>
                <a:ea typeface="+mn-ea"/>
              </a:rPr>
              <a:t>学生</a:t>
            </a:r>
            <a:r>
              <a:rPr lang="en-US" altLang="zh-CN" sz="2400" b="1" dirty="0">
                <a:solidFill>
                  <a:srgbClr val="7030A0"/>
                </a:solidFill>
                <a:latin typeface="+mn-ea"/>
                <a:ea typeface="+mn-ea"/>
              </a:rPr>
              <a:t>Scratch</a:t>
            </a:r>
            <a:r>
              <a:rPr lang="zh-CN" altLang="en-US" sz="2400" b="1" dirty="0">
                <a:solidFill>
                  <a:srgbClr val="7030A0"/>
                </a:solidFill>
                <a:latin typeface="+mn-ea"/>
                <a:ea typeface="+mn-ea"/>
              </a:rPr>
              <a:t>创意作品</a:t>
            </a:r>
            <a:r>
              <a:rPr lang="zh-CN" altLang="en-US" sz="2400" b="1" dirty="0" smtClean="0">
                <a:solidFill>
                  <a:srgbClr val="7030A0"/>
                </a:solidFill>
                <a:latin typeface="+mn-ea"/>
                <a:ea typeface="+mn-ea"/>
              </a:rPr>
              <a:t>展示    </a:t>
            </a:r>
            <a:r>
              <a:rPr lang="zh-CN" altLang="en-US" sz="2400" b="1" dirty="0">
                <a:solidFill>
                  <a:srgbClr val="7030A0"/>
                </a:solidFill>
                <a:latin typeface="+mn-ea"/>
                <a:ea typeface="+mn-ea"/>
              </a:rPr>
              <a:t>张晓胜（温州）</a:t>
            </a:r>
          </a:p>
        </p:txBody>
      </p:sp>
    </p:spTree>
    <p:extLst>
      <p:ext uri="{BB962C8B-B14F-4D97-AF65-F5344CB8AC3E}">
        <p14:creationId xmlns:p14="http://schemas.microsoft.com/office/powerpoint/2010/main" val="280873075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912813" y="99675"/>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学生作品展示</a:t>
            </a:r>
          </a:p>
        </p:txBody>
      </p:sp>
      <p:sp>
        <p:nvSpPr>
          <p:cNvPr id="3" name="矩形 2">
            <a:hlinkClick r:id="rId2" action="ppaction://hlinkfile"/>
          </p:cNvPr>
          <p:cNvSpPr/>
          <p:nvPr/>
        </p:nvSpPr>
        <p:spPr>
          <a:xfrm>
            <a:off x="5017467" y="2918094"/>
            <a:ext cx="2492990" cy="461665"/>
          </a:xfrm>
          <a:prstGeom prst="rect">
            <a:avLst/>
          </a:prstGeom>
        </p:spPr>
        <p:txBody>
          <a:bodyPr wrap="none">
            <a:spAutoFit/>
          </a:bodyPr>
          <a:lstStyle/>
          <a:p>
            <a:r>
              <a:rPr lang="zh-CN" altLang="en-US" sz="2400" b="1" dirty="0" smtClean="0">
                <a:solidFill>
                  <a:srgbClr val="7030A0"/>
                </a:solidFill>
                <a:latin typeface="+mn-ea"/>
                <a:ea typeface="+mn-ea"/>
              </a:rPr>
              <a:t>不一样的</a:t>
            </a:r>
            <a:r>
              <a:rPr lang="en-US" altLang="zh-CN" sz="2400" b="1" dirty="0" smtClean="0">
                <a:solidFill>
                  <a:srgbClr val="7030A0"/>
                </a:solidFill>
                <a:latin typeface="+mn-ea"/>
                <a:ea typeface="+mn-ea"/>
              </a:rPr>
              <a:t>Scratch</a:t>
            </a:r>
            <a:endParaRPr lang="zh-CN" altLang="en-US" sz="2400" b="1" dirty="0">
              <a:solidFill>
                <a:srgbClr val="7030A0"/>
              </a:solidFill>
              <a:latin typeface="+mn-ea"/>
              <a:ea typeface="+mn-ea"/>
            </a:endParaRPr>
          </a:p>
        </p:txBody>
      </p:sp>
    </p:spTree>
    <p:extLst>
      <p:ext uri="{BB962C8B-B14F-4D97-AF65-F5344CB8AC3E}">
        <p14:creationId xmlns:p14="http://schemas.microsoft.com/office/powerpoint/2010/main" val="273364855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4896544" cy="319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1175" y="1958251"/>
            <a:ext cx="6385620" cy="3785652"/>
          </a:xfrm>
          <a:prstGeom prst="rect">
            <a:avLst/>
          </a:prstGeom>
          <a:noFill/>
        </p:spPr>
        <p:txBody>
          <a:bodyPr wrap="square" rtlCol="0">
            <a:spAutoFit/>
          </a:bodyPr>
          <a:lstStyle/>
          <a:p>
            <a:pPr algn="just"/>
            <a:r>
              <a:rPr lang="zh-CN" altLang="en-US" sz="2400" dirty="0" smtClean="0">
                <a:latin typeface="微软雅黑" pitchFamily="34" charset="-122"/>
                <a:ea typeface="微软雅黑" pitchFamily="34" charset="-122"/>
              </a:rPr>
              <a:t>可能很多人认为他们做得这些有什么意义？觉得在浪费时间。但是，对于他们而言，这是他们的想法、思考与创意，当这些实现的时候他们会非常高兴。我们认为</a:t>
            </a:r>
            <a:r>
              <a:rPr lang="zh-CN" altLang="en-US" sz="2400" dirty="0">
                <a:latin typeface="微软雅黑" pitchFamily="34" charset="-122"/>
                <a:ea typeface="微软雅黑" pitchFamily="34" charset="-122"/>
              </a:rPr>
              <a:t>这些</a:t>
            </a:r>
            <a:r>
              <a:rPr lang="zh-CN" altLang="en-US" sz="2400" dirty="0" smtClean="0">
                <a:latin typeface="微软雅黑" pitchFamily="34" charset="-122"/>
                <a:ea typeface="微软雅黑" pitchFamily="34" charset="-122"/>
              </a:rPr>
              <a:t>没有意义，是因为我们在这样的应试教育下变得现实了，变成了教育的牺牲品。为什么传统的应试教育不强调创新，因为有考试，考试是标准，只要得高分就行，为</a:t>
            </a:r>
            <a:r>
              <a:rPr lang="zh-CN" altLang="en-US" sz="2400" dirty="0">
                <a:latin typeface="微软雅黑" pitchFamily="34" charset="-122"/>
                <a:ea typeface="微软雅黑" pitchFamily="34" charset="-122"/>
              </a:rPr>
              <a:t>什么</a:t>
            </a:r>
            <a:r>
              <a:rPr lang="zh-CN" altLang="en-US" sz="2400" dirty="0" smtClean="0">
                <a:latin typeface="微软雅黑" pitchFamily="34" charset="-122"/>
                <a:ea typeface="微软雅黑" pitchFamily="34" charset="-122"/>
              </a:rPr>
              <a:t>还要整乱七八糟的，影响学习。创新能力似乎离我们越来越遥远了，因为我们已经被困在一个屋子里面出不来了。</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237322718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2971" y="1988840"/>
            <a:ext cx="4464496" cy="28803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srgbClr val="0000FF"/>
                </a:solidFill>
                <a:latin typeface="微软雅黑" pitchFamily="34" charset="-122"/>
                <a:ea typeface="微软雅黑" pitchFamily="34" charset="-122"/>
              </a:rPr>
              <a:t>活动三：制作钟表（</a:t>
            </a:r>
            <a:r>
              <a:rPr lang="en-US" altLang="zh-CN" sz="2800" b="1" dirty="0">
                <a:solidFill>
                  <a:srgbClr val="0000FF"/>
                </a:solidFill>
                <a:latin typeface="微软雅黑" pitchFamily="34" charset="-122"/>
                <a:ea typeface="微软雅黑" pitchFamily="34" charset="-122"/>
              </a:rPr>
              <a:t>20min</a:t>
            </a:r>
            <a:r>
              <a:rPr lang="zh-CN" altLang="en-US" sz="2800" b="1" dirty="0">
                <a:solidFill>
                  <a:srgbClr val="0000FF"/>
                </a:solidFill>
                <a:latin typeface="微软雅黑" pitchFamily="34" charset="-122"/>
                <a:ea typeface="微软雅黑" pitchFamily="34" charset="-122"/>
              </a:rPr>
              <a:t>）</a:t>
            </a:r>
            <a:endParaRPr lang="en-US" altLang="zh-CN" sz="2800" b="1" dirty="0">
              <a:solidFill>
                <a:srgbClr val="0000FF"/>
              </a:solidFill>
              <a:latin typeface="微软雅黑" pitchFamily="34" charset="-122"/>
              <a:ea typeface="微软雅黑" pitchFamily="34" charset="-122"/>
            </a:endParaRPr>
          </a:p>
          <a:p>
            <a:pPr algn="just" fontAlgn="auto">
              <a:spcBef>
                <a:spcPts val="0"/>
              </a:spcBef>
              <a:spcAft>
                <a:spcPts val="0"/>
              </a:spcAft>
              <a:defRPr/>
            </a:pPr>
            <a:endParaRPr lang="en-US" altLang="zh-CN" sz="2400" dirty="0" smtClean="0">
              <a:solidFill>
                <a:srgbClr val="0000FF"/>
              </a:solidFill>
              <a:latin typeface="微软雅黑" pitchFamily="34" charset="-122"/>
              <a:ea typeface="微软雅黑" pitchFamily="34" charset="-122"/>
            </a:endParaRPr>
          </a:p>
          <a:p>
            <a:pPr algn="just" fontAlgn="auto">
              <a:spcBef>
                <a:spcPts val="0"/>
              </a:spcBef>
              <a:spcAft>
                <a:spcPts val="0"/>
              </a:spcAft>
              <a:defRPr/>
            </a:pPr>
            <a:r>
              <a:rPr lang="zh-CN" altLang="en-US" sz="2400" dirty="0" smtClean="0">
                <a:solidFill>
                  <a:srgbClr val="0000FF"/>
                </a:solidFill>
                <a:latin typeface="微软雅黑" pitchFamily="34" charset="-122"/>
                <a:ea typeface="微软雅黑" pitchFamily="34" charset="-122"/>
              </a:rPr>
              <a:t>要求</a:t>
            </a:r>
            <a:r>
              <a:rPr lang="zh-CN" altLang="en-US" sz="2400" dirty="0">
                <a:solidFill>
                  <a:srgbClr val="0000FF"/>
                </a:solidFill>
                <a:latin typeface="微软雅黑" pitchFamily="34" charset="-122"/>
                <a:ea typeface="微软雅黑" pitchFamily="34" charset="-122"/>
              </a:rPr>
              <a:t>：</a:t>
            </a:r>
            <a:endParaRPr lang="en-US" altLang="zh-CN" sz="2400" dirty="0">
              <a:solidFill>
                <a:srgbClr val="0000FF"/>
              </a:solidFill>
              <a:latin typeface="微软雅黑" pitchFamily="34" charset="-122"/>
              <a:ea typeface="微软雅黑" pitchFamily="34" charset="-122"/>
            </a:endParaRPr>
          </a:p>
          <a:p>
            <a:pPr algn="just" fontAlgn="auto">
              <a:spcBef>
                <a:spcPts val="0"/>
              </a:spcBef>
              <a:spcAft>
                <a:spcPts val="0"/>
              </a:spcAft>
              <a:defRPr/>
            </a:pPr>
            <a:r>
              <a:rPr lang="zh-CN" altLang="en-US" sz="2400" dirty="0">
                <a:solidFill>
                  <a:srgbClr val="FF0000"/>
                </a:solidFill>
                <a:latin typeface="+mn-ea"/>
              </a:rPr>
              <a:t>模拟真实场景，让时钟动起来。</a:t>
            </a:r>
            <a:endParaRPr lang="en-US" altLang="zh-CN" sz="2400" dirty="0">
              <a:solidFill>
                <a:srgbClr val="FF0000"/>
              </a:solidFill>
              <a:latin typeface="+mn-ea"/>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643" y="1663795"/>
            <a:ext cx="457402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77745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03" y="2196217"/>
            <a:ext cx="1057859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83915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912813" y="101819"/>
            <a:ext cx="12239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其他作品</a:t>
            </a:r>
            <a:r>
              <a:rPr lang="en-US" altLang="zh-CN" b="1" dirty="0" smtClean="0">
                <a:solidFill>
                  <a:schemeClr val="accent6">
                    <a:lumMod val="75000"/>
                  </a:schemeClr>
                </a:solidFill>
                <a:latin typeface="微软雅黑" pitchFamily="34" charset="-122"/>
                <a:ea typeface="微软雅黑" pitchFamily="34" charset="-122"/>
              </a:rPr>
              <a:t>—</a:t>
            </a:r>
            <a:r>
              <a:rPr lang="zh-CN" altLang="en-US" b="1" dirty="0" smtClean="0">
                <a:solidFill>
                  <a:schemeClr val="accent6">
                    <a:lumMod val="75000"/>
                  </a:schemeClr>
                </a:solidFill>
                <a:latin typeface="微软雅黑" pitchFamily="34" charset="-122"/>
                <a:ea typeface="微软雅黑" pitchFamily="34" charset="-122"/>
              </a:rPr>
              <a:t>欣赏创意角度</a:t>
            </a:r>
          </a:p>
        </p:txBody>
      </p:sp>
      <p:pic>
        <p:nvPicPr>
          <p:cNvPr id="1638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114" y="1561115"/>
            <a:ext cx="263688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3651" y="4364984"/>
            <a:ext cx="2595264"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5864" y="1556792"/>
            <a:ext cx="2650408"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a:hlinkClick r:id="rId8" action="ppaction://hlinkfi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027" y="4364984"/>
            <a:ext cx="265292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a:hlinkClick r:id="rId10" action="ppaction://hlinkfi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7961" y="4364984"/>
            <a:ext cx="265292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a:hlinkClick r:id="rId12" action="ppaction://hlinkfi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09555" y="1561115"/>
            <a:ext cx="2676401"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a:hlinkClick r:id="rId14" action="ppaction://hlinkfil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97677" y="4364984"/>
            <a:ext cx="2650408"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02204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c:\users\acer\appdata\roaming\360se6\USERDA~1\Temp\B_1371~1.JPG"/>
          <p:cNvPicPr>
            <a:picLocks noChangeAspect="1" noChangeArrowheads="1"/>
          </p:cNvPicPr>
          <p:nvPr/>
        </p:nvPicPr>
        <p:blipFill>
          <a:blip r:embed="rId2">
            <a:extLst>
              <a:ext uri="{28A0092B-C50C-407E-A947-70E740481C1C}">
                <a14:useLocalDpi xmlns:a14="http://schemas.microsoft.com/office/drawing/2010/main" val="0"/>
              </a:ext>
            </a:extLst>
          </a:blip>
          <a:srcRect l="16809" t="5225" r="11848"/>
          <a:stretch>
            <a:fillRect/>
          </a:stretch>
        </p:blipFill>
        <p:spPr bwMode="auto">
          <a:xfrm>
            <a:off x="552450" y="1360488"/>
            <a:ext cx="37290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组合 45"/>
          <p:cNvGrpSpPr>
            <a:grpSpLocks/>
          </p:cNvGrpSpPr>
          <p:nvPr/>
        </p:nvGrpSpPr>
        <p:grpSpPr bwMode="auto">
          <a:xfrm>
            <a:off x="6650038" y="1039813"/>
            <a:ext cx="4503737" cy="2024062"/>
            <a:chOff x="3830711" y="195487"/>
            <a:chExt cx="3240362" cy="1456612"/>
          </a:xfrm>
        </p:grpSpPr>
        <p:grpSp>
          <p:nvGrpSpPr>
            <p:cNvPr id="19484" name="组合 46"/>
            <p:cNvGrpSpPr>
              <a:grpSpLocks/>
            </p:cNvGrpSpPr>
            <p:nvPr/>
          </p:nvGrpSpPr>
          <p:grpSpPr bwMode="auto">
            <a:xfrm>
              <a:off x="3830711" y="195487"/>
              <a:ext cx="3240362" cy="1456612"/>
              <a:chOff x="4067943" y="339501"/>
              <a:chExt cx="2664297" cy="1168583"/>
            </a:xfrm>
          </p:grpSpPr>
          <p:pic>
            <p:nvPicPr>
              <p:cNvPr id="19487"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等腰三角形 50"/>
              <p:cNvSpPr/>
              <p:nvPr/>
            </p:nvSpPr>
            <p:spPr>
              <a:xfrm rot="16200000">
                <a:off x="4070101" y="873516"/>
                <a:ext cx="632410" cy="636727"/>
              </a:xfrm>
              <a:prstGeom prst="triangle">
                <a:avLst>
                  <a:gd name="adj" fmla="val 100000"/>
                </a:avLst>
              </a:prstGeom>
              <a:solidFill>
                <a:srgbClr val="E65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等腰三角形 51"/>
              <p:cNvSpPr/>
              <p:nvPr/>
            </p:nvSpPr>
            <p:spPr>
              <a:xfrm>
                <a:off x="4071699" y="339501"/>
                <a:ext cx="632970" cy="538923"/>
              </a:xfrm>
              <a:prstGeom prst="triangle">
                <a:avLst>
                  <a:gd name="adj" fmla="val 100000"/>
                </a:avLst>
              </a:prstGeom>
              <a:solidFill>
                <a:srgbClr val="E65179"/>
              </a:solidFill>
              <a:ln>
                <a:noFill/>
              </a:ln>
              <a:effectLst>
                <a:outerShdw blurRad="393700" dist="38100" dir="5400000" sx="108000" sy="108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梯形 52"/>
              <p:cNvSpPr/>
              <p:nvPr/>
            </p:nvSpPr>
            <p:spPr>
              <a:xfrm>
                <a:off x="4067943" y="531974"/>
                <a:ext cx="2422942" cy="346451"/>
              </a:xfrm>
              <a:prstGeom prst="trapezoid">
                <a:avLst>
                  <a:gd name="adj" fmla="val 120009"/>
                </a:avLst>
              </a:prstGeom>
              <a:solidFill>
                <a:srgbClr val="E6517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 name="矩形 47"/>
            <p:cNvSpPr/>
            <p:nvPr/>
          </p:nvSpPr>
          <p:spPr>
            <a:xfrm>
              <a:off x="4183644" y="339435"/>
              <a:ext cx="384915" cy="420418"/>
            </a:xfrm>
            <a:prstGeom prst="rect">
              <a:avLst/>
            </a:prstGeom>
          </p:spPr>
          <p:txBody>
            <a:bodyPr wrap="none">
              <a:spAutoFit/>
            </a:bodyPr>
            <a:lstStyle/>
            <a:p>
              <a:pPr algn="ctr">
                <a:defRPr/>
              </a:pPr>
              <a:r>
                <a:rPr lang="en-US" altLang="zh-CN"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rPr>
                <a:t>A</a:t>
              </a:r>
              <a:endParaRPr lang="zh-CN" altLang="en-US"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endParaRPr>
            </a:p>
          </p:txBody>
        </p:sp>
        <p:sp>
          <p:nvSpPr>
            <p:cNvPr id="19486" name="TextBox 49"/>
            <p:cNvSpPr txBox="1">
              <a:spLocks noChangeArrowheads="1"/>
            </p:cNvSpPr>
            <p:nvPr/>
          </p:nvSpPr>
          <p:spPr bwMode="auto">
            <a:xfrm>
              <a:off x="4580816" y="426399"/>
              <a:ext cx="1585939"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chemeClr val="bg1"/>
                  </a:solidFill>
                  <a:latin typeface="微软雅黑" pitchFamily="34" charset="-122"/>
                  <a:ea typeface="微软雅黑" pitchFamily="34" charset="-122"/>
                </a:rPr>
                <a:t>Scratch</a:t>
              </a:r>
              <a:r>
                <a:rPr lang="zh-CN" altLang="en-US" sz="2400" b="1" dirty="0" smtClean="0">
                  <a:solidFill>
                    <a:schemeClr val="bg1"/>
                  </a:solidFill>
                  <a:latin typeface="微软雅黑" pitchFamily="34" charset="-122"/>
                  <a:ea typeface="微软雅黑" pitchFamily="34" charset="-122"/>
                </a:rPr>
                <a:t>介绍</a:t>
              </a:r>
              <a:endParaRPr lang="en-US" altLang="zh-CN" sz="2400" b="1" dirty="0">
                <a:solidFill>
                  <a:schemeClr val="bg1"/>
                </a:solidFill>
                <a:latin typeface="微软雅黑" pitchFamily="34" charset="-122"/>
                <a:ea typeface="微软雅黑" pitchFamily="34" charset="-122"/>
              </a:endParaRPr>
            </a:p>
          </p:txBody>
        </p:sp>
      </p:grpSp>
      <p:grpSp>
        <p:nvGrpSpPr>
          <p:cNvPr id="54" name="组合 53"/>
          <p:cNvGrpSpPr>
            <a:grpSpLocks/>
          </p:cNvGrpSpPr>
          <p:nvPr/>
        </p:nvGrpSpPr>
        <p:grpSpPr bwMode="auto">
          <a:xfrm flipH="1">
            <a:off x="6707188" y="3132138"/>
            <a:ext cx="4503737" cy="2025650"/>
            <a:chOff x="2144489" y="3345477"/>
            <a:chExt cx="3240362" cy="1456613"/>
          </a:xfrm>
        </p:grpSpPr>
        <p:grpSp>
          <p:nvGrpSpPr>
            <p:cNvPr id="19477" name="组合 54"/>
            <p:cNvGrpSpPr>
              <a:grpSpLocks/>
            </p:cNvGrpSpPr>
            <p:nvPr/>
          </p:nvGrpSpPr>
          <p:grpSpPr bwMode="auto">
            <a:xfrm rot="10800000">
              <a:off x="2144489" y="3345477"/>
              <a:ext cx="3240362" cy="1456613"/>
              <a:chOff x="4067942" y="339501"/>
              <a:chExt cx="2664298" cy="1168582"/>
            </a:xfrm>
          </p:grpSpPr>
          <p:pic>
            <p:nvPicPr>
              <p:cNvPr id="19480"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等腰三角形 58"/>
              <p:cNvSpPr/>
              <p:nvPr/>
            </p:nvSpPr>
            <p:spPr>
              <a:xfrm rot="16200000">
                <a:off x="4070830" y="874221"/>
                <a:ext cx="632830" cy="636727"/>
              </a:xfrm>
              <a:prstGeom prst="triangle">
                <a:avLst>
                  <a:gd name="adj" fmla="val 100000"/>
                </a:avLst>
              </a:prstGeom>
              <a:solidFill>
                <a:srgbClr val="1D9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等腰三角形 59"/>
              <p:cNvSpPr/>
              <p:nvPr/>
            </p:nvSpPr>
            <p:spPr>
              <a:xfrm>
                <a:off x="4072637" y="339501"/>
                <a:ext cx="632970" cy="538500"/>
              </a:xfrm>
              <a:prstGeom prst="triangle">
                <a:avLst>
                  <a:gd name="adj" fmla="val 100000"/>
                </a:avLst>
              </a:prstGeom>
              <a:solidFill>
                <a:srgbClr val="1D93BD"/>
              </a:solidFill>
              <a:ln>
                <a:noFill/>
              </a:ln>
              <a:effectLst>
                <a:outerShdw blurRad="355600" dist="38100" dir="16200000" sx="108000" sy="1080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梯形 60"/>
              <p:cNvSpPr/>
              <p:nvPr/>
            </p:nvSpPr>
            <p:spPr>
              <a:xfrm>
                <a:off x="4068881" y="531822"/>
                <a:ext cx="2422943" cy="346179"/>
              </a:xfrm>
              <a:prstGeom prst="trapezoid">
                <a:avLst>
                  <a:gd name="adj" fmla="val 120009"/>
                </a:avLst>
              </a:prstGeom>
              <a:solidFill>
                <a:srgbClr val="1D93B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56" name="矩形 55"/>
            <p:cNvSpPr/>
            <p:nvPr/>
          </p:nvSpPr>
          <p:spPr>
            <a:xfrm>
              <a:off x="4817564" y="4095473"/>
              <a:ext cx="332374" cy="421231"/>
            </a:xfrm>
            <a:prstGeom prst="rect">
              <a:avLst/>
            </a:prstGeom>
          </p:spPr>
          <p:txBody>
            <a:bodyPr wrap="none">
              <a:spAutoFit/>
            </a:bodyPr>
            <a:lstStyle/>
            <a:p>
              <a:pPr algn="ctr">
                <a:defRPr/>
              </a:pPr>
              <a:r>
                <a:rPr lang="en-US" altLang="zh-CN"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rPr>
                <a:t>C</a:t>
              </a:r>
              <a:endParaRPr lang="zh-CN" altLang="en-US"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endParaRPr>
            </a:p>
          </p:txBody>
        </p:sp>
        <p:sp>
          <p:nvSpPr>
            <p:cNvPr id="57" name="TextBox 49"/>
            <p:cNvSpPr txBox="1"/>
            <p:nvPr/>
          </p:nvSpPr>
          <p:spPr>
            <a:xfrm>
              <a:off x="2340314" y="4159006"/>
              <a:ext cx="2498773" cy="331976"/>
            </a:xfrm>
            <a:prstGeom prst="rect">
              <a:avLst/>
            </a:prstGeom>
            <a:noFill/>
            <a:ln w="3175">
              <a:noFill/>
            </a:ln>
          </p:spPr>
          <p:txBody>
            <a:bodyPr wrap="square">
              <a:spAutoFit/>
            </a:bodyPr>
            <a:lstStyle/>
            <a:p>
              <a:pPr>
                <a:defRPr/>
              </a:pP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Scratch</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与学科整合</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70" name="组合 69"/>
          <p:cNvGrpSpPr>
            <a:grpSpLocks/>
          </p:cNvGrpSpPr>
          <p:nvPr/>
        </p:nvGrpSpPr>
        <p:grpSpPr bwMode="auto">
          <a:xfrm flipH="1">
            <a:off x="4321175" y="2200275"/>
            <a:ext cx="4503738" cy="2024063"/>
            <a:chOff x="3833637" y="2483805"/>
            <a:chExt cx="3240362" cy="1456612"/>
          </a:xfrm>
        </p:grpSpPr>
        <p:grpSp>
          <p:nvGrpSpPr>
            <p:cNvPr id="19463" name="组合 70"/>
            <p:cNvGrpSpPr>
              <a:grpSpLocks/>
            </p:cNvGrpSpPr>
            <p:nvPr/>
          </p:nvGrpSpPr>
          <p:grpSpPr bwMode="auto">
            <a:xfrm>
              <a:off x="3833637" y="2483805"/>
              <a:ext cx="3240362" cy="1456612"/>
              <a:chOff x="4067943" y="339501"/>
              <a:chExt cx="2664297" cy="1168583"/>
            </a:xfrm>
          </p:grpSpPr>
          <p:pic>
            <p:nvPicPr>
              <p:cNvPr id="19466"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等腰三角形 74"/>
              <p:cNvSpPr/>
              <p:nvPr/>
            </p:nvSpPr>
            <p:spPr>
              <a:xfrm rot="16200000">
                <a:off x="4070102" y="873516"/>
                <a:ext cx="632409" cy="636727"/>
              </a:xfrm>
              <a:prstGeom prst="triangle">
                <a:avLst>
                  <a:gd name="adj" fmla="val 100000"/>
                </a:avLst>
              </a:prstGeom>
              <a:solidFill>
                <a:srgbClr val="5C6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sp>
            <p:nvSpPr>
              <p:cNvPr id="76" name="等腰三角形 75"/>
              <p:cNvSpPr/>
              <p:nvPr/>
            </p:nvSpPr>
            <p:spPr>
              <a:xfrm>
                <a:off x="4071699" y="339501"/>
                <a:ext cx="632970" cy="538923"/>
              </a:xfrm>
              <a:prstGeom prst="triangle">
                <a:avLst>
                  <a:gd name="adj" fmla="val 100000"/>
                </a:avLst>
              </a:prstGeom>
              <a:solidFill>
                <a:srgbClr val="5C6668"/>
              </a:solidFill>
              <a:ln>
                <a:noFill/>
              </a:ln>
              <a:effectLst>
                <a:outerShdw blurRad="355600" dist="38100" dir="5400000" sx="108000" sy="108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sp>
            <p:nvSpPr>
              <p:cNvPr id="77" name="梯形 76"/>
              <p:cNvSpPr/>
              <p:nvPr/>
            </p:nvSpPr>
            <p:spPr>
              <a:xfrm>
                <a:off x="4067943" y="531973"/>
                <a:ext cx="2422942" cy="346450"/>
              </a:xfrm>
              <a:prstGeom prst="trapezoid">
                <a:avLst>
                  <a:gd name="adj" fmla="val 116476"/>
                </a:avLst>
              </a:prstGeom>
              <a:solidFill>
                <a:srgbClr val="7D8C8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grpSp>
        <p:sp>
          <p:nvSpPr>
            <p:cNvPr id="72" name="矩形 71"/>
            <p:cNvSpPr/>
            <p:nvPr/>
          </p:nvSpPr>
          <p:spPr>
            <a:xfrm>
              <a:off x="4277945" y="2704296"/>
              <a:ext cx="351791" cy="420418"/>
            </a:xfrm>
            <a:prstGeom prst="rect">
              <a:avLst/>
            </a:prstGeom>
          </p:spPr>
          <p:txBody>
            <a:bodyPr wrap="none">
              <a:spAutoFit/>
            </a:bodyPr>
            <a:lstStyle/>
            <a:p>
              <a:pPr algn="ctr">
                <a:defRPr/>
              </a:pPr>
              <a:r>
                <a:rPr lang="en-US" altLang="zh-CN" sz="3200" b="1" i="1" spc="300" dirty="0">
                  <a:solidFill>
                    <a:srgbClr val="7030A0"/>
                  </a:solidFill>
                  <a:latin typeface="Algerian" pitchFamily="82" charset="0"/>
                  <a:ea typeface="方正姚体" panose="02010601030101010101" pitchFamily="2" charset="-122"/>
                </a:rPr>
                <a:t>B</a:t>
              </a:r>
              <a:endParaRPr lang="zh-CN" altLang="en-US" sz="3200" b="1" i="1" spc="300" dirty="0">
                <a:solidFill>
                  <a:srgbClr val="7030A0"/>
                </a:solidFill>
                <a:latin typeface="Algerian" pitchFamily="82" charset="0"/>
                <a:ea typeface="方正姚体" panose="02010601030101010101" pitchFamily="2" charset="-122"/>
              </a:endParaRPr>
            </a:p>
          </p:txBody>
        </p:sp>
        <p:sp>
          <p:nvSpPr>
            <p:cNvPr id="19465" name="TextBox 49"/>
            <p:cNvSpPr txBox="1">
              <a:spLocks noChangeArrowheads="1"/>
            </p:cNvSpPr>
            <p:nvPr/>
          </p:nvSpPr>
          <p:spPr bwMode="auto">
            <a:xfrm>
              <a:off x="4458224" y="2773307"/>
              <a:ext cx="1907570" cy="33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Scratch</a:t>
              </a:r>
              <a:r>
                <a:rPr lang="zh-CN" altLang="en-US" sz="2400" b="1" dirty="0" smtClean="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外接设备</a:t>
              </a:r>
              <a:endParaRPr lang="en-US" altLang="zh-CN" sz="24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7540465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1+#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8"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 presetClass="entr" presetSubtype="2"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1+#ppt_w/2"/>
                                          </p:val>
                                        </p:tav>
                                        <p:tav tm="100000">
                                          <p:val>
                                            <p:strVal val="#ppt_x"/>
                                          </p:val>
                                        </p:tav>
                                      </p:tavLst>
                                    </p:anim>
                                    <p:anim calcmode="lin" valueType="num">
                                      <p:cBhvr additive="base">
                                        <p:cTn id="2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2813" y="99675"/>
            <a:ext cx="12239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defRPr/>
            </a:pPr>
            <a:r>
              <a:rPr lang="en-US" altLang="zh-CN" b="1" dirty="0" smtClean="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与其他软硬件整合</a:t>
            </a:r>
          </a:p>
        </p:txBody>
      </p:sp>
      <p:sp>
        <p:nvSpPr>
          <p:cNvPr id="2" name="TextBox 1"/>
          <p:cNvSpPr txBox="1"/>
          <p:nvPr/>
        </p:nvSpPr>
        <p:spPr>
          <a:xfrm>
            <a:off x="938969" y="1844824"/>
            <a:ext cx="10441160" cy="707886"/>
          </a:xfrm>
          <a:prstGeom prst="rect">
            <a:avLst/>
          </a:prstGeom>
          <a:noFill/>
        </p:spPr>
        <p:txBody>
          <a:bodyPr wrap="square" rtlCol="0">
            <a:spAutoFit/>
          </a:bodyPr>
          <a:lstStyle/>
          <a:p>
            <a:r>
              <a:rPr lang="en-US" altLang="zh-CN" sz="2000" dirty="0" smtClean="0">
                <a:latin typeface="微软雅黑" pitchFamily="34" charset="-122"/>
                <a:ea typeface="微软雅黑" pitchFamily="34" charset="-122"/>
              </a:rPr>
              <a:t>Scratch</a:t>
            </a:r>
            <a:r>
              <a:rPr lang="zh-CN" altLang="en-US" sz="2000" dirty="0" smtClean="0">
                <a:latin typeface="微软雅黑" pitchFamily="34" charset="-122"/>
                <a:ea typeface="微软雅黑" pitchFamily="34" charset="-122"/>
              </a:rPr>
              <a:t>功能不止以上这些，还可以与其他的平台（软件及硬件）搭配在一起，创造更加丰富更加有趣味性的作品。</a:t>
            </a:r>
            <a:endParaRPr lang="zh-CN" altLang="en-US" sz="2000" dirty="0">
              <a:latin typeface="微软雅黑" pitchFamily="34" charset="-122"/>
              <a:ea typeface="微软雅黑" pitchFamily="34" charset="-122"/>
            </a:endParaRPr>
          </a:p>
        </p:txBody>
      </p:sp>
      <p:sp>
        <p:nvSpPr>
          <p:cNvPr id="3" name="TextBox 2"/>
          <p:cNvSpPr txBox="1"/>
          <p:nvPr/>
        </p:nvSpPr>
        <p:spPr>
          <a:xfrm>
            <a:off x="896701" y="3430740"/>
            <a:ext cx="1959639" cy="646331"/>
          </a:xfrm>
          <a:prstGeom prst="rect">
            <a:avLst/>
          </a:prstGeom>
          <a:noFill/>
        </p:spPr>
        <p:txBody>
          <a:bodyPr wrap="none" rtlCol="0">
            <a:spAutoFit/>
          </a:bodyPr>
          <a:lstStyle/>
          <a:p>
            <a:r>
              <a:rPr lang="en-US" altLang="zh-CN" b="1" dirty="0" smtClean="0">
                <a:solidFill>
                  <a:srgbClr val="7030A0"/>
                </a:solidFill>
                <a:latin typeface="微软雅黑" pitchFamily="34" charset="-122"/>
                <a:ea typeface="微软雅黑" pitchFamily="34" charset="-122"/>
              </a:rPr>
              <a:t>Scratch</a:t>
            </a:r>
            <a:r>
              <a:rPr lang="zh-CN" altLang="en-US" b="1" dirty="0" smtClean="0">
                <a:solidFill>
                  <a:srgbClr val="7030A0"/>
                </a:solidFill>
                <a:latin typeface="微软雅黑" pitchFamily="34" charset="-122"/>
                <a:ea typeface="微软雅黑" pitchFamily="34" charset="-122"/>
              </a:rPr>
              <a:t>与传感器</a:t>
            </a:r>
            <a:endParaRPr lang="en-US" altLang="zh-CN" b="1" dirty="0" smtClean="0">
              <a:solidFill>
                <a:srgbClr val="7030A0"/>
              </a:solidFill>
              <a:latin typeface="微软雅黑" pitchFamily="34" charset="-122"/>
              <a:ea typeface="微软雅黑" pitchFamily="34" charset="-122"/>
            </a:endParaRPr>
          </a:p>
          <a:p>
            <a:endParaRPr lang="zh-CN" altLang="en-US" b="1" dirty="0">
              <a:solidFill>
                <a:srgbClr val="7030A0"/>
              </a:solidFill>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69" y="4523105"/>
            <a:ext cx="3099122" cy="182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descr="http://www.tts-group.co.uk/_rmvirtual/media/tts/images/IT0033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88715" y="4077071"/>
            <a:ext cx="2592288" cy="2592290"/>
          </a:xfrm>
          <a:prstGeom prst="rect">
            <a:avLst/>
          </a:prstGeom>
          <a:noFill/>
          <a:ln>
            <a:noFill/>
          </a:ln>
        </p:spPr>
      </p:pic>
      <p:sp>
        <p:nvSpPr>
          <p:cNvPr id="4" name="矩形 3"/>
          <p:cNvSpPr/>
          <p:nvPr/>
        </p:nvSpPr>
        <p:spPr>
          <a:xfrm>
            <a:off x="8473851" y="3430740"/>
            <a:ext cx="2337948" cy="646331"/>
          </a:xfrm>
          <a:prstGeom prst="rect">
            <a:avLst/>
          </a:prstGeom>
        </p:spPr>
        <p:txBody>
          <a:bodyPr wrap="none">
            <a:spAutoFit/>
          </a:bodyPr>
          <a:lstStyle/>
          <a:p>
            <a:r>
              <a:rPr lang="en-US" altLang="zh-CN" b="1" dirty="0">
                <a:solidFill>
                  <a:srgbClr val="7030A0"/>
                </a:solidFill>
                <a:latin typeface="微软雅黑" pitchFamily="34" charset="-122"/>
                <a:ea typeface="微软雅黑" pitchFamily="34" charset="-122"/>
              </a:rPr>
              <a:t>Scratch and </a:t>
            </a:r>
            <a:r>
              <a:rPr lang="en-US" altLang="zh-CN" b="1" dirty="0" smtClean="0">
                <a:solidFill>
                  <a:srgbClr val="7030A0"/>
                </a:solidFill>
                <a:latin typeface="微软雅黑" pitchFamily="34" charset="-122"/>
                <a:ea typeface="微软雅黑" pitchFamily="34" charset="-122"/>
              </a:rPr>
              <a:t>Kinect</a:t>
            </a:r>
          </a:p>
          <a:p>
            <a:r>
              <a:rPr lang="zh-CN" altLang="en-US" b="1" dirty="0" smtClean="0">
                <a:solidFill>
                  <a:srgbClr val="7030A0"/>
                </a:solidFill>
                <a:latin typeface="微软雅黑" pitchFamily="34" charset="-122"/>
                <a:ea typeface="微软雅黑" pitchFamily="34" charset="-122"/>
              </a:rPr>
              <a:t>（视频）</a:t>
            </a:r>
            <a:endParaRPr lang="zh-CN" altLang="en-US" b="1" dirty="0">
              <a:solidFill>
                <a:srgbClr val="7030A0"/>
              </a:solidFill>
              <a:latin typeface="微软雅黑" pitchFamily="34" charset="-122"/>
              <a:ea typeface="微软雅黑" pitchFamily="34" charset="-122"/>
            </a:endParaRPr>
          </a:p>
        </p:txBody>
      </p:sp>
      <p:sp>
        <p:nvSpPr>
          <p:cNvPr id="10" name="矩形 9"/>
          <p:cNvSpPr/>
          <p:nvPr/>
        </p:nvSpPr>
        <p:spPr>
          <a:xfrm>
            <a:off x="4855236" y="3464152"/>
            <a:ext cx="2106447" cy="646331"/>
          </a:xfrm>
          <a:prstGeom prst="rect">
            <a:avLst/>
          </a:prstGeom>
        </p:spPr>
        <p:txBody>
          <a:bodyPr wrap="square">
            <a:spAutoFit/>
          </a:bodyPr>
          <a:lstStyle/>
          <a:p>
            <a:r>
              <a:rPr lang="en-US" altLang="zh-CN" b="1" dirty="0" smtClean="0">
                <a:solidFill>
                  <a:srgbClr val="7030A0"/>
                </a:solidFill>
                <a:latin typeface="微软雅黑" pitchFamily="34" charset="-122"/>
                <a:ea typeface="微软雅黑" pitchFamily="34" charset="-122"/>
              </a:rPr>
              <a:t>Scratch</a:t>
            </a:r>
            <a:r>
              <a:rPr lang="zh-CN" altLang="en-US" b="1" dirty="0" smtClean="0">
                <a:solidFill>
                  <a:srgbClr val="7030A0"/>
                </a:solidFill>
                <a:latin typeface="微软雅黑" pitchFamily="34" charset="-122"/>
                <a:ea typeface="微软雅黑" pitchFamily="34" charset="-122"/>
              </a:rPr>
              <a:t>与乐高（视频）</a:t>
            </a:r>
            <a:endParaRPr lang="en-US" altLang="zh-CN" b="1" dirty="0">
              <a:solidFill>
                <a:srgbClr val="7030A0"/>
              </a:solidFill>
              <a:latin typeface="微软雅黑" pitchFamily="34" charset="-122"/>
              <a:ea typeface="微软雅黑" pitchFamily="34" charset="-122"/>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940" y="4365104"/>
            <a:ext cx="309418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27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2813" y="99675"/>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a:solidFill>
                  <a:schemeClr val="accent6">
                    <a:lumMod val="75000"/>
                  </a:schemeClr>
                </a:solidFill>
                <a:latin typeface="微软雅黑" pitchFamily="34" charset="-122"/>
                <a:ea typeface="微软雅黑" pitchFamily="34" charset="-122"/>
              </a:rPr>
              <a:t>与传感器</a:t>
            </a:r>
          </a:p>
        </p:txBody>
      </p:sp>
      <p:sp>
        <p:nvSpPr>
          <p:cNvPr id="3" name="TextBox 2"/>
          <p:cNvSpPr txBox="1"/>
          <p:nvPr/>
        </p:nvSpPr>
        <p:spPr>
          <a:xfrm>
            <a:off x="920537" y="1953706"/>
            <a:ext cx="2421304" cy="646331"/>
          </a:xfrm>
          <a:prstGeom prst="rect">
            <a:avLst/>
          </a:prstGeom>
          <a:noFill/>
        </p:spPr>
        <p:txBody>
          <a:bodyPr wrap="none" rtlCol="0">
            <a:spAutoFit/>
          </a:bodyPr>
          <a:lstStyle/>
          <a:p>
            <a:r>
              <a:rPr lang="en-US" altLang="zh-CN" b="1" dirty="0" smtClean="0">
                <a:solidFill>
                  <a:srgbClr val="7030A0"/>
                </a:solidFill>
                <a:latin typeface="微软雅黑" pitchFamily="34" charset="-122"/>
                <a:ea typeface="微软雅黑" pitchFamily="34" charset="-122"/>
              </a:rPr>
              <a:t>Scratch</a:t>
            </a:r>
            <a:r>
              <a:rPr lang="zh-CN" altLang="en-US" b="1" dirty="0" smtClean="0">
                <a:solidFill>
                  <a:srgbClr val="7030A0"/>
                </a:solidFill>
                <a:latin typeface="微软雅黑" pitchFamily="34" charset="-122"/>
                <a:ea typeface="微软雅黑" pitchFamily="34" charset="-122"/>
              </a:rPr>
              <a:t>与传感器案例</a:t>
            </a:r>
            <a:endParaRPr lang="en-US" altLang="zh-CN" b="1" dirty="0" smtClean="0">
              <a:solidFill>
                <a:srgbClr val="7030A0"/>
              </a:solidFill>
              <a:latin typeface="微软雅黑" pitchFamily="34" charset="-122"/>
              <a:ea typeface="微软雅黑" pitchFamily="34" charset="-122"/>
            </a:endParaRPr>
          </a:p>
          <a:p>
            <a:endParaRPr lang="zh-CN" altLang="en-US" b="1" dirty="0">
              <a:solidFill>
                <a:srgbClr val="7030A0"/>
              </a:solidFill>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51" y="2923203"/>
            <a:ext cx="3099122" cy="182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229232" y="2553870"/>
            <a:ext cx="660758" cy="461665"/>
          </a:xfrm>
          <a:prstGeom prst="rect">
            <a:avLst/>
          </a:prstGeom>
        </p:spPr>
        <p:txBody>
          <a:bodyPr wrap="none">
            <a:spAutoFit/>
          </a:bodyPr>
          <a:lstStyle/>
          <a:p>
            <a:r>
              <a:rPr lang="en-US" altLang="zh-CN" sz="2400" b="1" dirty="0">
                <a:solidFill>
                  <a:srgbClr val="7030A0"/>
                </a:solidFill>
              </a:rPr>
              <a:t>Ball</a:t>
            </a:r>
            <a:endParaRPr lang="zh-CN" altLang="en-US" sz="2400" b="1" dirty="0">
              <a:solidFill>
                <a:srgbClr val="7030A0"/>
              </a:solidFill>
            </a:endParaRPr>
          </a:p>
        </p:txBody>
      </p:sp>
      <p:sp>
        <p:nvSpPr>
          <p:cNvPr id="6" name="矩形 5"/>
          <p:cNvSpPr/>
          <p:nvPr/>
        </p:nvSpPr>
        <p:spPr>
          <a:xfrm>
            <a:off x="7001093" y="3368847"/>
            <a:ext cx="1119409" cy="461665"/>
          </a:xfrm>
          <a:prstGeom prst="rect">
            <a:avLst/>
          </a:prstGeom>
        </p:spPr>
        <p:txBody>
          <a:bodyPr wrap="none">
            <a:spAutoFit/>
          </a:bodyPr>
          <a:lstStyle/>
          <a:p>
            <a:r>
              <a:rPr lang="en-US" altLang="zh-CN" sz="2400" b="1" dirty="0">
                <a:solidFill>
                  <a:srgbClr val="7030A0"/>
                </a:solidFill>
              </a:rPr>
              <a:t>Curtain</a:t>
            </a:r>
            <a:endParaRPr lang="zh-CN" altLang="en-US" sz="2400" b="1" dirty="0">
              <a:solidFill>
                <a:srgbClr val="7030A0"/>
              </a:solidFill>
            </a:endParaRPr>
          </a:p>
        </p:txBody>
      </p:sp>
      <p:sp>
        <p:nvSpPr>
          <p:cNvPr id="7" name="矩形 6"/>
          <p:cNvSpPr/>
          <p:nvPr/>
        </p:nvSpPr>
        <p:spPr>
          <a:xfrm>
            <a:off x="6504835" y="4149080"/>
            <a:ext cx="2469330" cy="461665"/>
          </a:xfrm>
          <a:prstGeom prst="rect">
            <a:avLst/>
          </a:prstGeom>
        </p:spPr>
        <p:txBody>
          <a:bodyPr wrap="none">
            <a:spAutoFit/>
          </a:bodyPr>
          <a:lstStyle/>
          <a:p>
            <a:r>
              <a:rPr lang="en-US" altLang="zh-CN" sz="2400" b="1" dirty="0">
                <a:solidFill>
                  <a:srgbClr val="7030A0"/>
                </a:solidFill>
              </a:rPr>
              <a:t>Space Adventures</a:t>
            </a:r>
            <a:endParaRPr lang="zh-CN" altLang="en-US" sz="2400" b="1" dirty="0">
              <a:solidFill>
                <a:srgbClr val="7030A0"/>
              </a:solidFill>
            </a:endParaRPr>
          </a:p>
        </p:txBody>
      </p:sp>
    </p:spTree>
    <p:extLst>
      <p:ext uri="{BB962C8B-B14F-4D97-AF65-F5344CB8AC3E}">
        <p14:creationId xmlns:p14="http://schemas.microsoft.com/office/powerpoint/2010/main" val="2873574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c:\users\acer\appdata\roaming\360se6\USERDA~1\Temp\B_1371~1.JPG"/>
          <p:cNvPicPr>
            <a:picLocks noChangeAspect="1" noChangeArrowheads="1"/>
          </p:cNvPicPr>
          <p:nvPr/>
        </p:nvPicPr>
        <p:blipFill>
          <a:blip r:embed="rId2">
            <a:extLst>
              <a:ext uri="{28A0092B-C50C-407E-A947-70E740481C1C}">
                <a14:useLocalDpi xmlns:a14="http://schemas.microsoft.com/office/drawing/2010/main" val="0"/>
              </a:ext>
            </a:extLst>
          </a:blip>
          <a:srcRect l="16809" t="5225" r="11848"/>
          <a:stretch>
            <a:fillRect/>
          </a:stretch>
        </p:blipFill>
        <p:spPr bwMode="auto">
          <a:xfrm>
            <a:off x="552450" y="1360488"/>
            <a:ext cx="37290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组合 45"/>
          <p:cNvGrpSpPr>
            <a:grpSpLocks/>
          </p:cNvGrpSpPr>
          <p:nvPr/>
        </p:nvGrpSpPr>
        <p:grpSpPr bwMode="auto">
          <a:xfrm>
            <a:off x="6650038" y="1039813"/>
            <a:ext cx="4503737" cy="2024062"/>
            <a:chOff x="3830711" y="195487"/>
            <a:chExt cx="3240362" cy="1456612"/>
          </a:xfrm>
        </p:grpSpPr>
        <p:grpSp>
          <p:nvGrpSpPr>
            <p:cNvPr id="19484" name="组合 46"/>
            <p:cNvGrpSpPr>
              <a:grpSpLocks/>
            </p:cNvGrpSpPr>
            <p:nvPr/>
          </p:nvGrpSpPr>
          <p:grpSpPr bwMode="auto">
            <a:xfrm>
              <a:off x="3830711" y="195487"/>
              <a:ext cx="3240362" cy="1456612"/>
              <a:chOff x="4067943" y="339501"/>
              <a:chExt cx="2664297" cy="1168583"/>
            </a:xfrm>
          </p:grpSpPr>
          <p:pic>
            <p:nvPicPr>
              <p:cNvPr id="19487"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等腰三角形 50"/>
              <p:cNvSpPr/>
              <p:nvPr/>
            </p:nvSpPr>
            <p:spPr>
              <a:xfrm rot="16200000">
                <a:off x="4070101" y="873516"/>
                <a:ext cx="632410" cy="636727"/>
              </a:xfrm>
              <a:prstGeom prst="triangle">
                <a:avLst>
                  <a:gd name="adj" fmla="val 100000"/>
                </a:avLst>
              </a:prstGeom>
              <a:solidFill>
                <a:srgbClr val="E65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等腰三角形 51"/>
              <p:cNvSpPr/>
              <p:nvPr/>
            </p:nvSpPr>
            <p:spPr>
              <a:xfrm>
                <a:off x="4071699" y="339501"/>
                <a:ext cx="632970" cy="538923"/>
              </a:xfrm>
              <a:prstGeom prst="triangle">
                <a:avLst>
                  <a:gd name="adj" fmla="val 100000"/>
                </a:avLst>
              </a:prstGeom>
              <a:solidFill>
                <a:srgbClr val="E65179"/>
              </a:solidFill>
              <a:ln>
                <a:noFill/>
              </a:ln>
              <a:effectLst>
                <a:outerShdw blurRad="393700" dist="38100" dir="5400000" sx="108000" sy="108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梯形 52"/>
              <p:cNvSpPr/>
              <p:nvPr/>
            </p:nvSpPr>
            <p:spPr>
              <a:xfrm>
                <a:off x="4067943" y="531974"/>
                <a:ext cx="2422942" cy="346451"/>
              </a:xfrm>
              <a:prstGeom prst="trapezoid">
                <a:avLst>
                  <a:gd name="adj" fmla="val 120009"/>
                </a:avLst>
              </a:prstGeom>
              <a:solidFill>
                <a:srgbClr val="E6517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 name="矩形 47"/>
            <p:cNvSpPr/>
            <p:nvPr/>
          </p:nvSpPr>
          <p:spPr>
            <a:xfrm>
              <a:off x="4183644" y="339435"/>
              <a:ext cx="384915" cy="420418"/>
            </a:xfrm>
            <a:prstGeom prst="rect">
              <a:avLst/>
            </a:prstGeom>
          </p:spPr>
          <p:txBody>
            <a:bodyPr wrap="none">
              <a:spAutoFit/>
            </a:bodyPr>
            <a:lstStyle/>
            <a:p>
              <a:pPr algn="ctr">
                <a:defRPr/>
              </a:pPr>
              <a:r>
                <a:rPr lang="en-US" altLang="zh-CN"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rPr>
                <a:t>A</a:t>
              </a:r>
              <a:endParaRPr lang="zh-CN" altLang="en-US"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endParaRPr>
            </a:p>
          </p:txBody>
        </p:sp>
        <p:sp>
          <p:nvSpPr>
            <p:cNvPr id="19486" name="TextBox 49"/>
            <p:cNvSpPr txBox="1">
              <a:spLocks noChangeArrowheads="1"/>
            </p:cNvSpPr>
            <p:nvPr/>
          </p:nvSpPr>
          <p:spPr bwMode="auto">
            <a:xfrm>
              <a:off x="4580816" y="426399"/>
              <a:ext cx="1585939"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chemeClr val="bg1"/>
                  </a:solidFill>
                  <a:latin typeface="微软雅黑" pitchFamily="34" charset="-122"/>
                  <a:ea typeface="微软雅黑" pitchFamily="34" charset="-122"/>
                </a:rPr>
                <a:t>Scratch</a:t>
              </a:r>
              <a:r>
                <a:rPr lang="zh-CN" altLang="en-US" sz="2400" b="1" dirty="0" smtClean="0">
                  <a:solidFill>
                    <a:schemeClr val="bg1"/>
                  </a:solidFill>
                  <a:latin typeface="微软雅黑" pitchFamily="34" charset="-122"/>
                  <a:ea typeface="微软雅黑" pitchFamily="34" charset="-122"/>
                </a:rPr>
                <a:t>介绍</a:t>
              </a:r>
              <a:endParaRPr lang="en-US" altLang="zh-CN" sz="2400" b="1" dirty="0">
                <a:solidFill>
                  <a:schemeClr val="bg1"/>
                </a:solidFill>
                <a:latin typeface="微软雅黑" pitchFamily="34" charset="-122"/>
                <a:ea typeface="微软雅黑" pitchFamily="34" charset="-122"/>
              </a:endParaRPr>
            </a:p>
          </p:txBody>
        </p:sp>
      </p:grpSp>
      <p:grpSp>
        <p:nvGrpSpPr>
          <p:cNvPr id="54" name="组合 53"/>
          <p:cNvGrpSpPr>
            <a:grpSpLocks/>
          </p:cNvGrpSpPr>
          <p:nvPr/>
        </p:nvGrpSpPr>
        <p:grpSpPr bwMode="auto">
          <a:xfrm flipH="1">
            <a:off x="6707188" y="3132138"/>
            <a:ext cx="4503737" cy="2025650"/>
            <a:chOff x="2144489" y="3345477"/>
            <a:chExt cx="3240362" cy="1456613"/>
          </a:xfrm>
        </p:grpSpPr>
        <p:grpSp>
          <p:nvGrpSpPr>
            <p:cNvPr id="19477" name="组合 54"/>
            <p:cNvGrpSpPr>
              <a:grpSpLocks/>
            </p:cNvGrpSpPr>
            <p:nvPr/>
          </p:nvGrpSpPr>
          <p:grpSpPr bwMode="auto">
            <a:xfrm rot="10800000">
              <a:off x="2144489" y="3345477"/>
              <a:ext cx="3240362" cy="1456613"/>
              <a:chOff x="4067942" y="339501"/>
              <a:chExt cx="2664298" cy="1168582"/>
            </a:xfrm>
          </p:grpSpPr>
          <p:pic>
            <p:nvPicPr>
              <p:cNvPr id="19480"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等腰三角形 58"/>
              <p:cNvSpPr/>
              <p:nvPr/>
            </p:nvSpPr>
            <p:spPr>
              <a:xfrm rot="16200000">
                <a:off x="4070830" y="874221"/>
                <a:ext cx="632830" cy="636727"/>
              </a:xfrm>
              <a:prstGeom prst="triangle">
                <a:avLst>
                  <a:gd name="adj" fmla="val 100000"/>
                </a:avLst>
              </a:prstGeom>
              <a:solidFill>
                <a:srgbClr val="1D9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等腰三角形 59"/>
              <p:cNvSpPr/>
              <p:nvPr/>
            </p:nvSpPr>
            <p:spPr>
              <a:xfrm>
                <a:off x="4072637" y="339501"/>
                <a:ext cx="632970" cy="538500"/>
              </a:xfrm>
              <a:prstGeom prst="triangle">
                <a:avLst>
                  <a:gd name="adj" fmla="val 100000"/>
                </a:avLst>
              </a:prstGeom>
              <a:solidFill>
                <a:srgbClr val="1D93BD"/>
              </a:solidFill>
              <a:ln>
                <a:noFill/>
              </a:ln>
              <a:effectLst>
                <a:outerShdw blurRad="355600" dist="38100" dir="16200000" sx="108000" sy="1080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梯形 60"/>
              <p:cNvSpPr/>
              <p:nvPr/>
            </p:nvSpPr>
            <p:spPr>
              <a:xfrm>
                <a:off x="4068881" y="531822"/>
                <a:ext cx="2422943" cy="346179"/>
              </a:xfrm>
              <a:prstGeom prst="trapezoid">
                <a:avLst>
                  <a:gd name="adj" fmla="val 120009"/>
                </a:avLst>
              </a:prstGeom>
              <a:solidFill>
                <a:srgbClr val="1D93B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56" name="矩形 55"/>
            <p:cNvSpPr/>
            <p:nvPr/>
          </p:nvSpPr>
          <p:spPr>
            <a:xfrm>
              <a:off x="4817564" y="4095473"/>
              <a:ext cx="332374" cy="421231"/>
            </a:xfrm>
            <a:prstGeom prst="rect">
              <a:avLst/>
            </a:prstGeom>
          </p:spPr>
          <p:txBody>
            <a:bodyPr wrap="none">
              <a:spAutoFit/>
            </a:bodyPr>
            <a:lstStyle/>
            <a:p>
              <a:pPr algn="ctr">
                <a:defRPr/>
              </a:pPr>
              <a:r>
                <a:rPr lang="en-US" altLang="zh-CN"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rPr>
                <a:t>C</a:t>
              </a:r>
              <a:endParaRPr lang="zh-CN" altLang="en-US"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endParaRPr>
            </a:p>
          </p:txBody>
        </p:sp>
        <p:sp>
          <p:nvSpPr>
            <p:cNvPr id="57" name="TextBox 49"/>
            <p:cNvSpPr txBox="1"/>
            <p:nvPr/>
          </p:nvSpPr>
          <p:spPr>
            <a:xfrm>
              <a:off x="2340314" y="4159006"/>
              <a:ext cx="2498773" cy="331976"/>
            </a:xfrm>
            <a:prstGeom prst="rect">
              <a:avLst/>
            </a:prstGeom>
            <a:noFill/>
            <a:ln w="3175">
              <a:noFill/>
            </a:ln>
          </p:spPr>
          <p:txBody>
            <a:bodyPr wrap="square">
              <a:spAutoFit/>
            </a:bodyPr>
            <a:lstStyle/>
            <a:p>
              <a:pPr>
                <a:defRPr/>
              </a:pP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Scratch</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与学科整合</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70" name="组合 69"/>
          <p:cNvGrpSpPr>
            <a:grpSpLocks/>
          </p:cNvGrpSpPr>
          <p:nvPr/>
        </p:nvGrpSpPr>
        <p:grpSpPr bwMode="auto">
          <a:xfrm flipH="1">
            <a:off x="4321175" y="2200275"/>
            <a:ext cx="4503738" cy="2024063"/>
            <a:chOff x="3833637" y="2483805"/>
            <a:chExt cx="3240362" cy="1456612"/>
          </a:xfrm>
        </p:grpSpPr>
        <p:grpSp>
          <p:nvGrpSpPr>
            <p:cNvPr id="19463" name="组合 70"/>
            <p:cNvGrpSpPr>
              <a:grpSpLocks/>
            </p:cNvGrpSpPr>
            <p:nvPr/>
          </p:nvGrpSpPr>
          <p:grpSpPr bwMode="auto">
            <a:xfrm>
              <a:off x="3833637" y="2483805"/>
              <a:ext cx="3240362" cy="1456612"/>
              <a:chOff x="4067943" y="339501"/>
              <a:chExt cx="2664297" cy="1168583"/>
            </a:xfrm>
          </p:grpSpPr>
          <p:pic>
            <p:nvPicPr>
              <p:cNvPr id="19466"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等腰三角形 74"/>
              <p:cNvSpPr/>
              <p:nvPr/>
            </p:nvSpPr>
            <p:spPr>
              <a:xfrm rot="16200000">
                <a:off x="4070102" y="873516"/>
                <a:ext cx="632409" cy="636727"/>
              </a:xfrm>
              <a:prstGeom prst="triangle">
                <a:avLst>
                  <a:gd name="adj" fmla="val 100000"/>
                </a:avLst>
              </a:prstGeom>
              <a:solidFill>
                <a:srgbClr val="5C6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等腰三角形 75"/>
              <p:cNvSpPr/>
              <p:nvPr/>
            </p:nvSpPr>
            <p:spPr>
              <a:xfrm>
                <a:off x="4071699" y="339501"/>
                <a:ext cx="632970" cy="538923"/>
              </a:xfrm>
              <a:prstGeom prst="triangle">
                <a:avLst>
                  <a:gd name="adj" fmla="val 100000"/>
                </a:avLst>
              </a:prstGeom>
              <a:solidFill>
                <a:srgbClr val="5C6668"/>
              </a:solidFill>
              <a:ln>
                <a:noFill/>
              </a:ln>
              <a:effectLst>
                <a:outerShdw blurRad="355600" dist="38100" dir="5400000" sx="108000" sy="108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梯形 76"/>
              <p:cNvSpPr/>
              <p:nvPr/>
            </p:nvSpPr>
            <p:spPr>
              <a:xfrm>
                <a:off x="4067943" y="531973"/>
                <a:ext cx="2422942" cy="346450"/>
              </a:xfrm>
              <a:prstGeom prst="trapezoid">
                <a:avLst>
                  <a:gd name="adj" fmla="val 116476"/>
                </a:avLst>
              </a:prstGeom>
              <a:solidFill>
                <a:srgbClr val="7D8C8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72" name="矩形 71"/>
            <p:cNvSpPr/>
            <p:nvPr/>
          </p:nvSpPr>
          <p:spPr>
            <a:xfrm>
              <a:off x="4277945" y="2704296"/>
              <a:ext cx="351791" cy="420418"/>
            </a:xfrm>
            <a:prstGeom prst="rect">
              <a:avLst/>
            </a:prstGeom>
          </p:spPr>
          <p:txBody>
            <a:bodyPr wrap="none">
              <a:spAutoFit/>
            </a:bodyPr>
            <a:lstStyle/>
            <a:p>
              <a:pPr algn="ctr">
                <a:defRPr/>
              </a:pPr>
              <a:r>
                <a:rPr lang="en-US" altLang="zh-CN" sz="3200" b="1" i="1" spc="300" dirty="0">
                  <a:solidFill>
                    <a:schemeClr val="bg1"/>
                  </a:solidFill>
                  <a:latin typeface="Algerian" pitchFamily="82" charset="0"/>
                  <a:ea typeface="方正姚体" panose="02010601030101010101" pitchFamily="2" charset="-122"/>
                </a:rPr>
                <a:t>B</a:t>
              </a:r>
              <a:endParaRPr lang="zh-CN" altLang="en-US" sz="3200" b="1" i="1" spc="300" dirty="0">
                <a:solidFill>
                  <a:schemeClr val="bg1"/>
                </a:solidFill>
                <a:latin typeface="Algerian" pitchFamily="82" charset="0"/>
                <a:ea typeface="方正姚体" panose="02010601030101010101" pitchFamily="2" charset="-122"/>
              </a:endParaRPr>
            </a:p>
          </p:txBody>
        </p:sp>
        <p:sp>
          <p:nvSpPr>
            <p:cNvPr id="19465" name="TextBox 49"/>
            <p:cNvSpPr txBox="1">
              <a:spLocks noChangeArrowheads="1"/>
            </p:cNvSpPr>
            <p:nvPr/>
          </p:nvSpPr>
          <p:spPr bwMode="auto">
            <a:xfrm>
              <a:off x="4458224" y="2773307"/>
              <a:ext cx="1907570" cy="33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Scratch</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外接设备</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1+#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8"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 presetClass="entr" presetSubtype="2"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1+#ppt_w/2"/>
                                          </p:val>
                                        </p:tav>
                                        <p:tav tm="100000">
                                          <p:val>
                                            <p:strVal val="#ppt_x"/>
                                          </p:val>
                                        </p:tav>
                                      </p:tavLst>
                                    </p:anim>
                                    <p:anim calcmode="lin" valueType="num">
                                      <p:cBhvr additive="base">
                                        <p:cTn id="2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1563" y="1916832"/>
            <a:ext cx="5328592" cy="3416320"/>
          </a:xfrm>
          <a:prstGeom prst="rect">
            <a:avLst/>
          </a:prstGeom>
          <a:noFill/>
        </p:spPr>
        <p:txBody>
          <a:bodyPr wrap="square" rtlCol="0">
            <a:spAutoFit/>
          </a:bodyPr>
          <a:lstStyle/>
          <a:p>
            <a:r>
              <a:rPr lang="zh-CN" altLang="en-US" sz="2400" dirty="0">
                <a:latin typeface="微软雅黑" pitchFamily="34" charset="-122"/>
                <a:ea typeface="微软雅黑" pitchFamily="34" charset="-122"/>
              </a:rPr>
              <a:t>这幅图片是使用</a:t>
            </a:r>
            <a:r>
              <a:rPr lang="en-US" altLang="zh-CN" sz="2400" dirty="0">
                <a:latin typeface="微软雅黑" pitchFamily="34" charset="-122"/>
                <a:ea typeface="微软雅黑" pitchFamily="34" charset="-122"/>
              </a:rPr>
              <a:t>Scratch</a:t>
            </a:r>
            <a:r>
              <a:rPr lang="zh-CN" altLang="en-US" sz="2400" dirty="0">
                <a:latin typeface="微软雅黑" pitchFamily="34" charset="-122"/>
                <a:ea typeface="微软雅黑" pitchFamily="34" charset="-122"/>
              </a:rPr>
              <a:t>软件的传感器板制作的一个</a:t>
            </a:r>
            <a:r>
              <a:rPr lang="zh-CN" altLang="en-US" sz="2400" b="1" dirty="0">
                <a:solidFill>
                  <a:srgbClr val="FF0000"/>
                </a:solidFill>
                <a:latin typeface="微软雅黑" pitchFamily="34" charset="-122"/>
                <a:ea typeface="微软雅黑" pitchFamily="34" charset="-122"/>
              </a:rPr>
              <a:t>礼盒互动</a:t>
            </a:r>
            <a:r>
              <a:rPr lang="zh-CN" altLang="en-US" sz="2400" dirty="0">
                <a:latin typeface="微软雅黑" pitchFamily="34" charset="-122"/>
                <a:ea typeface="微软雅黑" pitchFamily="34" charset="-122"/>
              </a:rPr>
              <a:t>作品，当我们打开盒子的时候，触发了传感器的开关，断开了连接，接下来就可以播放一段音乐或是呈现一个动画，或者是让小风车转动起来。总之，神秘的礼物背后的故事呈现在使用者的面前，而这种综合情境下的设计则是中国学生非常欠缺的。</a:t>
            </a:r>
          </a:p>
        </p:txBody>
      </p:sp>
      <p:pic>
        <p:nvPicPr>
          <p:cNvPr id="4" name="Picture 2"/>
          <p:cNvPicPr/>
          <p:nvPr/>
        </p:nvPicPr>
        <p:blipFill>
          <a:blip r:embed="rId2"/>
          <a:srcRect/>
          <a:stretch>
            <a:fillRect/>
          </a:stretch>
        </p:blipFill>
        <p:spPr bwMode="auto">
          <a:xfrm>
            <a:off x="913011" y="1268759"/>
            <a:ext cx="3816424" cy="4161385"/>
          </a:xfrm>
          <a:prstGeom prst="rect">
            <a:avLst/>
          </a:prstGeom>
          <a:noFill/>
          <a:ln w="9525">
            <a:noFill/>
            <a:miter lim="800000"/>
            <a:headEnd/>
            <a:tailEnd/>
          </a:ln>
          <a:effectLst/>
        </p:spPr>
      </p:pic>
      <p:sp>
        <p:nvSpPr>
          <p:cNvPr id="2" name="矩形 1"/>
          <p:cNvSpPr/>
          <p:nvPr/>
        </p:nvSpPr>
        <p:spPr>
          <a:xfrm>
            <a:off x="2713211" y="5968442"/>
            <a:ext cx="7704856" cy="369332"/>
          </a:xfrm>
          <a:prstGeom prst="rect">
            <a:avLst/>
          </a:prstGeom>
        </p:spPr>
        <p:txBody>
          <a:bodyPr wrap="square">
            <a:spAutoFit/>
          </a:bodyPr>
          <a:lstStyle/>
          <a:p>
            <a:r>
              <a:rPr lang="zh-CN" altLang="zh-CN" dirty="0"/>
              <a:t>陈磊</a:t>
            </a:r>
            <a:r>
              <a:rPr lang="en-US" altLang="zh-CN" dirty="0"/>
              <a:t>.</a:t>
            </a:r>
            <a:r>
              <a:rPr lang="zh-CN" altLang="zh-CN" dirty="0"/>
              <a:t>《</a:t>
            </a:r>
            <a:r>
              <a:rPr lang="en-US" altLang="zh-CN" dirty="0"/>
              <a:t>Scratch</a:t>
            </a:r>
            <a:r>
              <a:rPr lang="zh-CN" altLang="zh-CN" dirty="0"/>
              <a:t>融入</a:t>
            </a:r>
            <a:r>
              <a:rPr lang="en-US" altLang="zh-CN" dirty="0"/>
              <a:t>STEM</a:t>
            </a:r>
            <a:r>
              <a:rPr lang="zh-CN" altLang="zh-CN" dirty="0"/>
              <a:t>教育》，上海教育杂志</a:t>
            </a:r>
            <a:r>
              <a:rPr lang="en-US" altLang="zh-CN" dirty="0"/>
              <a:t>Scratch</a:t>
            </a:r>
            <a:r>
              <a:rPr lang="zh-CN" altLang="zh-CN" dirty="0"/>
              <a:t>专题，</a:t>
            </a:r>
            <a:r>
              <a:rPr lang="en-US" altLang="zh-CN" dirty="0"/>
              <a:t>2014.</a:t>
            </a:r>
            <a:endParaRPr lang="zh-CN" altLang="zh-CN" dirty="0"/>
          </a:p>
        </p:txBody>
      </p:sp>
    </p:spTree>
    <p:extLst>
      <p:ext uri="{BB962C8B-B14F-4D97-AF65-F5344CB8AC3E}">
        <p14:creationId xmlns:p14="http://schemas.microsoft.com/office/powerpoint/2010/main" val="186864753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2813" y="99675"/>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a:solidFill>
                  <a:schemeClr val="accent6">
                    <a:lumMod val="75000"/>
                  </a:schemeClr>
                </a:solidFill>
                <a:latin typeface="微软雅黑" pitchFamily="34" charset="-122"/>
                <a:ea typeface="微软雅黑" pitchFamily="34" charset="-122"/>
              </a:rPr>
              <a:t>与传感器</a:t>
            </a:r>
          </a:p>
        </p:txBody>
      </p:sp>
      <p:sp>
        <p:nvSpPr>
          <p:cNvPr id="3" name="TextBox 2"/>
          <p:cNvSpPr txBox="1"/>
          <p:nvPr/>
        </p:nvSpPr>
        <p:spPr>
          <a:xfrm>
            <a:off x="920537" y="1953706"/>
            <a:ext cx="2421304" cy="646331"/>
          </a:xfrm>
          <a:prstGeom prst="rect">
            <a:avLst/>
          </a:prstGeom>
          <a:noFill/>
        </p:spPr>
        <p:txBody>
          <a:bodyPr wrap="none" rtlCol="0">
            <a:spAutoFit/>
          </a:bodyPr>
          <a:lstStyle/>
          <a:p>
            <a:r>
              <a:rPr lang="en-US" altLang="zh-CN" b="1" dirty="0" smtClean="0">
                <a:solidFill>
                  <a:srgbClr val="7030A0"/>
                </a:solidFill>
                <a:latin typeface="微软雅黑" pitchFamily="34" charset="-122"/>
                <a:ea typeface="微软雅黑" pitchFamily="34" charset="-122"/>
              </a:rPr>
              <a:t>Scratch</a:t>
            </a:r>
            <a:r>
              <a:rPr lang="zh-CN" altLang="en-US" b="1" dirty="0" smtClean="0">
                <a:solidFill>
                  <a:srgbClr val="7030A0"/>
                </a:solidFill>
                <a:latin typeface="微软雅黑" pitchFamily="34" charset="-122"/>
                <a:ea typeface="微软雅黑" pitchFamily="34" charset="-122"/>
              </a:rPr>
              <a:t>与传感器案例</a:t>
            </a:r>
            <a:endParaRPr lang="en-US" altLang="zh-CN" b="1" dirty="0" smtClean="0">
              <a:solidFill>
                <a:srgbClr val="7030A0"/>
              </a:solidFill>
              <a:latin typeface="微软雅黑" pitchFamily="34" charset="-122"/>
              <a:ea typeface="微软雅黑" pitchFamily="34" charset="-122"/>
            </a:endParaRPr>
          </a:p>
          <a:p>
            <a:endParaRPr lang="zh-CN" altLang="en-US" b="1" dirty="0">
              <a:solidFill>
                <a:srgbClr val="7030A0"/>
              </a:solidFill>
              <a:latin typeface="微软雅黑" pitchFamily="34" charset="-122"/>
              <a:ea typeface="微软雅黑" pitchFamily="34" charset="-122"/>
            </a:endParaRPr>
          </a:p>
        </p:txBody>
      </p:sp>
      <p:sp>
        <p:nvSpPr>
          <p:cNvPr id="5" name="矩形 4"/>
          <p:cNvSpPr/>
          <p:nvPr/>
        </p:nvSpPr>
        <p:spPr>
          <a:xfrm>
            <a:off x="7229232" y="2553870"/>
            <a:ext cx="1800493" cy="461665"/>
          </a:xfrm>
          <a:prstGeom prst="rect">
            <a:avLst/>
          </a:prstGeom>
        </p:spPr>
        <p:txBody>
          <a:bodyPr wrap="none">
            <a:spAutoFit/>
          </a:bodyPr>
          <a:lstStyle/>
          <a:p>
            <a:r>
              <a:rPr lang="zh-CN" altLang="en-US" sz="2400" b="1" dirty="0">
                <a:solidFill>
                  <a:srgbClr val="7030A0"/>
                </a:solidFill>
              </a:rPr>
              <a:t>瘋狂電吉他 </a:t>
            </a:r>
          </a:p>
        </p:txBody>
      </p:sp>
      <p:sp>
        <p:nvSpPr>
          <p:cNvPr id="6" name="矩形 5"/>
          <p:cNvSpPr/>
          <p:nvPr/>
        </p:nvSpPr>
        <p:spPr>
          <a:xfrm>
            <a:off x="7465739" y="3504688"/>
            <a:ext cx="1119409" cy="461665"/>
          </a:xfrm>
          <a:prstGeom prst="rect">
            <a:avLst/>
          </a:prstGeom>
        </p:spPr>
        <p:txBody>
          <a:bodyPr wrap="none">
            <a:spAutoFit/>
          </a:bodyPr>
          <a:lstStyle/>
          <a:p>
            <a:r>
              <a:rPr lang="zh-CN" altLang="en-US" sz="2400" b="1" dirty="0">
                <a:solidFill>
                  <a:srgbClr val="7030A0"/>
                </a:solidFill>
              </a:rPr>
              <a:t>紅綠燈</a:t>
            </a:r>
          </a:p>
        </p:txBody>
      </p:sp>
      <p:pic>
        <p:nvPicPr>
          <p:cNvPr id="9218" name="Picture 2" descr="c:\users\lenovo\appdata\roaming\360se6\User Data\temp\Makey-Makey-36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03" y="3015535"/>
            <a:ext cx="34290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321723" y="4335487"/>
            <a:ext cx="1422184" cy="461665"/>
          </a:xfrm>
          <a:prstGeom prst="rect">
            <a:avLst/>
          </a:prstGeom>
        </p:spPr>
        <p:txBody>
          <a:bodyPr wrap="none">
            <a:spAutoFit/>
          </a:bodyPr>
          <a:lstStyle/>
          <a:p>
            <a:r>
              <a:rPr lang="zh-CN" altLang="en-US" sz="2400" b="1" dirty="0">
                <a:solidFill>
                  <a:srgbClr val="7030A0"/>
                </a:solidFill>
              </a:rPr>
              <a:t>認識水果</a:t>
            </a:r>
          </a:p>
        </p:txBody>
      </p:sp>
      <p:sp>
        <p:nvSpPr>
          <p:cNvPr id="10" name="矩形 9"/>
          <p:cNvSpPr/>
          <p:nvPr/>
        </p:nvSpPr>
        <p:spPr>
          <a:xfrm>
            <a:off x="9492576" y="3504687"/>
            <a:ext cx="2350323" cy="461665"/>
          </a:xfrm>
          <a:prstGeom prst="rect">
            <a:avLst/>
          </a:prstGeom>
        </p:spPr>
        <p:txBody>
          <a:bodyPr wrap="none">
            <a:spAutoFit/>
          </a:bodyPr>
          <a:lstStyle/>
          <a:p>
            <a:r>
              <a:rPr lang="zh-TW" altLang="en-US" sz="2400" b="1" dirty="0">
                <a:solidFill>
                  <a:srgbClr val="7030A0"/>
                </a:solidFill>
              </a:rPr>
              <a:t>電子投票機展示</a:t>
            </a:r>
            <a:endParaRPr lang="zh-CN" altLang="en-US" sz="2400" b="1" dirty="0">
              <a:solidFill>
                <a:srgbClr val="7030A0"/>
              </a:solidFill>
            </a:endParaRPr>
          </a:p>
        </p:txBody>
      </p:sp>
      <p:sp>
        <p:nvSpPr>
          <p:cNvPr id="4" name="矩形 3"/>
          <p:cNvSpPr/>
          <p:nvPr/>
        </p:nvSpPr>
        <p:spPr>
          <a:xfrm>
            <a:off x="9769995" y="2600037"/>
            <a:ext cx="1422184" cy="461665"/>
          </a:xfrm>
          <a:prstGeom prst="rect">
            <a:avLst/>
          </a:prstGeom>
        </p:spPr>
        <p:txBody>
          <a:bodyPr wrap="none">
            <a:spAutoFit/>
          </a:bodyPr>
          <a:lstStyle/>
          <a:p>
            <a:r>
              <a:rPr lang="zh-CN" altLang="en-US" sz="2400" b="1" dirty="0">
                <a:solidFill>
                  <a:srgbClr val="7030A0"/>
                </a:solidFill>
              </a:rPr>
              <a:t>人體音樂</a:t>
            </a:r>
          </a:p>
        </p:txBody>
      </p:sp>
      <p:sp>
        <p:nvSpPr>
          <p:cNvPr id="8" name="矩形 7"/>
          <p:cNvSpPr/>
          <p:nvPr/>
        </p:nvSpPr>
        <p:spPr>
          <a:xfrm>
            <a:off x="9989374" y="4312978"/>
            <a:ext cx="1415772" cy="461665"/>
          </a:xfrm>
          <a:prstGeom prst="rect">
            <a:avLst/>
          </a:prstGeom>
        </p:spPr>
        <p:txBody>
          <a:bodyPr wrap="none">
            <a:spAutoFit/>
          </a:bodyPr>
          <a:lstStyle/>
          <a:p>
            <a:r>
              <a:rPr lang="zh-CN" altLang="en-US" sz="2400" b="1" dirty="0">
                <a:solidFill>
                  <a:srgbClr val="7030A0"/>
                </a:solidFill>
              </a:rPr>
              <a:t>夾糖果機</a:t>
            </a:r>
          </a:p>
        </p:txBody>
      </p:sp>
    </p:spTree>
    <p:extLst>
      <p:ext uri="{BB962C8B-B14F-4D97-AF65-F5344CB8AC3E}">
        <p14:creationId xmlns:p14="http://schemas.microsoft.com/office/powerpoint/2010/main" val="3496257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1563" y="1916832"/>
            <a:ext cx="5328592" cy="2677656"/>
          </a:xfrm>
          <a:prstGeom prst="rect">
            <a:avLst/>
          </a:prstGeom>
          <a:noFill/>
        </p:spPr>
        <p:txBody>
          <a:bodyPr wrap="square" rtlCol="0">
            <a:spAutoFit/>
          </a:bodyPr>
          <a:lstStyle/>
          <a:p>
            <a:r>
              <a:rPr lang="en-US" altLang="zh-CN" sz="2400" dirty="0">
                <a:latin typeface="微软雅黑" pitchFamily="34" charset="-122"/>
                <a:ea typeface="微软雅黑" pitchFamily="34" charset="-122"/>
              </a:rPr>
              <a:t>S4A</a:t>
            </a:r>
            <a:r>
              <a:rPr lang="zh-CN" altLang="en-US" sz="2400" dirty="0">
                <a:latin typeface="微软雅黑" pitchFamily="34" charset="-122"/>
                <a:ea typeface="微软雅黑" pitchFamily="34" charset="-122"/>
              </a:rPr>
              <a:t>已经与科学、物理、数学、化学、体育等课程融合在一起。如在科学课上测量物体温度的改变时，可以用</a:t>
            </a:r>
            <a:r>
              <a:rPr lang="en-US" altLang="zh-CN" sz="2400" dirty="0">
                <a:latin typeface="微软雅黑" pitchFamily="34" charset="-122"/>
                <a:ea typeface="微软雅黑" pitchFamily="34" charset="-122"/>
              </a:rPr>
              <a:t>S4A</a:t>
            </a:r>
            <a:r>
              <a:rPr lang="zh-CN" altLang="en-US" sz="2400" dirty="0">
                <a:latin typeface="微软雅黑" pitchFamily="34" charset="-122"/>
                <a:ea typeface="微软雅黑" pitchFamily="34" charset="-122"/>
              </a:rPr>
              <a:t>的列表功能，将物体温度的感测值依序写入数据表中并通过</a:t>
            </a:r>
            <a:r>
              <a:rPr lang="en-US" altLang="zh-CN" sz="2400" dirty="0">
                <a:latin typeface="微软雅黑" pitchFamily="34" charset="-122"/>
                <a:ea typeface="微软雅黑" pitchFamily="34" charset="-122"/>
              </a:rPr>
              <a:t>S4A</a:t>
            </a:r>
            <a:r>
              <a:rPr lang="zh-CN" altLang="en-US" sz="2400" dirty="0">
                <a:latin typeface="微软雅黑" pitchFamily="34" charset="-122"/>
                <a:ea typeface="微软雅黑" pitchFamily="34" charset="-122"/>
              </a:rPr>
              <a:t>本身的绘图功能直接呈现出来，或录入电子表格软件中进行数据分析或图表呈现。</a:t>
            </a:r>
          </a:p>
        </p:txBody>
      </p:sp>
      <p:pic>
        <p:nvPicPr>
          <p:cNvPr id="5" name="圖片 6"/>
          <p:cNvPicPr/>
          <p:nvPr/>
        </p:nvPicPr>
        <p:blipFill>
          <a:blip r:embed="rId2"/>
          <a:stretch>
            <a:fillRect/>
          </a:stretch>
        </p:blipFill>
        <p:spPr>
          <a:xfrm>
            <a:off x="696987" y="1914132"/>
            <a:ext cx="4697455" cy="2680353"/>
          </a:xfrm>
          <a:prstGeom prst="rect">
            <a:avLst/>
          </a:prstGeom>
        </p:spPr>
      </p:pic>
      <p:sp>
        <p:nvSpPr>
          <p:cNvPr id="2" name="矩形 1"/>
          <p:cNvSpPr/>
          <p:nvPr/>
        </p:nvSpPr>
        <p:spPr>
          <a:xfrm>
            <a:off x="1345059" y="5670540"/>
            <a:ext cx="10153128" cy="369332"/>
          </a:xfrm>
          <a:prstGeom prst="rect">
            <a:avLst/>
          </a:prstGeom>
        </p:spPr>
        <p:txBody>
          <a:bodyPr wrap="square">
            <a:spAutoFit/>
          </a:bodyPr>
          <a:lstStyle/>
          <a:p>
            <a:r>
              <a:rPr lang="zh-CN" altLang="zh-CN" dirty="0"/>
              <a:t>范运平，陈磊</a:t>
            </a:r>
            <a:r>
              <a:rPr lang="en-US" altLang="zh-CN" dirty="0"/>
              <a:t>.</a:t>
            </a:r>
            <a:r>
              <a:rPr lang="zh-CN" altLang="zh-CN" dirty="0"/>
              <a:t>《中国台湾：教师带动学生玩转</a:t>
            </a:r>
            <a:r>
              <a:rPr lang="en-US" altLang="zh-CN" dirty="0"/>
              <a:t>Scratch</a:t>
            </a:r>
            <a:r>
              <a:rPr lang="zh-CN" altLang="zh-CN" dirty="0"/>
              <a:t>》，上海教育杂志</a:t>
            </a:r>
            <a:r>
              <a:rPr lang="en-US" altLang="zh-CN" dirty="0"/>
              <a:t>Scratch</a:t>
            </a:r>
            <a:r>
              <a:rPr lang="zh-CN" altLang="zh-CN" dirty="0"/>
              <a:t>专题，</a:t>
            </a:r>
            <a:r>
              <a:rPr lang="en-US" altLang="zh-CN" dirty="0"/>
              <a:t>2014.</a:t>
            </a:r>
            <a:endParaRPr lang="zh-CN" altLang="zh-CN" dirty="0"/>
          </a:p>
        </p:txBody>
      </p:sp>
    </p:spTree>
    <p:extLst>
      <p:ext uri="{BB962C8B-B14F-4D97-AF65-F5344CB8AC3E}">
        <p14:creationId xmlns:p14="http://schemas.microsoft.com/office/powerpoint/2010/main" val="84426163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2813" y="99675"/>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与乐高</a:t>
            </a:r>
            <a:endParaRPr lang="zh-CN" altLang="en-US" b="1" dirty="0">
              <a:solidFill>
                <a:schemeClr val="accent6">
                  <a:lumMod val="75000"/>
                </a:schemeClr>
              </a:solidFill>
              <a:latin typeface="微软雅黑" pitchFamily="34" charset="-122"/>
              <a:ea typeface="微软雅黑" pitchFamily="34" charset="-122"/>
            </a:endParaRPr>
          </a:p>
        </p:txBody>
      </p:sp>
      <p:sp>
        <p:nvSpPr>
          <p:cNvPr id="3" name="TextBox 2"/>
          <p:cNvSpPr txBox="1"/>
          <p:nvPr/>
        </p:nvSpPr>
        <p:spPr>
          <a:xfrm>
            <a:off x="408955" y="1124744"/>
            <a:ext cx="2365648" cy="646331"/>
          </a:xfrm>
          <a:prstGeom prst="rect">
            <a:avLst/>
          </a:prstGeom>
          <a:noFill/>
        </p:spPr>
        <p:txBody>
          <a:bodyPr wrap="none" rtlCol="0">
            <a:spAutoFit/>
          </a:bodyPr>
          <a:lstStyle/>
          <a:p>
            <a:r>
              <a:rPr lang="en-US" altLang="zh-CN" b="1" dirty="0" smtClean="0">
                <a:solidFill>
                  <a:srgbClr val="7030A0"/>
                </a:solidFill>
                <a:latin typeface="微软雅黑" pitchFamily="34" charset="-122"/>
                <a:ea typeface="微软雅黑" pitchFamily="34" charset="-122"/>
              </a:rPr>
              <a:t>Scratch</a:t>
            </a:r>
            <a:r>
              <a:rPr lang="zh-CN" altLang="en-US" b="1" dirty="0" smtClean="0">
                <a:solidFill>
                  <a:srgbClr val="7030A0"/>
                </a:solidFill>
                <a:latin typeface="微软雅黑" pitchFamily="34" charset="-122"/>
                <a:ea typeface="微软雅黑" pitchFamily="34" charset="-122"/>
              </a:rPr>
              <a:t>与</a:t>
            </a:r>
            <a:r>
              <a:rPr lang="en-US" altLang="zh-CN" b="1" dirty="0" err="1" smtClean="0">
                <a:solidFill>
                  <a:srgbClr val="7030A0"/>
                </a:solidFill>
                <a:latin typeface="微软雅黑" pitchFamily="34" charset="-122"/>
                <a:ea typeface="微软雅黑" pitchFamily="34" charset="-122"/>
              </a:rPr>
              <a:t>wedo</a:t>
            </a:r>
            <a:r>
              <a:rPr lang="zh-CN" altLang="en-US" b="1" dirty="0" smtClean="0">
                <a:solidFill>
                  <a:srgbClr val="7030A0"/>
                </a:solidFill>
                <a:latin typeface="微软雅黑" pitchFamily="34" charset="-122"/>
                <a:ea typeface="微软雅黑" pitchFamily="34" charset="-122"/>
              </a:rPr>
              <a:t>案例</a:t>
            </a:r>
            <a:endParaRPr lang="en-US" altLang="zh-CN" b="1" dirty="0" smtClean="0">
              <a:solidFill>
                <a:srgbClr val="7030A0"/>
              </a:solidFill>
              <a:latin typeface="微软雅黑" pitchFamily="34" charset="-122"/>
              <a:ea typeface="微软雅黑" pitchFamily="34" charset="-122"/>
            </a:endParaRPr>
          </a:p>
          <a:p>
            <a:endParaRPr lang="zh-CN" altLang="en-US" b="1" dirty="0">
              <a:solidFill>
                <a:srgbClr val="7030A0"/>
              </a:solidFill>
              <a:latin typeface="微软雅黑" pitchFamily="34" charset="-122"/>
              <a:ea typeface="微软雅黑" pitchFamily="34" charset="-122"/>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243" y="548680"/>
            <a:ext cx="8928992" cy="620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266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2813" y="99675"/>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与乐高</a:t>
            </a:r>
            <a:endParaRPr lang="zh-CN" altLang="en-US" b="1" dirty="0">
              <a:solidFill>
                <a:schemeClr val="accent6">
                  <a:lumMod val="75000"/>
                </a:schemeClr>
              </a:solidFill>
              <a:latin typeface="微软雅黑" pitchFamily="34" charset="-122"/>
              <a:ea typeface="微软雅黑" pitchFamily="34" charset="-122"/>
            </a:endParaRPr>
          </a:p>
        </p:txBody>
      </p:sp>
      <p:sp>
        <p:nvSpPr>
          <p:cNvPr id="3" name="TextBox 2"/>
          <p:cNvSpPr txBox="1"/>
          <p:nvPr/>
        </p:nvSpPr>
        <p:spPr>
          <a:xfrm>
            <a:off x="1057027" y="1795237"/>
            <a:ext cx="2652136" cy="646331"/>
          </a:xfrm>
          <a:prstGeom prst="rect">
            <a:avLst/>
          </a:prstGeom>
          <a:noFill/>
        </p:spPr>
        <p:txBody>
          <a:bodyPr wrap="none" rtlCol="0">
            <a:spAutoFit/>
          </a:bodyPr>
          <a:lstStyle/>
          <a:p>
            <a:r>
              <a:rPr lang="en-US" altLang="zh-CN" b="1" dirty="0" smtClean="0">
                <a:solidFill>
                  <a:srgbClr val="7030A0"/>
                </a:solidFill>
                <a:latin typeface="微软雅黑" pitchFamily="34" charset="-122"/>
                <a:ea typeface="微软雅黑" pitchFamily="34" charset="-122"/>
              </a:rPr>
              <a:t>Scratch</a:t>
            </a:r>
            <a:r>
              <a:rPr lang="zh-CN" altLang="en-US" b="1" dirty="0" smtClean="0">
                <a:solidFill>
                  <a:srgbClr val="7030A0"/>
                </a:solidFill>
                <a:latin typeface="微软雅黑" pitchFamily="34" charset="-122"/>
                <a:ea typeface="微软雅黑" pitchFamily="34" charset="-122"/>
              </a:rPr>
              <a:t>与乐高积木案例</a:t>
            </a:r>
            <a:endParaRPr lang="en-US" altLang="zh-CN" b="1" dirty="0" smtClean="0">
              <a:solidFill>
                <a:srgbClr val="7030A0"/>
              </a:solidFill>
              <a:latin typeface="微软雅黑" pitchFamily="34" charset="-122"/>
              <a:ea typeface="微软雅黑" pitchFamily="34" charset="-122"/>
            </a:endParaRPr>
          </a:p>
          <a:p>
            <a:endParaRPr lang="zh-CN" altLang="en-US" b="1" dirty="0">
              <a:solidFill>
                <a:srgbClr val="7030A0"/>
              </a:solidFill>
              <a:latin typeface="微软雅黑" pitchFamily="34" charset="-122"/>
              <a:ea typeface="微软雅黑" pitchFamily="34" charset="-122"/>
            </a:endParaRPr>
          </a:p>
        </p:txBody>
      </p:sp>
      <p:pic>
        <p:nvPicPr>
          <p:cNvPr id="15362"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2707324"/>
            <a:ext cx="3457078" cy="282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7827" y="2632785"/>
            <a:ext cx="2736304" cy="333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372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2813" y="99675"/>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a:t>
            </a:r>
            <a:r>
              <a:rPr lang="en-US" altLang="zh-CN" b="1" dirty="0">
                <a:solidFill>
                  <a:schemeClr val="accent6">
                    <a:lumMod val="75000"/>
                  </a:schemeClr>
                </a:solidFill>
                <a:latin typeface="微软雅黑" pitchFamily="34" charset="-122"/>
                <a:ea typeface="微软雅黑" pitchFamily="34" charset="-122"/>
              </a:rPr>
              <a:t>Kinect</a:t>
            </a:r>
          </a:p>
        </p:txBody>
      </p:sp>
      <p:sp>
        <p:nvSpPr>
          <p:cNvPr id="3" name="TextBox 2"/>
          <p:cNvSpPr txBox="1"/>
          <p:nvPr/>
        </p:nvSpPr>
        <p:spPr>
          <a:xfrm>
            <a:off x="1096870" y="2764733"/>
            <a:ext cx="2434128" cy="646331"/>
          </a:xfrm>
          <a:prstGeom prst="rect">
            <a:avLst/>
          </a:prstGeom>
          <a:noFill/>
        </p:spPr>
        <p:txBody>
          <a:bodyPr wrap="none" rtlCol="0">
            <a:spAutoFit/>
          </a:bodyPr>
          <a:lstStyle/>
          <a:p>
            <a:r>
              <a:rPr lang="en-US" altLang="zh-CN" b="1" dirty="0" smtClean="0">
                <a:solidFill>
                  <a:srgbClr val="7030A0"/>
                </a:solidFill>
                <a:latin typeface="微软雅黑" pitchFamily="34" charset="-122"/>
                <a:ea typeface="微软雅黑" pitchFamily="34" charset="-122"/>
              </a:rPr>
              <a:t>Scratch</a:t>
            </a:r>
            <a:r>
              <a:rPr lang="zh-CN" altLang="en-US" b="1" dirty="0" smtClean="0">
                <a:solidFill>
                  <a:srgbClr val="7030A0"/>
                </a:solidFill>
                <a:latin typeface="微软雅黑" pitchFamily="34" charset="-122"/>
                <a:ea typeface="微软雅黑" pitchFamily="34" charset="-122"/>
              </a:rPr>
              <a:t>与</a:t>
            </a:r>
            <a:r>
              <a:rPr lang="en-US" altLang="zh-CN" b="1" dirty="0" err="1" smtClean="0">
                <a:solidFill>
                  <a:srgbClr val="7030A0"/>
                </a:solidFill>
                <a:latin typeface="微软雅黑" pitchFamily="34" charset="-122"/>
                <a:ea typeface="微软雅黑" pitchFamily="34" charset="-122"/>
              </a:rPr>
              <a:t>kinect</a:t>
            </a:r>
            <a:r>
              <a:rPr lang="zh-CN" altLang="en-US" b="1" dirty="0" smtClean="0">
                <a:solidFill>
                  <a:srgbClr val="7030A0"/>
                </a:solidFill>
                <a:latin typeface="微软雅黑" pitchFamily="34" charset="-122"/>
                <a:ea typeface="微软雅黑" pitchFamily="34" charset="-122"/>
              </a:rPr>
              <a:t>案例</a:t>
            </a:r>
            <a:endParaRPr lang="en-US" altLang="zh-CN" b="1" dirty="0" smtClean="0">
              <a:solidFill>
                <a:srgbClr val="7030A0"/>
              </a:solidFill>
              <a:latin typeface="微软雅黑" pitchFamily="34" charset="-122"/>
              <a:ea typeface="微软雅黑" pitchFamily="34" charset="-122"/>
            </a:endParaRPr>
          </a:p>
          <a:p>
            <a:endParaRPr lang="zh-CN" altLang="en-US" b="1" dirty="0">
              <a:solidFill>
                <a:srgbClr val="7030A0"/>
              </a:solidFill>
              <a:latin typeface="微软雅黑" pitchFamily="34" charset="-122"/>
              <a:ea typeface="微软雅黑" pitchFamily="34" charset="-122"/>
            </a:endParaRPr>
          </a:p>
        </p:txBody>
      </p:sp>
      <p:pic>
        <p:nvPicPr>
          <p:cNvPr id="17410" name="Picture 2">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5"/>
          <a:stretch/>
        </p:blipFill>
        <p:spPr bwMode="auto">
          <a:xfrm>
            <a:off x="5079492" y="1407469"/>
            <a:ext cx="5201047" cy="400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177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c:\users\acer\appdata\roaming\360se6\USERDA~1\Temp\B_1371~1.JPG"/>
          <p:cNvPicPr>
            <a:picLocks noChangeAspect="1" noChangeArrowheads="1"/>
          </p:cNvPicPr>
          <p:nvPr/>
        </p:nvPicPr>
        <p:blipFill>
          <a:blip r:embed="rId2">
            <a:extLst>
              <a:ext uri="{28A0092B-C50C-407E-A947-70E740481C1C}">
                <a14:useLocalDpi xmlns:a14="http://schemas.microsoft.com/office/drawing/2010/main" val="0"/>
              </a:ext>
            </a:extLst>
          </a:blip>
          <a:srcRect l="16809" t="5225" r="11848"/>
          <a:stretch>
            <a:fillRect/>
          </a:stretch>
        </p:blipFill>
        <p:spPr bwMode="auto">
          <a:xfrm>
            <a:off x="552450" y="1360488"/>
            <a:ext cx="37290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组合 45"/>
          <p:cNvGrpSpPr>
            <a:grpSpLocks/>
          </p:cNvGrpSpPr>
          <p:nvPr/>
        </p:nvGrpSpPr>
        <p:grpSpPr bwMode="auto">
          <a:xfrm>
            <a:off x="6650038" y="1039813"/>
            <a:ext cx="4503737" cy="2024062"/>
            <a:chOff x="3830711" y="195487"/>
            <a:chExt cx="3240362" cy="1456612"/>
          </a:xfrm>
        </p:grpSpPr>
        <p:grpSp>
          <p:nvGrpSpPr>
            <p:cNvPr id="19484" name="组合 46"/>
            <p:cNvGrpSpPr>
              <a:grpSpLocks/>
            </p:cNvGrpSpPr>
            <p:nvPr/>
          </p:nvGrpSpPr>
          <p:grpSpPr bwMode="auto">
            <a:xfrm>
              <a:off x="3830711" y="195487"/>
              <a:ext cx="3240362" cy="1456612"/>
              <a:chOff x="4067943" y="339501"/>
              <a:chExt cx="2664297" cy="1168583"/>
            </a:xfrm>
          </p:grpSpPr>
          <p:pic>
            <p:nvPicPr>
              <p:cNvPr id="19487"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等腰三角形 50"/>
              <p:cNvSpPr/>
              <p:nvPr/>
            </p:nvSpPr>
            <p:spPr>
              <a:xfrm rot="16200000">
                <a:off x="4070101" y="873516"/>
                <a:ext cx="632410" cy="636727"/>
              </a:xfrm>
              <a:prstGeom prst="triangle">
                <a:avLst>
                  <a:gd name="adj" fmla="val 100000"/>
                </a:avLst>
              </a:prstGeom>
              <a:solidFill>
                <a:srgbClr val="E65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等腰三角形 51"/>
              <p:cNvSpPr/>
              <p:nvPr/>
            </p:nvSpPr>
            <p:spPr>
              <a:xfrm>
                <a:off x="4071699" y="339501"/>
                <a:ext cx="632970" cy="538923"/>
              </a:xfrm>
              <a:prstGeom prst="triangle">
                <a:avLst>
                  <a:gd name="adj" fmla="val 100000"/>
                </a:avLst>
              </a:prstGeom>
              <a:solidFill>
                <a:srgbClr val="E65179"/>
              </a:solidFill>
              <a:ln>
                <a:noFill/>
              </a:ln>
              <a:effectLst>
                <a:outerShdw blurRad="393700" dist="38100" dir="5400000" sx="108000" sy="108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梯形 52"/>
              <p:cNvSpPr/>
              <p:nvPr/>
            </p:nvSpPr>
            <p:spPr>
              <a:xfrm>
                <a:off x="4067943" y="531974"/>
                <a:ext cx="2422942" cy="346451"/>
              </a:xfrm>
              <a:prstGeom prst="trapezoid">
                <a:avLst>
                  <a:gd name="adj" fmla="val 120009"/>
                </a:avLst>
              </a:prstGeom>
              <a:solidFill>
                <a:srgbClr val="E6517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 name="矩形 47"/>
            <p:cNvSpPr/>
            <p:nvPr/>
          </p:nvSpPr>
          <p:spPr>
            <a:xfrm>
              <a:off x="4183644" y="339435"/>
              <a:ext cx="384915" cy="420418"/>
            </a:xfrm>
            <a:prstGeom prst="rect">
              <a:avLst/>
            </a:prstGeom>
          </p:spPr>
          <p:txBody>
            <a:bodyPr wrap="none">
              <a:spAutoFit/>
            </a:bodyPr>
            <a:lstStyle/>
            <a:p>
              <a:pPr algn="ctr">
                <a:defRPr/>
              </a:pPr>
              <a:r>
                <a:rPr lang="en-US" altLang="zh-CN"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rPr>
                <a:t>A</a:t>
              </a:r>
              <a:endParaRPr lang="zh-CN" altLang="en-US"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endParaRPr>
            </a:p>
          </p:txBody>
        </p:sp>
        <p:sp>
          <p:nvSpPr>
            <p:cNvPr id="19486" name="TextBox 49"/>
            <p:cNvSpPr txBox="1">
              <a:spLocks noChangeArrowheads="1"/>
            </p:cNvSpPr>
            <p:nvPr/>
          </p:nvSpPr>
          <p:spPr bwMode="auto">
            <a:xfrm>
              <a:off x="4580816" y="426399"/>
              <a:ext cx="1585939"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chemeClr val="bg1"/>
                  </a:solidFill>
                  <a:latin typeface="微软雅黑" pitchFamily="34" charset="-122"/>
                  <a:ea typeface="微软雅黑" pitchFamily="34" charset="-122"/>
                </a:rPr>
                <a:t>Scratch</a:t>
              </a:r>
              <a:r>
                <a:rPr lang="zh-CN" altLang="en-US" sz="2400" b="1" dirty="0" smtClean="0">
                  <a:solidFill>
                    <a:schemeClr val="bg1"/>
                  </a:solidFill>
                  <a:latin typeface="微软雅黑" pitchFamily="34" charset="-122"/>
                  <a:ea typeface="微软雅黑" pitchFamily="34" charset="-122"/>
                </a:rPr>
                <a:t>介绍</a:t>
              </a:r>
              <a:endParaRPr lang="en-US" altLang="zh-CN" sz="2400" b="1" dirty="0">
                <a:solidFill>
                  <a:schemeClr val="bg1"/>
                </a:solidFill>
                <a:latin typeface="微软雅黑" pitchFamily="34" charset="-122"/>
                <a:ea typeface="微软雅黑" pitchFamily="34" charset="-122"/>
              </a:endParaRPr>
            </a:p>
          </p:txBody>
        </p:sp>
      </p:grpSp>
      <p:grpSp>
        <p:nvGrpSpPr>
          <p:cNvPr id="54" name="组合 53"/>
          <p:cNvGrpSpPr>
            <a:grpSpLocks/>
          </p:cNvGrpSpPr>
          <p:nvPr/>
        </p:nvGrpSpPr>
        <p:grpSpPr bwMode="auto">
          <a:xfrm flipH="1">
            <a:off x="6707188" y="3132138"/>
            <a:ext cx="4503737" cy="2025650"/>
            <a:chOff x="2144489" y="3345477"/>
            <a:chExt cx="3240362" cy="1456613"/>
          </a:xfrm>
        </p:grpSpPr>
        <p:grpSp>
          <p:nvGrpSpPr>
            <p:cNvPr id="19477" name="组合 54"/>
            <p:cNvGrpSpPr>
              <a:grpSpLocks/>
            </p:cNvGrpSpPr>
            <p:nvPr/>
          </p:nvGrpSpPr>
          <p:grpSpPr bwMode="auto">
            <a:xfrm rot="10800000">
              <a:off x="2144489" y="3345477"/>
              <a:ext cx="3240362" cy="1456613"/>
              <a:chOff x="4067942" y="339501"/>
              <a:chExt cx="2664298" cy="1168582"/>
            </a:xfrm>
          </p:grpSpPr>
          <p:pic>
            <p:nvPicPr>
              <p:cNvPr id="19480"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等腰三角形 58"/>
              <p:cNvSpPr/>
              <p:nvPr/>
            </p:nvSpPr>
            <p:spPr>
              <a:xfrm rot="16200000">
                <a:off x="4070830" y="874221"/>
                <a:ext cx="632830" cy="636727"/>
              </a:xfrm>
              <a:prstGeom prst="triangle">
                <a:avLst>
                  <a:gd name="adj" fmla="val 100000"/>
                </a:avLst>
              </a:prstGeom>
              <a:solidFill>
                <a:srgbClr val="1D9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sp>
            <p:nvSpPr>
              <p:cNvPr id="60" name="等腰三角形 59"/>
              <p:cNvSpPr/>
              <p:nvPr/>
            </p:nvSpPr>
            <p:spPr>
              <a:xfrm>
                <a:off x="4072637" y="339501"/>
                <a:ext cx="632970" cy="538500"/>
              </a:xfrm>
              <a:prstGeom prst="triangle">
                <a:avLst>
                  <a:gd name="adj" fmla="val 100000"/>
                </a:avLst>
              </a:prstGeom>
              <a:solidFill>
                <a:srgbClr val="1D93BD"/>
              </a:solidFill>
              <a:ln>
                <a:noFill/>
              </a:ln>
              <a:effectLst>
                <a:outerShdw blurRad="355600" dist="38100" dir="16200000" sx="108000" sy="1080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sp>
            <p:nvSpPr>
              <p:cNvPr id="61" name="梯形 60"/>
              <p:cNvSpPr/>
              <p:nvPr/>
            </p:nvSpPr>
            <p:spPr>
              <a:xfrm>
                <a:off x="4068881" y="531822"/>
                <a:ext cx="2422943" cy="346179"/>
              </a:xfrm>
              <a:prstGeom prst="trapezoid">
                <a:avLst>
                  <a:gd name="adj" fmla="val 120009"/>
                </a:avLst>
              </a:prstGeom>
              <a:solidFill>
                <a:srgbClr val="1D93B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grpSp>
        <p:sp>
          <p:nvSpPr>
            <p:cNvPr id="56" name="矩形 55"/>
            <p:cNvSpPr/>
            <p:nvPr/>
          </p:nvSpPr>
          <p:spPr>
            <a:xfrm>
              <a:off x="4817564" y="4095473"/>
              <a:ext cx="332374" cy="421231"/>
            </a:xfrm>
            <a:prstGeom prst="rect">
              <a:avLst/>
            </a:prstGeom>
          </p:spPr>
          <p:txBody>
            <a:bodyPr wrap="none">
              <a:spAutoFit/>
            </a:bodyPr>
            <a:lstStyle/>
            <a:p>
              <a:pPr algn="ctr">
                <a:defRPr/>
              </a:pPr>
              <a:r>
                <a:rPr lang="en-US" altLang="zh-CN" sz="3200" b="1" i="1" spc="300" dirty="0">
                  <a:solidFill>
                    <a:srgbClr val="7030A0"/>
                  </a:solidFill>
                  <a:effectLst>
                    <a:outerShdw blurRad="38100" dist="38100" dir="2700000" algn="tl">
                      <a:srgbClr val="000000">
                        <a:alpha val="43137"/>
                      </a:srgbClr>
                    </a:outerShdw>
                  </a:effectLst>
                  <a:latin typeface="Algerian" pitchFamily="82" charset="0"/>
                  <a:ea typeface="方正姚体" panose="02010601030101010101" pitchFamily="2" charset="-122"/>
                </a:rPr>
                <a:t>C</a:t>
              </a:r>
              <a:endParaRPr lang="zh-CN" altLang="en-US" sz="3200" b="1" i="1" spc="300" dirty="0">
                <a:solidFill>
                  <a:srgbClr val="7030A0"/>
                </a:solidFill>
                <a:effectLst>
                  <a:outerShdw blurRad="38100" dist="38100" dir="2700000" algn="tl">
                    <a:srgbClr val="000000">
                      <a:alpha val="43137"/>
                    </a:srgbClr>
                  </a:outerShdw>
                </a:effectLst>
                <a:latin typeface="Algerian" pitchFamily="82" charset="0"/>
                <a:ea typeface="方正姚体" panose="02010601030101010101" pitchFamily="2" charset="-122"/>
              </a:endParaRPr>
            </a:p>
          </p:txBody>
        </p:sp>
        <p:sp>
          <p:nvSpPr>
            <p:cNvPr id="57" name="TextBox 49"/>
            <p:cNvSpPr txBox="1"/>
            <p:nvPr/>
          </p:nvSpPr>
          <p:spPr>
            <a:xfrm>
              <a:off x="2340314" y="4159006"/>
              <a:ext cx="2498773" cy="331976"/>
            </a:xfrm>
            <a:prstGeom prst="rect">
              <a:avLst/>
            </a:prstGeom>
            <a:noFill/>
            <a:ln w="3175">
              <a:noFill/>
            </a:ln>
          </p:spPr>
          <p:txBody>
            <a:bodyPr wrap="square">
              <a:spAutoFit/>
            </a:bodyPr>
            <a:lstStyle/>
            <a:p>
              <a:pPr>
                <a:defRPr/>
              </a:pPr>
              <a:r>
                <a:rPr lang="en-US" altLang="zh-CN" sz="2400" b="1" dirty="0" smtClean="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Scratch</a:t>
              </a:r>
              <a:r>
                <a:rPr lang="zh-CN" altLang="en-US" sz="2400" b="1" dirty="0" smtClean="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与学科整合</a:t>
              </a:r>
              <a:endParaRPr lang="en-US" altLang="zh-CN" sz="24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70" name="组合 69"/>
          <p:cNvGrpSpPr>
            <a:grpSpLocks/>
          </p:cNvGrpSpPr>
          <p:nvPr/>
        </p:nvGrpSpPr>
        <p:grpSpPr bwMode="auto">
          <a:xfrm flipH="1">
            <a:off x="4321175" y="2200275"/>
            <a:ext cx="4503738" cy="2024063"/>
            <a:chOff x="3833637" y="2483805"/>
            <a:chExt cx="3240362" cy="1456612"/>
          </a:xfrm>
        </p:grpSpPr>
        <p:grpSp>
          <p:nvGrpSpPr>
            <p:cNvPr id="19463" name="组合 70"/>
            <p:cNvGrpSpPr>
              <a:grpSpLocks/>
            </p:cNvGrpSpPr>
            <p:nvPr/>
          </p:nvGrpSpPr>
          <p:grpSpPr bwMode="auto">
            <a:xfrm>
              <a:off x="3833637" y="2483805"/>
              <a:ext cx="3240362" cy="1456612"/>
              <a:chOff x="4067943" y="339501"/>
              <a:chExt cx="2664297" cy="1168583"/>
            </a:xfrm>
          </p:grpSpPr>
          <p:pic>
            <p:nvPicPr>
              <p:cNvPr id="19466"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等腰三角形 74"/>
              <p:cNvSpPr/>
              <p:nvPr/>
            </p:nvSpPr>
            <p:spPr>
              <a:xfrm rot="16200000">
                <a:off x="4070102" y="873516"/>
                <a:ext cx="632409" cy="636727"/>
              </a:xfrm>
              <a:prstGeom prst="triangle">
                <a:avLst>
                  <a:gd name="adj" fmla="val 100000"/>
                </a:avLst>
              </a:prstGeom>
              <a:solidFill>
                <a:srgbClr val="5C6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等腰三角形 75"/>
              <p:cNvSpPr/>
              <p:nvPr/>
            </p:nvSpPr>
            <p:spPr>
              <a:xfrm>
                <a:off x="4071699" y="339501"/>
                <a:ext cx="632970" cy="538923"/>
              </a:xfrm>
              <a:prstGeom prst="triangle">
                <a:avLst>
                  <a:gd name="adj" fmla="val 100000"/>
                </a:avLst>
              </a:prstGeom>
              <a:solidFill>
                <a:srgbClr val="5C6668"/>
              </a:solidFill>
              <a:ln>
                <a:noFill/>
              </a:ln>
              <a:effectLst>
                <a:outerShdw blurRad="355600" dist="38100" dir="5400000" sx="108000" sy="108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梯形 76"/>
              <p:cNvSpPr/>
              <p:nvPr/>
            </p:nvSpPr>
            <p:spPr>
              <a:xfrm>
                <a:off x="4067943" y="531973"/>
                <a:ext cx="2422942" cy="346450"/>
              </a:xfrm>
              <a:prstGeom prst="trapezoid">
                <a:avLst>
                  <a:gd name="adj" fmla="val 116476"/>
                </a:avLst>
              </a:prstGeom>
              <a:solidFill>
                <a:srgbClr val="7D8C8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72" name="矩形 71"/>
            <p:cNvSpPr/>
            <p:nvPr/>
          </p:nvSpPr>
          <p:spPr>
            <a:xfrm>
              <a:off x="4277945" y="2704296"/>
              <a:ext cx="351791" cy="420418"/>
            </a:xfrm>
            <a:prstGeom prst="rect">
              <a:avLst/>
            </a:prstGeom>
          </p:spPr>
          <p:txBody>
            <a:bodyPr wrap="none">
              <a:spAutoFit/>
            </a:bodyPr>
            <a:lstStyle/>
            <a:p>
              <a:pPr algn="ctr">
                <a:defRPr/>
              </a:pPr>
              <a:r>
                <a:rPr lang="en-US" altLang="zh-CN" sz="3200" b="1" i="1" spc="300" dirty="0">
                  <a:solidFill>
                    <a:schemeClr val="bg1"/>
                  </a:solidFill>
                  <a:latin typeface="Algerian" pitchFamily="82" charset="0"/>
                  <a:ea typeface="方正姚体" panose="02010601030101010101" pitchFamily="2" charset="-122"/>
                </a:rPr>
                <a:t>B</a:t>
              </a:r>
              <a:endParaRPr lang="zh-CN" altLang="en-US" sz="3200" b="1" i="1" spc="300" dirty="0">
                <a:solidFill>
                  <a:schemeClr val="bg1"/>
                </a:solidFill>
                <a:latin typeface="Algerian" pitchFamily="82" charset="0"/>
                <a:ea typeface="方正姚体" panose="02010601030101010101" pitchFamily="2" charset="-122"/>
              </a:endParaRPr>
            </a:p>
          </p:txBody>
        </p:sp>
        <p:sp>
          <p:nvSpPr>
            <p:cNvPr id="19465" name="TextBox 49"/>
            <p:cNvSpPr txBox="1">
              <a:spLocks noChangeArrowheads="1"/>
            </p:cNvSpPr>
            <p:nvPr/>
          </p:nvSpPr>
          <p:spPr bwMode="auto">
            <a:xfrm>
              <a:off x="4458224" y="2773307"/>
              <a:ext cx="1907570" cy="33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Scratch</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外接设备</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410953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1+#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8"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 presetClass="entr" presetSubtype="2"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1+#ppt_w/2"/>
                                          </p:val>
                                        </p:tav>
                                        <p:tav tm="100000">
                                          <p:val>
                                            <p:strVal val="#ppt_x"/>
                                          </p:val>
                                        </p:tav>
                                      </p:tavLst>
                                    </p:anim>
                                    <p:anim calcmode="lin" valueType="num">
                                      <p:cBhvr additive="base">
                                        <p:cTn id="2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1452885" y="2276872"/>
            <a:ext cx="9253214" cy="1938992"/>
          </a:xfrm>
          <a:prstGeom prst="rect">
            <a:avLst/>
          </a:prstGeom>
        </p:spPr>
        <p:txBody>
          <a:bodyPr wrap="square">
            <a:spAutoFit/>
          </a:bodyPr>
          <a:lstStyle/>
          <a:p>
            <a:r>
              <a:rPr lang="en-US" altLang="zh-CN" sz="2400" dirty="0" smtClean="0"/>
              <a:t>         </a:t>
            </a:r>
            <a:r>
              <a:rPr lang="zh-CN" altLang="zh-CN" sz="2400" dirty="0" smtClean="0"/>
              <a:t>美国</a:t>
            </a:r>
            <a:r>
              <a:rPr lang="zh-CN" altLang="zh-CN" sz="2400" dirty="0"/>
              <a:t>《面向</a:t>
            </a:r>
            <a:r>
              <a:rPr lang="en-US" altLang="zh-CN" sz="2400" dirty="0"/>
              <a:t>21</a:t>
            </a:r>
            <a:r>
              <a:rPr lang="zh-CN" altLang="zh-CN" sz="2400" dirty="0"/>
              <a:t>世纪数学课程标准》、《学校数学的原则和标准》均强调信息技术在数学课程中的重要地位</a:t>
            </a:r>
            <a:r>
              <a:rPr lang="en-US" altLang="zh-CN" sz="2400" dirty="0"/>
              <a:t>,</a:t>
            </a:r>
            <a:r>
              <a:rPr lang="zh-CN" altLang="zh-CN" sz="2400" dirty="0"/>
              <a:t>指出</a:t>
            </a:r>
            <a:r>
              <a:rPr lang="zh-CN" altLang="zh-CN" sz="2400" b="1" dirty="0">
                <a:solidFill>
                  <a:srgbClr val="7030A0"/>
                </a:solidFill>
              </a:rPr>
              <a:t>信息技术</a:t>
            </a:r>
            <a:r>
              <a:rPr lang="zh-CN" altLang="zh-CN" sz="2400" dirty="0"/>
              <a:t>作为数学教学中的</a:t>
            </a:r>
            <a:r>
              <a:rPr lang="zh-CN" altLang="zh-CN" sz="2400" b="1" dirty="0">
                <a:solidFill>
                  <a:srgbClr val="7030A0"/>
                </a:solidFill>
              </a:rPr>
              <a:t>基本要素</a:t>
            </a:r>
            <a:r>
              <a:rPr lang="zh-CN" altLang="zh-CN" sz="2400" dirty="0"/>
              <a:t>之一是教、学、做数学的</a:t>
            </a:r>
            <a:r>
              <a:rPr lang="zh-CN" altLang="zh-CN" sz="2400" b="1" dirty="0">
                <a:solidFill>
                  <a:srgbClr val="7030A0"/>
                </a:solidFill>
              </a:rPr>
              <a:t>必要工具</a:t>
            </a:r>
            <a:r>
              <a:rPr lang="en-US" altLang="zh-CN" sz="2400" dirty="0"/>
              <a:t>,</a:t>
            </a:r>
            <a:r>
              <a:rPr lang="zh-CN" altLang="zh-CN" sz="2400" dirty="0"/>
              <a:t>强调信息技术与数学课堂教学过程的</a:t>
            </a:r>
            <a:r>
              <a:rPr lang="zh-CN" altLang="zh-CN" sz="2400" b="1" dirty="0">
                <a:solidFill>
                  <a:srgbClr val="7030A0"/>
                </a:solidFill>
              </a:rPr>
              <a:t>融合</a:t>
            </a:r>
            <a:r>
              <a:rPr lang="en-US" altLang="zh-CN" sz="2400" dirty="0"/>
              <a:t>,</a:t>
            </a:r>
            <a:r>
              <a:rPr lang="zh-CN" altLang="zh-CN" sz="2400" dirty="0"/>
              <a:t>提出信息技术应用于数学课堂教学应能帮助学生理解数学</a:t>
            </a:r>
            <a:r>
              <a:rPr lang="en-US" altLang="zh-CN" sz="2400" dirty="0"/>
              <a:t>,</a:t>
            </a:r>
            <a:r>
              <a:rPr lang="zh-CN" altLang="zh-CN" sz="2400" dirty="0"/>
              <a:t>并为学生在科技化的社会中应用数学而做好准备。</a:t>
            </a:r>
            <a:endParaRPr lang="zh-CN" altLang="en-US" sz="2400" dirty="0"/>
          </a:p>
        </p:txBody>
      </p:sp>
      <p:sp>
        <p:nvSpPr>
          <p:cNvPr id="4" name="矩形 3"/>
          <p:cNvSpPr/>
          <p:nvPr/>
        </p:nvSpPr>
        <p:spPr>
          <a:xfrm>
            <a:off x="2336168" y="5124983"/>
            <a:ext cx="8352928" cy="369332"/>
          </a:xfrm>
          <a:prstGeom prst="rect">
            <a:avLst/>
          </a:prstGeom>
        </p:spPr>
        <p:txBody>
          <a:bodyPr wrap="square">
            <a:spAutoFit/>
          </a:bodyPr>
          <a:lstStyle/>
          <a:p>
            <a:r>
              <a:rPr lang="en-US" altLang="zh-CN" dirty="0"/>
              <a:t>NTCM</a:t>
            </a:r>
            <a:r>
              <a:rPr lang="en-US" altLang="zh-CN" dirty="0" smtClean="0"/>
              <a:t>. Principles </a:t>
            </a:r>
            <a:r>
              <a:rPr lang="en-US" altLang="zh-CN" dirty="0"/>
              <a:t>and Standards for School Mathematics [M].NCTM,2000.26-29.</a:t>
            </a:r>
            <a:endParaRPr lang="zh-CN" altLang="zh-CN" dirty="0"/>
          </a:p>
        </p:txBody>
      </p:sp>
    </p:spTree>
    <p:extLst>
      <p:ext uri="{BB962C8B-B14F-4D97-AF65-F5344CB8AC3E}">
        <p14:creationId xmlns:p14="http://schemas.microsoft.com/office/powerpoint/2010/main" val="118061086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1452885" y="2276872"/>
            <a:ext cx="9253214" cy="2308324"/>
          </a:xfrm>
          <a:prstGeom prst="rect">
            <a:avLst/>
          </a:prstGeom>
        </p:spPr>
        <p:txBody>
          <a:bodyPr wrap="square">
            <a:spAutoFit/>
          </a:bodyPr>
          <a:lstStyle/>
          <a:p>
            <a:r>
              <a:rPr lang="zh-CN" altLang="en-US" sz="2400" dirty="0" smtClean="0"/>
              <a:t>        美国</a:t>
            </a:r>
            <a:r>
              <a:rPr lang="zh-CN" altLang="en-US" sz="2400" dirty="0"/>
              <a:t>教育技术</a:t>
            </a:r>
            <a:r>
              <a:rPr lang="en-US" altLang="zh-CN" sz="2400" dirty="0"/>
              <a:t>CEO</a:t>
            </a:r>
            <a:r>
              <a:rPr lang="zh-CN" altLang="en-US" sz="2400" dirty="0"/>
              <a:t>论坛的第三个年度报告指出“数字化学习的关键是将数字化内容整合的范围日益增加</a:t>
            </a:r>
            <a:r>
              <a:rPr lang="en-US" altLang="zh-CN" sz="2400" dirty="0"/>
              <a:t>, </a:t>
            </a:r>
            <a:r>
              <a:rPr lang="zh-CN" altLang="en-US" sz="2400" dirty="0"/>
              <a:t>直至整合于全课程</a:t>
            </a:r>
            <a:r>
              <a:rPr lang="en-US" altLang="zh-CN" sz="2400" dirty="0"/>
              <a:t>,</a:t>
            </a:r>
            <a:r>
              <a:rPr lang="zh-CN" altLang="en-US" sz="2400" dirty="0"/>
              <a:t>并应用于课程教学。当具有明确且训练有素的教师把具有动态性质的数字内容运用于教学的时候</a:t>
            </a:r>
            <a:r>
              <a:rPr lang="en-US" altLang="zh-CN" sz="2400" dirty="0"/>
              <a:t>,</a:t>
            </a:r>
            <a:r>
              <a:rPr lang="zh-CN" altLang="en-US" sz="2400" dirty="0"/>
              <a:t>它将提高学生</a:t>
            </a:r>
            <a:r>
              <a:rPr lang="zh-CN" altLang="en-US" sz="2400" b="1" dirty="0">
                <a:solidFill>
                  <a:srgbClr val="7030A0"/>
                </a:solidFill>
              </a:rPr>
              <a:t>探索</a:t>
            </a:r>
            <a:r>
              <a:rPr lang="zh-CN" altLang="en-US" sz="2400" dirty="0">
                <a:solidFill>
                  <a:srgbClr val="7030A0"/>
                </a:solidFill>
              </a:rPr>
              <a:t>与</a:t>
            </a:r>
            <a:r>
              <a:rPr lang="zh-CN" altLang="en-US" sz="2400" b="1" dirty="0">
                <a:solidFill>
                  <a:srgbClr val="7030A0"/>
                </a:solidFill>
              </a:rPr>
              <a:t>研究</a:t>
            </a:r>
            <a:r>
              <a:rPr lang="zh-CN" altLang="en-US" sz="2400" dirty="0"/>
              <a:t>的水平</a:t>
            </a:r>
            <a:r>
              <a:rPr lang="en-US" altLang="zh-CN" sz="2400" dirty="0"/>
              <a:t>,</a:t>
            </a:r>
            <a:r>
              <a:rPr lang="zh-CN" altLang="en-US" sz="2400" dirty="0"/>
              <a:t>从而有可能达到数字化学习的目标</a:t>
            </a:r>
            <a:r>
              <a:rPr lang="en-US" altLang="zh-CN" sz="2400" dirty="0"/>
              <a:t>......</a:t>
            </a:r>
            <a:r>
              <a:rPr lang="zh-CN" altLang="en-US" sz="2400" dirty="0"/>
              <a:t>为了</a:t>
            </a:r>
            <a:r>
              <a:rPr lang="zh-CN" altLang="en-US" sz="2400" b="1" dirty="0">
                <a:solidFill>
                  <a:srgbClr val="7030A0"/>
                </a:solidFill>
              </a:rPr>
              <a:t>创造生动的数字化学习环境</a:t>
            </a:r>
            <a:r>
              <a:rPr lang="en-US" altLang="zh-CN" sz="2400" b="1" dirty="0">
                <a:solidFill>
                  <a:srgbClr val="7030A0"/>
                </a:solidFill>
              </a:rPr>
              <a:t>,</a:t>
            </a:r>
            <a:r>
              <a:rPr lang="zh-CN" altLang="en-US" sz="2400" b="1" dirty="0">
                <a:solidFill>
                  <a:srgbClr val="7030A0"/>
                </a:solidFill>
              </a:rPr>
              <a:t>培养</a:t>
            </a:r>
            <a:r>
              <a:rPr lang="en-US" altLang="zh-CN" sz="2400" b="1" dirty="0">
                <a:solidFill>
                  <a:srgbClr val="7030A0"/>
                </a:solidFill>
              </a:rPr>
              <a:t>21</a:t>
            </a:r>
            <a:r>
              <a:rPr lang="zh-CN" altLang="en-US" sz="2400" b="1" dirty="0">
                <a:solidFill>
                  <a:srgbClr val="7030A0"/>
                </a:solidFill>
              </a:rPr>
              <a:t>世纪的能力素质</a:t>
            </a:r>
            <a:r>
              <a:rPr lang="en-US" altLang="zh-CN" sz="2400" dirty="0"/>
              <a:t>,</a:t>
            </a:r>
            <a:r>
              <a:rPr lang="zh-CN" altLang="en-US" sz="2400" dirty="0"/>
              <a:t>学校必须将数字化内容与各学科课程相整合。”</a:t>
            </a:r>
          </a:p>
        </p:txBody>
      </p:sp>
      <p:sp>
        <p:nvSpPr>
          <p:cNvPr id="4" name="矩形 3"/>
          <p:cNvSpPr/>
          <p:nvPr/>
        </p:nvSpPr>
        <p:spPr>
          <a:xfrm>
            <a:off x="2136775" y="5124983"/>
            <a:ext cx="8352928" cy="369332"/>
          </a:xfrm>
          <a:prstGeom prst="rect">
            <a:avLst/>
          </a:prstGeom>
        </p:spPr>
        <p:txBody>
          <a:bodyPr wrap="square">
            <a:spAutoFit/>
          </a:bodyPr>
          <a:lstStyle/>
          <a:p>
            <a:r>
              <a:rPr lang="en-US" altLang="zh-CN" dirty="0" err="1"/>
              <a:t>Ceoforim.on</a:t>
            </a:r>
            <a:r>
              <a:rPr lang="en-US" altLang="zh-CN" dirty="0"/>
              <a:t> Education and Technology[EB/OL]http://www.ceoforim.org.</a:t>
            </a:r>
            <a:endParaRPr lang="zh-CN" altLang="zh-CN" dirty="0"/>
          </a:p>
        </p:txBody>
      </p:sp>
    </p:spTree>
    <p:extLst>
      <p:ext uri="{BB962C8B-B14F-4D97-AF65-F5344CB8AC3E}">
        <p14:creationId xmlns:p14="http://schemas.microsoft.com/office/powerpoint/2010/main" val="339531216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768995" y="2276872"/>
            <a:ext cx="10945216" cy="3046988"/>
          </a:xfrm>
          <a:prstGeom prst="rect">
            <a:avLst/>
          </a:prstGeom>
        </p:spPr>
        <p:txBody>
          <a:bodyPr wrap="square">
            <a:spAutoFit/>
          </a:bodyPr>
          <a:lstStyle/>
          <a:p>
            <a:r>
              <a:rPr lang="zh-CN" altLang="en-US" sz="2400" dirty="0"/>
              <a:t>南国农</a:t>
            </a:r>
            <a:r>
              <a:rPr lang="en-US" altLang="zh-CN" sz="2400" dirty="0"/>
              <a:t>.</a:t>
            </a:r>
            <a:r>
              <a:rPr lang="zh-CN" altLang="en-US" sz="2400" dirty="0"/>
              <a:t>教育信息化建设的几个理论和实际问题</a:t>
            </a:r>
            <a:r>
              <a:rPr lang="en-US" altLang="zh-CN" sz="2400" dirty="0"/>
              <a:t>(</a:t>
            </a:r>
            <a:r>
              <a:rPr lang="zh-CN" altLang="en-US" sz="2400" dirty="0"/>
              <a:t>上</a:t>
            </a:r>
            <a:r>
              <a:rPr lang="en-US" altLang="zh-CN" sz="2400" dirty="0"/>
              <a:t>)[J].</a:t>
            </a:r>
            <a:r>
              <a:rPr lang="zh-CN" altLang="en-US" sz="2400" dirty="0"/>
              <a:t>电化教育研究</a:t>
            </a:r>
            <a:r>
              <a:rPr lang="en-US" altLang="zh-CN" sz="2400" dirty="0"/>
              <a:t>,2002(11): 5</a:t>
            </a:r>
            <a:r>
              <a:rPr lang="en-US" altLang="zh-CN" sz="2400" dirty="0" smtClean="0"/>
              <a:t>.</a:t>
            </a:r>
          </a:p>
          <a:p>
            <a:endParaRPr lang="en-US" altLang="zh-CN" sz="2400" dirty="0"/>
          </a:p>
          <a:p>
            <a:r>
              <a:rPr lang="zh-CN" altLang="en-US" sz="2400" dirty="0"/>
              <a:t>南国农认为，“信息技术与课程整合是指将信息技术以</a:t>
            </a:r>
            <a:r>
              <a:rPr lang="zh-CN" altLang="en-US" sz="2400" b="1" dirty="0">
                <a:solidFill>
                  <a:srgbClr val="7030A0"/>
                </a:solidFill>
              </a:rPr>
              <a:t>工具</a:t>
            </a:r>
            <a:r>
              <a:rPr lang="zh-CN" altLang="en-US" sz="2400" dirty="0"/>
              <a:t>的形式与课程融为一体， 将信息技术融入课程教学体系各要素中</a:t>
            </a:r>
            <a:r>
              <a:rPr lang="zh-CN" altLang="en-US" sz="2400" dirty="0" smtClean="0"/>
              <a:t>，使</a:t>
            </a:r>
            <a:r>
              <a:rPr lang="zh-CN" altLang="en-US" sz="2400" dirty="0"/>
              <a:t>之成为</a:t>
            </a:r>
            <a:r>
              <a:rPr lang="zh-CN" altLang="en-US" sz="2400" b="1" dirty="0">
                <a:solidFill>
                  <a:srgbClr val="7030A0"/>
                </a:solidFill>
              </a:rPr>
              <a:t>教师的教学工具</a:t>
            </a:r>
            <a:r>
              <a:rPr lang="en-US" altLang="zh-CN" sz="2400" b="1" dirty="0"/>
              <a:t>, </a:t>
            </a:r>
            <a:r>
              <a:rPr lang="zh-CN" altLang="en-US" sz="2400" b="1" dirty="0">
                <a:solidFill>
                  <a:srgbClr val="7030A0"/>
                </a:solidFill>
              </a:rPr>
              <a:t>学生的认知工具</a:t>
            </a:r>
            <a:r>
              <a:rPr lang="zh-CN" altLang="en-US" sz="2400" dirty="0"/>
              <a:t>，重要的教材形态</a:t>
            </a:r>
            <a:r>
              <a:rPr lang="en-US" altLang="zh-CN" sz="2400" dirty="0"/>
              <a:t>, </a:t>
            </a:r>
            <a:r>
              <a:rPr lang="zh-CN" altLang="en-US" sz="2400" dirty="0"/>
              <a:t>主要的教学媒体。” 或者是在课程教学的各个领域融入信息技术</a:t>
            </a:r>
            <a:r>
              <a:rPr lang="en-US" altLang="zh-CN" sz="2400" dirty="0"/>
              <a:t>:</a:t>
            </a:r>
            <a:r>
              <a:rPr lang="zh-CN" altLang="en-US" sz="2400" dirty="0"/>
              <a:t>班级授课、自主学习、小组学习</a:t>
            </a:r>
            <a:r>
              <a:rPr lang="en-US" altLang="zh-CN" sz="2400" dirty="0"/>
              <a:t>,</a:t>
            </a:r>
            <a:r>
              <a:rPr lang="zh-CN" altLang="en-US" sz="2400" dirty="0"/>
              <a:t>使之既成为学习的对象</a:t>
            </a:r>
            <a:r>
              <a:rPr lang="en-US" altLang="zh-CN" sz="2400" dirty="0"/>
              <a:t>,</a:t>
            </a:r>
            <a:r>
              <a:rPr lang="zh-CN" altLang="en-US" sz="2400" dirty="0"/>
              <a:t>又成为学习的手段。在整合以后</a:t>
            </a:r>
            <a:r>
              <a:rPr lang="en-US" altLang="zh-CN" sz="2400" dirty="0"/>
              <a:t>,</a:t>
            </a:r>
            <a:r>
              <a:rPr lang="zh-CN" altLang="en-US" sz="2400" dirty="0"/>
              <a:t>课程教学不单单能传授科学知识</a:t>
            </a:r>
            <a:r>
              <a:rPr lang="en-US" altLang="zh-CN" sz="2400" dirty="0"/>
              <a:t>,</a:t>
            </a:r>
            <a:r>
              <a:rPr lang="zh-CN" altLang="en-US" sz="2400" dirty="0"/>
              <a:t>而且还能</a:t>
            </a:r>
            <a:r>
              <a:rPr lang="zh-CN" altLang="en-US" sz="2400" b="1" dirty="0">
                <a:solidFill>
                  <a:srgbClr val="7030A0"/>
                </a:solidFill>
              </a:rPr>
              <a:t>培养和发展学生的信息能力</a:t>
            </a:r>
            <a:r>
              <a:rPr lang="zh-CN" altLang="en-US" sz="2400" dirty="0"/>
              <a:t>。</a:t>
            </a:r>
          </a:p>
        </p:txBody>
      </p:sp>
    </p:spTree>
    <p:extLst>
      <p:ext uri="{BB962C8B-B14F-4D97-AF65-F5344CB8AC3E}">
        <p14:creationId xmlns:p14="http://schemas.microsoft.com/office/powerpoint/2010/main" val="123528927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c:\users\acer\appdata\roaming\360se6\USERDA~1\Temp\B_1371~1.JPG"/>
          <p:cNvPicPr>
            <a:picLocks noChangeAspect="1" noChangeArrowheads="1"/>
          </p:cNvPicPr>
          <p:nvPr/>
        </p:nvPicPr>
        <p:blipFill>
          <a:blip r:embed="rId2">
            <a:extLst>
              <a:ext uri="{28A0092B-C50C-407E-A947-70E740481C1C}">
                <a14:useLocalDpi xmlns:a14="http://schemas.microsoft.com/office/drawing/2010/main" val="0"/>
              </a:ext>
            </a:extLst>
          </a:blip>
          <a:srcRect l="16809" t="5225" r="11848"/>
          <a:stretch>
            <a:fillRect/>
          </a:stretch>
        </p:blipFill>
        <p:spPr bwMode="auto">
          <a:xfrm>
            <a:off x="552450" y="1360488"/>
            <a:ext cx="37290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组合 45"/>
          <p:cNvGrpSpPr>
            <a:grpSpLocks/>
          </p:cNvGrpSpPr>
          <p:nvPr/>
        </p:nvGrpSpPr>
        <p:grpSpPr bwMode="auto">
          <a:xfrm>
            <a:off x="6650038" y="1039813"/>
            <a:ext cx="4503737" cy="2024062"/>
            <a:chOff x="3830711" y="195487"/>
            <a:chExt cx="3240362" cy="1456612"/>
          </a:xfrm>
        </p:grpSpPr>
        <p:grpSp>
          <p:nvGrpSpPr>
            <p:cNvPr id="19484" name="组合 46"/>
            <p:cNvGrpSpPr>
              <a:grpSpLocks/>
            </p:cNvGrpSpPr>
            <p:nvPr/>
          </p:nvGrpSpPr>
          <p:grpSpPr bwMode="auto">
            <a:xfrm>
              <a:off x="3830711" y="195487"/>
              <a:ext cx="3240362" cy="1456612"/>
              <a:chOff x="4067943" y="339501"/>
              <a:chExt cx="2664297" cy="1168583"/>
            </a:xfrm>
          </p:grpSpPr>
          <p:pic>
            <p:nvPicPr>
              <p:cNvPr id="19487"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等腰三角形 50"/>
              <p:cNvSpPr/>
              <p:nvPr/>
            </p:nvSpPr>
            <p:spPr>
              <a:xfrm rot="16200000">
                <a:off x="4070101" y="873516"/>
                <a:ext cx="632410" cy="636727"/>
              </a:xfrm>
              <a:prstGeom prst="triangle">
                <a:avLst>
                  <a:gd name="adj" fmla="val 100000"/>
                </a:avLst>
              </a:prstGeom>
              <a:solidFill>
                <a:srgbClr val="E65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sp>
            <p:nvSpPr>
              <p:cNvPr id="52" name="等腰三角形 51"/>
              <p:cNvSpPr/>
              <p:nvPr/>
            </p:nvSpPr>
            <p:spPr>
              <a:xfrm>
                <a:off x="4071699" y="339501"/>
                <a:ext cx="632970" cy="538923"/>
              </a:xfrm>
              <a:prstGeom prst="triangle">
                <a:avLst>
                  <a:gd name="adj" fmla="val 100000"/>
                </a:avLst>
              </a:prstGeom>
              <a:solidFill>
                <a:srgbClr val="E65179"/>
              </a:solidFill>
              <a:ln>
                <a:noFill/>
              </a:ln>
              <a:effectLst>
                <a:outerShdw blurRad="393700" dist="38100" dir="5400000" sx="108000" sy="108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sp>
            <p:nvSpPr>
              <p:cNvPr id="53" name="梯形 52"/>
              <p:cNvSpPr/>
              <p:nvPr/>
            </p:nvSpPr>
            <p:spPr>
              <a:xfrm>
                <a:off x="4067943" y="531974"/>
                <a:ext cx="2422942" cy="346451"/>
              </a:xfrm>
              <a:prstGeom prst="trapezoid">
                <a:avLst>
                  <a:gd name="adj" fmla="val 120009"/>
                </a:avLst>
              </a:prstGeom>
              <a:solidFill>
                <a:srgbClr val="E6517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grpSp>
        <p:sp>
          <p:nvSpPr>
            <p:cNvPr id="48" name="矩形 47"/>
            <p:cNvSpPr/>
            <p:nvPr/>
          </p:nvSpPr>
          <p:spPr>
            <a:xfrm>
              <a:off x="4183644" y="339435"/>
              <a:ext cx="384915" cy="420418"/>
            </a:xfrm>
            <a:prstGeom prst="rect">
              <a:avLst/>
            </a:prstGeom>
          </p:spPr>
          <p:txBody>
            <a:bodyPr wrap="none">
              <a:spAutoFit/>
            </a:bodyPr>
            <a:lstStyle/>
            <a:p>
              <a:pPr algn="ctr">
                <a:defRPr/>
              </a:pPr>
              <a:r>
                <a:rPr lang="en-US" altLang="zh-CN" sz="3200" b="1" i="1" spc="300" dirty="0">
                  <a:solidFill>
                    <a:srgbClr val="7030A0"/>
                  </a:solidFill>
                  <a:effectLst>
                    <a:outerShdw blurRad="38100" dist="38100" dir="2700000" algn="tl">
                      <a:srgbClr val="000000">
                        <a:alpha val="43137"/>
                      </a:srgbClr>
                    </a:outerShdw>
                  </a:effectLst>
                  <a:latin typeface="Algerian" pitchFamily="82" charset="0"/>
                  <a:ea typeface="方正姚体" panose="02010601030101010101" pitchFamily="2" charset="-122"/>
                </a:rPr>
                <a:t>A</a:t>
              </a:r>
              <a:endParaRPr lang="zh-CN" altLang="en-US" sz="3200" b="1" i="1" spc="300" dirty="0">
                <a:solidFill>
                  <a:srgbClr val="7030A0"/>
                </a:solidFill>
                <a:effectLst>
                  <a:outerShdw blurRad="38100" dist="38100" dir="2700000" algn="tl">
                    <a:srgbClr val="000000">
                      <a:alpha val="43137"/>
                    </a:srgbClr>
                  </a:outerShdw>
                </a:effectLst>
                <a:latin typeface="Algerian" pitchFamily="82" charset="0"/>
                <a:ea typeface="方正姚体" panose="02010601030101010101" pitchFamily="2" charset="-122"/>
              </a:endParaRPr>
            </a:p>
          </p:txBody>
        </p:sp>
        <p:sp>
          <p:nvSpPr>
            <p:cNvPr id="19486" name="TextBox 49"/>
            <p:cNvSpPr txBox="1">
              <a:spLocks noChangeArrowheads="1"/>
            </p:cNvSpPr>
            <p:nvPr/>
          </p:nvSpPr>
          <p:spPr bwMode="auto">
            <a:xfrm>
              <a:off x="4580816" y="426399"/>
              <a:ext cx="1585939"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rgbClr val="7030A0"/>
                  </a:solidFill>
                  <a:latin typeface="微软雅黑" pitchFamily="34" charset="-122"/>
                  <a:ea typeface="微软雅黑" pitchFamily="34" charset="-122"/>
                </a:rPr>
                <a:t>Scratch</a:t>
              </a:r>
              <a:r>
                <a:rPr lang="zh-CN" altLang="en-US" sz="2400" b="1" dirty="0" smtClean="0">
                  <a:solidFill>
                    <a:srgbClr val="7030A0"/>
                  </a:solidFill>
                  <a:latin typeface="微软雅黑" pitchFamily="34" charset="-122"/>
                  <a:ea typeface="微软雅黑" pitchFamily="34" charset="-122"/>
                </a:rPr>
                <a:t>介绍</a:t>
              </a:r>
              <a:endParaRPr lang="en-US" altLang="zh-CN" sz="2400" b="1" dirty="0">
                <a:solidFill>
                  <a:srgbClr val="7030A0"/>
                </a:solidFill>
                <a:latin typeface="微软雅黑" pitchFamily="34" charset="-122"/>
                <a:ea typeface="微软雅黑" pitchFamily="34" charset="-122"/>
              </a:endParaRPr>
            </a:p>
          </p:txBody>
        </p:sp>
      </p:grpSp>
      <p:grpSp>
        <p:nvGrpSpPr>
          <p:cNvPr id="54" name="组合 53"/>
          <p:cNvGrpSpPr>
            <a:grpSpLocks/>
          </p:cNvGrpSpPr>
          <p:nvPr/>
        </p:nvGrpSpPr>
        <p:grpSpPr bwMode="auto">
          <a:xfrm flipH="1">
            <a:off x="6707188" y="3132138"/>
            <a:ext cx="4503737" cy="2025650"/>
            <a:chOff x="2144489" y="3345477"/>
            <a:chExt cx="3240362" cy="1456613"/>
          </a:xfrm>
        </p:grpSpPr>
        <p:grpSp>
          <p:nvGrpSpPr>
            <p:cNvPr id="19477" name="组合 54"/>
            <p:cNvGrpSpPr>
              <a:grpSpLocks/>
            </p:cNvGrpSpPr>
            <p:nvPr/>
          </p:nvGrpSpPr>
          <p:grpSpPr bwMode="auto">
            <a:xfrm rot="10800000">
              <a:off x="2144489" y="3345477"/>
              <a:ext cx="3240362" cy="1456613"/>
              <a:chOff x="4067942" y="339501"/>
              <a:chExt cx="2664298" cy="1168582"/>
            </a:xfrm>
          </p:grpSpPr>
          <p:pic>
            <p:nvPicPr>
              <p:cNvPr id="19480"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等腰三角形 58"/>
              <p:cNvSpPr/>
              <p:nvPr/>
            </p:nvSpPr>
            <p:spPr>
              <a:xfrm rot="16200000">
                <a:off x="4070830" y="874221"/>
                <a:ext cx="632830" cy="636727"/>
              </a:xfrm>
              <a:prstGeom prst="triangle">
                <a:avLst>
                  <a:gd name="adj" fmla="val 100000"/>
                </a:avLst>
              </a:prstGeom>
              <a:solidFill>
                <a:srgbClr val="1D9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等腰三角形 59"/>
              <p:cNvSpPr/>
              <p:nvPr/>
            </p:nvSpPr>
            <p:spPr>
              <a:xfrm>
                <a:off x="4072637" y="339501"/>
                <a:ext cx="632970" cy="538500"/>
              </a:xfrm>
              <a:prstGeom prst="triangle">
                <a:avLst>
                  <a:gd name="adj" fmla="val 100000"/>
                </a:avLst>
              </a:prstGeom>
              <a:solidFill>
                <a:srgbClr val="1D93BD"/>
              </a:solidFill>
              <a:ln>
                <a:noFill/>
              </a:ln>
              <a:effectLst>
                <a:outerShdw blurRad="355600" dist="38100" dir="16200000" sx="108000" sy="1080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梯形 60"/>
              <p:cNvSpPr/>
              <p:nvPr/>
            </p:nvSpPr>
            <p:spPr>
              <a:xfrm>
                <a:off x="4068881" y="531822"/>
                <a:ext cx="2422943" cy="346179"/>
              </a:xfrm>
              <a:prstGeom prst="trapezoid">
                <a:avLst>
                  <a:gd name="adj" fmla="val 120009"/>
                </a:avLst>
              </a:prstGeom>
              <a:solidFill>
                <a:srgbClr val="1D93B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56" name="矩形 55"/>
            <p:cNvSpPr/>
            <p:nvPr/>
          </p:nvSpPr>
          <p:spPr>
            <a:xfrm>
              <a:off x="4817564" y="4095473"/>
              <a:ext cx="332374" cy="421231"/>
            </a:xfrm>
            <a:prstGeom prst="rect">
              <a:avLst/>
            </a:prstGeom>
          </p:spPr>
          <p:txBody>
            <a:bodyPr wrap="none">
              <a:spAutoFit/>
            </a:bodyPr>
            <a:lstStyle/>
            <a:p>
              <a:pPr algn="ctr">
                <a:defRPr/>
              </a:pPr>
              <a:r>
                <a:rPr lang="en-US" altLang="zh-CN"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rPr>
                <a:t>C</a:t>
              </a:r>
              <a:endParaRPr lang="zh-CN" altLang="en-US" sz="3200" b="1" i="1" spc="300" dirty="0">
                <a:solidFill>
                  <a:schemeClr val="bg1"/>
                </a:solidFill>
                <a:effectLst>
                  <a:outerShdw blurRad="38100" dist="38100" dir="2700000" algn="tl">
                    <a:srgbClr val="000000">
                      <a:alpha val="43137"/>
                    </a:srgbClr>
                  </a:outerShdw>
                </a:effectLst>
                <a:latin typeface="Algerian" pitchFamily="82" charset="0"/>
                <a:ea typeface="方正姚体" panose="02010601030101010101" pitchFamily="2" charset="-122"/>
              </a:endParaRPr>
            </a:p>
          </p:txBody>
        </p:sp>
        <p:sp>
          <p:nvSpPr>
            <p:cNvPr id="57" name="TextBox 49"/>
            <p:cNvSpPr txBox="1"/>
            <p:nvPr/>
          </p:nvSpPr>
          <p:spPr>
            <a:xfrm>
              <a:off x="2340314" y="4159006"/>
              <a:ext cx="2498773" cy="331976"/>
            </a:xfrm>
            <a:prstGeom prst="rect">
              <a:avLst/>
            </a:prstGeom>
            <a:noFill/>
            <a:ln w="3175">
              <a:noFill/>
            </a:ln>
          </p:spPr>
          <p:txBody>
            <a:bodyPr wrap="square">
              <a:spAutoFit/>
            </a:bodyPr>
            <a:lstStyle/>
            <a:p>
              <a:pPr>
                <a:defRPr/>
              </a:pPr>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Scratch</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与学科整合</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70" name="组合 69"/>
          <p:cNvGrpSpPr>
            <a:grpSpLocks/>
          </p:cNvGrpSpPr>
          <p:nvPr/>
        </p:nvGrpSpPr>
        <p:grpSpPr bwMode="auto">
          <a:xfrm flipH="1">
            <a:off x="4321175" y="2200275"/>
            <a:ext cx="4503738" cy="2024063"/>
            <a:chOff x="3833637" y="2483805"/>
            <a:chExt cx="3240362" cy="1456612"/>
          </a:xfrm>
        </p:grpSpPr>
        <p:grpSp>
          <p:nvGrpSpPr>
            <p:cNvPr id="19463" name="组合 70"/>
            <p:cNvGrpSpPr>
              <a:grpSpLocks/>
            </p:cNvGrpSpPr>
            <p:nvPr/>
          </p:nvGrpSpPr>
          <p:grpSpPr bwMode="auto">
            <a:xfrm>
              <a:off x="3833637" y="2483805"/>
              <a:ext cx="3240362" cy="1456612"/>
              <a:chOff x="4067943" y="339501"/>
              <a:chExt cx="2664297" cy="1168583"/>
            </a:xfrm>
          </p:grpSpPr>
          <p:pic>
            <p:nvPicPr>
              <p:cNvPr id="19466" name="Picture 3"/>
              <p:cNvPicPr>
                <a:picLocks noChangeAspect="1" noChangeArrowheads="1"/>
              </p:cNvPicPr>
              <p:nvPr/>
            </p:nvPicPr>
            <p:blipFill>
              <a:blip r:embed="rId3">
                <a:extLst>
                  <a:ext uri="{28A0092B-C50C-407E-A947-70E740481C1C}">
                    <a14:useLocalDpi xmlns:a14="http://schemas.microsoft.com/office/drawing/2010/main" val="0"/>
                  </a:ext>
                </a:extLst>
              </a:blip>
              <a:srcRect l="2766" r="7205" b="57680"/>
              <a:stretch>
                <a:fillRect/>
              </a:stretch>
            </p:blipFill>
            <p:spPr bwMode="auto">
              <a:xfrm rot="2420526" flipH="1">
                <a:off x="5912862" y="667243"/>
                <a:ext cx="819378" cy="6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等腰三角形 74"/>
              <p:cNvSpPr/>
              <p:nvPr/>
            </p:nvSpPr>
            <p:spPr>
              <a:xfrm rot="16200000">
                <a:off x="4070102" y="873516"/>
                <a:ext cx="632409" cy="636727"/>
              </a:xfrm>
              <a:prstGeom prst="triangle">
                <a:avLst>
                  <a:gd name="adj" fmla="val 100000"/>
                </a:avLst>
              </a:prstGeom>
              <a:solidFill>
                <a:srgbClr val="5C66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等腰三角形 75"/>
              <p:cNvSpPr/>
              <p:nvPr/>
            </p:nvSpPr>
            <p:spPr>
              <a:xfrm>
                <a:off x="4071699" y="339501"/>
                <a:ext cx="632970" cy="538923"/>
              </a:xfrm>
              <a:prstGeom prst="triangle">
                <a:avLst>
                  <a:gd name="adj" fmla="val 100000"/>
                </a:avLst>
              </a:prstGeom>
              <a:solidFill>
                <a:srgbClr val="5C6668"/>
              </a:solidFill>
              <a:ln>
                <a:noFill/>
              </a:ln>
              <a:effectLst>
                <a:outerShdw blurRad="355600" dist="38100" dir="5400000" sx="108000" sy="108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梯形 76"/>
              <p:cNvSpPr/>
              <p:nvPr/>
            </p:nvSpPr>
            <p:spPr>
              <a:xfrm>
                <a:off x="4067943" y="531973"/>
                <a:ext cx="2422942" cy="346450"/>
              </a:xfrm>
              <a:prstGeom prst="trapezoid">
                <a:avLst>
                  <a:gd name="adj" fmla="val 116476"/>
                </a:avLst>
              </a:prstGeom>
              <a:solidFill>
                <a:srgbClr val="7D8C8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72" name="矩形 71"/>
            <p:cNvSpPr/>
            <p:nvPr/>
          </p:nvSpPr>
          <p:spPr>
            <a:xfrm>
              <a:off x="4277945" y="2704296"/>
              <a:ext cx="351791" cy="420418"/>
            </a:xfrm>
            <a:prstGeom prst="rect">
              <a:avLst/>
            </a:prstGeom>
          </p:spPr>
          <p:txBody>
            <a:bodyPr wrap="none">
              <a:spAutoFit/>
            </a:bodyPr>
            <a:lstStyle/>
            <a:p>
              <a:pPr algn="ctr">
                <a:defRPr/>
              </a:pPr>
              <a:r>
                <a:rPr lang="en-US" altLang="zh-CN" sz="3200" b="1" i="1" spc="300" dirty="0">
                  <a:solidFill>
                    <a:schemeClr val="bg1"/>
                  </a:solidFill>
                  <a:latin typeface="Algerian" pitchFamily="82" charset="0"/>
                  <a:ea typeface="方正姚体" panose="02010601030101010101" pitchFamily="2" charset="-122"/>
                </a:rPr>
                <a:t>B</a:t>
              </a:r>
              <a:endParaRPr lang="zh-CN" altLang="en-US" sz="3200" b="1" i="1" spc="300" dirty="0">
                <a:solidFill>
                  <a:schemeClr val="bg1"/>
                </a:solidFill>
                <a:latin typeface="Algerian" pitchFamily="82" charset="0"/>
                <a:ea typeface="方正姚体" panose="02010601030101010101" pitchFamily="2" charset="-122"/>
              </a:endParaRPr>
            </a:p>
          </p:txBody>
        </p:sp>
        <p:sp>
          <p:nvSpPr>
            <p:cNvPr id="19465" name="TextBox 49"/>
            <p:cNvSpPr txBox="1">
              <a:spLocks noChangeArrowheads="1"/>
            </p:cNvSpPr>
            <p:nvPr/>
          </p:nvSpPr>
          <p:spPr bwMode="auto">
            <a:xfrm>
              <a:off x="4458224" y="2773307"/>
              <a:ext cx="1907570" cy="33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Scratch</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外接设备</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476587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1+#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8"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 presetClass="entr" presetSubtype="2"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1+#ppt_w/2"/>
                                          </p:val>
                                        </p:tav>
                                        <p:tav tm="100000">
                                          <p:val>
                                            <p:strVal val="#ppt_x"/>
                                          </p:val>
                                        </p:tav>
                                      </p:tavLst>
                                    </p:anim>
                                    <p:anim calcmode="lin" valueType="num">
                                      <p:cBhvr additive="base">
                                        <p:cTn id="2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768995" y="2276872"/>
            <a:ext cx="10945216" cy="2677656"/>
          </a:xfrm>
          <a:prstGeom prst="rect">
            <a:avLst/>
          </a:prstGeom>
        </p:spPr>
        <p:txBody>
          <a:bodyPr wrap="square">
            <a:spAutoFit/>
          </a:bodyPr>
          <a:lstStyle/>
          <a:p>
            <a:r>
              <a:rPr lang="zh-CN" altLang="en-US" sz="2400" dirty="0"/>
              <a:t>李克东</a:t>
            </a:r>
            <a:r>
              <a:rPr lang="en-US" altLang="zh-CN" sz="2400" dirty="0"/>
              <a:t>.</a:t>
            </a:r>
            <a:r>
              <a:rPr lang="zh-CN" altLang="en-US" sz="2400" dirty="0"/>
              <a:t>信息技术与课程整合的目标和方法</a:t>
            </a:r>
            <a:r>
              <a:rPr lang="en-US" altLang="zh-CN" sz="2400" dirty="0"/>
              <a:t>[J].</a:t>
            </a:r>
            <a:r>
              <a:rPr lang="zh-CN" altLang="en-US" sz="2400" dirty="0"/>
              <a:t>中小学信息技术教育，</a:t>
            </a:r>
            <a:r>
              <a:rPr lang="en-US" altLang="zh-CN" sz="2400" dirty="0"/>
              <a:t>2002(4).</a:t>
            </a:r>
          </a:p>
          <a:p>
            <a:r>
              <a:rPr lang="zh-CN" altLang="en-US" sz="2400" dirty="0"/>
              <a:t>李克东</a:t>
            </a:r>
            <a:r>
              <a:rPr lang="en-US" altLang="zh-CN" sz="2400" dirty="0"/>
              <a:t>.</a:t>
            </a:r>
            <a:r>
              <a:rPr lang="zh-CN" altLang="en-US" sz="2400" dirty="0"/>
              <a:t>数字化学习</a:t>
            </a:r>
            <a:r>
              <a:rPr lang="en-US" altLang="zh-CN" sz="2400" dirty="0"/>
              <a:t>[J].</a:t>
            </a:r>
            <a:r>
              <a:rPr lang="zh-CN" altLang="en-US" sz="2400" dirty="0"/>
              <a:t>电化教育研究</a:t>
            </a:r>
            <a:r>
              <a:rPr lang="en-US" altLang="zh-CN" sz="2400" dirty="0"/>
              <a:t>.2001	(18): 46-49</a:t>
            </a:r>
            <a:r>
              <a:rPr lang="en-US" altLang="zh-CN" sz="2400" dirty="0" smtClean="0"/>
              <a:t>.</a:t>
            </a:r>
          </a:p>
          <a:p>
            <a:endParaRPr lang="en-US" altLang="zh-CN" sz="2400" dirty="0"/>
          </a:p>
          <a:p>
            <a:r>
              <a:rPr lang="zh-CN" altLang="en-US" sz="2400" dirty="0"/>
              <a:t>李克东教授认为，信息技术与课程整合是指在课程教学过程中把信息技术、信息资源、信息方法、人力资源和课程内容有机集合，共同完成课程教学任务的一种新型的</a:t>
            </a:r>
            <a:r>
              <a:rPr lang="zh-CN" altLang="en-US" sz="2400" b="1" dirty="0">
                <a:solidFill>
                  <a:srgbClr val="7030A0"/>
                </a:solidFill>
              </a:rPr>
              <a:t>教学方式</a:t>
            </a:r>
            <a:r>
              <a:rPr lang="zh-CN" altLang="en-US" sz="2400" dirty="0"/>
              <a:t>。它有三个方面意义</a:t>
            </a:r>
            <a:r>
              <a:rPr lang="en-US" altLang="zh-CN" sz="2400" dirty="0"/>
              <a:t>:</a:t>
            </a:r>
            <a:r>
              <a:rPr lang="zh-CN" altLang="en-US" sz="2400" dirty="0"/>
              <a:t>构建实施教学活动的</a:t>
            </a:r>
            <a:r>
              <a:rPr lang="zh-CN" altLang="en-US" sz="2400" b="1" dirty="0">
                <a:solidFill>
                  <a:srgbClr val="7030A0"/>
                </a:solidFill>
              </a:rPr>
              <a:t>信息化环境</a:t>
            </a:r>
            <a:r>
              <a:rPr lang="en-US" altLang="zh-CN" sz="2400" dirty="0"/>
              <a:t>,</a:t>
            </a:r>
            <a:r>
              <a:rPr lang="zh-CN" altLang="en-US" sz="2400" dirty="0"/>
              <a:t>构建信息化处理教学内容后形成的</a:t>
            </a:r>
            <a:r>
              <a:rPr lang="zh-CN" altLang="en-US" sz="2400" b="1" dirty="0">
                <a:solidFill>
                  <a:srgbClr val="7030A0"/>
                </a:solidFill>
              </a:rPr>
              <a:t>学习资源</a:t>
            </a:r>
            <a:r>
              <a:rPr lang="en-US" altLang="zh-CN" sz="2400" dirty="0"/>
              <a:t>,</a:t>
            </a:r>
            <a:r>
              <a:rPr lang="zh-CN" altLang="en-US" sz="2400" dirty="0"/>
              <a:t>学生</a:t>
            </a:r>
            <a:r>
              <a:rPr lang="zh-CN" altLang="en-US" sz="2400" b="1" dirty="0">
                <a:solidFill>
                  <a:srgbClr val="7030A0"/>
                </a:solidFill>
              </a:rPr>
              <a:t>知识建构</a:t>
            </a:r>
            <a:r>
              <a:rPr lang="zh-CN" altLang="en-US" sz="2400" dirty="0"/>
              <a:t>的过程中利用适当的</a:t>
            </a:r>
            <a:r>
              <a:rPr lang="zh-CN" altLang="en-US" sz="2400" b="1" dirty="0">
                <a:solidFill>
                  <a:srgbClr val="7030A0"/>
                </a:solidFill>
              </a:rPr>
              <a:t>工具</a:t>
            </a:r>
            <a:r>
              <a:rPr lang="zh-CN" altLang="en-US" sz="2400" dirty="0"/>
              <a:t>。</a:t>
            </a:r>
          </a:p>
        </p:txBody>
      </p:sp>
    </p:spTree>
    <p:extLst>
      <p:ext uri="{BB962C8B-B14F-4D97-AF65-F5344CB8AC3E}">
        <p14:creationId xmlns:p14="http://schemas.microsoft.com/office/powerpoint/2010/main" val="63773269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796186" y="3068960"/>
            <a:ext cx="10945216" cy="1200329"/>
          </a:xfrm>
          <a:prstGeom prst="rect">
            <a:avLst/>
          </a:prstGeom>
        </p:spPr>
        <p:txBody>
          <a:bodyPr wrap="square">
            <a:spAutoFit/>
          </a:bodyPr>
          <a:lstStyle/>
          <a:p>
            <a:r>
              <a:rPr lang="zh-CN" altLang="en-US" sz="2400" dirty="0"/>
              <a:t>马宁</a:t>
            </a:r>
            <a:r>
              <a:rPr lang="en-US" altLang="zh-CN" sz="2400" dirty="0"/>
              <a:t>,</a:t>
            </a:r>
            <a:r>
              <a:rPr lang="zh-CN" altLang="en-US" sz="2400" dirty="0"/>
              <a:t>余胜泉</a:t>
            </a:r>
            <a:r>
              <a:rPr lang="en-US" altLang="zh-CN" sz="2400" dirty="0"/>
              <a:t>(2002).</a:t>
            </a:r>
            <a:r>
              <a:rPr lang="zh-CN" altLang="en-US" sz="2400" dirty="0"/>
              <a:t>信息技术与课程整合的层次</a:t>
            </a:r>
            <a:r>
              <a:rPr lang="en-US" altLang="zh-CN" sz="2400" dirty="0"/>
              <a:t>,</a:t>
            </a:r>
            <a:r>
              <a:rPr lang="zh-CN" altLang="en-US" sz="2400" dirty="0"/>
              <a:t>中国电化教育，</a:t>
            </a:r>
            <a:r>
              <a:rPr lang="en-US" altLang="zh-CN" sz="2400" dirty="0"/>
              <a:t>1,180</a:t>
            </a:r>
          </a:p>
          <a:p>
            <a:r>
              <a:rPr lang="zh-CN" altLang="en-US" sz="2400" dirty="0"/>
              <a:t>北京师范大学的马宁</a:t>
            </a:r>
            <a:r>
              <a:rPr lang="en-US" altLang="zh-CN" sz="2400" dirty="0"/>
              <a:t>,</a:t>
            </a:r>
            <a:r>
              <a:rPr lang="zh-CN" altLang="en-US" sz="2400" dirty="0"/>
              <a:t>余胜泉根据刘儒德博士的四阶段”说，将信息技术与课程整合的层次细分成三个阶段、十个层次。具体</a:t>
            </a:r>
            <a:r>
              <a:rPr lang="zh-CN" altLang="en-US" sz="2400" dirty="0" smtClean="0"/>
              <a:t>如图</a:t>
            </a:r>
            <a:r>
              <a:rPr lang="zh-CN" altLang="en-US" sz="2400" dirty="0"/>
              <a:t>所示：</a:t>
            </a:r>
          </a:p>
        </p:txBody>
      </p:sp>
      <p:pic>
        <p:nvPicPr>
          <p:cNvPr id="4" name="图片 3"/>
          <p:cNvPicPr/>
          <p:nvPr/>
        </p:nvPicPr>
        <p:blipFill>
          <a:blip r:embed="rId2"/>
          <a:stretch>
            <a:fillRect/>
          </a:stretch>
        </p:blipFill>
        <p:spPr>
          <a:xfrm>
            <a:off x="3257855" y="0"/>
            <a:ext cx="6021878" cy="6892810"/>
          </a:xfrm>
          <a:prstGeom prst="rect">
            <a:avLst/>
          </a:prstGeom>
        </p:spPr>
      </p:pic>
    </p:spTree>
    <p:extLst>
      <p:ext uri="{BB962C8B-B14F-4D97-AF65-F5344CB8AC3E}">
        <p14:creationId xmlns:p14="http://schemas.microsoft.com/office/powerpoint/2010/main" val="31725662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750563" y="2708920"/>
            <a:ext cx="10945216" cy="1200329"/>
          </a:xfrm>
          <a:prstGeom prst="rect">
            <a:avLst/>
          </a:prstGeom>
        </p:spPr>
        <p:txBody>
          <a:bodyPr wrap="square">
            <a:spAutoFit/>
          </a:bodyPr>
          <a:lstStyle/>
          <a:p>
            <a:r>
              <a:rPr lang="zh-CN" altLang="en-US" sz="2400" dirty="0"/>
              <a:t>在最后一个阶段，必然会引起</a:t>
            </a:r>
            <a:r>
              <a:rPr lang="zh-CN" altLang="en-US" sz="2400" b="1" dirty="0">
                <a:solidFill>
                  <a:srgbClr val="7030A0"/>
                </a:solidFill>
              </a:rPr>
              <a:t>教育内容、教学目标、教学组织架构</a:t>
            </a:r>
            <a:r>
              <a:rPr lang="zh-CN" altLang="en-US" sz="2400" dirty="0"/>
              <a:t>的重大改革，从而完成整个教学的信息化，将信息技术无缝的融合到教育的每一个环节，达到信息技术和课程改革的更高目标。</a:t>
            </a:r>
          </a:p>
        </p:txBody>
      </p:sp>
    </p:spTree>
    <p:extLst>
      <p:ext uri="{BB962C8B-B14F-4D97-AF65-F5344CB8AC3E}">
        <p14:creationId xmlns:p14="http://schemas.microsoft.com/office/powerpoint/2010/main" val="278032146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841003" y="2276872"/>
            <a:ext cx="10945216" cy="2677656"/>
          </a:xfrm>
          <a:prstGeom prst="rect">
            <a:avLst/>
          </a:prstGeom>
        </p:spPr>
        <p:txBody>
          <a:bodyPr wrap="square">
            <a:spAutoFit/>
          </a:bodyPr>
          <a:lstStyle/>
          <a:p>
            <a:r>
              <a:rPr lang="zh-CN" altLang="en-US" sz="2400" dirty="0"/>
              <a:t>何克抗</a:t>
            </a:r>
            <a:r>
              <a:rPr lang="en-US" altLang="zh-CN" sz="2400" dirty="0"/>
              <a:t>.</a:t>
            </a:r>
            <a:r>
              <a:rPr lang="zh-CN" altLang="en-US" sz="2400" dirty="0"/>
              <a:t>信息技术与课程深层次整合的理论与方法</a:t>
            </a:r>
            <a:r>
              <a:rPr lang="en-US" altLang="zh-CN" sz="2400" dirty="0"/>
              <a:t>[J].</a:t>
            </a:r>
            <a:r>
              <a:rPr lang="zh-CN" altLang="en-US" sz="2400" dirty="0"/>
              <a:t>电化教育研究，</a:t>
            </a:r>
            <a:r>
              <a:rPr lang="en-US" altLang="zh-CN" sz="2400" dirty="0"/>
              <a:t>2005(1).</a:t>
            </a:r>
          </a:p>
          <a:p>
            <a:r>
              <a:rPr lang="zh-CN" altLang="en-US" sz="2400" dirty="0"/>
              <a:t>何克抗教授认为，所谓信息技术与学科课程的整合，就是通过将信息技术有效地融合于各学科的教学过程来营造一种</a:t>
            </a:r>
            <a:r>
              <a:rPr lang="zh-CN" altLang="en-US" sz="2400" b="1" dirty="0">
                <a:solidFill>
                  <a:srgbClr val="7030A0"/>
                </a:solidFill>
              </a:rPr>
              <a:t>新型教学环境</a:t>
            </a:r>
            <a:r>
              <a:rPr lang="zh-CN" altLang="en-US" sz="2400" dirty="0"/>
              <a:t>，实现一种既能发挥教师主导作用又能充分体现学生主体</a:t>
            </a:r>
            <a:r>
              <a:rPr lang="zh-CN" altLang="en-US" sz="2400" dirty="0" smtClean="0"/>
              <a:t>地位（</a:t>
            </a:r>
            <a:r>
              <a:rPr lang="zh-CN" altLang="en-US" sz="2400" b="1" dirty="0" smtClean="0">
                <a:solidFill>
                  <a:srgbClr val="7030A0"/>
                </a:solidFill>
              </a:rPr>
              <a:t>主导主体教学结构</a:t>
            </a:r>
            <a:r>
              <a:rPr lang="zh-CN" altLang="en-US" sz="2400" dirty="0" smtClean="0"/>
              <a:t>）的</a:t>
            </a:r>
            <a:r>
              <a:rPr lang="zh-CN" altLang="en-US" sz="2400" dirty="0"/>
              <a:t>以“自主、探究、合作”为特征的</a:t>
            </a:r>
            <a:r>
              <a:rPr lang="zh-CN" altLang="en-US" sz="2400" b="1" dirty="0">
                <a:solidFill>
                  <a:srgbClr val="7030A0"/>
                </a:solidFill>
              </a:rPr>
              <a:t>教与学方式</a:t>
            </a:r>
            <a:r>
              <a:rPr lang="zh-CN" altLang="en-US" sz="2400" dirty="0"/>
              <a:t>，从而把学生的主动性、积极性、创造性较充分地发挥出来，使传统的以教师为中心的课堂教学结构发生根本性变革，从而使学生的创新精神与实践能力的培养真正落到实处。</a:t>
            </a:r>
          </a:p>
        </p:txBody>
      </p:sp>
    </p:spTree>
    <p:extLst>
      <p:ext uri="{BB962C8B-B14F-4D97-AF65-F5344CB8AC3E}">
        <p14:creationId xmlns:p14="http://schemas.microsoft.com/office/powerpoint/2010/main" val="249877154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841003" y="2276872"/>
            <a:ext cx="10945216" cy="1938992"/>
          </a:xfrm>
          <a:prstGeom prst="rect">
            <a:avLst/>
          </a:prstGeom>
        </p:spPr>
        <p:txBody>
          <a:bodyPr wrap="square">
            <a:spAutoFit/>
          </a:bodyPr>
          <a:lstStyle/>
          <a:p>
            <a:r>
              <a:rPr lang="zh-CN" altLang="en-US" sz="2400" dirty="0"/>
              <a:t>教育部</a:t>
            </a:r>
            <a:r>
              <a:rPr lang="en-US" altLang="zh-CN" sz="2400" dirty="0"/>
              <a:t>《</a:t>
            </a:r>
            <a:r>
              <a:rPr lang="zh-CN" altLang="en-US" sz="2400" dirty="0"/>
              <a:t>基础教育课程改革纲要</a:t>
            </a:r>
            <a:r>
              <a:rPr lang="en-US" altLang="zh-CN" sz="2400" dirty="0"/>
              <a:t>(</a:t>
            </a:r>
            <a:r>
              <a:rPr lang="zh-CN" altLang="en-US" sz="2400" dirty="0"/>
              <a:t>试行</a:t>
            </a:r>
            <a:r>
              <a:rPr lang="en-US" altLang="zh-CN" sz="2400" dirty="0"/>
              <a:t>)》</a:t>
            </a:r>
            <a:r>
              <a:rPr lang="zh-CN" altLang="en-US" sz="2400" dirty="0"/>
              <a:t>提出</a:t>
            </a:r>
            <a:r>
              <a:rPr lang="en-US" altLang="zh-CN" sz="2400" dirty="0"/>
              <a:t>:“</a:t>
            </a:r>
            <a:r>
              <a:rPr lang="zh-CN" altLang="en-US" sz="2400" dirty="0"/>
              <a:t>大力推进信息技术在教学过程中的普遍应用</a:t>
            </a:r>
            <a:r>
              <a:rPr lang="en-US" altLang="zh-CN" sz="2400" dirty="0"/>
              <a:t>, </a:t>
            </a:r>
            <a:r>
              <a:rPr lang="zh-CN" altLang="en-US" sz="2400" dirty="0"/>
              <a:t>促进信息技术与学科课程的整合</a:t>
            </a:r>
            <a:r>
              <a:rPr lang="en-US" altLang="zh-CN" sz="2400" dirty="0"/>
              <a:t>, </a:t>
            </a:r>
            <a:r>
              <a:rPr lang="zh-CN" altLang="en-US" sz="2400" dirty="0"/>
              <a:t>逐步实现</a:t>
            </a:r>
            <a:r>
              <a:rPr lang="zh-CN" altLang="en-US" sz="2400" b="1" dirty="0">
                <a:solidFill>
                  <a:srgbClr val="7030A0"/>
                </a:solidFill>
              </a:rPr>
              <a:t>教学内容的呈现方式、学生的学习方式、教师的教学方式和师生互动方式</a:t>
            </a:r>
            <a:r>
              <a:rPr lang="zh-CN" altLang="en-US" sz="2400" dirty="0"/>
              <a:t>的变革</a:t>
            </a:r>
            <a:r>
              <a:rPr lang="en-US" altLang="zh-CN" sz="2400" dirty="0"/>
              <a:t>, </a:t>
            </a:r>
            <a:r>
              <a:rPr lang="zh-CN" altLang="en-US" sz="2400" dirty="0"/>
              <a:t>充分发挥信息技术的优势</a:t>
            </a:r>
            <a:r>
              <a:rPr lang="en-US" altLang="zh-CN" sz="2400" dirty="0"/>
              <a:t>, </a:t>
            </a:r>
            <a:r>
              <a:rPr lang="zh-CN" altLang="en-US" sz="2400" dirty="0"/>
              <a:t>为学生的学习和发展提供丰富多彩的教育环境和有力的学习工具。”对信息技术在教学改革中的作用做出了明确的表述。</a:t>
            </a:r>
          </a:p>
        </p:txBody>
      </p:sp>
    </p:spTree>
    <p:extLst>
      <p:ext uri="{BB962C8B-B14F-4D97-AF65-F5344CB8AC3E}">
        <p14:creationId xmlns:p14="http://schemas.microsoft.com/office/powerpoint/2010/main" val="153004315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pic>
        <p:nvPicPr>
          <p:cNvPr id="4" name="图片 3"/>
          <p:cNvPicPr/>
          <p:nvPr/>
        </p:nvPicPr>
        <p:blipFill>
          <a:blip r:embed="rId2"/>
          <a:stretch>
            <a:fillRect/>
          </a:stretch>
        </p:blipFill>
        <p:spPr>
          <a:xfrm>
            <a:off x="696987" y="1350060"/>
            <a:ext cx="11017224" cy="5184576"/>
          </a:xfrm>
          <a:prstGeom prst="rect">
            <a:avLst/>
          </a:prstGeom>
        </p:spPr>
      </p:pic>
      <p:sp>
        <p:nvSpPr>
          <p:cNvPr id="5" name="矩形 4"/>
          <p:cNvSpPr/>
          <p:nvPr/>
        </p:nvSpPr>
        <p:spPr>
          <a:xfrm>
            <a:off x="2220317" y="980728"/>
            <a:ext cx="7607976" cy="369332"/>
          </a:xfrm>
          <a:prstGeom prst="rect">
            <a:avLst/>
          </a:prstGeom>
        </p:spPr>
        <p:txBody>
          <a:bodyPr wrap="square">
            <a:spAutoFit/>
          </a:bodyPr>
          <a:lstStyle/>
          <a:p>
            <a:r>
              <a:rPr lang="zh-CN" altLang="en-US" dirty="0"/>
              <a:t>李龙</a:t>
            </a:r>
            <a:r>
              <a:rPr lang="en-US" altLang="zh-CN" dirty="0"/>
              <a:t>(2007).</a:t>
            </a:r>
            <a:r>
              <a:rPr lang="zh-CN" altLang="en-US" dirty="0"/>
              <a:t>信息技术与课程整合的理论和方法</a:t>
            </a:r>
            <a:r>
              <a:rPr lang="en-US" altLang="zh-CN" dirty="0"/>
              <a:t>, </a:t>
            </a:r>
            <a:r>
              <a:rPr lang="zh-CN" altLang="en-US" dirty="0"/>
              <a:t>内蒙古师范大学</a:t>
            </a:r>
          </a:p>
        </p:txBody>
      </p:sp>
    </p:spTree>
    <p:extLst>
      <p:ext uri="{BB962C8B-B14F-4D97-AF65-F5344CB8AC3E}">
        <p14:creationId xmlns:p14="http://schemas.microsoft.com/office/powerpoint/2010/main" val="131816027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信息技术与学科整合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768995" y="1916832"/>
            <a:ext cx="10945216" cy="3785652"/>
          </a:xfrm>
          <a:prstGeom prst="rect">
            <a:avLst/>
          </a:prstGeom>
        </p:spPr>
        <p:txBody>
          <a:bodyPr wrap="square">
            <a:spAutoFit/>
          </a:bodyPr>
          <a:lstStyle/>
          <a:p>
            <a:r>
              <a:rPr lang="zh-CN" altLang="en-US" sz="2400" dirty="0"/>
              <a:t>不同领域的专家对信息技术与课程整合的理解有一定的偏差。这也导致信息技术与课程整合存在两种对立的观点：“大整合论”观、“小整合论”观。“大整合论”侧重于把信息技术与课程完全融合，主张把信息技术和课程放在平等的位置，通过重新编排课程的内容和结构，形成新的课程体系。代表人物有胡三华、刘向永和黄甫全。“小整合论”则侧重于把信息技术当成一种辅助手段、媒介和方法，主张把信息技术应用于学科教学的每一个环节。“小整合论”的代表人物有南国农、何克抗、李克东、余胜泉、李芒等。他们认为，整合不是改变教学内容的结构和课程体系，而是把信息技术当成一种工具融入到课程，并利用其强大的功能为学科教学营造良好的教学</a:t>
            </a:r>
            <a:r>
              <a:rPr lang="zh-CN" altLang="en-US" sz="2400" dirty="0" smtClean="0"/>
              <a:t>环境，改变</a:t>
            </a:r>
            <a:r>
              <a:rPr lang="zh-CN" altLang="en-US" sz="2400" dirty="0"/>
              <a:t>传统的教与学的方式并实现新型的教学</a:t>
            </a:r>
            <a:r>
              <a:rPr lang="zh-CN" altLang="en-US" sz="2400" dirty="0" smtClean="0"/>
              <a:t>方式，打破</a:t>
            </a:r>
            <a:r>
              <a:rPr lang="zh-CN" altLang="en-US" sz="2400" dirty="0"/>
              <a:t>传统的教学结构。</a:t>
            </a:r>
          </a:p>
        </p:txBody>
      </p:sp>
    </p:spTree>
    <p:extLst>
      <p:ext uri="{BB962C8B-B14F-4D97-AF65-F5344CB8AC3E}">
        <p14:creationId xmlns:p14="http://schemas.microsoft.com/office/powerpoint/2010/main" val="40552939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76899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信息技术与数学整合</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943847" y="1449624"/>
            <a:ext cx="10338316" cy="2308324"/>
          </a:xfrm>
          <a:prstGeom prst="rect">
            <a:avLst/>
          </a:prstGeom>
        </p:spPr>
        <p:txBody>
          <a:bodyPr wrap="square">
            <a:spAutoFit/>
          </a:bodyPr>
          <a:lstStyle/>
          <a:p>
            <a:r>
              <a:rPr lang="zh-CN" altLang="en-US" sz="2400" dirty="0"/>
              <a:t>信息技术与数学教学的整合</a:t>
            </a:r>
            <a:r>
              <a:rPr lang="en-US" altLang="zh-CN" sz="2400" dirty="0"/>
              <a:t>_</a:t>
            </a:r>
            <a:r>
              <a:rPr lang="zh-CN" altLang="en-US" sz="2400" dirty="0"/>
              <a:t>杨勇，华中师范大学，</a:t>
            </a:r>
            <a:r>
              <a:rPr lang="en-US" altLang="zh-CN" sz="2400" dirty="0"/>
              <a:t>2007</a:t>
            </a:r>
            <a:r>
              <a:rPr lang="zh-CN" altLang="en-US" sz="2400" dirty="0"/>
              <a:t>年硕士论文</a:t>
            </a:r>
          </a:p>
          <a:p>
            <a:r>
              <a:rPr lang="zh-CN" altLang="en-US" sz="2400" dirty="0"/>
              <a:t>信息技术与数学教学的整合是指通过在数学教学中有效地学习和使用信息技术</a:t>
            </a:r>
            <a:r>
              <a:rPr lang="en-US" altLang="zh-CN" sz="2400" dirty="0"/>
              <a:t>,</a:t>
            </a:r>
            <a:r>
              <a:rPr lang="zh-CN" altLang="en-US" sz="2400" dirty="0"/>
              <a:t>促进数学</a:t>
            </a:r>
            <a:r>
              <a:rPr lang="zh-CN" altLang="en-US" sz="2400" b="1" dirty="0">
                <a:solidFill>
                  <a:srgbClr val="7030A0"/>
                </a:solidFill>
              </a:rPr>
              <a:t>教学内容呈现方式、学生学习方式、教师教学方式和师生互动方式</a:t>
            </a:r>
            <a:r>
              <a:rPr lang="zh-CN" altLang="en-US" sz="2400" dirty="0"/>
              <a:t>的变革</a:t>
            </a:r>
            <a:r>
              <a:rPr lang="en-US" altLang="zh-CN" sz="2400" dirty="0"/>
              <a:t>,</a:t>
            </a:r>
            <a:r>
              <a:rPr lang="zh-CN" altLang="en-US" sz="2400" dirty="0"/>
              <a:t>为学生的多样化学习创造</a:t>
            </a:r>
            <a:r>
              <a:rPr lang="zh-CN" altLang="en-US" sz="2400" b="1" dirty="0">
                <a:solidFill>
                  <a:srgbClr val="7030A0"/>
                </a:solidFill>
              </a:rPr>
              <a:t>环境</a:t>
            </a:r>
            <a:r>
              <a:rPr lang="en-US" altLang="zh-CN" sz="2400" dirty="0"/>
              <a:t>,</a:t>
            </a:r>
            <a:r>
              <a:rPr lang="zh-CN" altLang="en-US" sz="2400" dirty="0"/>
              <a:t>使信息技术真正成为学生认知、探索和解决问题的工具</a:t>
            </a:r>
            <a:r>
              <a:rPr lang="en-US" altLang="zh-CN" sz="2400" dirty="0"/>
              <a:t>,</a:t>
            </a:r>
            <a:r>
              <a:rPr lang="zh-CN" altLang="en-US" sz="2400" dirty="0"/>
              <a:t>培养学生的信息素养及利用信息技术自主探究、解决问题的能力</a:t>
            </a:r>
            <a:r>
              <a:rPr lang="en-US" altLang="zh-CN" sz="2400" dirty="0"/>
              <a:t>,</a:t>
            </a:r>
            <a:r>
              <a:rPr lang="zh-CN" altLang="en-US" sz="2400" dirty="0"/>
              <a:t>提高学生数学学习的层次和</a:t>
            </a:r>
            <a:r>
              <a:rPr lang="zh-CN" altLang="en-US" sz="2400" dirty="0" smtClean="0"/>
              <a:t>效率。</a:t>
            </a:r>
            <a:endParaRPr lang="zh-CN" altLang="en-US" sz="2400" dirty="0"/>
          </a:p>
        </p:txBody>
      </p:sp>
      <p:sp>
        <p:nvSpPr>
          <p:cNvPr id="4" name="矩形 3"/>
          <p:cNvSpPr/>
          <p:nvPr/>
        </p:nvSpPr>
        <p:spPr>
          <a:xfrm>
            <a:off x="913011" y="3899664"/>
            <a:ext cx="10729192" cy="1938992"/>
          </a:xfrm>
          <a:prstGeom prst="rect">
            <a:avLst/>
          </a:prstGeom>
        </p:spPr>
        <p:txBody>
          <a:bodyPr wrap="square">
            <a:spAutoFit/>
          </a:bodyPr>
          <a:lstStyle/>
          <a:p>
            <a:r>
              <a:rPr lang="zh-CN" altLang="zh-CN" sz="2400" dirty="0"/>
              <a:t>信息技术与数学教学有效整合的研究</a:t>
            </a:r>
            <a:r>
              <a:rPr lang="en-US" altLang="zh-CN" sz="2400" dirty="0"/>
              <a:t>_</a:t>
            </a:r>
            <a:r>
              <a:rPr lang="zh-CN" altLang="zh-CN" sz="2400" dirty="0"/>
              <a:t>沙德敏，东北师范大学，</a:t>
            </a:r>
            <a:r>
              <a:rPr lang="en-US" altLang="zh-CN" sz="2400" dirty="0"/>
              <a:t>2012</a:t>
            </a:r>
            <a:r>
              <a:rPr lang="zh-CN" altLang="zh-CN" sz="2400" dirty="0" smtClean="0"/>
              <a:t>年</a:t>
            </a:r>
            <a:r>
              <a:rPr lang="zh-CN" altLang="en-US" sz="2400" dirty="0" smtClean="0"/>
              <a:t>硕士论文</a:t>
            </a:r>
            <a:endParaRPr lang="zh-CN" altLang="zh-CN" sz="2400" dirty="0"/>
          </a:p>
          <a:p>
            <a:r>
              <a:rPr lang="zh-CN" altLang="zh-CN" sz="2400" dirty="0"/>
              <a:t>关于现代信息技术与数学学科教学的整合</a:t>
            </a:r>
            <a:r>
              <a:rPr lang="en-US" altLang="zh-CN" sz="2400" dirty="0"/>
              <a:t>,</a:t>
            </a:r>
            <a:r>
              <a:rPr lang="zh-CN" altLang="zh-CN" sz="2400" dirty="0"/>
              <a:t>即将信息技术应用到高中数学学科教学中</a:t>
            </a:r>
            <a:r>
              <a:rPr lang="en-US" altLang="zh-CN" sz="2400" dirty="0"/>
              <a:t>,</a:t>
            </a:r>
            <a:r>
              <a:rPr lang="zh-CN" altLang="zh-CN" sz="2400" dirty="0"/>
              <a:t>以数学课程标准的实现为目标</a:t>
            </a:r>
            <a:r>
              <a:rPr lang="en-US" altLang="zh-CN" sz="2400" dirty="0"/>
              <a:t>,</a:t>
            </a:r>
            <a:r>
              <a:rPr lang="zh-CN" altLang="zh-CN" sz="2400" dirty="0"/>
              <a:t>让现代媒体为高中数学课程服务</a:t>
            </a:r>
            <a:r>
              <a:rPr lang="en-US" altLang="zh-CN" sz="2400" dirty="0"/>
              <a:t>,</a:t>
            </a:r>
            <a:r>
              <a:rPr lang="zh-CN" altLang="zh-CN" sz="2400" dirty="0"/>
              <a:t>改变传统的</a:t>
            </a:r>
            <a:r>
              <a:rPr lang="zh-CN" altLang="zh-CN" sz="2400" b="1" dirty="0">
                <a:solidFill>
                  <a:srgbClr val="7030A0"/>
                </a:solidFill>
              </a:rPr>
              <a:t>教学结构</a:t>
            </a:r>
            <a:r>
              <a:rPr lang="en-US" altLang="zh-CN" sz="2400" dirty="0"/>
              <a:t>,</a:t>
            </a:r>
            <a:r>
              <a:rPr lang="zh-CN" altLang="zh-CN" sz="2400" dirty="0"/>
              <a:t>通过新型的</a:t>
            </a:r>
            <a:r>
              <a:rPr lang="zh-CN" altLang="zh-CN" sz="2400" b="1" dirty="0">
                <a:solidFill>
                  <a:srgbClr val="7030A0"/>
                </a:solidFill>
              </a:rPr>
              <a:t>教学方式和学习方式</a:t>
            </a:r>
            <a:r>
              <a:rPr lang="en-US" altLang="zh-CN" sz="2400" dirty="0"/>
              <a:t>,</a:t>
            </a:r>
            <a:r>
              <a:rPr lang="zh-CN" altLang="zh-CN" sz="2400" dirty="0"/>
              <a:t>达到优化教学和促进素质教育的目的。</a:t>
            </a:r>
          </a:p>
        </p:txBody>
      </p:sp>
    </p:spTree>
    <p:extLst>
      <p:ext uri="{BB962C8B-B14F-4D97-AF65-F5344CB8AC3E}">
        <p14:creationId xmlns:p14="http://schemas.microsoft.com/office/powerpoint/2010/main" val="834453641"/>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84137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数字化游戏学习</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913011" y="2348880"/>
            <a:ext cx="10513168" cy="1569660"/>
          </a:xfrm>
          <a:prstGeom prst="rect">
            <a:avLst/>
          </a:prstGeom>
        </p:spPr>
        <p:txBody>
          <a:bodyPr wrap="square">
            <a:spAutoFit/>
          </a:bodyPr>
          <a:lstStyle/>
          <a:p>
            <a:r>
              <a:rPr lang="en-US" altLang="zh-CN" sz="2400" dirty="0"/>
              <a:t>Mare </a:t>
            </a:r>
            <a:r>
              <a:rPr lang="en-US" altLang="zh-CN" sz="2400" dirty="0" err="1"/>
              <a:t>Prensky</a:t>
            </a:r>
            <a:r>
              <a:rPr lang="en-US" altLang="zh-CN" sz="2400" dirty="0"/>
              <a:t> . Digital Game- Based Learning [M].McGraw-HillEducation.2001.P4</a:t>
            </a:r>
          </a:p>
          <a:p>
            <a:r>
              <a:rPr lang="zh-CN" altLang="en-US" sz="2400" dirty="0"/>
              <a:t>普兰斯基指出</a:t>
            </a:r>
            <a:r>
              <a:rPr lang="en-US" altLang="zh-CN" sz="2400" dirty="0"/>
              <a:t>,</a:t>
            </a:r>
            <a:r>
              <a:rPr lang="zh-CN" altLang="en-US" sz="2400" dirty="0"/>
              <a:t>数字化游戏学习就是教育内容和数字游戏的结合</a:t>
            </a:r>
            <a:r>
              <a:rPr lang="en-US" altLang="zh-CN" sz="2400" dirty="0"/>
              <a:t>,</a:t>
            </a:r>
            <a:r>
              <a:rPr lang="zh-CN" altLang="en-US" sz="2400" dirty="0"/>
              <a:t>就是将各种形式的教育内容</a:t>
            </a:r>
            <a:r>
              <a:rPr lang="en-US" altLang="zh-CN" sz="2400" dirty="0"/>
              <a:t>,</a:t>
            </a:r>
            <a:r>
              <a:rPr lang="zh-CN" altLang="en-US" sz="2400" dirty="0"/>
              <a:t>通过传统的学习方法与数字游戏结合起来</a:t>
            </a:r>
            <a:r>
              <a:rPr lang="en-US" altLang="zh-CN" sz="2400" dirty="0"/>
              <a:t>,</a:t>
            </a:r>
            <a:r>
              <a:rPr lang="zh-CN" altLang="en-US" sz="2400" dirty="0"/>
              <a:t>达到一种较好的学习效果。</a:t>
            </a:r>
          </a:p>
        </p:txBody>
      </p:sp>
    </p:spTree>
    <p:extLst>
      <p:ext uri="{BB962C8B-B14F-4D97-AF65-F5344CB8AC3E}">
        <p14:creationId xmlns:p14="http://schemas.microsoft.com/office/powerpoint/2010/main" val="3613280270"/>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84137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数字化游戏学习</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375342" y="1484784"/>
            <a:ext cx="11377264" cy="4524315"/>
          </a:xfrm>
          <a:prstGeom prst="rect">
            <a:avLst/>
          </a:prstGeom>
        </p:spPr>
        <p:txBody>
          <a:bodyPr wrap="square">
            <a:spAutoFit/>
          </a:bodyPr>
          <a:lstStyle/>
          <a:p>
            <a:r>
              <a:rPr lang="zh-CN" altLang="en-US" sz="2400" dirty="0"/>
              <a:t>数字化游戏帮助学生提高数学理解力的研究</a:t>
            </a:r>
            <a:r>
              <a:rPr lang="en-US" altLang="zh-CN" sz="2400" dirty="0"/>
              <a:t>_</a:t>
            </a:r>
            <a:r>
              <a:rPr lang="zh-CN" altLang="en-US" sz="2400" dirty="0"/>
              <a:t>邢雯瑾，上海师范大学，</a:t>
            </a:r>
            <a:r>
              <a:rPr lang="en-US" altLang="zh-CN" sz="2400" dirty="0"/>
              <a:t>2013</a:t>
            </a:r>
            <a:r>
              <a:rPr lang="zh-CN" altLang="en-US" sz="2400" dirty="0"/>
              <a:t>硕士</a:t>
            </a:r>
            <a:r>
              <a:rPr lang="zh-CN" altLang="en-US" sz="2400" dirty="0" smtClean="0"/>
              <a:t>论文</a:t>
            </a:r>
            <a:endParaRPr lang="en-US" altLang="zh-CN" sz="2400" dirty="0" smtClean="0"/>
          </a:p>
          <a:p>
            <a:endParaRPr lang="zh-CN" altLang="en-US" sz="2400" dirty="0"/>
          </a:p>
          <a:p>
            <a:r>
              <a:rPr lang="zh-CN" altLang="en-US" sz="2400" dirty="0"/>
              <a:t>数字化游戏具有游戏的共性，即</a:t>
            </a:r>
            <a:r>
              <a:rPr lang="zh-CN" altLang="en-US" sz="2400" b="1" dirty="0">
                <a:solidFill>
                  <a:srgbClr val="7030A0"/>
                </a:solidFill>
              </a:rPr>
              <a:t>趣味性、自由性、体验性和挑战性</a:t>
            </a:r>
            <a:r>
              <a:rPr lang="zh-CN" altLang="en-US" sz="2400" dirty="0"/>
              <a:t>。数字化游戏的内涵是通过一定的软硬件来实现人和计算机程序的互动，在一个互动、轻松、自由、充满丰富创造力和想象力的</a:t>
            </a:r>
            <a:r>
              <a:rPr lang="zh-CN" altLang="en-US" sz="2400" b="1" dirty="0">
                <a:solidFill>
                  <a:srgbClr val="7030A0"/>
                </a:solidFill>
              </a:rPr>
              <a:t>虚拟世界</a:t>
            </a:r>
            <a:r>
              <a:rPr lang="zh-CN" altLang="en-US" sz="2400" dirty="0"/>
              <a:t>里进行各种体验，并获得</a:t>
            </a:r>
            <a:r>
              <a:rPr lang="zh-CN" altLang="en-US" sz="2400" b="1" dirty="0">
                <a:solidFill>
                  <a:srgbClr val="7030A0"/>
                </a:solidFill>
              </a:rPr>
              <a:t>精神上的满足</a:t>
            </a:r>
            <a:r>
              <a:rPr lang="zh-CN" altLang="en-US" sz="2400" dirty="0"/>
              <a:t>的娱乐形式。所以，数字化游戏的本质就是互动、参与以及娱乐</a:t>
            </a:r>
            <a:r>
              <a:rPr lang="zh-CN" altLang="en-US" sz="2400" dirty="0" smtClean="0"/>
              <a:t>。</a:t>
            </a:r>
            <a:endParaRPr lang="en-US" altLang="zh-CN" sz="2400" dirty="0" smtClean="0"/>
          </a:p>
          <a:p>
            <a:endParaRPr lang="zh-CN" altLang="en-US" sz="2400" dirty="0"/>
          </a:p>
          <a:p>
            <a:r>
              <a:rPr lang="zh-CN" altLang="en-US" sz="2400" dirty="0"/>
              <a:t>总的来说有两种观点：第一种观点认为数字化游戏本质上是有一定教育目的，同时具有可玩性的。此种观点强调数字化游戏的本质是游戏，只是在</a:t>
            </a:r>
            <a:r>
              <a:rPr lang="zh-CN" altLang="en-US" sz="2400" b="1" dirty="0">
                <a:solidFill>
                  <a:srgbClr val="7030A0"/>
                </a:solidFill>
              </a:rPr>
              <a:t>游戏中融入了知识</a:t>
            </a:r>
            <a:r>
              <a:rPr lang="zh-CN" altLang="en-US" sz="2400" dirty="0"/>
              <a:t>；第二种观点认为教育游戏是把游戏里的一些有利于增加学习者关注、引起学习者兴趣的因素引入到了教育软件中，是带有趣味性的学习软件，此观点实质上是承认</a:t>
            </a:r>
            <a:r>
              <a:rPr lang="zh-CN" altLang="en-US" sz="2400" b="1" dirty="0">
                <a:solidFill>
                  <a:srgbClr val="7030A0"/>
                </a:solidFill>
              </a:rPr>
              <a:t>教育游戏是一种教育软件</a:t>
            </a:r>
            <a:r>
              <a:rPr lang="zh-CN" altLang="en-US" sz="2400" dirty="0" smtClean="0"/>
              <a:t>。</a:t>
            </a:r>
            <a:endParaRPr lang="zh-CN" altLang="en-US" sz="2400" dirty="0"/>
          </a:p>
        </p:txBody>
      </p:sp>
    </p:spTree>
    <p:extLst>
      <p:ext uri="{BB962C8B-B14F-4D97-AF65-F5344CB8AC3E}">
        <p14:creationId xmlns:p14="http://schemas.microsoft.com/office/powerpoint/2010/main" val="191507139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4"/>
          <p:cNvSpPr>
            <a:spLocks noChangeArrowheads="1"/>
          </p:cNvSpPr>
          <p:nvPr/>
        </p:nvSpPr>
        <p:spPr bwMode="auto">
          <a:xfrm>
            <a:off x="922844" y="226744"/>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smtClean="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介绍</a:t>
            </a:r>
          </a:p>
        </p:txBody>
      </p:sp>
      <p:sp>
        <p:nvSpPr>
          <p:cNvPr id="7" name="TextBox 1"/>
          <p:cNvSpPr txBox="1">
            <a:spLocks noChangeArrowheads="1"/>
          </p:cNvSpPr>
          <p:nvPr/>
        </p:nvSpPr>
        <p:spPr bwMode="auto">
          <a:xfrm>
            <a:off x="1244282" y="1988840"/>
            <a:ext cx="976898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1" hangingPunct="1"/>
            <a:r>
              <a:rPr lang="zh-CN" altLang="en-US" sz="2400" dirty="0">
                <a:latin typeface="微软雅黑" pitchFamily="34" charset="-122"/>
                <a:ea typeface="微软雅黑" pitchFamily="34" charset="-122"/>
              </a:rPr>
              <a:t>终身幼儿园项目的一个重要方向是教育，其在实验室</a:t>
            </a:r>
            <a:r>
              <a:rPr lang="zh-CN" altLang="en-US" sz="2400" dirty="0" smtClean="0">
                <a:latin typeface="微软雅黑" pitchFamily="34" charset="-122"/>
                <a:ea typeface="微软雅黑" pitchFamily="34" charset="-122"/>
              </a:rPr>
              <a:t>精神</a:t>
            </a:r>
            <a:r>
              <a:rPr lang="zh-CN" altLang="en-US" sz="2400" dirty="0">
                <a:latin typeface="微软雅黑" pitchFamily="34" charset="-122"/>
                <a:ea typeface="微软雅黑" pitchFamily="34" charset="-122"/>
              </a:rPr>
              <a:t>中明确写道：“不幸的是，大部分学生在学校里无法</a:t>
            </a:r>
            <a:r>
              <a:rPr lang="zh-CN" altLang="en-US" sz="2400" dirty="0" smtClean="0">
                <a:latin typeface="微软雅黑" pitchFamily="34" charset="-122"/>
                <a:ea typeface="微软雅黑" pitchFamily="34" charset="-122"/>
              </a:rPr>
              <a:t>从事</a:t>
            </a:r>
            <a:r>
              <a:rPr lang="zh-CN" altLang="en-US" sz="2400" dirty="0">
                <a:latin typeface="微软雅黑" pitchFamily="34" charset="-122"/>
                <a:ea typeface="微软雅黑" pitchFamily="34" charset="-122"/>
              </a:rPr>
              <a:t>创造性的活动，他们只是学习一些特殊领域的知识</a:t>
            </a:r>
            <a:r>
              <a:rPr lang="zh-CN" altLang="en-US" sz="2400" dirty="0" smtClean="0">
                <a:latin typeface="微软雅黑" pitchFamily="34" charset="-122"/>
                <a:ea typeface="微软雅黑" pitchFamily="34" charset="-122"/>
              </a:rPr>
              <a:t>或者</a:t>
            </a:r>
            <a:r>
              <a:rPr lang="zh-CN" altLang="en-US" sz="2400" dirty="0">
                <a:latin typeface="微软雅黑" pitchFamily="34" charset="-122"/>
                <a:ea typeface="微软雅黑" pitchFamily="34" charset="-122"/>
              </a:rPr>
              <a:t>技能，很少去涉及新的东西，更少有机会去学习</a:t>
            </a:r>
            <a:r>
              <a:rPr lang="zh-CN" altLang="en-US" sz="2400" dirty="0" smtClean="0">
                <a:latin typeface="微软雅黑" pitchFamily="34" charset="-122"/>
                <a:ea typeface="微软雅黑" pitchFamily="34" charset="-122"/>
              </a:rPr>
              <a:t>设计过程</a:t>
            </a:r>
            <a:r>
              <a:rPr lang="zh-CN" altLang="en-US" sz="2400" dirty="0">
                <a:latin typeface="微软雅黑" pitchFamily="34" charset="-122"/>
                <a:ea typeface="微软雅黑" pitchFamily="34" charset="-122"/>
              </a:rPr>
              <a:t>中的隐性知识。在学校之外，他们被各种各样的</a:t>
            </a:r>
            <a:r>
              <a:rPr lang="zh-CN" altLang="en-US" sz="2400" dirty="0" smtClean="0">
                <a:latin typeface="微软雅黑" pitchFamily="34" charset="-122"/>
                <a:ea typeface="微软雅黑" pitchFamily="34" charset="-122"/>
              </a:rPr>
              <a:t>电子</a:t>
            </a:r>
            <a:r>
              <a:rPr lang="zh-CN" altLang="en-US" sz="2400" dirty="0">
                <a:latin typeface="微软雅黑" pitchFamily="34" charset="-122"/>
                <a:ea typeface="微软雅黑" pitchFamily="34" charset="-122"/>
              </a:rPr>
              <a:t>玩具和游戏包围着，却不知道如何发明一个自己的</a:t>
            </a:r>
            <a:r>
              <a:rPr lang="zh-CN" altLang="en-US" sz="2400" dirty="0" smtClean="0">
                <a:latin typeface="微软雅黑" pitchFamily="34" charset="-122"/>
                <a:ea typeface="微软雅黑" pitchFamily="34" charset="-122"/>
              </a:rPr>
              <a:t>玩具</a:t>
            </a:r>
            <a:r>
              <a:rPr lang="zh-CN" altLang="en-US" sz="2400" dirty="0">
                <a:latin typeface="微软雅黑" pitchFamily="34" charset="-122"/>
                <a:ea typeface="微软雅黑" pitchFamily="34" charset="-122"/>
              </a:rPr>
              <a:t>或者游戏。终身幼儿园项目就是希望能够改变这</a:t>
            </a:r>
            <a:r>
              <a:rPr lang="zh-CN" altLang="en-US" sz="2400" dirty="0" smtClean="0">
                <a:latin typeface="微软雅黑" pitchFamily="34" charset="-122"/>
                <a:ea typeface="微软雅黑" pitchFamily="34" charset="-122"/>
              </a:rPr>
              <a:t>一现状</a:t>
            </a:r>
            <a:r>
              <a:rPr lang="zh-CN" altLang="en-US" sz="2400" dirty="0">
                <a:latin typeface="微软雅黑" pitchFamily="34" charset="-122"/>
                <a:ea typeface="微软雅黑" pitchFamily="34" charset="-122"/>
              </a:rPr>
              <a:t>，这对于所有学生而言都非常重要。我们希望</a:t>
            </a:r>
            <a:r>
              <a:rPr lang="zh-CN" altLang="en-US" sz="2400" dirty="0" smtClean="0">
                <a:latin typeface="微软雅黑" pitchFamily="34" charset="-122"/>
                <a:ea typeface="微软雅黑" pitchFamily="34" charset="-122"/>
              </a:rPr>
              <a:t>来自不同</a:t>
            </a:r>
            <a:r>
              <a:rPr lang="zh-CN" altLang="en-US" sz="2400" dirty="0">
                <a:latin typeface="微软雅黑" pitchFamily="34" charset="-122"/>
                <a:ea typeface="微软雅黑" pitchFamily="34" charset="-122"/>
              </a:rPr>
              <a:t>家庭背景的学生，在成长的过程中，都能够</a:t>
            </a:r>
            <a:r>
              <a:rPr lang="zh-CN" altLang="en-US" sz="2400" b="1" dirty="0">
                <a:solidFill>
                  <a:srgbClr val="FF0000"/>
                </a:solidFill>
                <a:latin typeface="微软雅黑" pitchFamily="34" charset="-122"/>
                <a:ea typeface="微软雅黑" pitchFamily="34" charset="-122"/>
              </a:rPr>
              <a:t>学会</a:t>
            </a:r>
            <a:r>
              <a:rPr lang="zh-CN" altLang="en-US" sz="2400" b="1" dirty="0" smtClean="0">
                <a:solidFill>
                  <a:srgbClr val="FF0000"/>
                </a:solidFill>
                <a:latin typeface="微软雅黑" pitchFamily="34" charset="-122"/>
                <a:ea typeface="微软雅黑" pitchFamily="34" charset="-122"/>
              </a:rPr>
              <a:t>设计</a:t>
            </a:r>
            <a:r>
              <a:rPr lang="zh-CN" altLang="en-US" sz="2400" b="1" dirty="0">
                <a:solidFill>
                  <a:srgbClr val="FF0000"/>
                </a:solidFill>
                <a:latin typeface="微软雅黑" pitchFamily="34" charset="-122"/>
                <a:ea typeface="微软雅黑" pitchFamily="34" charset="-122"/>
              </a:rPr>
              <a:t>、创造和表达他们自己。”</a:t>
            </a:r>
          </a:p>
        </p:txBody>
      </p:sp>
    </p:spTree>
    <p:extLst>
      <p:ext uri="{BB962C8B-B14F-4D97-AF65-F5344CB8AC3E}">
        <p14:creationId xmlns:p14="http://schemas.microsoft.com/office/powerpoint/2010/main" val="251092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84137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数字化游戏学习</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826712" y="1556792"/>
            <a:ext cx="10513168" cy="3416320"/>
          </a:xfrm>
          <a:prstGeom prst="rect">
            <a:avLst/>
          </a:prstGeom>
        </p:spPr>
        <p:txBody>
          <a:bodyPr wrap="square">
            <a:spAutoFit/>
          </a:bodyPr>
          <a:lstStyle/>
          <a:p>
            <a:pPr algn="ctr"/>
            <a:r>
              <a:rPr lang="zh-CN" altLang="en-US" sz="2400" dirty="0"/>
              <a:t>为什么数字游戏能促进</a:t>
            </a:r>
            <a:r>
              <a:rPr lang="zh-CN" altLang="en-US" sz="2400" dirty="0" smtClean="0"/>
              <a:t>学习</a:t>
            </a:r>
            <a:endParaRPr lang="en-US" altLang="zh-CN" sz="2400" dirty="0" smtClean="0"/>
          </a:p>
          <a:p>
            <a:endParaRPr lang="zh-CN" altLang="en-US" sz="2400" dirty="0"/>
          </a:p>
          <a:p>
            <a:r>
              <a:rPr lang="en-US" altLang="zh-CN" sz="2400" dirty="0"/>
              <a:t>1</a:t>
            </a:r>
            <a:r>
              <a:rPr lang="en-US" altLang="zh-CN" sz="2400" dirty="0" smtClean="0"/>
              <a:t>.</a:t>
            </a:r>
            <a:r>
              <a:rPr lang="zh-CN" altLang="en-US" sz="2400" dirty="0"/>
              <a:t>数字游戏创造了仿真的环境</a:t>
            </a:r>
          </a:p>
          <a:p>
            <a:r>
              <a:rPr lang="en-US" altLang="zh-CN" sz="2400" dirty="0"/>
              <a:t>2</a:t>
            </a:r>
            <a:r>
              <a:rPr lang="en-US" altLang="zh-CN" sz="2400" dirty="0" smtClean="0"/>
              <a:t>.</a:t>
            </a:r>
            <a:r>
              <a:rPr lang="zh-CN" altLang="en-US" sz="2400" dirty="0"/>
              <a:t>数字游戏提供内部奖励机制</a:t>
            </a:r>
          </a:p>
          <a:p>
            <a:r>
              <a:rPr lang="en-US" altLang="zh-CN" sz="2400" dirty="0"/>
              <a:t>3</a:t>
            </a:r>
            <a:r>
              <a:rPr lang="en-US" altLang="zh-CN" sz="2400" dirty="0" smtClean="0"/>
              <a:t>.</a:t>
            </a:r>
            <a:r>
              <a:rPr lang="zh-CN" altLang="en-US" sz="2400" dirty="0"/>
              <a:t>数字游戏具有交互式的规则</a:t>
            </a:r>
          </a:p>
          <a:p>
            <a:r>
              <a:rPr lang="en-US" altLang="zh-CN" sz="2400" dirty="0"/>
              <a:t>4.</a:t>
            </a:r>
            <a:r>
              <a:rPr lang="zh-CN" altLang="en-US" sz="2400" dirty="0"/>
              <a:t>数字游戏中的玩乐</a:t>
            </a:r>
            <a:r>
              <a:rPr lang="zh-CN" altLang="en-US" sz="2400" dirty="0" smtClean="0"/>
              <a:t>理论</a:t>
            </a:r>
            <a:endParaRPr lang="en-US" altLang="zh-CN" sz="2400" dirty="0" smtClean="0"/>
          </a:p>
          <a:p>
            <a:pPr marL="457200" indent="-457200">
              <a:buFont typeface="+mj-ea"/>
              <a:buAutoNum type="circleNumDbPlain"/>
            </a:pPr>
            <a:r>
              <a:rPr lang="zh-CN" altLang="en-US" sz="2400" dirty="0"/>
              <a:t>数字游戏能以最有效、生动、直接的方式提供仿真的</a:t>
            </a:r>
            <a:r>
              <a:rPr lang="zh-CN" altLang="en-US" sz="2400" dirty="0" smtClean="0"/>
              <a:t>环境</a:t>
            </a:r>
            <a:endParaRPr lang="en-US" altLang="zh-CN" sz="2400" dirty="0" smtClean="0"/>
          </a:p>
          <a:p>
            <a:pPr marL="457200" indent="-457200">
              <a:buFont typeface="+mj-ea"/>
              <a:buAutoNum type="circleNumDbPlain"/>
            </a:pPr>
            <a:r>
              <a:rPr lang="zh-CN" altLang="en-US" sz="2400" dirty="0"/>
              <a:t>数字游戏都会利用不同的方式为游戏者提供内部</a:t>
            </a:r>
            <a:r>
              <a:rPr lang="zh-CN" altLang="en-US" sz="2400" dirty="0" smtClean="0"/>
              <a:t>奖励</a:t>
            </a:r>
            <a:endParaRPr lang="en-US" altLang="zh-CN" sz="2400" dirty="0" smtClean="0"/>
          </a:p>
          <a:p>
            <a:pPr marL="457200" indent="-457200">
              <a:buFont typeface="+mj-ea"/>
              <a:buAutoNum type="circleNumDbPlain"/>
            </a:pPr>
            <a:r>
              <a:rPr lang="zh-CN" altLang="en-US" sz="2400" dirty="0"/>
              <a:t>具有特定的规则</a:t>
            </a:r>
            <a:r>
              <a:rPr lang="en-US" altLang="zh-CN" sz="2400" dirty="0"/>
              <a:t>,</a:t>
            </a:r>
            <a:r>
              <a:rPr lang="zh-CN" altLang="en-US" sz="2400" dirty="0"/>
              <a:t>游戏者必须遵循预定的规则</a:t>
            </a:r>
            <a:r>
              <a:rPr lang="en-US" altLang="zh-CN" sz="2400" dirty="0"/>
              <a:t>,</a:t>
            </a:r>
            <a:r>
              <a:rPr lang="zh-CN" altLang="en-US" sz="2400" dirty="0"/>
              <a:t>否则是无法进行游戏</a:t>
            </a:r>
          </a:p>
        </p:txBody>
      </p:sp>
    </p:spTree>
    <p:extLst>
      <p:ext uri="{BB962C8B-B14F-4D97-AF65-F5344CB8AC3E}">
        <p14:creationId xmlns:p14="http://schemas.microsoft.com/office/powerpoint/2010/main" val="311862447"/>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84137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数字化游戏学习</a:t>
            </a:r>
            <a:endParaRPr lang="en-US" altLang="zh-CN" b="1" dirty="0">
              <a:solidFill>
                <a:schemeClr val="accent6">
                  <a:lumMod val="75000"/>
                </a:schemeClr>
              </a:solidFill>
              <a:latin typeface="微软雅黑" pitchFamily="34" charset="-122"/>
              <a:ea typeface="微软雅黑" pitchFamily="34" charset="-122"/>
            </a:endParaRPr>
          </a:p>
        </p:txBody>
      </p:sp>
      <p:sp>
        <p:nvSpPr>
          <p:cNvPr id="3" name="矩形 2"/>
          <p:cNvSpPr/>
          <p:nvPr/>
        </p:nvSpPr>
        <p:spPr>
          <a:xfrm>
            <a:off x="741720" y="1052736"/>
            <a:ext cx="11017224" cy="830997"/>
          </a:xfrm>
          <a:prstGeom prst="rect">
            <a:avLst/>
          </a:prstGeom>
        </p:spPr>
        <p:txBody>
          <a:bodyPr wrap="square">
            <a:spAutoFit/>
          </a:bodyPr>
          <a:lstStyle/>
          <a:p>
            <a:r>
              <a:rPr lang="zh-CN" altLang="en-US" sz="2400" dirty="0"/>
              <a:t>马克</a:t>
            </a:r>
            <a:r>
              <a:rPr lang="en-US" altLang="zh-CN" sz="2400" dirty="0"/>
              <a:t>•</a:t>
            </a:r>
            <a:r>
              <a:rPr lang="zh-CN" altLang="en-US" sz="2400" dirty="0"/>
              <a:t>普兰斯基将学习细分为事实、技能、判断、行为、理论等多个类型</a:t>
            </a:r>
            <a:r>
              <a:rPr lang="en-US" altLang="zh-CN" sz="2400" dirty="0"/>
              <a:t>,</a:t>
            </a:r>
            <a:r>
              <a:rPr lang="zh-CN" altLang="en-US" sz="2400" dirty="0"/>
              <a:t>并列举出各种学习类型所需要学习的内容、进行学习需进行的活动和适用的游戏类别</a:t>
            </a:r>
            <a:r>
              <a:rPr lang="en-US" altLang="zh-CN" sz="2400" dirty="0"/>
              <a:t>:</a:t>
            </a:r>
            <a:endParaRPr lang="zh-CN" altLang="en-US" sz="2400" dirty="0"/>
          </a:p>
        </p:txBody>
      </p:sp>
      <p:pic>
        <p:nvPicPr>
          <p:cNvPr id="4" name="图片 3"/>
          <p:cNvPicPr/>
          <p:nvPr/>
        </p:nvPicPr>
        <p:blipFill>
          <a:blip r:embed="rId2"/>
          <a:stretch>
            <a:fillRect/>
          </a:stretch>
        </p:blipFill>
        <p:spPr>
          <a:xfrm>
            <a:off x="480963" y="2060848"/>
            <a:ext cx="5274310" cy="4358005"/>
          </a:xfrm>
          <a:prstGeom prst="rect">
            <a:avLst/>
          </a:prstGeom>
        </p:spPr>
      </p:pic>
      <p:pic>
        <p:nvPicPr>
          <p:cNvPr id="5" name="图片 4"/>
          <p:cNvPicPr/>
          <p:nvPr/>
        </p:nvPicPr>
        <p:blipFill>
          <a:blip r:embed="rId3"/>
          <a:stretch>
            <a:fillRect/>
          </a:stretch>
        </p:blipFill>
        <p:spPr>
          <a:xfrm>
            <a:off x="6049643" y="2780928"/>
            <a:ext cx="5274310" cy="3373755"/>
          </a:xfrm>
          <a:prstGeom prst="rect">
            <a:avLst/>
          </a:prstGeom>
        </p:spPr>
      </p:pic>
    </p:spTree>
    <p:extLst>
      <p:ext uri="{BB962C8B-B14F-4D97-AF65-F5344CB8AC3E}">
        <p14:creationId xmlns:p14="http://schemas.microsoft.com/office/powerpoint/2010/main" val="48503755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nvSpPr>
        <p:spPr bwMode="auto">
          <a:xfrm>
            <a:off x="841375" y="188640"/>
            <a:ext cx="1367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数字化</a:t>
            </a:r>
            <a:r>
              <a:rPr lang="zh-CN" altLang="en-US" b="1" dirty="0">
                <a:solidFill>
                  <a:schemeClr val="accent6">
                    <a:lumMod val="75000"/>
                  </a:schemeClr>
                </a:solidFill>
                <a:latin typeface="微软雅黑" pitchFamily="34" charset="-122"/>
                <a:ea typeface="微软雅黑" pitchFamily="34" charset="-122"/>
              </a:rPr>
              <a:t>游戏</a:t>
            </a:r>
            <a:r>
              <a:rPr lang="zh-CN" altLang="en-US" b="1" dirty="0" smtClean="0">
                <a:solidFill>
                  <a:schemeClr val="accent6">
                    <a:lumMod val="75000"/>
                  </a:schemeClr>
                </a:solidFill>
                <a:latin typeface="微软雅黑" pitchFamily="34" charset="-122"/>
                <a:ea typeface="微软雅黑" pitchFamily="34" charset="-122"/>
              </a:rPr>
              <a:t>学习</a:t>
            </a:r>
            <a:endParaRPr lang="en-US" altLang="zh-CN" b="1" dirty="0">
              <a:solidFill>
                <a:schemeClr val="accent6">
                  <a:lumMod val="75000"/>
                </a:schemeClr>
              </a:solidFill>
              <a:latin typeface="微软雅黑" pitchFamily="34" charset="-122"/>
              <a:ea typeface="微软雅黑" pitchFamily="34" charset="-122"/>
            </a:endParaRPr>
          </a:p>
        </p:txBody>
      </p:sp>
      <p:pic>
        <p:nvPicPr>
          <p:cNvPr id="6" name="图片 5"/>
          <p:cNvPicPr/>
          <p:nvPr/>
        </p:nvPicPr>
        <p:blipFill>
          <a:blip r:embed="rId2"/>
          <a:stretch>
            <a:fillRect/>
          </a:stretch>
        </p:blipFill>
        <p:spPr>
          <a:xfrm>
            <a:off x="-1" y="-23366"/>
            <a:ext cx="5953571" cy="6913406"/>
          </a:xfrm>
          <a:prstGeom prst="rect">
            <a:avLst/>
          </a:prstGeom>
        </p:spPr>
      </p:pic>
      <p:pic>
        <p:nvPicPr>
          <p:cNvPr id="7" name="图片 6"/>
          <p:cNvPicPr/>
          <p:nvPr/>
        </p:nvPicPr>
        <p:blipFill>
          <a:blip r:embed="rId3"/>
          <a:stretch>
            <a:fillRect/>
          </a:stretch>
        </p:blipFill>
        <p:spPr>
          <a:xfrm>
            <a:off x="6385619" y="168132"/>
            <a:ext cx="5717312" cy="6617377"/>
          </a:xfrm>
          <a:prstGeom prst="rect">
            <a:avLst/>
          </a:prstGeom>
        </p:spPr>
      </p:pic>
    </p:spTree>
    <p:extLst>
      <p:ext uri="{BB962C8B-B14F-4D97-AF65-F5344CB8AC3E}">
        <p14:creationId xmlns:p14="http://schemas.microsoft.com/office/powerpoint/2010/main" val="2284835538"/>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3011" y="4509120"/>
            <a:ext cx="10585176" cy="1569660"/>
          </a:xfrm>
          <a:prstGeom prst="rect">
            <a:avLst/>
          </a:prstGeom>
          <a:noFill/>
        </p:spPr>
        <p:txBody>
          <a:bodyPr wrap="square" rtlCol="0">
            <a:spAutoFit/>
          </a:bodyPr>
          <a:lstStyle/>
          <a:p>
            <a:r>
              <a:rPr lang="zh-CN" altLang="en-US" sz="2400" dirty="0">
                <a:latin typeface="微软雅黑" pitchFamily="34" charset="-122"/>
                <a:ea typeface="微软雅黑" pitchFamily="34" charset="-122"/>
              </a:rPr>
              <a:t>如在化学课上测量不同溶液导电性时，如下图所示，通过观察不同水溶液测电架上</a:t>
            </a:r>
            <a:r>
              <a:rPr lang="en-US" altLang="zh-CN" sz="2400" dirty="0">
                <a:latin typeface="微软雅黑" pitchFamily="34" charset="-122"/>
                <a:ea typeface="微软雅黑" pitchFamily="34" charset="-122"/>
              </a:rPr>
              <a:t>LED</a:t>
            </a:r>
            <a:r>
              <a:rPr lang="zh-CN" altLang="en-US" sz="2400" dirty="0">
                <a:latin typeface="微软雅黑" pitchFamily="34" charset="-122"/>
                <a:ea typeface="微软雅黑" pitchFamily="34" charset="-122"/>
              </a:rPr>
              <a:t>的亮度就可以看出不同溶液导电性的强弱。如果差距比较细微，不容易观察出来，我们还可以通过右图在电脑上呈现出的</a:t>
            </a:r>
            <a:r>
              <a:rPr lang="en-US" altLang="zh-CN" sz="2400" dirty="0">
                <a:latin typeface="微软雅黑" pitchFamily="34" charset="-122"/>
                <a:ea typeface="微软雅黑" pitchFamily="34" charset="-122"/>
              </a:rPr>
              <a:t>S4A</a:t>
            </a:r>
            <a:r>
              <a:rPr lang="zh-CN" altLang="en-US" sz="2400" dirty="0">
                <a:latin typeface="微软雅黑" pitchFamily="34" charset="-122"/>
                <a:ea typeface="微软雅黑" pitchFamily="34" charset="-122"/>
              </a:rPr>
              <a:t>测得的数据，并搭配图像指针</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决定</a:t>
            </a:r>
            <a:r>
              <a:rPr lang="en-US" altLang="zh-CN" sz="2400" dirty="0">
                <a:latin typeface="微软雅黑" pitchFamily="34" charset="-122"/>
                <a:ea typeface="微软雅黑" pitchFamily="34" charset="-122"/>
              </a:rPr>
              <a:t>Y</a:t>
            </a:r>
            <a:r>
              <a:rPr lang="zh-CN" altLang="en-US" sz="2400" dirty="0">
                <a:latin typeface="微软雅黑" pitchFamily="34" charset="-122"/>
                <a:ea typeface="微软雅黑" pitchFamily="34" charset="-122"/>
              </a:rPr>
              <a:t>方向的坐标</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，就比较容易分出高低了</a:t>
            </a:r>
            <a:r>
              <a:rPr lang="zh-CN" altLang="en-US"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pic>
        <p:nvPicPr>
          <p:cNvPr id="4" name="圖片 7"/>
          <p:cNvPicPr/>
          <p:nvPr/>
        </p:nvPicPr>
        <p:blipFill>
          <a:blip r:embed="rId2" cstate="print">
            <a:extLst>
              <a:ext uri="{28A0092B-C50C-407E-A947-70E740481C1C}">
                <a14:useLocalDpi xmlns:a14="http://schemas.microsoft.com/office/drawing/2010/main" val="0"/>
              </a:ext>
            </a:extLst>
          </a:blip>
          <a:stretch>
            <a:fillRect/>
          </a:stretch>
        </p:blipFill>
        <p:spPr>
          <a:xfrm>
            <a:off x="1273051" y="1700808"/>
            <a:ext cx="3553281" cy="2664296"/>
          </a:xfrm>
          <a:prstGeom prst="rect">
            <a:avLst/>
          </a:prstGeom>
        </p:spPr>
      </p:pic>
      <p:pic>
        <p:nvPicPr>
          <p:cNvPr id="6" name="圖片 5"/>
          <p:cNvPicPr/>
          <p:nvPr/>
        </p:nvPicPr>
        <p:blipFill>
          <a:blip r:embed="rId3" cstate="print">
            <a:extLst>
              <a:ext uri="{28A0092B-C50C-407E-A947-70E740481C1C}">
                <a14:useLocalDpi xmlns:a14="http://schemas.microsoft.com/office/drawing/2010/main" val="0"/>
              </a:ext>
            </a:extLst>
          </a:blip>
          <a:stretch>
            <a:fillRect/>
          </a:stretch>
        </p:blipFill>
        <p:spPr>
          <a:xfrm>
            <a:off x="6205599" y="1677213"/>
            <a:ext cx="3614411" cy="2711486"/>
          </a:xfrm>
          <a:prstGeom prst="rect">
            <a:avLst/>
          </a:prstGeom>
        </p:spPr>
      </p:pic>
      <p:sp>
        <p:nvSpPr>
          <p:cNvPr id="7" name="矩形 6"/>
          <p:cNvSpPr/>
          <p:nvPr/>
        </p:nvSpPr>
        <p:spPr>
          <a:xfrm>
            <a:off x="1289597" y="6116823"/>
            <a:ext cx="10153128" cy="369332"/>
          </a:xfrm>
          <a:prstGeom prst="rect">
            <a:avLst/>
          </a:prstGeom>
        </p:spPr>
        <p:txBody>
          <a:bodyPr wrap="square">
            <a:spAutoFit/>
          </a:bodyPr>
          <a:lstStyle/>
          <a:p>
            <a:r>
              <a:rPr lang="zh-CN" altLang="zh-CN" dirty="0"/>
              <a:t>范运平，陈磊</a:t>
            </a:r>
            <a:r>
              <a:rPr lang="en-US" altLang="zh-CN" dirty="0"/>
              <a:t>.</a:t>
            </a:r>
            <a:r>
              <a:rPr lang="zh-CN" altLang="zh-CN" dirty="0"/>
              <a:t>《中国台湾：教师带动学生玩转</a:t>
            </a:r>
            <a:r>
              <a:rPr lang="en-US" altLang="zh-CN" dirty="0"/>
              <a:t>Scratch</a:t>
            </a:r>
            <a:r>
              <a:rPr lang="zh-CN" altLang="zh-CN" dirty="0"/>
              <a:t>》，上海教育杂志</a:t>
            </a:r>
            <a:r>
              <a:rPr lang="en-US" altLang="zh-CN" dirty="0"/>
              <a:t>Scratch</a:t>
            </a:r>
            <a:r>
              <a:rPr lang="zh-CN" altLang="zh-CN" dirty="0"/>
              <a:t>专题，</a:t>
            </a:r>
            <a:r>
              <a:rPr lang="en-US" altLang="zh-CN" dirty="0"/>
              <a:t>2014.</a:t>
            </a:r>
            <a:endParaRPr lang="zh-CN" altLang="zh-CN" dirty="0"/>
          </a:p>
        </p:txBody>
      </p:sp>
      <p:sp>
        <p:nvSpPr>
          <p:cNvPr id="8" name="矩形 4"/>
          <p:cNvSpPr>
            <a:spLocks noChangeArrowheads="1"/>
          </p:cNvSpPr>
          <p:nvPr/>
        </p:nvSpPr>
        <p:spPr bwMode="auto">
          <a:xfrm>
            <a:off x="912813" y="260648"/>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与化学</a:t>
            </a:r>
            <a:endParaRPr lang="en-US" altLang="zh-CN" b="1"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92640052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2813" y="188640"/>
            <a:ext cx="1223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1600" b="1" dirty="0" smtClean="0">
                <a:solidFill>
                  <a:srgbClr val="FF6600"/>
                </a:solidFill>
                <a:latin typeface="微软雅黑" pitchFamily="34" charset="-122"/>
                <a:ea typeface="微软雅黑" pitchFamily="34" charset="-122"/>
              </a:rPr>
              <a:t>Scratch</a:t>
            </a:r>
            <a:r>
              <a:rPr lang="zh-CN" altLang="en-US" sz="1600" b="1" dirty="0" smtClean="0">
                <a:solidFill>
                  <a:srgbClr val="FF6600"/>
                </a:solidFill>
                <a:latin typeface="微软雅黑" pitchFamily="34" charset="-122"/>
                <a:ea typeface="微软雅黑" pitchFamily="34" charset="-122"/>
              </a:rPr>
              <a:t>与音乐学科整合</a:t>
            </a:r>
            <a:endParaRPr lang="en-US" altLang="zh-CN" sz="1600" b="1" dirty="0" smtClean="0">
              <a:solidFill>
                <a:srgbClr val="FF6600"/>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13" y="1608138"/>
            <a:ext cx="6406206" cy="463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4982423" y="1238806"/>
            <a:ext cx="3991734" cy="369332"/>
          </a:xfrm>
          <a:prstGeom prst="rect">
            <a:avLst/>
          </a:prstGeom>
        </p:spPr>
        <p:txBody>
          <a:bodyPr wrap="none">
            <a:spAutoFit/>
          </a:bodyPr>
          <a:lstStyle/>
          <a:p>
            <a:r>
              <a:rPr lang="en-US" altLang="zh-CN" dirty="0" smtClean="0">
                <a:latin typeface="微软雅黑" pitchFamily="34" charset="-122"/>
                <a:ea typeface="微软雅黑" pitchFamily="34" charset="-122"/>
              </a:rPr>
              <a:t>Scratch</a:t>
            </a:r>
            <a:r>
              <a:rPr lang="zh-CN" altLang="en-US" dirty="0" smtClean="0">
                <a:latin typeface="微软雅黑" pitchFamily="34" charset="-122"/>
                <a:ea typeface="微软雅黑" pitchFamily="34" charset="-122"/>
              </a:rPr>
              <a:t>与音乐整合：“两只老虎”</a:t>
            </a:r>
            <a:r>
              <a:rPr lang="zh-CN" altLang="en-US" dirty="0">
                <a:latin typeface="微软雅黑" pitchFamily="34" charset="-122"/>
                <a:ea typeface="微软雅黑" pitchFamily="34" charset="-122"/>
              </a:rPr>
              <a:t>，</a:t>
            </a:r>
          </a:p>
        </p:txBody>
      </p:sp>
    </p:spTree>
    <p:extLst>
      <p:ext uri="{BB962C8B-B14F-4D97-AF65-F5344CB8AC3E}">
        <p14:creationId xmlns:p14="http://schemas.microsoft.com/office/powerpoint/2010/main" val="8011969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2"/>
          <a:srcRect/>
          <a:stretch>
            <a:fillRect/>
          </a:stretch>
        </p:blipFill>
        <p:spPr bwMode="auto">
          <a:xfrm>
            <a:off x="2353171" y="764704"/>
            <a:ext cx="6768752" cy="5645030"/>
          </a:xfrm>
          <a:prstGeom prst="rect">
            <a:avLst/>
          </a:prstGeom>
          <a:noFill/>
          <a:ln w="9525">
            <a:noFill/>
            <a:miter lim="800000"/>
            <a:headEnd/>
            <a:tailEnd/>
          </a:ln>
          <a:effectLst/>
        </p:spPr>
      </p:pic>
      <p:sp>
        <p:nvSpPr>
          <p:cNvPr id="3" name="TextBox 2"/>
          <p:cNvSpPr txBox="1"/>
          <p:nvPr/>
        </p:nvSpPr>
        <p:spPr>
          <a:xfrm>
            <a:off x="9986019" y="4077072"/>
            <a:ext cx="1415772" cy="461665"/>
          </a:xfrm>
          <a:prstGeom prst="rect">
            <a:avLst/>
          </a:prstGeom>
          <a:noFill/>
        </p:spPr>
        <p:txBody>
          <a:bodyPr wrap="none" rtlCol="0">
            <a:spAutoFit/>
          </a:bodyPr>
          <a:lstStyle/>
          <a:p>
            <a:r>
              <a:rPr lang="zh-CN" altLang="en-US" sz="2400" b="1" dirty="0" smtClean="0"/>
              <a:t>物理仿真</a:t>
            </a:r>
            <a:endParaRPr lang="zh-CN" altLang="en-US" sz="2400" b="1" dirty="0"/>
          </a:p>
        </p:txBody>
      </p:sp>
      <p:sp>
        <p:nvSpPr>
          <p:cNvPr id="4" name="矩形 4"/>
          <p:cNvSpPr>
            <a:spLocks noChangeArrowheads="1"/>
          </p:cNvSpPr>
          <p:nvPr/>
        </p:nvSpPr>
        <p:spPr bwMode="auto">
          <a:xfrm>
            <a:off x="912813" y="260648"/>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与物理</a:t>
            </a:r>
            <a:endParaRPr lang="en-US" altLang="zh-CN" b="1"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6724703"/>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7027" y="1916832"/>
            <a:ext cx="10441160" cy="2246769"/>
          </a:xfrm>
          <a:prstGeom prst="rect">
            <a:avLst/>
          </a:prstGeom>
        </p:spPr>
        <p:txBody>
          <a:bodyPr wrap="square">
            <a:spAutoFit/>
          </a:bodyPr>
          <a:lstStyle/>
          <a:p>
            <a:pPr algn="ctr"/>
            <a:r>
              <a:rPr lang="en-US" altLang="zh-CN" sz="2000" dirty="0">
                <a:latin typeface="微软雅黑" pitchFamily="34" charset="-122"/>
                <a:ea typeface="微软雅黑" pitchFamily="34" charset="-122"/>
              </a:rPr>
              <a:t>Scratch</a:t>
            </a:r>
            <a:r>
              <a:rPr lang="zh-CN" altLang="en-US" sz="2000" dirty="0">
                <a:latin typeface="微软雅黑" pitchFamily="34" charset="-122"/>
                <a:ea typeface="微软雅黑" pitchFamily="34" charset="-122"/>
              </a:rPr>
              <a:t>中的数学</a:t>
            </a:r>
            <a:r>
              <a:rPr lang="zh-CN" altLang="en-US" sz="2000" dirty="0" smtClean="0">
                <a:latin typeface="微软雅黑" pitchFamily="34" charset="-122"/>
                <a:ea typeface="微软雅黑" pitchFamily="34" charset="-122"/>
              </a:rPr>
              <a:t>教育</a:t>
            </a:r>
            <a:endParaRPr lang="en-US" altLang="zh-CN" sz="2000" dirty="0" smtClean="0">
              <a:latin typeface="微软雅黑" pitchFamily="34" charset="-122"/>
              <a:ea typeface="微软雅黑" pitchFamily="34" charset="-122"/>
            </a:endParaRPr>
          </a:p>
          <a:p>
            <a:pPr algn="ctr"/>
            <a:endParaRPr lang="zh-CN" altLang="en-US" sz="2000" dirty="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    数学</a:t>
            </a:r>
            <a:r>
              <a:rPr lang="zh-CN" altLang="en-US" sz="2000" dirty="0">
                <a:latin typeface="微软雅黑" pitchFamily="34" charset="-122"/>
                <a:ea typeface="微软雅黑" pitchFamily="34" charset="-122"/>
              </a:rPr>
              <a:t>是</a:t>
            </a:r>
            <a:r>
              <a:rPr lang="en-US" altLang="zh-CN" sz="2000" dirty="0">
                <a:latin typeface="微软雅黑" pitchFamily="34" charset="-122"/>
                <a:ea typeface="微软雅黑" pitchFamily="34" charset="-122"/>
              </a:rPr>
              <a:t>STEM</a:t>
            </a:r>
            <a:r>
              <a:rPr lang="zh-CN" altLang="en-US" sz="2000" dirty="0">
                <a:latin typeface="微软雅黑" pitchFamily="34" charset="-122"/>
                <a:ea typeface="微软雅黑" pitchFamily="34" charset="-122"/>
              </a:rPr>
              <a:t>教育的重要组成部分，也是一类基础性学科。目前而言，关于</a:t>
            </a:r>
            <a:r>
              <a:rPr lang="en-US" altLang="zh-CN" sz="2000" dirty="0">
                <a:latin typeface="微软雅黑" pitchFamily="34" charset="-122"/>
                <a:ea typeface="微软雅黑" pitchFamily="34" charset="-122"/>
              </a:rPr>
              <a:t>Scratch</a:t>
            </a:r>
            <a:r>
              <a:rPr lang="zh-CN" altLang="en-US" sz="2000" dirty="0">
                <a:latin typeface="微软雅黑" pitchFamily="34" charset="-122"/>
                <a:ea typeface="微软雅黑" pitchFamily="34" charset="-122"/>
              </a:rPr>
              <a:t>与数学的研究既包括探究数学能力，数学思维对</a:t>
            </a:r>
            <a:r>
              <a:rPr lang="en-US" altLang="zh-CN" sz="2000" dirty="0" smtClean="0">
                <a:latin typeface="微软雅黑" pitchFamily="34" charset="-122"/>
                <a:ea typeface="微软雅黑" pitchFamily="34" charset="-122"/>
              </a:rPr>
              <a:t>Scratch</a:t>
            </a:r>
            <a:r>
              <a:rPr lang="zh-CN" altLang="en-US" sz="2000" dirty="0" smtClean="0">
                <a:latin typeface="微软雅黑" pitchFamily="34" charset="-122"/>
                <a:ea typeface="微软雅黑" pitchFamily="34" charset="-122"/>
              </a:rPr>
              <a:t>学习的</a:t>
            </a:r>
            <a:r>
              <a:rPr lang="zh-CN" altLang="en-US" sz="2000" dirty="0">
                <a:latin typeface="微软雅黑" pitchFamily="34" charset="-122"/>
                <a:ea typeface="微软雅黑" pitchFamily="34" charset="-122"/>
              </a:rPr>
              <a:t>影响，也包括通过</a:t>
            </a:r>
            <a:r>
              <a:rPr lang="en-US" altLang="zh-CN" sz="2000" dirty="0">
                <a:latin typeface="微软雅黑" pitchFamily="34" charset="-122"/>
                <a:ea typeface="微软雅黑" pitchFamily="34" charset="-122"/>
              </a:rPr>
              <a:t>Scratch</a:t>
            </a:r>
            <a:r>
              <a:rPr lang="zh-CN" altLang="en-US" sz="2000" dirty="0">
                <a:latin typeface="微软雅黑" pitchFamily="34" charset="-122"/>
                <a:ea typeface="微软雅黑" pitchFamily="34" charset="-122"/>
              </a:rPr>
              <a:t>与数学学科融合，来探究数学学习态度改变，探究学生学习成效的差异，以及探究</a:t>
            </a:r>
            <a:r>
              <a:rPr lang="en-US" altLang="zh-CN" sz="2000" dirty="0">
                <a:latin typeface="微软雅黑" pitchFamily="34" charset="-122"/>
                <a:ea typeface="微软雅黑" pitchFamily="34" charset="-122"/>
              </a:rPr>
              <a:t>Scratch</a:t>
            </a:r>
            <a:r>
              <a:rPr lang="zh-CN" altLang="en-US" sz="2000" dirty="0">
                <a:latin typeface="微软雅黑" pitchFamily="34" charset="-122"/>
                <a:ea typeface="微软雅黑" pitchFamily="34" charset="-122"/>
              </a:rPr>
              <a:t>对学生数学思维能力的影响等。研究表明数学能力对学生</a:t>
            </a:r>
            <a:r>
              <a:rPr lang="en-US" altLang="zh-CN" sz="2000" dirty="0">
                <a:latin typeface="微软雅黑" pitchFamily="34" charset="-122"/>
                <a:ea typeface="微软雅黑" pitchFamily="34" charset="-122"/>
              </a:rPr>
              <a:t>Scratch</a:t>
            </a:r>
            <a:r>
              <a:rPr lang="zh-CN" altLang="en-US" sz="2000" dirty="0">
                <a:latin typeface="微软雅黑" pitchFamily="34" charset="-122"/>
                <a:ea typeface="微软雅黑" pitchFamily="34" charset="-122"/>
              </a:rPr>
              <a:t>作品制作能力是有影响的，而</a:t>
            </a:r>
            <a:r>
              <a:rPr lang="en-US" altLang="zh-CN" sz="2000" dirty="0">
                <a:latin typeface="微软雅黑" pitchFamily="34" charset="-122"/>
                <a:ea typeface="微软雅黑" pitchFamily="34" charset="-122"/>
              </a:rPr>
              <a:t>Scratch</a:t>
            </a:r>
            <a:r>
              <a:rPr lang="zh-CN" altLang="en-US" sz="2000" dirty="0">
                <a:latin typeface="微软雅黑" pitchFamily="34" charset="-122"/>
                <a:ea typeface="微软雅黑" pitchFamily="34" charset="-122"/>
              </a:rPr>
              <a:t>也能促进学生数学知识的学习。</a:t>
            </a:r>
          </a:p>
        </p:txBody>
      </p:sp>
    </p:spTree>
    <p:extLst>
      <p:ext uri="{BB962C8B-B14F-4D97-AF65-F5344CB8AC3E}">
        <p14:creationId xmlns:p14="http://schemas.microsoft.com/office/powerpoint/2010/main" val="88258663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7067" y="1340768"/>
            <a:ext cx="9649072" cy="707886"/>
          </a:xfrm>
          <a:prstGeom prst="rect">
            <a:avLst/>
          </a:prstGeom>
        </p:spPr>
        <p:txBody>
          <a:bodyPr wrap="square">
            <a:spAutoFit/>
          </a:bodyPr>
          <a:lstStyle/>
          <a:p>
            <a:r>
              <a:rPr lang="zh-CN" altLang="en-US" sz="2000" dirty="0">
                <a:latin typeface="微软雅黑" pitchFamily="34" charset="-122"/>
                <a:ea typeface="微软雅黑" pitchFamily="34" charset="-122"/>
              </a:rPr>
              <a:t>下图展示了</a:t>
            </a:r>
            <a:r>
              <a:rPr lang="en-US" altLang="zh-CN" sz="2000" dirty="0" err="1">
                <a:latin typeface="微软雅黑" pitchFamily="34" charset="-122"/>
                <a:ea typeface="微软雅黑" pitchFamily="34" charset="-122"/>
              </a:rPr>
              <a:t>Jabadah</a:t>
            </a:r>
            <a:r>
              <a:rPr lang="zh-CN" altLang="en-US" sz="2000" dirty="0">
                <a:latin typeface="微软雅黑" pitchFamily="34" charset="-122"/>
                <a:ea typeface="微软雅黑" pitchFamily="34" charset="-122"/>
              </a:rPr>
              <a:t>团队在开发游戏过程中会用到数学中的几何和测量知识，他们通过这个游戏探索位置、坐标和角度的改变，这无疑丰富了他们对这些概念的理解。</a:t>
            </a:r>
          </a:p>
        </p:txBody>
      </p:sp>
      <p:pic>
        <p:nvPicPr>
          <p:cNvPr id="3" name="图片 2"/>
          <p:cNvPicPr/>
          <p:nvPr/>
        </p:nvPicPr>
        <p:blipFill>
          <a:blip r:embed="rId2">
            <a:extLst>
              <a:ext uri="{28A0092B-C50C-407E-A947-70E740481C1C}">
                <a14:useLocalDpi xmlns:a14="http://schemas.microsoft.com/office/drawing/2010/main" val="0"/>
              </a:ext>
            </a:extLst>
          </a:blip>
          <a:srcRect/>
          <a:stretch>
            <a:fillRect/>
          </a:stretch>
        </p:blipFill>
        <p:spPr bwMode="auto">
          <a:xfrm>
            <a:off x="3145259" y="2055835"/>
            <a:ext cx="5544616" cy="3698223"/>
          </a:xfrm>
          <a:prstGeom prst="rect">
            <a:avLst/>
          </a:prstGeom>
          <a:noFill/>
          <a:ln>
            <a:noFill/>
          </a:ln>
        </p:spPr>
      </p:pic>
      <p:sp>
        <p:nvSpPr>
          <p:cNvPr id="4" name="矩形 3"/>
          <p:cNvSpPr/>
          <p:nvPr/>
        </p:nvSpPr>
        <p:spPr>
          <a:xfrm>
            <a:off x="1417067" y="5924596"/>
            <a:ext cx="10513168" cy="646331"/>
          </a:xfrm>
          <a:prstGeom prst="rect">
            <a:avLst/>
          </a:prstGeom>
        </p:spPr>
        <p:txBody>
          <a:bodyPr wrap="square">
            <a:spAutoFit/>
          </a:bodyPr>
          <a:lstStyle/>
          <a:p>
            <a:r>
              <a:rPr lang="en-US" altLang="zh-CN" dirty="0"/>
              <a:t>Calder N. Using Scratch: An Integrated Problem-Solving Approach to Mathematical Thinking[J]. Australian Primary Mathematics Classroom, 2010, 15(4): 9-14.</a:t>
            </a:r>
            <a:endParaRPr lang="zh-CN" altLang="zh-CN" dirty="0"/>
          </a:p>
        </p:txBody>
      </p:sp>
      <p:sp>
        <p:nvSpPr>
          <p:cNvPr id="5" name="矩形 4"/>
          <p:cNvSpPr>
            <a:spLocks noChangeArrowheads="1"/>
          </p:cNvSpPr>
          <p:nvPr/>
        </p:nvSpPr>
        <p:spPr bwMode="auto">
          <a:xfrm>
            <a:off x="912813" y="260648"/>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与数学</a:t>
            </a:r>
            <a:endParaRPr lang="en-US" altLang="zh-CN" b="1"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71037166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6167" y="2516996"/>
            <a:ext cx="8887884" cy="1200329"/>
          </a:xfrm>
          <a:prstGeom prst="rect">
            <a:avLst/>
          </a:prstGeom>
        </p:spPr>
        <p:txBody>
          <a:bodyPr wrap="square">
            <a:spAutoFit/>
          </a:bodyPr>
          <a:lstStyle/>
          <a:p>
            <a:r>
              <a:rPr lang="zh-CN" altLang="en-US" sz="2400" dirty="0" smtClean="0">
                <a:latin typeface="微软雅黑" pitchFamily="34" charset="-122"/>
                <a:ea typeface="微软雅黑" pitchFamily="34" charset="-122"/>
              </a:rPr>
              <a:t>以</a:t>
            </a:r>
            <a:r>
              <a:rPr lang="zh-CN" altLang="en-US" sz="2400" dirty="0">
                <a:latin typeface="微软雅黑" pitchFamily="34" charset="-122"/>
                <a:ea typeface="微软雅黑" pitchFamily="34" charset="-122"/>
              </a:rPr>
              <a:t>数学课速度概念的教学为例，传统课堂中，教师往往是通过黑板粉笔图文并茂地细致讲解得到公式，不管学生是否听懂，考试分数也完全取决于解题的速度以及计算的精准度上</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p:txBody>
      </p:sp>
      <p:sp>
        <p:nvSpPr>
          <p:cNvPr id="4" name="矩形 3"/>
          <p:cNvSpPr/>
          <p:nvPr/>
        </p:nvSpPr>
        <p:spPr>
          <a:xfrm>
            <a:off x="1273051" y="5334324"/>
            <a:ext cx="10513168" cy="646331"/>
          </a:xfrm>
          <a:prstGeom prst="rect">
            <a:avLst/>
          </a:prstGeom>
        </p:spPr>
        <p:txBody>
          <a:bodyPr wrap="square">
            <a:spAutoFit/>
          </a:bodyPr>
          <a:lstStyle/>
          <a:p>
            <a:r>
              <a:rPr lang="en-US" altLang="zh-CN" dirty="0" err="1"/>
              <a:t>Ke</a:t>
            </a:r>
            <a:r>
              <a:rPr lang="en-US" altLang="zh-CN" dirty="0"/>
              <a:t> F. An implementation of design-based learning through creating educational computer games: A case study on mathematics learning during design and computing[J]. Computers &amp; Education, 2014, 73: 26-39.</a:t>
            </a:r>
          </a:p>
        </p:txBody>
      </p:sp>
      <p:sp>
        <p:nvSpPr>
          <p:cNvPr id="5" name="矩形 4"/>
          <p:cNvSpPr>
            <a:spLocks noChangeArrowheads="1"/>
          </p:cNvSpPr>
          <p:nvPr/>
        </p:nvSpPr>
        <p:spPr bwMode="auto">
          <a:xfrm>
            <a:off x="912813" y="260648"/>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与数学</a:t>
            </a:r>
            <a:endParaRPr lang="en-US" altLang="zh-CN" b="1"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30642487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546" y="6093296"/>
            <a:ext cx="7344816" cy="369332"/>
          </a:xfrm>
          <a:prstGeom prst="rect">
            <a:avLst/>
          </a:prstGeom>
        </p:spPr>
        <p:txBody>
          <a:bodyPr wrap="square">
            <a:spAutoFit/>
          </a:bodyPr>
          <a:lstStyle/>
          <a:p>
            <a:r>
              <a:rPr lang="zh-CN" altLang="en-US" dirty="0"/>
              <a:t>蟠桃小学 范运平  </a:t>
            </a:r>
            <a:r>
              <a:rPr lang="en-US" altLang="zh-CN" dirty="0"/>
              <a:t>S4A</a:t>
            </a:r>
            <a:r>
              <a:rPr lang="zh-CN" altLang="en-US" dirty="0"/>
              <a:t>在台湾中小学的发展概况及其多元的应用可能性</a:t>
            </a:r>
            <a:endParaRPr lang="en-US" altLang="zh-C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25" y="1268760"/>
            <a:ext cx="5441454" cy="407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953571" y="1484784"/>
            <a:ext cx="5760640" cy="4154984"/>
          </a:xfrm>
          <a:prstGeom prst="rect">
            <a:avLst/>
          </a:prstGeom>
        </p:spPr>
        <p:txBody>
          <a:bodyPr wrap="square">
            <a:spAutoFit/>
          </a:bodyPr>
          <a:lstStyle/>
          <a:p>
            <a:r>
              <a:rPr lang="zh-CN" altLang="en-US" sz="2400" dirty="0">
                <a:latin typeface="微软雅黑" pitchFamily="34" charset="-122"/>
                <a:ea typeface="微软雅黑" pitchFamily="34" charset="-122"/>
              </a:rPr>
              <a:t>用</a:t>
            </a:r>
            <a:r>
              <a:rPr lang="en-US" altLang="zh-CN" sz="2400" dirty="0">
                <a:latin typeface="微软雅黑" pitchFamily="34" charset="-122"/>
                <a:ea typeface="微软雅黑" pitchFamily="34" charset="-122"/>
              </a:rPr>
              <a:t>S4A</a:t>
            </a:r>
            <a:r>
              <a:rPr lang="zh-CN" altLang="en-US" sz="2400" dirty="0">
                <a:latin typeface="微软雅黑" pitchFamily="34" charset="-122"/>
                <a:ea typeface="微软雅黑" pitchFamily="34" charset="-122"/>
              </a:rPr>
              <a:t>搭配简单的磁簧开关以及一些积木件，来作为自行车上的速度计，车轮上的磁铁每经过一次磁簧开关</a:t>
            </a:r>
            <a:r>
              <a:rPr lang="zh-CN" altLang="en-US" sz="2400" dirty="0">
                <a:solidFill>
                  <a:srgbClr val="7030A0"/>
                </a:solidFill>
                <a:latin typeface="微软雅黑" pitchFamily="34" charset="-122"/>
                <a:ea typeface="微软雅黑" pitchFamily="34" charset="-122"/>
              </a:rPr>
              <a:t>，前后高电压讯号的时间间隔即为转动一圈所花费的时间，由此求得自行车的瞬间速度</a:t>
            </a:r>
            <a:r>
              <a:rPr lang="zh-CN" altLang="en-US" sz="2400" dirty="0">
                <a:latin typeface="微软雅黑" pitchFamily="34" charset="-122"/>
                <a:ea typeface="微软雅黑" pitchFamily="34" charset="-122"/>
              </a:rPr>
              <a:t>。</a:t>
            </a:r>
            <a:r>
              <a:rPr lang="zh-CN" altLang="en-US" sz="2400" dirty="0">
                <a:solidFill>
                  <a:srgbClr val="7030A0"/>
                </a:solidFill>
                <a:latin typeface="微软雅黑" pitchFamily="34" charset="-122"/>
                <a:ea typeface="微软雅黑" pitchFamily="34" charset="-122"/>
              </a:rPr>
              <a:t>累计的高电位次数</a:t>
            </a:r>
            <a:r>
              <a:rPr lang="en-US" altLang="zh-CN" sz="2400" dirty="0">
                <a:solidFill>
                  <a:srgbClr val="7030A0"/>
                </a:solidFill>
                <a:latin typeface="微软雅黑" pitchFamily="34" charset="-122"/>
                <a:ea typeface="微软雅黑" pitchFamily="34" charset="-122"/>
              </a:rPr>
              <a:t>(</a:t>
            </a:r>
            <a:r>
              <a:rPr lang="zh-CN" altLang="en-US" sz="2400" dirty="0">
                <a:solidFill>
                  <a:srgbClr val="7030A0"/>
                </a:solidFill>
                <a:latin typeface="微软雅黑" pitchFamily="34" charset="-122"/>
                <a:ea typeface="微软雅黑" pitchFamily="34" charset="-122"/>
              </a:rPr>
              <a:t>即转动圈数</a:t>
            </a:r>
            <a:r>
              <a:rPr lang="en-US" altLang="zh-CN" sz="2400" dirty="0">
                <a:solidFill>
                  <a:srgbClr val="7030A0"/>
                </a:solidFill>
                <a:latin typeface="微软雅黑" pitchFamily="34" charset="-122"/>
                <a:ea typeface="微软雅黑" pitchFamily="34" charset="-122"/>
              </a:rPr>
              <a:t>)</a:t>
            </a:r>
            <a:r>
              <a:rPr lang="zh-CN" altLang="en-US" sz="2400" dirty="0">
                <a:solidFill>
                  <a:srgbClr val="7030A0"/>
                </a:solidFill>
                <a:latin typeface="微软雅黑" pitchFamily="34" charset="-122"/>
                <a:ea typeface="微软雅黑" pitchFamily="34" charset="-122"/>
              </a:rPr>
              <a:t>乘以周长可求得总行进距离，除以累计时间则可得到平均速度</a:t>
            </a:r>
            <a:r>
              <a:rPr lang="zh-CN" altLang="en-US" sz="2400" dirty="0">
                <a:latin typeface="微软雅黑" pitchFamily="34" charset="-122"/>
                <a:ea typeface="微软雅黑" pitchFamily="34" charset="-122"/>
              </a:rPr>
              <a:t>。在这样的教学活动下孩子不仅学到了数学的概念，学会了相关的数学知识，更透过组装车体的过程中不知不觉跨入了工程的领域。</a:t>
            </a:r>
          </a:p>
        </p:txBody>
      </p:sp>
      <p:sp>
        <p:nvSpPr>
          <p:cNvPr id="5" name="矩形 4"/>
          <p:cNvSpPr>
            <a:spLocks noChangeArrowheads="1"/>
          </p:cNvSpPr>
          <p:nvPr/>
        </p:nvSpPr>
        <p:spPr bwMode="auto">
          <a:xfrm>
            <a:off x="912813" y="260648"/>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与数学</a:t>
            </a:r>
            <a:endParaRPr lang="en-US" altLang="zh-CN" b="1"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51622991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2813" y="99675"/>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smtClean="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官网</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163" y="836712"/>
            <a:ext cx="9096375"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261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0" y="620688"/>
            <a:ext cx="6840760" cy="5769316"/>
          </a:xfrm>
          <a:prstGeom prst="rect">
            <a:avLst/>
          </a:prstGeom>
          <a:noFill/>
          <a:ln w="9525">
            <a:noFill/>
            <a:miter lim="800000"/>
            <a:headEnd/>
            <a:tailEnd/>
          </a:ln>
        </p:spPr>
      </p:pic>
      <p:sp>
        <p:nvSpPr>
          <p:cNvPr id="3" name="矩形 2"/>
          <p:cNvSpPr/>
          <p:nvPr/>
        </p:nvSpPr>
        <p:spPr>
          <a:xfrm>
            <a:off x="7388678" y="1484784"/>
            <a:ext cx="4441403" cy="5016758"/>
          </a:xfrm>
          <a:prstGeom prst="rect">
            <a:avLst/>
          </a:prstGeom>
        </p:spPr>
        <p:txBody>
          <a:bodyPr wrap="square">
            <a:spAutoFit/>
          </a:bodyPr>
          <a:lstStyle/>
          <a:p>
            <a:r>
              <a:rPr lang="zh-CN" altLang="en-US" sz="2000" dirty="0">
                <a:latin typeface="微软雅黑" pitchFamily="34" charset="-122"/>
                <a:ea typeface="微软雅黑" pitchFamily="34" charset="-122"/>
              </a:rPr>
              <a:t>在平面中绘制一些随机的点，如果这些随机的点在圆的内部，则这些点的颜色设定为红色，如果它在圆的外部则是设定为淡蓝色，这样我们就逐步地看到这些随机分布的点越来越密集，距圆心小于一定数值的点都是红色而大于这一数值的点都是蓝色，这样，</a:t>
            </a:r>
            <a:r>
              <a:rPr lang="zh-CN" altLang="en-US" sz="2000" b="1" dirty="0">
                <a:solidFill>
                  <a:srgbClr val="FF0000"/>
                </a:solidFill>
                <a:latin typeface="微软雅黑" pitchFamily="34" charset="-122"/>
                <a:ea typeface="微软雅黑" pitchFamily="34" charset="-122"/>
              </a:rPr>
              <a:t>这个四分之一扇形的面积除以整个矩形的面积的比值，乘以四就是著名的</a:t>
            </a:r>
            <a:r>
              <a:rPr lang="zh-CN" altLang="en-US" sz="2000" b="1" dirty="0" smtClean="0">
                <a:solidFill>
                  <a:srgbClr val="FF0000"/>
                </a:solidFill>
                <a:latin typeface="微软雅黑" pitchFamily="34" charset="-122"/>
                <a:ea typeface="微软雅黑" pitchFamily="34" charset="-122"/>
              </a:rPr>
              <a:t>圆周率。</a:t>
            </a:r>
            <a:endParaRPr lang="en-US" altLang="zh-CN" sz="2000" b="1" dirty="0" smtClean="0">
              <a:solidFill>
                <a:srgbClr val="FF0000"/>
              </a:solidFill>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这种</a:t>
            </a:r>
            <a:r>
              <a:rPr lang="zh-CN" altLang="en-US" sz="2000" dirty="0">
                <a:latin typeface="微软雅黑" pitchFamily="34" charset="-122"/>
                <a:ea typeface="微软雅黑" pitchFamily="34" charset="-122"/>
              </a:rPr>
              <a:t>计算</a:t>
            </a:r>
            <a:r>
              <a:rPr lang="zh-CN" altLang="en-US" sz="2000" dirty="0" smtClean="0">
                <a:latin typeface="微软雅黑" pitchFamily="34" charset="-122"/>
                <a:ea typeface="微软雅黑" pitchFamily="34" charset="-122"/>
              </a:rPr>
              <a:t>圆周率的</a:t>
            </a:r>
            <a:r>
              <a:rPr lang="zh-CN" altLang="en-US" sz="2000" dirty="0">
                <a:latin typeface="微软雅黑" pitchFamily="34" charset="-122"/>
                <a:ea typeface="微软雅黑" pitchFamily="34" charset="-122"/>
              </a:rPr>
              <a:t>方法直到现在计算机的出现才逐步出现，现在计算科学称为蒙特卡洛方法，即用随机数的方法来描述一个需要趋近的过程，而这种方法的产生和现代计算机的发生和发明密不可分。</a:t>
            </a:r>
          </a:p>
        </p:txBody>
      </p:sp>
      <p:sp>
        <p:nvSpPr>
          <p:cNvPr id="4" name="矩形 3"/>
          <p:cNvSpPr>
            <a:spLocks noChangeArrowheads="1"/>
          </p:cNvSpPr>
          <p:nvPr/>
        </p:nvSpPr>
        <p:spPr bwMode="auto">
          <a:xfrm>
            <a:off x="912813" y="116632"/>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与数学</a:t>
            </a:r>
            <a:endParaRPr lang="en-US" altLang="zh-CN" b="1"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3633976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051" y="2204864"/>
            <a:ext cx="9937104" cy="2677656"/>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以北京版七年级数学教材第一单元为例，讲解基于</a:t>
            </a:r>
            <a:r>
              <a:rPr lang="en-US" altLang="zh-CN" sz="2400" dirty="0" smtClean="0">
                <a:latin typeface="微软雅黑" pitchFamily="34" charset="-122"/>
                <a:ea typeface="微软雅黑" pitchFamily="34" charset="-122"/>
              </a:rPr>
              <a:t>Scratch</a:t>
            </a:r>
            <a:r>
              <a:rPr lang="zh-CN" altLang="en-US" sz="2400" dirty="0" smtClean="0">
                <a:latin typeface="微软雅黑" pitchFamily="34" charset="-122"/>
                <a:ea typeface="微软雅黑" pitchFamily="34" charset="-122"/>
              </a:rPr>
              <a:t>的数学教学。</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第一单元主要讲解的是通过数轴认识有理数，用数轴上的点表示有理数，</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以及相反数与绝对值的概念。</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Scratch</a:t>
            </a:r>
            <a:r>
              <a:rPr lang="zh-CN" altLang="en-US" sz="2400" dirty="0" smtClean="0">
                <a:latin typeface="微软雅黑" pitchFamily="34" charset="-122"/>
                <a:ea typeface="微软雅黑" pitchFamily="34" charset="-122"/>
              </a:rPr>
              <a:t>应用与数学课中，主要有两个方面：第一，新授课中用于导入与启发思考，知识点讲授等。第二，复习课中，让学生自己制作</a:t>
            </a:r>
            <a:r>
              <a:rPr lang="en-US" altLang="zh-CN" sz="2400" dirty="0" smtClean="0">
                <a:latin typeface="微软雅黑" pitchFamily="34" charset="-122"/>
                <a:ea typeface="微软雅黑" pitchFamily="34" charset="-122"/>
              </a:rPr>
              <a:t>Scratch</a:t>
            </a:r>
            <a:r>
              <a:rPr lang="zh-CN" altLang="en-US" sz="2400" dirty="0" smtClean="0">
                <a:latin typeface="微软雅黑" pitchFamily="34" charset="-122"/>
                <a:ea typeface="微软雅黑" pitchFamily="34" charset="-122"/>
              </a:rPr>
              <a:t>与本节课有关的游戏，不同小组之间相互玩一下这个游戏。通过制作和玩的过程巩固新知。</a:t>
            </a:r>
            <a:endParaRPr lang="zh-CN" altLang="en-US" sz="2400" dirty="0">
              <a:latin typeface="微软雅黑" pitchFamily="34" charset="-122"/>
              <a:ea typeface="微软雅黑" pitchFamily="34" charset="-122"/>
            </a:endParaRPr>
          </a:p>
        </p:txBody>
      </p:sp>
      <p:sp>
        <p:nvSpPr>
          <p:cNvPr id="3" name="矩形 2"/>
          <p:cNvSpPr>
            <a:spLocks noChangeArrowheads="1"/>
          </p:cNvSpPr>
          <p:nvPr/>
        </p:nvSpPr>
        <p:spPr bwMode="auto">
          <a:xfrm>
            <a:off x="912813" y="260648"/>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zh-CN" altLang="en-US" b="1" dirty="0" smtClean="0">
                <a:solidFill>
                  <a:schemeClr val="accent6">
                    <a:lumMod val="75000"/>
                  </a:schemeClr>
                </a:solidFill>
                <a:latin typeface="微软雅黑" pitchFamily="34" charset="-122"/>
                <a:ea typeface="微软雅黑" pitchFamily="34" charset="-122"/>
              </a:rPr>
              <a:t>自己的研究</a:t>
            </a:r>
            <a:endParaRPr lang="en-US" altLang="zh-CN" b="1"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319194440"/>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9195" y="836712"/>
            <a:ext cx="9937104" cy="2308324"/>
          </a:xfrm>
          <a:prstGeom prst="rect">
            <a:avLst/>
          </a:prstGeom>
          <a:noFill/>
        </p:spPr>
        <p:txBody>
          <a:bodyPr wrap="square" rtlCol="0">
            <a:spAutoFit/>
          </a:bodyPr>
          <a:lstStyle/>
          <a:p>
            <a:r>
              <a:rPr lang="en-US" altLang="zh-CN" sz="2400" dirty="0" smtClean="0">
                <a:latin typeface="微软雅黑" pitchFamily="34" charset="-122"/>
                <a:ea typeface="微软雅黑" pitchFamily="34" charset="-122"/>
              </a:rPr>
              <a:t>Scratch</a:t>
            </a:r>
            <a:r>
              <a:rPr lang="zh-CN" altLang="en-US" sz="2400" dirty="0" smtClean="0">
                <a:latin typeface="微软雅黑" pitchFamily="34" charset="-122"/>
                <a:ea typeface="微软雅黑" pitchFamily="34" charset="-122"/>
              </a:rPr>
              <a:t>应用与数学课中，主要有两个方面：</a:t>
            </a:r>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684957755"/>
              </p:ext>
            </p:extLst>
          </p:nvPr>
        </p:nvGraphicFramePr>
        <p:xfrm>
          <a:off x="1273051" y="1268760"/>
          <a:ext cx="8130118" cy="5454908"/>
        </p:xfrm>
        <a:graphic>
          <a:graphicData uri="http://schemas.openxmlformats.org/drawingml/2006/table">
            <a:tbl>
              <a:tblPr firstRow="1" bandRow="1">
                <a:tableStyleId>{2D5ABB26-0587-4C30-8999-92F81FD0307C}</a:tableStyleId>
              </a:tblPr>
              <a:tblGrid>
                <a:gridCol w="1512168"/>
                <a:gridCol w="6617950"/>
              </a:tblGrid>
              <a:tr h="608588">
                <a:tc>
                  <a:txBody>
                    <a:bodyPr/>
                    <a:lstStyle/>
                    <a:p>
                      <a:r>
                        <a:rPr lang="zh-CN" altLang="en-US" sz="2400" dirty="0" smtClean="0"/>
                        <a:t>新授课</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t>导入（情境创设），知识点讲授（数字化，动画）</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400" dirty="0" smtClean="0"/>
                        <a:t>复习课</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altLang="en-US" sz="2400" kern="100" dirty="0" smtClean="0">
                          <a:effectLst/>
                        </a:rPr>
                        <a:t>复习课流程</a:t>
                      </a:r>
                      <a:r>
                        <a:rPr lang="zh-CN" altLang="en-US" sz="2400" kern="100" dirty="0" smtClean="0">
                          <a:effectLst/>
                        </a:rPr>
                        <a:t>：</a:t>
                      </a:r>
                      <a:endParaRPr lang="en-US" altLang="zh-CN" sz="2400" kern="100" dirty="0" smtClean="0">
                        <a:effectLst/>
                      </a:endParaRPr>
                    </a:p>
                    <a:p>
                      <a:pPr algn="just">
                        <a:spcAft>
                          <a:spcPts val="0"/>
                        </a:spcAft>
                      </a:pPr>
                      <a:r>
                        <a:rPr lang="zh-CN" altLang="en-US" sz="2400" kern="100" dirty="0" smtClean="0">
                          <a:effectLst/>
                        </a:rPr>
                        <a:t>试验班级：</a:t>
                      </a:r>
                      <a:endParaRPr lang="en-US" altLang="zh-CN" sz="2400" kern="100" dirty="0" smtClean="0">
                        <a:effectLst/>
                      </a:endParaRPr>
                    </a:p>
                    <a:p>
                      <a:pPr marL="342900" indent="-342900" algn="just">
                        <a:spcAft>
                          <a:spcPts val="0"/>
                        </a:spcAft>
                        <a:buFont typeface="Arial" pitchFamily="34" charset="0"/>
                        <a:buChar char="•"/>
                      </a:pPr>
                      <a:r>
                        <a:rPr lang="zh-CN" altLang="zh-CN" sz="2400" kern="100" dirty="0" smtClean="0">
                          <a:effectLst/>
                        </a:rPr>
                        <a:t>教师布置任务，学生小组讨论</a:t>
                      </a:r>
                      <a:r>
                        <a:rPr lang="en-US" altLang="zh-CN" sz="2400" kern="100" dirty="0" smtClean="0">
                          <a:effectLst/>
                        </a:rPr>
                        <a:t>   5</a:t>
                      </a:r>
                      <a:r>
                        <a:rPr lang="zh-CN" altLang="zh-CN" sz="2400" kern="100" dirty="0" smtClean="0">
                          <a:effectLst/>
                        </a:rPr>
                        <a:t>分钟</a:t>
                      </a:r>
                    </a:p>
                    <a:p>
                      <a:pPr marL="342900" indent="-342900" algn="just">
                        <a:spcAft>
                          <a:spcPts val="0"/>
                        </a:spcAft>
                        <a:buFont typeface="Arial" pitchFamily="34" charset="0"/>
                        <a:buChar char="•"/>
                      </a:pPr>
                      <a:r>
                        <a:rPr lang="zh-CN" altLang="zh-CN" sz="2400" kern="100" dirty="0" smtClean="0">
                          <a:effectLst/>
                        </a:rPr>
                        <a:t>小组讨论制作</a:t>
                      </a:r>
                      <a:r>
                        <a:rPr lang="en-US" altLang="zh-CN" sz="2400" kern="100" dirty="0" smtClean="0">
                          <a:effectLst/>
                        </a:rPr>
                        <a:t>  15</a:t>
                      </a:r>
                      <a:r>
                        <a:rPr lang="zh-CN" altLang="zh-CN" sz="2400" kern="100" dirty="0" smtClean="0">
                          <a:effectLst/>
                        </a:rPr>
                        <a:t>分钟</a:t>
                      </a:r>
                    </a:p>
                    <a:p>
                      <a:pPr marL="342900" indent="-342900" algn="just">
                        <a:spcAft>
                          <a:spcPts val="0"/>
                        </a:spcAft>
                        <a:buFont typeface="Arial" pitchFamily="34" charset="0"/>
                        <a:buChar char="•"/>
                      </a:pPr>
                      <a:r>
                        <a:rPr lang="zh-CN" altLang="zh-CN" sz="2400" kern="100" dirty="0" smtClean="0">
                          <a:effectLst/>
                        </a:rPr>
                        <a:t>学生展示，带着大家做题（各组作品）</a:t>
                      </a:r>
                      <a:r>
                        <a:rPr lang="en-US" altLang="zh-CN" sz="2400" kern="100" dirty="0" smtClean="0">
                          <a:effectLst/>
                        </a:rPr>
                        <a:t>15</a:t>
                      </a:r>
                      <a:r>
                        <a:rPr lang="zh-CN" altLang="zh-CN" sz="2400" kern="100" dirty="0" smtClean="0">
                          <a:effectLst/>
                        </a:rPr>
                        <a:t>分钟</a:t>
                      </a:r>
                    </a:p>
                    <a:p>
                      <a:pPr marL="342900" indent="-342900" algn="just">
                        <a:spcAft>
                          <a:spcPts val="0"/>
                        </a:spcAft>
                        <a:buFont typeface="Arial" pitchFamily="34" charset="0"/>
                        <a:buChar char="•"/>
                      </a:pPr>
                      <a:r>
                        <a:rPr lang="zh-CN" altLang="zh-CN" sz="2400" kern="100" dirty="0" smtClean="0">
                          <a:effectLst/>
                        </a:rPr>
                        <a:t>评价，评选最佳</a:t>
                      </a:r>
                      <a:r>
                        <a:rPr lang="en-US" altLang="zh-CN" sz="2400" kern="100" dirty="0" smtClean="0">
                          <a:effectLst/>
                        </a:rPr>
                        <a:t>   5</a:t>
                      </a:r>
                      <a:r>
                        <a:rPr lang="zh-CN" altLang="zh-CN" sz="2400" kern="100" dirty="0" smtClean="0">
                          <a:effectLst/>
                        </a:rPr>
                        <a:t>分钟</a:t>
                      </a:r>
                      <a:endParaRPr lang="en-US" altLang="zh-CN" sz="2400" kern="100" dirty="0" smtClean="0">
                        <a:effectLst/>
                      </a:endParaRPr>
                    </a:p>
                    <a:p>
                      <a:pPr algn="just">
                        <a:spcAft>
                          <a:spcPts val="0"/>
                        </a:spcAft>
                      </a:pPr>
                      <a:r>
                        <a:rPr lang="zh-CN" altLang="en-US" sz="2400" kern="100" dirty="0" smtClean="0">
                          <a:effectLst/>
                          <a:latin typeface="+mn-lt"/>
                          <a:ea typeface="+mn-ea"/>
                          <a:cs typeface="Times New Roman"/>
                        </a:rPr>
                        <a:t>对照班级：</a:t>
                      </a:r>
                      <a:endParaRPr lang="en-US" altLang="zh-CN" sz="2400" kern="100" dirty="0" smtClean="0">
                        <a:effectLst/>
                        <a:latin typeface="+mn-lt"/>
                        <a:ea typeface="+mn-ea"/>
                        <a:cs typeface="Times New Roman"/>
                      </a:endParaRPr>
                    </a:p>
                    <a:p>
                      <a:pPr marL="342900" indent="-342900" algn="just">
                        <a:spcAft>
                          <a:spcPts val="0"/>
                        </a:spcAft>
                        <a:buFont typeface="Arial" pitchFamily="34" charset="0"/>
                        <a:buChar char="•"/>
                      </a:pPr>
                      <a:r>
                        <a:rPr lang="zh-CN" altLang="en-US" sz="2400" kern="100" dirty="0" smtClean="0">
                          <a:effectLst/>
                          <a:latin typeface="+mn-lt"/>
                          <a:ea typeface="+mn-ea"/>
                          <a:cs typeface="Times New Roman"/>
                        </a:rPr>
                        <a:t>教师布置任务</a:t>
                      </a:r>
                      <a:endParaRPr lang="en-US" altLang="zh-CN" sz="2400" kern="100" dirty="0" smtClean="0">
                        <a:effectLst/>
                        <a:latin typeface="+mn-lt"/>
                        <a:ea typeface="+mn-ea"/>
                        <a:cs typeface="Times New Roman"/>
                      </a:endParaRPr>
                    </a:p>
                    <a:p>
                      <a:pPr marL="342900" indent="-342900" algn="just">
                        <a:spcAft>
                          <a:spcPts val="0"/>
                        </a:spcAft>
                        <a:buFont typeface="Arial" pitchFamily="34" charset="0"/>
                        <a:buChar char="•"/>
                      </a:pPr>
                      <a:r>
                        <a:rPr lang="zh-CN" altLang="en-US" sz="2400" kern="100" dirty="0" smtClean="0">
                          <a:effectLst/>
                          <a:latin typeface="+mn-lt"/>
                          <a:ea typeface="+mn-ea"/>
                          <a:cs typeface="Times New Roman"/>
                        </a:rPr>
                        <a:t>学生做复习题目，有问题小组讨论。</a:t>
                      </a:r>
                      <a:endParaRPr lang="en-US" altLang="zh-CN" sz="2400" kern="100" dirty="0" smtClean="0">
                        <a:effectLst/>
                        <a:latin typeface="+mn-lt"/>
                        <a:ea typeface="+mn-ea"/>
                        <a:cs typeface="Times New Roman"/>
                      </a:endParaRPr>
                    </a:p>
                    <a:p>
                      <a:pPr marL="342900" indent="-342900" algn="just">
                        <a:spcAft>
                          <a:spcPts val="0"/>
                        </a:spcAft>
                        <a:buFont typeface="Arial" pitchFamily="34" charset="0"/>
                        <a:buChar char="•"/>
                      </a:pPr>
                      <a:r>
                        <a:rPr lang="zh-CN" altLang="en-US" sz="2400" kern="100" dirty="0" smtClean="0">
                          <a:effectLst/>
                          <a:latin typeface="+mn-lt"/>
                          <a:ea typeface="+mn-ea"/>
                          <a:cs typeface="Times New Roman"/>
                        </a:rPr>
                        <a:t>教师讲解部分重点内容</a:t>
                      </a:r>
                      <a:endParaRPr lang="en-US" altLang="zh-CN" sz="2400" kern="100" dirty="0" smtClean="0">
                        <a:effectLst/>
                        <a:latin typeface="+mn-lt"/>
                        <a:ea typeface="+mn-ea"/>
                        <a:cs typeface="Times New Roman"/>
                      </a:endParaRPr>
                    </a:p>
                    <a:p>
                      <a:pPr marL="342900" indent="-342900" algn="just">
                        <a:spcAft>
                          <a:spcPts val="0"/>
                        </a:spcAft>
                        <a:buFont typeface="Arial" pitchFamily="34" charset="0"/>
                        <a:buChar char="•"/>
                      </a:pPr>
                      <a:r>
                        <a:rPr lang="zh-CN" altLang="en-US" sz="2400" kern="100" dirty="0" smtClean="0">
                          <a:effectLst/>
                          <a:latin typeface="+mn-lt"/>
                          <a:ea typeface="+mn-ea"/>
                          <a:cs typeface="Times New Roman"/>
                        </a:rPr>
                        <a:t>教师总结</a:t>
                      </a:r>
                      <a:endParaRPr lang="zh-CN" altLang="zh-CN" sz="2400" kern="100" dirty="0" smtClean="0">
                        <a:effectLst/>
                        <a:latin typeface="+mn-lt"/>
                        <a:ea typeface="+mn-ea"/>
                        <a:cs typeface="Times New Roman"/>
                      </a:endParaRPr>
                    </a:p>
                    <a:p>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7647886"/>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87" y="1546556"/>
            <a:ext cx="5770846" cy="466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01646" y="3650349"/>
            <a:ext cx="5367165"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教师绘制数轴然后讲解数轴的三要素</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582389833"/>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707891558"/>
              </p:ext>
            </p:extLst>
          </p:nvPr>
        </p:nvGraphicFramePr>
        <p:xfrm>
          <a:off x="192931" y="936793"/>
          <a:ext cx="11786220" cy="5948591"/>
        </p:xfrm>
        <a:graphic>
          <a:graphicData uri="http://schemas.openxmlformats.org/drawingml/2006/table">
            <a:tbl>
              <a:tblPr firstRow="1" firstCol="1" bandRow="1">
                <a:tableStyleId>{2D5ABB26-0587-4C30-8999-92F81FD0307C}</a:tableStyleId>
              </a:tblPr>
              <a:tblGrid>
                <a:gridCol w="1008112"/>
                <a:gridCol w="10778108"/>
              </a:tblGrid>
              <a:tr h="278529">
                <a:tc>
                  <a:txBody>
                    <a:bodyPr/>
                    <a:lstStyle/>
                    <a:p>
                      <a:pPr algn="just">
                        <a:spcAft>
                          <a:spcPts val="0"/>
                        </a:spcAft>
                      </a:pPr>
                      <a:r>
                        <a:rPr lang="zh-CN" sz="2000" kern="100" dirty="0">
                          <a:effectLst/>
                        </a:rPr>
                        <a:t>内容</a:t>
                      </a:r>
                      <a:endParaRPr lang="zh-CN" sz="2000" kern="100" dirty="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rPr>
                        <a:t>1.4</a:t>
                      </a:r>
                      <a:r>
                        <a:rPr lang="zh-CN" sz="2000" kern="100" dirty="0">
                          <a:effectLst/>
                        </a:rPr>
                        <a:t>有理数的加法</a:t>
                      </a:r>
                      <a:endParaRPr lang="zh-CN" sz="2000" kern="100" dirty="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058">
                <a:tc>
                  <a:txBody>
                    <a:bodyPr/>
                    <a:lstStyle/>
                    <a:p>
                      <a:pPr algn="just">
                        <a:spcAft>
                          <a:spcPts val="0"/>
                        </a:spcAft>
                      </a:pPr>
                      <a:r>
                        <a:rPr lang="zh-CN" sz="2000" kern="100">
                          <a:effectLst/>
                        </a:rPr>
                        <a:t>使用环节</a:t>
                      </a:r>
                      <a:endParaRPr lang="zh-CN" sz="2000" kern="10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dirty="0">
                          <a:effectLst/>
                        </a:rPr>
                        <a:t>导</a:t>
                      </a:r>
                      <a:r>
                        <a:rPr lang="zh-CN" sz="2000" kern="100" dirty="0" smtClean="0">
                          <a:effectLst/>
                        </a:rPr>
                        <a:t>入</a:t>
                      </a:r>
                      <a:r>
                        <a:rPr lang="zh-CN" altLang="en-US" sz="2000" kern="100" dirty="0" smtClean="0">
                          <a:effectLst/>
                        </a:rPr>
                        <a:t>（情境创设）</a:t>
                      </a:r>
                      <a:r>
                        <a:rPr lang="zh-CN" sz="2000" kern="100" dirty="0" smtClean="0">
                          <a:effectLst/>
                        </a:rPr>
                        <a:t>及</a:t>
                      </a:r>
                      <a:r>
                        <a:rPr lang="zh-CN" sz="2000" kern="100" dirty="0">
                          <a:effectLst/>
                        </a:rPr>
                        <a:t>新知讲授环节</a:t>
                      </a:r>
                      <a:endParaRPr lang="zh-CN" sz="2000" kern="100" dirty="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058">
                <a:tc>
                  <a:txBody>
                    <a:bodyPr/>
                    <a:lstStyle/>
                    <a:p>
                      <a:pPr algn="just">
                        <a:spcAft>
                          <a:spcPts val="0"/>
                        </a:spcAft>
                      </a:pPr>
                      <a:r>
                        <a:rPr lang="zh-CN" sz="2000" kern="100">
                          <a:effectLst/>
                        </a:rPr>
                        <a:t>活动时间</a:t>
                      </a:r>
                      <a:endParaRPr lang="zh-CN" sz="2000" kern="10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a:effectLst/>
                        </a:rPr>
                        <a:t>20-30</a:t>
                      </a:r>
                      <a:r>
                        <a:rPr lang="zh-CN" sz="2000" kern="100">
                          <a:effectLst/>
                        </a:rPr>
                        <a:t>分钟</a:t>
                      </a:r>
                      <a:endParaRPr lang="zh-CN" sz="2000" kern="10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4591">
                <a:tc>
                  <a:txBody>
                    <a:bodyPr/>
                    <a:lstStyle/>
                    <a:p>
                      <a:pPr algn="just">
                        <a:spcAft>
                          <a:spcPts val="0"/>
                        </a:spcAft>
                      </a:pPr>
                      <a:r>
                        <a:rPr lang="zh-CN" sz="2000" kern="100">
                          <a:effectLst/>
                        </a:rPr>
                        <a:t>具体活动</a:t>
                      </a:r>
                      <a:endParaRPr lang="zh-CN" sz="2000" kern="10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dirty="0">
                          <a:effectLst/>
                        </a:rPr>
                        <a:t>1.</a:t>
                      </a:r>
                      <a:r>
                        <a:rPr lang="zh-CN" sz="2000" kern="100" dirty="0">
                          <a:effectLst/>
                        </a:rPr>
                        <a:t>场景一：（</a:t>
                      </a:r>
                      <a:r>
                        <a:rPr lang="en-US" sz="2000" kern="100" dirty="0">
                          <a:effectLst/>
                        </a:rPr>
                        <a:t>Scratch</a:t>
                      </a:r>
                      <a:r>
                        <a:rPr lang="zh-CN" sz="2000" kern="100" dirty="0">
                          <a:effectLst/>
                        </a:rPr>
                        <a:t>中呈现，以下均是）</a:t>
                      </a:r>
                    </a:p>
                    <a:p>
                      <a:pPr algn="just">
                        <a:spcAft>
                          <a:spcPts val="0"/>
                        </a:spcAft>
                      </a:pPr>
                      <a:r>
                        <a:rPr lang="zh-CN" sz="2000" kern="100" dirty="0">
                          <a:effectLst/>
                        </a:rPr>
                        <a:t>图片呈现某汽车销售公司图片</a:t>
                      </a:r>
                    </a:p>
                    <a:p>
                      <a:pPr algn="just">
                        <a:spcAft>
                          <a:spcPts val="0"/>
                        </a:spcAft>
                      </a:pPr>
                      <a:r>
                        <a:rPr lang="zh-CN" sz="2000" kern="100" dirty="0">
                          <a:effectLst/>
                        </a:rPr>
                        <a:t>（文字讲解）收入金额记为正，支出金额记为负</a:t>
                      </a:r>
                    </a:p>
                    <a:p>
                      <a:pPr algn="just">
                        <a:spcAft>
                          <a:spcPts val="0"/>
                        </a:spcAft>
                      </a:pPr>
                      <a:r>
                        <a:rPr lang="zh-CN" sz="2000" kern="100" dirty="0">
                          <a:effectLst/>
                        </a:rPr>
                        <a:t>（文字</a:t>
                      </a:r>
                      <a:r>
                        <a:rPr lang="en-US" sz="2000" kern="100" dirty="0">
                          <a:effectLst/>
                        </a:rPr>
                        <a:t>+</a:t>
                      </a:r>
                      <a:r>
                        <a:rPr lang="zh-CN" sz="2000" kern="100" dirty="0">
                          <a:effectLst/>
                        </a:rPr>
                        <a:t>图片）显示某天卖出汽车收入金钱</a:t>
                      </a:r>
                      <a:r>
                        <a:rPr lang="en-US" sz="2000" kern="100" dirty="0">
                          <a:effectLst/>
                        </a:rPr>
                        <a:t>5</a:t>
                      </a:r>
                      <a:r>
                        <a:rPr lang="zh-CN" sz="2000" kern="100" dirty="0">
                          <a:effectLst/>
                        </a:rPr>
                        <a:t>万元，再呈现第二天卖出汽车收入</a:t>
                      </a:r>
                      <a:r>
                        <a:rPr lang="en-US" sz="2000" kern="100" dirty="0">
                          <a:effectLst/>
                        </a:rPr>
                        <a:t>3</a:t>
                      </a:r>
                      <a:r>
                        <a:rPr lang="zh-CN" sz="2000" kern="100" dirty="0">
                          <a:effectLst/>
                        </a:rPr>
                        <a:t>万元。提问两天总收入多少元？</a:t>
                      </a:r>
                    </a:p>
                    <a:p>
                      <a:pPr algn="just">
                        <a:spcAft>
                          <a:spcPts val="0"/>
                        </a:spcAft>
                      </a:pPr>
                      <a:r>
                        <a:rPr lang="zh-CN" sz="2000" kern="100" dirty="0">
                          <a:effectLst/>
                        </a:rPr>
                        <a:t>逐步显示以下式子</a:t>
                      </a:r>
                    </a:p>
                    <a:p>
                      <a:pPr algn="just">
                        <a:spcAft>
                          <a:spcPts val="0"/>
                        </a:spcAft>
                      </a:pPr>
                      <a:r>
                        <a:rPr lang="zh-CN" sz="2000" kern="100" dirty="0">
                          <a:effectLst/>
                        </a:rPr>
                        <a:t>（</a:t>
                      </a:r>
                      <a:r>
                        <a:rPr lang="en-US" sz="2000" kern="100" dirty="0">
                          <a:effectLst/>
                        </a:rPr>
                        <a:t>+5</a:t>
                      </a:r>
                      <a:r>
                        <a:rPr lang="zh-CN" sz="2000" kern="100" dirty="0">
                          <a:effectLst/>
                        </a:rPr>
                        <a:t>）</a:t>
                      </a:r>
                      <a:r>
                        <a:rPr lang="en-US" sz="2000" kern="100" dirty="0">
                          <a:effectLst/>
                        </a:rPr>
                        <a:t>+</a:t>
                      </a:r>
                      <a:r>
                        <a:rPr lang="zh-CN" sz="2000" kern="100" dirty="0">
                          <a:effectLst/>
                        </a:rPr>
                        <a:t>（</a:t>
                      </a:r>
                      <a:r>
                        <a:rPr lang="en-US" sz="2000" kern="100" dirty="0">
                          <a:effectLst/>
                        </a:rPr>
                        <a:t>+3</a:t>
                      </a:r>
                      <a:r>
                        <a:rPr lang="zh-CN" sz="2000" kern="100" dirty="0">
                          <a:effectLst/>
                        </a:rPr>
                        <a:t>）</a:t>
                      </a:r>
                      <a:r>
                        <a:rPr lang="en-US" sz="2000" kern="100" dirty="0">
                          <a:effectLst/>
                        </a:rPr>
                        <a:t>=+8</a:t>
                      </a:r>
                      <a:endParaRPr lang="zh-CN" sz="2000" kern="100" dirty="0">
                        <a:effectLst/>
                      </a:endParaRPr>
                    </a:p>
                    <a:p>
                      <a:pPr algn="just">
                        <a:spcAft>
                          <a:spcPts val="0"/>
                        </a:spcAft>
                      </a:pPr>
                      <a:r>
                        <a:rPr lang="zh-CN" sz="2000" kern="100" dirty="0">
                          <a:effectLst/>
                        </a:rPr>
                        <a:t>（文字）：如果该公司第一天亏损</a:t>
                      </a:r>
                      <a:r>
                        <a:rPr lang="en-US" sz="2000" kern="100" dirty="0">
                          <a:effectLst/>
                        </a:rPr>
                        <a:t>5</a:t>
                      </a:r>
                      <a:r>
                        <a:rPr lang="zh-CN" sz="2000" kern="100" dirty="0">
                          <a:effectLst/>
                        </a:rPr>
                        <a:t>万元，第二天亏损</a:t>
                      </a:r>
                      <a:r>
                        <a:rPr lang="en-US" sz="2000" kern="100" dirty="0">
                          <a:effectLst/>
                        </a:rPr>
                        <a:t>3</a:t>
                      </a:r>
                      <a:r>
                        <a:rPr lang="zh-CN" sz="2000" kern="100" dirty="0">
                          <a:effectLst/>
                        </a:rPr>
                        <a:t>万元，两天总亏损多少改怎么列式子计算？</a:t>
                      </a:r>
                    </a:p>
                    <a:p>
                      <a:pPr algn="just">
                        <a:spcAft>
                          <a:spcPts val="0"/>
                        </a:spcAft>
                      </a:pPr>
                      <a:r>
                        <a:rPr lang="zh-CN" sz="2000" kern="100" dirty="0">
                          <a:effectLst/>
                        </a:rPr>
                        <a:t>（学生回答时，逐步显示式子）</a:t>
                      </a:r>
                    </a:p>
                    <a:p>
                      <a:pPr algn="just">
                        <a:spcAft>
                          <a:spcPts val="0"/>
                        </a:spcAft>
                      </a:pPr>
                      <a:r>
                        <a:rPr lang="zh-CN" sz="2000" kern="100" dirty="0">
                          <a:effectLst/>
                        </a:rPr>
                        <a:t>（</a:t>
                      </a:r>
                      <a:r>
                        <a:rPr lang="en-US" sz="2000" kern="100" dirty="0">
                          <a:effectLst/>
                        </a:rPr>
                        <a:t>-5</a:t>
                      </a:r>
                      <a:r>
                        <a:rPr lang="zh-CN" sz="2000" kern="100" dirty="0">
                          <a:effectLst/>
                        </a:rPr>
                        <a:t>）</a:t>
                      </a:r>
                      <a:r>
                        <a:rPr lang="en-US" sz="2000" kern="100" dirty="0">
                          <a:effectLst/>
                        </a:rPr>
                        <a:t>+</a:t>
                      </a:r>
                      <a:r>
                        <a:rPr lang="zh-CN" sz="2000" kern="100" dirty="0">
                          <a:effectLst/>
                        </a:rPr>
                        <a:t>（</a:t>
                      </a:r>
                      <a:r>
                        <a:rPr lang="en-US" sz="2000" kern="100" dirty="0">
                          <a:effectLst/>
                        </a:rPr>
                        <a:t>-3</a:t>
                      </a:r>
                      <a:r>
                        <a:rPr lang="zh-CN" sz="2000" kern="100" dirty="0">
                          <a:effectLst/>
                        </a:rPr>
                        <a:t>）</a:t>
                      </a:r>
                      <a:r>
                        <a:rPr lang="en-US" sz="2000" kern="100" dirty="0">
                          <a:effectLst/>
                        </a:rPr>
                        <a:t>=-8</a:t>
                      </a:r>
                      <a:endParaRPr lang="zh-CN" sz="2000" kern="100" dirty="0">
                        <a:effectLst/>
                      </a:endParaRPr>
                    </a:p>
                    <a:p>
                      <a:pPr algn="just">
                        <a:spcAft>
                          <a:spcPts val="0"/>
                        </a:spcAft>
                      </a:pPr>
                      <a:r>
                        <a:rPr lang="zh-CN" sz="2000" kern="100" dirty="0">
                          <a:effectLst/>
                        </a:rPr>
                        <a:t>同时呈现两个式子，让学生找规律。</a:t>
                      </a:r>
                    </a:p>
                    <a:p>
                      <a:pPr algn="just">
                        <a:spcAft>
                          <a:spcPts val="0"/>
                        </a:spcAft>
                      </a:pPr>
                      <a:r>
                        <a:rPr lang="zh-CN" sz="2000" kern="100" dirty="0">
                          <a:effectLst/>
                        </a:rPr>
                        <a:t>学生发现规律后，</a:t>
                      </a:r>
                      <a:r>
                        <a:rPr lang="en-US" sz="2000" kern="100" dirty="0">
                          <a:effectLst/>
                        </a:rPr>
                        <a:t>Scratch</a:t>
                      </a:r>
                      <a:r>
                        <a:rPr lang="zh-CN" sz="2000" kern="100" dirty="0">
                          <a:effectLst/>
                        </a:rPr>
                        <a:t>展示（文字）：同号的两个数相加，符合不变，并把两个数的绝对值</a:t>
                      </a:r>
                      <a:r>
                        <a:rPr lang="zh-CN" sz="2000" kern="100" dirty="0" smtClean="0">
                          <a:effectLst/>
                        </a:rPr>
                        <a:t>相加</a:t>
                      </a:r>
                      <a:endParaRPr lang="zh-CN" sz="2000" kern="100" dirty="0">
                        <a:effectLst/>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684821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421343767"/>
              </p:ext>
            </p:extLst>
          </p:nvPr>
        </p:nvGraphicFramePr>
        <p:xfrm>
          <a:off x="913011" y="1340768"/>
          <a:ext cx="10441160" cy="5181600"/>
        </p:xfrm>
        <a:graphic>
          <a:graphicData uri="http://schemas.openxmlformats.org/drawingml/2006/table">
            <a:tbl>
              <a:tblPr firstRow="1" firstCol="1" bandRow="1">
                <a:tableStyleId>{2D5ABB26-0587-4C30-8999-92F81FD0307C}</a:tableStyleId>
              </a:tblPr>
              <a:tblGrid>
                <a:gridCol w="1440160"/>
                <a:gridCol w="9001000"/>
              </a:tblGrid>
              <a:tr h="237114">
                <a:tc>
                  <a:txBody>
                    <a:bodyPr/>
                    <a:lstStyle/>
                    <a:p>
                      <a:pPr algn="just">
                        <a:spcAft>
                          <a:spcPts val="0"/>
                        </a:spcAft>
                      </a:pPr>
                      <a:r>
                        <a:rPr lang="zh-CN" sz="2000" kern="100" dirty="0">
                          <a:effectLst/>
                        </a:rPr>
                        <a:t>内容</a:t>
                      </a:r>
                      <a:endParaRPr lang="zh-CN" sz="2000" kern="100" dirty="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rPr>
                        <a:t>1.4</a:t>
                      </a:r>
                      <a:r>
                        <a:rPr lang="zh-CN" sz="2000" kern="100" dirty="0">
                          <a:effectLst/>
                        </a:rPr>
                        <a:t>有理数的加法</a:t>
                      </a:r>
                      <a:endParaRPr lang="zh-CN" sz="2000" kern="100" dirty="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114">
                <a:tc>
                  <a:txBody>
                    <a:bodyPr/>
                    <a:lstStyle/>
                    <a:p>
                      <a:pPr algn="just">
                        <a:spcAft>
                          <a:spcPts val="0"/>
                        </a:spcAft>
                      </a:pPr>
                      <a:r>
                        <a:rPr lang="zh-CN" sz="2000" kern="100">
                          <a:effectLst/>
                        </a:rPr>
                        <a:t>使用环节</a:t>
                      </a:r>
                      <a:endParaRPr lang="zh-CN" sz="2000" kern="10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a:effectLst/>
                        </a:rPr>
                        <a:t>导入及新知讲授环节</a:t>
                      </a:r>
                      <a:endParaRPr lang="zh-CN" sz="2000" kern="10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114">
                <a:tc>
                  <a:txBody>
                    <a:bodyPr/>
                    <a:lstStyle/>
                    <a:p>
                      <a:pPr algn="just">
                        <a:spcAft>
                          <a:spcPts val="0"/>
                        </a:spcAft>
                      </a:pPr>
                      <a:r>
                        <a:rPr lang="zh-CN" sz="2000" kern="100">
                          <a:effectLst/>
                        </a:rPr>
                        <a:t>活动时间</a:t>
                      </a:r>
                      <a:endParaRPr lang="zh-CN" sz="2000" kern="10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a:effectLst/>
                        </a:rPr>
                        <a:t>20-30</a:t>
                      </a:r>
                      <a:r>
                        <a:rPr lang="zh-CN" sz="2000" kern="100">
                          <a:effectLst/>
                        </a:rPr>
                        <a:t>分钟</a:t>
                      </a:r>
                      <a:endParaRPr lang="zh-CN" sz="2000" kern="10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5203">
                <a:tc>
                  <a:txBody>
                    <a:bodyPr/>
                    <a:lstStyle/>
                    <a:p>
                      <a:pPr algn="just">
                        <a:spcAft>
                          <a:spcPts val="0"/>
                        </a:spcAft>
                      </a:pPr>
                      <a:r>
                        <a:rPr lang="zh-CN" sz="2000" kern="100">
                          <a:effectLst/>
                        </a:rPr>
                        <a:t>具体活动</a:t>
                      </a:r>
                      <a:endParaRPr lang="zh-CN" sz="2000" kern="10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dirty="0" smtClean="0">
                          <a:effectLst/>
                        </a:rPr>
                        <a:t>2</a:t>
                      </a:r>
                      <a:r>
                        <a:rPr lang="en-US" sz="2000" kern="100" dirty="0">
                          <a:effectLst/>
                        </a:rPr>
                        <a:t>.</a:t>
                      </a:r>
                      <a:r>
                        <a:rPr lang="zh-CN" sz="2000" kern="100" dirty="0">
                          <a:effectLst/>
                        </a:rPr>
                        <a:t>场景二：</a:t>
                      </a:r>
                    </a:p>
                    <a:p>
                      <a:pPr algn="just">
                        <a:spcAft>
                          <a:spcPts val="0"/>
                        </a:spcAft>
                      </a:pPr>
                      <a:r>
                        <a:rPr lang="zh-CN" sz="2000" kern="100" dirty="0">
                          <a:effectLst/>
                        </a:rPr>
                        <a:t>图片展示电梯，右侧显示层数，初始显示，所在位置</a:t>
                      </a:r>
                      <a:r>
                        <a:rPr lang="en-US" sz="2000" kern="100" dirty="0">
                          <a:effectLst/>
                        </a:rPr>
                        <a:t>0</a:t>
                      </a:r>
                      <a:r>
                        <a:rPr lang="zh-CN" sz="2000" kern="100" dirty="0">
                          <a:effectLst/>
                        </a:rPr>
                        <a:t>层</a:t>
                      </a:r>
                    </a:p>
                    <a:p>
                      <a:pPr algn="just">
                        <a:spcAft>
                          <a:spcPts val="0"/>
                        </a:spcAft>
                      </a:pPr>
                      <a:r>
                        <a:rPr lang="zh-CN" sz="2000" kern="100" dirty="0">
                          <a:effectLst/>
                        </a:rPr>
                        <a:t>（文字）记电梯上升为正，下降为负。</a:t>
                      </a:r>
                    </a:p>
                    <a:p>
                      <a:pPr algn="just">
                        <a:spcAft>
                          <a:spcPts val="0"/>
                        </a:spcAft>
                      </a:pPr>
                      <a:r>
                        <a:rPr lang="zh-CN" sz="2000" kern="100" dirty="0">
                          <a:effectLst/>
                        </a:rPr>
                        <a:t>电梯上升（动画），上升</a:t>
                      </a:r>
                      <a:r>
                        <a:rPr lang="en-US" sz="2000" kern="100" dirty="0">
                          <a:effectLst/>
                        </a:rPr>
                        <a:t>5</a:t>
                      </a:r>
                      <a:r>
                        <a:rPr lang="zh-CN" sz="2000" kern="100" dirty="0">
                          <a:effectLst/>
                        </a:rPr>
                        <a:t>层（文字）； </a:t>
                      </a:r>
                    </a:p>
                    <a:p>
                      <a:pPr algn="just">
                        <a:spcAft>
                          <a:spcPts val="0"/>
                        </a:spcAft>
                      </a:pPr>
                      <a:r>
                        <a:rPr lang="zh-CN" sz="2000" kern="100" dirty="0">
                          <a:effectLst/>
                        </a:rPr>
                        <a:t>之后电梯下降（动画），下降</a:t>
                      </a:r>
                      <a:r>
                        <a:rPr lang="en-US" sz="2000" kern="100" dirty="0">
                          <a:effectLst/>
                        </a:rPr>
                        <a:t>5</a:t>
                      </a:r>
                      <a:r>
                        <a:rPr lang="zh-CN" sz="2000" kern="100" dirty="0">
                          <a:effectLst/>
                        </a:rPr>
                        <a:t>层（文字）；</a:t>
                      </a:r>
                    </a:p>
                    <a:p>
                      <a:pPr algn="just">
                        <a:spcAft>
                          <a:spcPts val="0"/>
                        </a:spcAft>
                      </a:pPr>
                      <a:r>
                        <a:rPr lang="zh-CN" sz="2000" kern="100" dirty="0">
                          <a:effectLst/>
                        </a:rPr>
                        <a:t>问学生在几层，并列出公式。</a:t>
                      </a:r>
                    </a:p>
                    <a:p>
                      <a:pPr algn="just">
                        <a:spcAft>
                          <a:spcPts val="0"/>
                        </a:spcAft>
                      </a:pPr>
                      <a:r>
                        <a:rPr lang="zh-CN" sz="2000" kern="100" dirty="0">
                          <a:effectLst/>
                        </a:rPr>
                        <a:t>等学生列出后，</a:t>
                      </a:r>
                      <a:r>
                        <a:rPr lang="en-US" sz="2000" kern="100" dirty="0">
                          <a:effectLst/>
                        </a:rPr>
                        <a:t>Scratch</a:t>
                      </a:r>
                      <a:r>
                        <a:rPr lang="zh-CN" sz="2000" kern="100" dirty="0">
                          <a:effectLst/>
                        </a:rPr>
                        <a:t>中呈现（</a:t>
                      </a:r>
                      <a:r>
                        <a:rPr lang="en-US" sz="2000" kern="100" dirty="0">
                          <a:effectLst/>
                        </a:rPr>
                        <a:t>+5</a:t>
                      </a:r>
                      <a:r>
                        <a:rPr lang="zh-CN" sz="2000" kern="100" dirty="0">
                          <a:effectLst/>
                        </a:rPr>
                        <a:t>）</a:t>
                      </a:r>
                      <a:r>
                        <a:rPr lang="en-US" sz="2000" kern="100" dirty="0">
                          <a:effectLst/>
                        </a:rPr>
                        <a:t>+</a:t>
                      </a:r>
                      <a:r>
                        <a:rPr lang="zh-CN" sz="2000" kern="100" dirty="0">
                          <a:effectLst/>
                        </a:rPr>
                        <a:t>（</a:t>
                      </a:r>
                      <a:r>
                        <a:rPr lang="en-US" sz="2000" kern="100" dirty="0">
                          <a:effectLst/>
                        </a:rPr>
                        <a:t>-5</a:t>
                      </a:r>
                      <a:r>
                        <a:rPr lang="zh-CN" sz="2000" kern="100" dirty="0">
                          <a:effectLst/>
                        </a:rPr>
                        <a:t>）</a:t>
                      </a:r>
                      <a:r>
                        <a:rPr lang="en-US" sz="2000" kern="100" dirty="0">
                          <a:effectLst/>
                        </a:rPr>
                        <a:t>=0</a:t>
                      </a:r>
                      <a:endParaRPr lang="zh-CN" sz="2000" kern="100" dirty="0">
                        <a:effectLst/>
                      </a:endParaRPr>
                    </a:p>
                    <a:p>
                      <a:pPr algn="just">
                        <a:spcAft>
                          <a:spcPts val="0"/>
                        </a:spcAft>
                      </a:pPr>
                      <a:r>
                        <a:rPr lang="zh-CN" sz="2000" kern="100" dirty="0">
                          <a:effectLst/>
                        </a:rPr>
                        <a:t>学生总结互为相反数的两数之和的值。</a:t>
                      </a:r>
                    </a:p>
                    <a:p>
                      <a:pPr algn="just">
                        <a:spcAft>
                          <a:spcPts val="0"/>
                        </a:spcAft>
                      </a:pPr>
                      <a:r>
                        <a:rPr lang="en-US" sz="2000" kern="100" dirty="0">
                          <a:effectLst/>
                        </a:rPr>
                        <a:t>3.</a:t>
                      </a:r>
                      <a:r>
                        <a:rPr lang="zh-CN" sz="2000" kern="100" dirty="0">
                          <a:effectLst/>
                        </a:rPr>
                        <a:t>请学生自己思考一下式子，并结合现实中的例子给出答案，总结规律。</a:t>
                      </a:r>
                    </a:p>
                    <a:p>
                      <a:pPr algn="just">
                        <a:spcAft>
                          <a:spcPts val="0"/>
                        </a:spcAft>
                      </a:pPr>
                      <a:r>
                        <a:rPr lang="zh-CN" sz="2000" kern="100" dirty="0">
                          <a:effectLst/>
                        </a:rPr>
                        <a:t>（</a:t>
                      </a:r>
                      <a:r>
                        <a:rPr lang="en-US" sz="2000" kern="100" dirty="0">
                          <a:effectLst/>
                        </a:rPr>
                        <a:t>1</a:t>
                      </a:r>
                      <a:r>
                        <a:rPr lang="zh-CN" sz="2000" kern="100" dirty="0">
                          <a:effectLst/>
                        </a:rPr>
                        <a:t>）符号相反的两个有理数的和</a:t>
                      </a:r>
                    </a:p>
                    <a:p>
                      <a:pPr algn="just">
                        <a:spcAft>
                          <a:spcPts val="0"/>
                        </a:spcAft>
                      </a:pPr>
                      <a:r>
                        <a:rPr lang="zh-CN" sz="2000" kern="100" dirty="0">
                          <a:effectLst/>
                        </a:rPr>
                        <a:t>（</a:t>
                      </a:r>
                      <a:r>
                        <a:rPr lang="en-US" sz="2000" kern="100" dirty="0">
                          <a:effectLst/>
                        </a:rPr>
                        <a:t>+5</a:t>
                      </a:r>
                      <a:r>
                        <a:rPr lang="zh-CN" sz="2000" kern="100" dirty="0">
                          <a:effectLst/>
                        </a:rPr>
                        <a:t>）</a:t>
                      </a:r>
                      <a:r>
                        <a:rPr lang="en-US" sz="2000" kern="100" dirty="0">
                          <a:effectLst/>
                        </a:rPr>
                        <a:t>+</a:t>
                      </a:r>
                      <a:r>
                        <a:rPr lang="zh-CN" sz="2000" kern="100" dirty="0">
                          <a:effectLst/>
                        </a:rPr>
                        <a:t>（</a:t>
                      </a:r>
                      <a:r>
                        <a:rPr lang="en-US" sz="2000" kern="100" dirty="0">
                          <a:effectLst/>
                        </a:rPr>
                        <a:t>-3</a:t>
                      </a:r>
                      <a:r>
                        <a:rPr lang="zh-CN" sz="2000" kern="100" dirty="0">
                          <a:effectLst/>
                        </a:rPr>
                        <a:t>）</a:t>
                      </a:r>
                      <a:r>
                        <a:rPr lang="en-US" sz="2000" kern="100" dirty="0">
                          <a:effectLst/>
                        </a:rPr>
                        <a:t>= </a:t>
                      </a:r>
                      <a:r>
                        <a:rPr lang="zh-CN" sz="2000" kern="100" dirty="0">
                          <a:effectLst/>
                        </a:rPr>
                        <a:t>？（</a:t>
                      </a:r>
                      <a:r>
                        <a:rPr lang="en-US" sz="2000" kern="100" dirty="0">
                          <a:effectLst/>
                        </a:rPr>
                        <a:t>-5</a:t>
                      </a:r>
                      <a:r>
                        <a:rPr lang="zh-CN" sz="2000" kern="100" dirty="0">
                          <a:effectLst/>
                        </a:rPr>
                        <a:t>）</a:t>
                      </a:r>
                      <a:r>
                        <a:rPr lang="en-US" sz="2000" kern="100" dirty="0">
                          <a:effectLst/>
                        </a:rPr>
                        <a:t>+</a:t>
                      </a:r>
                      <a:r>
                        <a:rPr lang="zh-CN" sz="2000" kern="100" dirty="0">
                          <a:effectLst/>
                        </a:rPr>
                        <a:t>（</a:t>
                      </a:r>
                      <a:r>
                        <a:rPr lang="en-US" sz="2000" kern="100" dirty="0">
                          <a:effectLst/>
                        </a:rPr>
                        <a:t>+3</a:t>
                      </a:r>
                      <a:r>
                        <a:rPr lang="zh-CN" sz="2000" kern="100" dirty="0">
                          <a:effectLst/>
                        </a:rPr>
                        <a:t>）</a:t>
                      </a:r>
                      <a:r>
                        <a:rPr lang="en-US" sz="2000" kern="100" dirty="0">
                          <a:effectLst/>
                        </a:rPr>
                        <a:t>=</a:t>
                      </a:r>
                      <a:r>
                        <a:rPr lang="zh-CN" sz="2000" kern="100" dirty="0">
                          <a:effectLst/>
                        </a:rPr>
                        <a:t>？</a:t>
                      </a:r>
                    </a:p>
                    <a:p>
                      <a:pPr algn="just">
                        <a:spcAft>
                          <a:spcPts val="0"/>
                        </a:spcAft>
                      </a:pPr>
                      <a:r>
                        <a:rPr lang="zh-CN" sz="2000" kern="100" dirty="0">
                          <a:effectLst/>
                        </a:rPr>
                        <a:t>（</a:t>
                      </a:r>
                      <a:r>
                        <a:rPr lang="en-US" sz="2000" kern="100" dirty="0">
                          <a:effectLst/>
                        </a:rPr>
                        <a:t>2</a:t>
                      </a:r>
                      <a:r>
                        <a:rPr lang="zh-CN" sz="2000" kern="100" dirty="0">
                          <a:effectLst/>
                        </a:rPr>
                        <a:t>）</a:t>
                      </a:r>
                      <a:r>
                        <a:rPr lang="en-US" sz="2000" kern="100" dirty="0">
                          <a:effectLst/>
                        </a:rPr>
                        <a:t>0</a:t>
                      </a:r>
                      <a:r>
                        <a:rPr lang="zh-CN" sz="2000" kern="100" dirty="0">
                          <a:effectLst/>
                        </a:rPr>
                        <a:t>与任意一个有理数的和</a:t>
                      </a:r>
                    </a:p>
                    <a:p>
                      <a:pPr algn="just">
                        <a:spcAft>
                          <a:spcPts val="0"/>
                        </a:spcAft>
                      </a:pPr>
                      <a:r>
                        <a:rPr lang="en-US" sz="2000" kern="100" dirty="0">
                          <a:effectLst/>
                        </a:rPr>
                        <a:t>0+</a:t>
                      </a:r>
                      <a:r>
                        <a:rPr lang="zh-CN" sz="2000" kern="100" dirty="0">
                          <a:effectLst/>
                        </a:rPr>
                        <a:t>（</a:t>
                      </a:r>
                      <a:r>
                        <a:rPr lang="en-US" sz="2000" kern="100" dirty="0">
                          <a:effectLst/>
                        </a:rPr>
                        <a:t>+7</a:t>
                      </a:r>
                      <a:r>
                        <a:rPr lang="zh-CN" sz="2000" kern="100" dirty="0">
                          <a:effectLst/>
                        </a:rPr>
                        <a:t>）</a:t>
                      </a:r>
                      <a:r>
                        <a:rPr lang="en-US" sz="2000" kern="100" dirty="0">
                          <a:effectLst/>
                        </a:rPr>
                        <a:t>=</a:t>
                      </a:r>
                      <a:r>
                        <a:rPr lang="zh-CN" sz="2000" kern="100" dirty="0">
                          <a:effectLst/>
                        </a:rPr>
                        <a:t>？</a:t>
                      </a:r>
                      <a:r>
                        <a:rPr lang="en-US" sz="2000" kern="100" dirty="0">
                          <a:effectLst/>
                        </a:rPr>
                        <a:t>  </a:t>
                      </a:r>
                      <a:r>
                        <a:rPr lang="zh-CN" sz="2000" kern="100" dirty="0">
                          <a:effectLst/>
                        </a:rPr>
                        <a:t>（</a:t>
                      </a:r>
                      <a:r>
                        <a:rPr lang="en-US" sz="2000" kern="100" dirty="0">
                          <a:effectLst/>
                        </a:rPr>
                        <a:t>-4</a:t>
                      </a:r>
                      <a:r>
                        <a:rPr lang="zh-CN" sz="2000" kern="100" dirty="0">
                          <a:effectLst/>
                        </a:rPr>
                        <a:t>）</a:t>
                      </a:r>
                      <a:r>
                        <a:rPr lang="en-US" sz="2000" kern="100" dirty="0">
                          <a:effectLst/>
                        </a:rPr>
                        <a:t>+0=</a:t>
                      </a:r>
                      <a:r>
                        <a:rPr lang="zh-CN" sz="2000" kern="100" dirty="0">
                          <a:effectLst/>
                        </a:rPr>
                        <a:t>？</a:t>
                      </a:r>
                    </a:p>
                    <a:p>
                      <a:pPr algn="just">
                        <a:spcAft>
                          <a:spcPts val="0"/>
                        </a:spcAft>
                      </a:pPr>
                      <a:r>
                        <a:rPr lang="en-US" sz="2000" kern="100" dirty="0">
                          <a:effectLst/>
                        </a:rPr>
                        <a:t>4.</a:t>
                      </a:r>
                      <a:r>
                        <a:rPr lang="zh-CN" sz="2000" kern="100" dirty="0">
                          <a:effectLst/>
                        </a:rPr>
                        <a:t>学生回答出来后，文字呈现以上两个的规律</a:t>
                      </a:r>
                      <a:endParaRPr lang="zh-CN" sz="2000" kern="100" dirty="0">
                        <a:effectLst/>
                        <a:latin typeface="Calibri"/>
                        <a:ea typeface="宋体"/>
                        <a:cs typeface="Times New Roman"/>
                      </a:endParaRPr>
                    </a:p>
                  </a:txBody>
                  <a:tcPr marL="62571" marR="62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16336371"/>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578937880"/>
              </p:ext>
            </p:extLst>
          </p:nvPr>
        </p:nvGraphicFramePr>
        <p:xfrm>
          <a:off x="1417067" y="1052736"/>
          <a:ext cx="9149042" cy="5080992"/>
        </p:xfrm>
        <a:graphic>
          <a:graphicData uri="http://schemas.openxmlformats.org/drawingml/2006/table">
            <a:tbl>
              <a:tblPr firstRow="1" firstCol="1" bandRow="1">
                <a:tableStyleId>{2D5ABB26-0587-4C30-8999-92F81FD0307C}</a:tableStyleId>
              </a:tblPr>
              <a:tblGrid>
                <a:gridCol w="1333385"/>
                <a:gridCol w="7815657"/>
              </a:tblGrid>
              <a:tr h="576064">
                <a:tc>
                  <a:txBody>
                    <a:bodyPr/>
                    <a:lstStyle/>
                    <a:p>
                      <a:pPr algn="just">
                        <a:spcAft>
                          <a:spcPts val="0"/>
                        </a:spcAft>
                      </a:pPr>
                      <a:r>
                        <a:rPr lang="zh-CN" sz="2000" kern="100" dirty="0">
                          <a:effectLst/>
                        </a:rPr>
                        <a:t>内容</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a:effectLst/>
                        </a:rPr>
                        <a:t>1.4</a:t>
                      </a:r>
                      <a:r>
                        <a:rPr lang="zh-CN" sz="2000" kern="100">
                          <a:effectLst/>
                        </a:rPr>
                        <a:t>有理数的加法（新授课）</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algn="just">
                        <a:spcAft>
                          <a:spcPts val="0"/>
                        </a:spcAft>
                      </a:pPr>
                      <a:r>
                        <a:rPr lang="zh-CN" sz="2000" kern="100">
                          <a:effectLst/>
                        </a:rPr>
                        <a:t>使用环节</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a:effectLst/>
                        </a:rPr>
                        <a:t>导入</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algn="just">
                        <a:spcAft>
                          <a:spcPts val="0"/>
                        </a:spcAft>
                      </a:pPr>
                      <a:r>
                        <a:rPr lang="zh-CN" sz="2000" kern="100">
                          <a:effectLst/>
                        </a:rPr>
                        <a:t>活动时间</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a:effectLst/>
                        </a:rPr>
                        <a:t>10</a:t>
                      </a:r>
                      <a:r>
                        <a:rPr lang="zh-CN" sz="2000" kern="100">
                          <a:effectLst/>
                        </a:rPr>
                        <a:t>分钟</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1">
                <a:tc>
                  <a:txBody>
                    <a:bodyPr/>
                    <a:lstStyle/>
                    <a:p>
                      <a:pPr algn="just">
                        <a:spcAft>
                          <a:spcPts val="0"/>
                        </a:spcAft>
                      </a:pPr>
                      <a:r>
                        <a:rPr lang="zh-CN" sz="2000" kern="100" dirty="0">
                          <a:effectLst/>
                        </a:rPr>
                        <a:t>具体活动</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dirty="0">
                          <a:effectLst/>
                        </a:rPr>
                        <a:t>图片展示北京市各区气温</a:t>
                      </a:r>
                    </a:p>
                    <a:p>
                      <a:pPr algn="just">
                        <a:spcAft>
                          <a:spcPts val="0"/>
                        </a:spcAft>
                      </a:pPr>
                      <a:r>
                        <a:rPr lang="zh-CN" sz="2000" kern="100" dirty="0">
                          <a:effectLst/>
                        </a:rPr>
                        <a:t>（文字）下表展示北京市连续四周最高和最低平均气温，请求出周</a:t>
                      </a:r>
                      <a:r>
                        <a:rPr lang="zh-CN" sz="2000" kern="100" dirty="0" smtClean="0">
                          <a:effectLst/>
                        </a:rPr>
                        <a:t>平均气温</a:t>
                      </a:r>
                      <a:endParaRPr lang="en-US" altLang="zh-CN" sz="2000" kern="100" dirty="0" smtClean="0">
                        <a:effectLst/>
                      </a:endParaRPr>
                    </a:p>
                    <a:p>
                      <a:pPr algn="just">
                        <a:spcAft>
                          <a:spcPts val="0"/>
                        </a:spcAft>
                      </a:pPr>
                      <a:endParaRPr lang="en-US" altLang="zh-CN" sz="2000" kern="100" dirty="0" smtClean="0">
                        <a:effectLst/>
                      </a:endParaRPr>
                    </a:p>
                    <a:p>
                      <a:pPr algn="just">
                        <a:spcAft>
                          <a:spcPts val="0"/>
                        </a:spcAft>
                      </a:pPr>
                      <a:endParaRPr lang="en-US" altLang="zh-CN" sz="2000" kern="100" dirty="0" smtClean="0">
                        <a:effectLst/>
                      </a:endParaRPr>
                    </a:p>
                    <a:p>
                      <a:pPr algn="just">
                        <a:spcAft>
                          <a:spcPts val="0"/>
                        </a:spcAft>
                      </a:pPr>
                      <a:endParaRPr lang="en-US" altLang="zh-CN" sz="2000" kern="100" dirty="0" smtClean="0">
                        <a:effectLst/>
                      </a:endParaRPr>
                    </a:p>
                    <a:p>
                      <a:pPr algn="just">
                        <a:spcAft>
                          <a:spcPts val="0"/>
                        </a:spcAft>
                      </a:pPr>
                      <a:endParaRPr lang="en-US" altLang="zh-CN" sz="2000" kern="100" dirty="0" smtClean="0">
                        <a:effectLst/>
                      </a:endParaRPr>
                    </a:p>
                    <a:p>
                      <a:pPr algn="just">
                        <a:spcAft>
                          <a:spcPts val="0"/>
                        </a:spcAft>
                      </a:pPr>
                      <a:endParaRPr lang="zh-CN" sz="2000" kern="100" dirty="0">
                        <a:effectLst/>
                      </a:endParaRPr>
                    </a:p>
                    <a:p>
                      <a:pPr algn="just">
                        <a:spcAft>
                          <a:spcPts val="0"/>
                        </a:spcAft>
                      </a:pPr>
                      <a:r>
                        <a:rPr lang="zh-CN" sz="2000" kern="100" dirty="0" smtClean="0">
                          <a:effectLst/>
                        </a:rPr>
                        <a:t>图表</a:t>
                      </a:r>
                      <a:r>
                        <a:rPr lang="zh-CN" sz="2000" kern="100" dirty="0">
                          <a:effectLst/>
                        </a:rPr>
                        <a:t>类似于这样的形式，左侧表示最高气温，右侧表示最低气温，一个格子表示</a:t>
                      </a:r>
                      <a:r>
                        <a:rPr lang="en-US" sz="2000" kern="100" dirty="0">
                          <a:effectLst/>
                        </a:rPr>
                        <a:t>1</a:t>
                      </a:r>
                      <a:r>
                        <a:rPr lang="zh-CN" sz="2000" kern="100" dirty="0">
                          <a:effectLst/>
                        </a:rPr>
                        <a:t>度。让学生通过数格子的形式知道减法的含义，并初步感知减法的法则</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04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531" y="3381226"/>
            <a:ext cx="1581150" cy="16478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a:off x="5881358" y="5029051"/>
            <a:ext cx="1296988" cy="1"/>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5981346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4042184236"/>
              </p:ext>
            </p:extLst>
          </p:nvPr>
        </p:nvGraphicFramePr>
        <p:xfrm>
          <a:off x="336947" y="1484784"/>
          <a:ext cx="7272808" cy="4680520"/>
        </p:xfrm>
        <a:graphic>
          <a:graphicData uri="http://schemas.openxmlformats.org/drawingml/2006/table">
            <a:tbl>
              <a:tblPr firstRow="1" firstCol="1" bandRow="1">
                <a:tableStyleId>{2D5ABB26-0587-4C30-8999-92F81FD0307C}</a:tableStyleId>
              </a:tblPr>
              <a:tblGrid>
                <a:gridCol w="1512168"/>
                <a:gridCol w="5760640"/>
              </a:tblGrid>
              <a:tr h="360040">
                <a:tc>
                  <a:txBody>
                    <a:bodyPr/>
                    <a:lstStyle/>
                    <a:p>
                      <a:pPr algn="just">
                        <a:spcAft>
                          <a:spcPts val="0"/>
                        </a:spcAft>
                      </a:pPr>
                      <a:r>
                        <a:rPr lang="zh-CN" sz="2000" kern="100" dirty="0">
                          <a:effectLst/>
                        </a:rPr>
                        <a:t>内容</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dirty="0">
                          <a:effectLst/>
                        </a:rPr>
                        <a:t>1.5</a:t>
                      </a:r>
                      <a:r>
                        <a:rPr lang="zh-CN" sz="2000" kern="100" dirty="0">
                          <a:effectLst/>
                        </a:rPr>
                        <a:t>有理数的减法（复习课）</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just">
                        <a:spcAft>
                          <a:spcPts val="0"/>
                        </a:spcAft>
                      </a:pPr>
                      <a:r>
                        <a:rPr lang="zh-CN" sz="2000" kern="100">
                          <a:effectLst/>
                        </a:rPr>
                        <a:t>使用环节</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a:effectLst/>
                        </a:rPr>
                        <a:t>复习</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just">
                        <a:spcAft>
                          <a:spcPts val="0"/>
                        </a:spcAft>
                      </a:pPr>
                      <a:r>
                        <a:rPr lang="zh-CN" sz="2000" kern="100">
                          <a:effectLst/>
                        </a:rPr>
                        <a:t>活动时间</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a:effectLst/>
                        </a:rPr>
                        <a:t>40</a:t>
                      </a:r>
                      <a:r>
                        <a:rPr lang="zh-CN" sz="2000" kern="100">
                          <a:effectLst/>
                        </a:rPr>
                        <a:t>分钟</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0">
                <a:tc>
                  <a:txBody>
                    <a:bodyPr/>
                    <a:lstStyle/>
                    <a:p>
                      <a:pPr algn="just">
                        <a:spcAft>
                          <a:spcPts val="0"/>
                        </a:spcAft>
                      </a:pPr>
                      <a:r>
                        <a:rPr lang="zh-CN" sz="2000" kern="100">
                          <a:effectLst/>
                        </a:rPr>
                        <a:t>具体活动</a:t>
                      </a:r>
                      <a:endParaRPr lang="zh-CN" sz="2000" kern="10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kern="100" dirty="0">
                          <a:effectLst/>
                        </a:rPr>
                        <a:t>学生自己制作</a:t>
                      </a:r>
                      <a:r>
                        <a:rPr lang="en-US" sz="2000" kern="100" dirty="0">
                          <a:effectLst/>
                        </a:rPr>
                        <a:t>Scratch</a:t>
                      </a:r>
                      <a:r>
                        <a:rPr lang="zh-CN" sz="2000" kern="100" dirty="0">
                          <a:effectLst/>
                        </a:rPr>
                        <a:t>的习题，内容是关于有理数的减法，内容必须包含分数的减法，小数的减法。对于学生的正确或者错误回答要给予反馈，并记录得分。做完后，前后或者同桌两人互相交换，互相做题。</a:t>
                      </a:r>
                    </a:p>
                    <a:p>
                      <a:pPr algn="just">
                        <a:spcAft>
                          <a:spcPts val="0"/>
                        </a:spcAft>
                      </a:pPr>
                      <a:r>
                        <a:rPr lang="zh-CN" sz="2000" kern="100" dirty="0">
                          <a:effectLst/>
                        </a:rPr>
                        <a:t>复习课流程：</a:t>
                      </a:r>
                    </a:p>
                    <a:p>
                      <a:pPr algn="just">
                        <a:spcAft>
                          <a:spcPts val="0"/>
                        </a:spcAft>
                      </a:pPr>
                      <a:r>
                        <a:rPr lang="zh-CN" sz="2000" kern="100" dirty="0">
                          <a:effectLst/>
                        </a:rPr>
                        <a:t>教师布置任务，学生小组讨论</a:t>
                      </a:r>
                      <a:r>
                        <a:rPr lang="en-US" sz="2000" kern="100" dirty="0">
                          <a:effectLst/>
                        </a:rPr>
                        <a:t>   5</a:t>
                      </a:r>
                      <a:r>
                        <a:rPr lang="zh-CN" sz="2000" kern="100" dirty="0">
                          <a:effectLst/>
                        </a:rPr>
                        <a:t>分钟</a:t>
                      </a:r>
                    </a:p>
                    <a:p>
                      <a:pPr algn="just">
                        <a:spcAft>
                          <a:spcPts val="0"/>
                        </a:spcAft>
                      </a:pPr>
                      <a:r>
                        <a:rPr lang="zh-CN" sz="2000" kern="100" dirty="0">
                          <a:effectLst/>
                        </a:rPr>
                        <a:t>小组讨论制作</a:t>
                      </a:r>
                      <a:r>
                        <a:rPr lang="en-US" sz="2000" kern="100" dirty="0">
                          <a:effectLst/>
                        </a:rPr>
                        <a:t>  15</a:t>
                      </a:r>
                      <a:r>
                        <a:rPr lang="zh-CN" sz="2000" kern="100" dirty="0">
                          <a:effectLst/>
                        </a:rPr>
                        <a:t>分钟</a:t>
                      </a:r>
                    </a:p>
                    <a:p>
                      <a:pPr algn="just">
                        <a:spcAft>
                          <a:spcPts val="0"/>
                        </a:spcAft>
                      </a:pPr>
                      <a:r>
                        <a:rPr lang="zh-CN" sz="2000" kern="100" dirty="0">
                          <a:effectLst/>
                        </a:rPr>
                        <a:t>学生展示，带着大家做题（各组作品）</a:t>
                      </a:r>
                      <a:r>
                        <a:rPr lang="en-US" sz="2000" kern="100" dirty="0">
                          <a:effectLst/>
                        </a:rPr>
                        <a:t>15</a:t>
                      </a:r>
                      <a:r>
                        <a:rPr lang="zh-CN" sz="2000" kern="100" dirty="0">
                          <a:effectLst/>
                        </a:rPr>
                        <a:t>分钟</a:t>
                      </a:r>
                    </a:p>
                    <a:p>
                      <a:pPr algn="just">
                        <a:spcAft>
                          <a:spcPts val="0"/>
                        </a:spcAft>
                      </a:pPr>
                      <a:r>
                        <a:rPr lang="zh-CN" sz="2000" kern="100" dirty="0">
                          <a:effectLst/>
                        </a:rPr>
                        <a:t>评价，评选最佳</a:t>
                      </a:r>
                      <a:r>
                        <a:rPr lang="en-US" sz="2000" kern="100" dirty="0">
                          <a:effectLst/>
                        </a:rPr>
                        <a:t>   5</a:t>
                      </a:r>
                      <a:r>
                        <a:rPr lang="zh-CN" sz="2000" kern="100" dirty="0">
                          <a:effectLst/>
                        </a:rPr>
                        <a:t>分钟</a:t>
                      </a:r>
                      <a:endParaRPr lang="zh-CN" sz="2000" kern="100" dirty="0">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098"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827" y="332656"/>
            <a:ext cx="37528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4097"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440" y="3571388"/>
            <a:ext cx="36195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823902"/>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107" y="1844823"/>
            <a:ext cx="8861049" cy="3046988"/>
          </a:xfrm>
          <a:prstGeom prst="rect">
            <a:avLst/>
          </a:prstGeom>
          <a:noFill/>
        </p:spPr>
        <p:txBody>
          <a:bodyPr wrap="square" rtlCol="0">
            <a:spAutoFit/>
          </a:bodyPr>
          <a:lstStyle/>
          <a:p>
            <a:pPr algn="ctr"/>
            <a:r>
              <a:rPr lang="zh-CN" altLang="en-US" sz="2400" dirty="0" smtClean="0"/>
              <a:t>疑惑</a:t>
            </a:r>
            <a:endParaRPr lang="en-US" altLang="zh-CN" sz="2400" dirty="0" smtClean="0"/>
          </a:p>
          <a:p>
            <a:r>
              <a:rPr lang="zh-CN" altLang="en-US" sz="2400" dirty="0" smtClean="0"/>
              <a:t>信息技术与课程整合最高层次偏重于教与学方式，教学结构的改变，但是我做的只是停留在认知工具的层次。因为如果更改教学结构，教与学方式的方式，那样对老师带来很大负担。</a:t>
            </a:r>
            <a:endParaRPr lang="en-US" altLang="zh-CN" sz="2400" dirty="0" smtClean="0"/>
          </a:p>
          <a:p>
            <a:r>
              <a:rPr lang="zh-CN" altLang="en-US" sz="2400" dirty="0" smtClean="0"/>
              <a:t>还有，各位对我的试验有什么意见。我的特色就是在复习课中用学生自己设计</a:t>
            </a:r>
            <a:r>
              <a:rPr lang="en-US" altLang="zh-CN" sz="2400" dirty="0" smtClean="0"/>
              <a:t>Scratch</a:t>
            </a:r>
            <a:r>
              <a:rPr lang="zh-CN" altLang="en-US" sz="2400" dirty="0" smtClean="0"/>
              <a:t>游戏或者动画。而对照班则是传统的做习题方式。</a:t>
            </a:r>
            <a:endParaRPr lang="en-US" altLang="zh-CN" sz="2400" dirty="0" smtClean="0"/>
          </a:p>
          <a:p>
            <a:endParaRPr lang="zh-CN" altLang="en-US" sz="2400" dirty="0"/>
          </a:p>
        </p:txBody>
      </p:sp>
    </p:spTree>
    <p:extLst>
      <p:ext uri="{BB962C8B-B14F-4D97-AF65-F5344CB8AC3E}">
        <p14:creationId xmlns:p14="http://schemas.microsoft.com/office/powerpoint/2010/main" val="3442434738"/>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5711" y="446695"/>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smtClean="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活动</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611" y="2060848"/>
            <a:ext cx="54387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E:\工作\了解\相关图片\scratch\ScratchDayLogo-Large.png"/>
          <p:cNvPicPr>
            <a:picLocks noChangeAspect="1" noChangeArrowheads="1"/>
          </p:cNvPicPr>
          <p:nvPr/>
        </p:nvPicPr>
        <p:blipFill>
          <a:blip r:embed="rId3" cstate="print"/>
          <a:srcRect/>
          <a:stretch>
            <a:fillRect/>
          </a:stretch>
        </p:blipFill>
        <p:spPr bwMode="auto">
          <a:xfrm>
            <a:off x="552971" y="2544401"/>
            <a:ext cx="4538847" cy="1512949"/>
          </a:xfrm>
          <a:prstGeom prst="rect">
            <a:avLst/>
          </a:prstGeom>
          <a:noFill/>
        </p:spPr>
      </p:pic>
      <p:sp>
        <p:nvSpPr>
          <p:cNvPr id="4" name="矩形 3"/>
          <p:cNvSpPr/>
          <p:nvPr/>
        </p:nvSpPr>
        <p:spPr>
          <a:xfrm>
            <a:off x="7483898" y="5985875"/>
            <a:ext cx="3330527" cy="369332"/>
          </a:xfrm>
          <a:prstGeom prst="rect">
            <a:avLst/>
          </a:prstGeom>
        </p:spPr>
        <p:txBody>
          <a:bodyPr wrap="none">
            <a:spAutoFit/>
          </a:bodyPr>
          <a:lstStyle/>
          <a:p>
            <a:r>
              <a:rPr lang="en-US" altLang="zh-CN" b="1" dirty="0">
                <a:latin typeface="微软雅黑" pitchFamily="34" charset="-122"/>
                <a:ea typeface="微软雅黑" pitchFamily="34" charset="-122"/>
              </a:rPr>
              <a:t>http://day.scratch.mit.edu/</a:t>
            </a:r>
            <a:endParaRPr lang="zh-CN" altLang="en-US" b="1" dirty="0">
              <a:latin typeface="微软雅黑" pitchFamily="34" charset="-122"/>
              <a:ea typeface="微软雅黑" pitchFamily="34" charset="-122"/>
            </a:endParaRPr>
          </a:p>
        </p:txBody>
      </p:sp>
      <p:sp>
        <p:nvSpPr>
          <p:cNvPr id="5" name="矩形 4"/>
          <p:cNvSpPr/>
          <p:nvPr/>
        </p:nvSpPr>
        <p:spPr>
          <a:xfrm>
            <a:off x="5593531" y="5301208"/>
            <a:ext cx="5376793" cy="369332"/>
          </a:xfrm>
          <a:prstGeom prst="rect">
            <a:avLst/>
          </a:prstGeom>
        </p:spPr>
        <p:txBody>
          <a:bodyPr wrap="none">
            <a:spAutoFit/>
          </a:bodyPr>
          <a:lstStyle/>
          <a:p>
            <a:r>
              <a:rPr lang="en-US" altLang="zh-CN" dirty="0">
                <a:latin typeface="华文中宋" pitchFamily="2" charset="-122"/>
                <a:ea typeface="华文中宋" pitchFamily="2" charset="-122"/>
              </a:rPr>
              <a:t>44</a:t>
            </a:r>
            <a:r>
              <a:rPr lang="zh-CN" altLang="en-US" dirty="0">
                <a:latin typeface="华文中宋" pitchFamily="2" charset="-122"/>
                <a:ea typeface="华文中宋" pitchFamily="2" charset="-122"/>
              </a:rPr>
              <a:t>个国家的</a:t>
            </a:r>
            <a:r>
              <a:rPr lang="en-US" altLang="zh-CN" dirty="0">
                <a:latin typeface="华文中宋" pitchFamily="2" charset="-122"/>
                <a:ea typeface="华文中宋" pitchFamily="2" charset="-122"/>
              </a:rPr>
              <a:t>186</a:t>
            </a:r>
            <a:r>
              <a:rPr lang="zh-CN" altLang="en-US" dirty="0">
                <a:latin typeface="华文中宋" pitchFamily="2" charset="-122"/>
                <a:ea typeface="华文中宋" pitchFamily="2" charset="-122"/>
              </a:rPr>
              <a:t>个项目参与到</a:t>
            </a:r>
            <a:r>
              <a:rPr lang="en-US" altLang="zh-CN" dirty="0">
                <a:latin typeface="华文中宋" pitchFamily="2" charset="-122"/>
                <a:ea typeface="华文中宋" pitchFamily="2" charset="-122"/>
              </a:rPr>
              <a:t>SCRATCH DAY</a:t>
            </a:r>
            <a:r>
              <a:rPr lang="zh-CN" altLang="en-US" dirty="0">
                <a:latin typeface="华文中宋" pitchFamily="2" charset="-122"/>
                <a:ea typeface="华文中宋" pitchFamily="2" charset="-122"/>
              </a:rPr>
              <a:t>活动</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433" y="1194321"/>
            <a:ext cx="5087509" cy="447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42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091" y="980728"/>
            <a:ext cx="935355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195729" y="6093296"/>
            <a:ext cx="4228273" cy="369332"/>
          </a:xfrm>
          <a:prstGeom prst="rect">
            <a:avLst/>
          </a:prstGeom>
        </p:spPr>
        <p:txBody>
          <a:bodyPr wrap="none">
            <a:spAutoFit/>
          </a:bodyPr>
          <a:lstStyle/>
          <a:p>
            <a:r>
              <a:rPr lang="en-US" altLang="zh-CN" dirty="0"/>
              <a:t>http://scratch.mit.edu/projects/26351912/</a:t>
            </a:r>
            <a:endParaRPr lang="zh-CN" altLang="en-US" dirty="0"/>
          </a:p>
        </p:txBody>
      </p:sp>
    </p:spTree>
    <p:extLst>
      <p:ext uri="{BB962C8B-B14F-4D97-AF65-F5344CB8AC3E}">
        <p14:creationId xmlns:p14="http://schemas.microsoft.com/office/powerpoint/2010/main" val="312853987"/>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r="26486"/>
          <a:stretch>
            <a:fillRect/>
          </a:stretch>
        </p:blipFill>
        <p:spPr bwMode="auto">
          <a:xfrm>
            <a:off x="11147153" y="0"/>
            <a:ext cx="10480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直接连接符 5"/>
          <p:cNvSpPr>
            <a:spLocks noChangeShapeType="1"/>
          </p:cNvSpPr>
          <p:nvPr/>
        </p:nvSpPr>
        <p:spPr bwMode="auto">
          <a:xfrm rot="5400000">
            <a:off x="190657" y="406400"/>
            <a:ext cx="817033" cy="4234"/>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lIns="121935" tIns="60968" rIns="121935" bIns="60968"/>
          <a:lstStyle/>
          <a:p>
            <a:endParaRPr lang="zh-CN" altLang="en-US"/>
          </a:p>
        </p:txBody>
      </p:sp>
      <p:sp>
        <p:nvSpPr>
          <p:cNvPr id="11268" name="直接连接符 6"/>
          <p:cNvSpPr>
            <a:spLocks noChangeShapeType="1"/>
          </p:cNvSpPr>
          <p:nvPr/>
        </p:nvSpPr>
        <p:spPr bwMode="auto">
          <a:xfrm rot="5400000">
            <a:off x="440445" y="239184"/>
            <a:ext cx="480484" cy="2117"/>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lIns="121935" tIns="60968" rIns="121935" bIns="60968"/>
          <a:lstStyle/>
          <a:p>
            <a:endParaRPr lang="zh-CN" altLang="en-US"/>
          </a:p>
        </p:txBody>
      </p:sp>
      <p:sp>
        <p:nvSpPr>
          <p:cNvPr id="11269" name="矩形 8"/>
          <p:cNvSpPr>
            <a:spLocks noChangeArrowheads="1"/>
          </p:cNvSpPr>
          <p:nvPr/>
        </p:nvSpPr>
        <p:spPr bwMode="auto">
          <a:xfrm>
            <a:off x="0" y="6762752"/>
            <a:ext cx="12195175" cy="952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35" tIns="60968" rIns="121935" bIns="60968" anchor="ctr"/>
          <a:lstStyle/>
          <a:p>
            <a:endParaRPr lang="zh-CN" altLang="zh-CN">
              <a:solidFill>
                <a:srgbClr val="FFFFFF"/>
              </a:solidFill>
              <a:latin typeface="微软雅黑" pitchFamily="34" charset="-122"/>
              <a:ea typeface="微软雅黑" pitchFamily="34" charset="-122"/>
              <a:sym typeface="微软雅黑" pitchFamily="34" charset="-122"/>
            </a:endParaRPr>
          </a:p>
        </p:txBody>
      </p:sp>
      <p:pic>
        <p:nvPicPr>
          <p:cNvPr id="112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79" y="0"/>
            <a:ext cx="10579737" cy="425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矩形 26"/>
          <p:cNvSpPr>
            <a:spLocks noChangeArrowheads="1"/>
          </p:cNvSpPr>
          <p:nvPr/>
        </p:nvSpPr>
        <p:spPr bwMode="auto">
          <a:xfrm>
            <a:off x="1117891" y="4252385"/>
            <a:ext cx="10281210" cy="150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35" tIns="60968" rIns="121935" bIns="60968">
            <a:spAutoFit/>
          </a:bodyPr>
          <a:lstStyle/>
          <a:p>
            <a:r>
              <a:rPr lang="en-US" altLang="zh-CN" b="1" dirty="0">
                <a:solidFill>
                  <a:schemeClr val="accent2"/>
                </a:solidFill>
              </a:rPr>
              <a:t>Wednesday, July 25, 2012 — Saturday, July 28, 2012 </a:t>
            </a:r>
            <a:br>
              <a:rPr lang="en-US" altLang="zh-CN" b="1" dirty="0">
                <a:solidFill>
                  <a:schemeClr val="accent2"/>
                </a:solidFill>
              </a:rPr>
            </a:br>
            <a:r>
              <a:rPr lang="en-US" altLang="zh-CN" b="1" dirty="0" err="1">
                <a:solidFill>
                  <a:schemeClr val="accent2"/>
                </a:solidFill>
              </a:rPr>
              <a:t>Scratch@MIT</a:t>
            </a:r>
            <a:r>
              <a:rPr lang="en-US" altLang="zh-CN" b="1" dirty="0">
                <a:solidFill>
                  <a:schemeClr val="accent2"/>
                </a:solidFill>
              </a:rPr>
              <a:t> 2012 is the third biennial</a:t>
            </a:r>
            <a:r>
              <a:rPr lang="zh-CN" altLang="en-US" b="1" dirty="0">
                <a:solidFill>
                  <a:schemeClr val="accent2"/>
                </a:solidFill>
              </a:rPr>
              <a:t>（两年一次的）</a:t>
            </a:r>
            <a:r>
              <a:rPr lang="en-US" altLang="zh-CN" b="1" dirty="0">
                <a:solidFill>
                  <a:schemeClr val="accent2"/>
                </a:solidFill>
              </a:rPr>
              <a:t> conference where educators, researchers, developers, and other members of the worldwide Scratch community gathered on the MIT campus in Cambridge</a:t>
            </a:r>
            <a:r>
              <a:rPr lang="zh-CN" altLang="en-US" b="1" dirty="0">
                <a:solidFill>
                  <a:schemeClr val="accent2"/>
                </a:solidFill>
              </a:rPr>
              <a:t>（坎布里奇）</a:t>
            </a:r>
            <a:r>
              <a:rPr lang="en-US" altLang="zh-CN" b="1" dirty="0">
                <a:solidFill>
                  <a:schemeClr val="accent2"/>
                </a:solidFill>
              </a:rPr>
              <a:t>, Massachusetts</a:t>
            </a:r>
            <a:r>
              <a:rPr lang="zh-CN" altLang="en-US" b="1" dirty="0">
                <a:solidFill>
                  <a:schemeClr val="accent2"/>
                </a:solidFill>
              </a:rPr>
              <a:t>（马萨诸塞州）</a:t>
            </a:r>
            <a:r>
              <a:rPr lang="en-US" altLang="zh-CN" b="1" dirty="0">
                <a:solidFill>
                  <a:schemeClr val="accent2"/>
                </a:solidFill>
              </a:rPr>
              <a:t> to share their experiences and imagine the possibilities of Scratch. </a:t>
            </a:r>
          </a:p>
        </p:txBody>
      </p:sp>
    </p:spTree>
    <p:extLst>
      <p:ext uri="{BB962C8B-B14F-4D97-AF65-F5344CB8AC3E}">
        <p14:creationId xmlns:p14="http://schemas.microsoft.com/office/powerpoint/2010/main" val="4077217464"/>
      </p:ext>
    </p:extLst>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3"/>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r="26486"/>
          <a:stretch>
            <a:fillRect/>
          </a:stretch>
        </p:blipFill>
        <p:spPr bwMode="auto">
          <a:xfrm>
            <a:off x="11147153" y="0"/>
            <a:ext cx="10480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03" y="776963"/>
            <a:ext cx="1098836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直接连接符 5"/>
          <p:cNvSpPr>
            <a:spLocks noChangeShapeType="1"/>
          </p:cNvSpPr>
          <p:nvPr/>
        </p:nvSpPr>
        <p:spPr bwMode="auto">
          <a:xfrm rot="5400000">
            <a:off x="190657" y="406400"/>
            <a:ext cx="817033" cy="4234"/>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lIns="121935" tIns="60968" rIns="121935" bIns="60968"/>
          <a:lstStyle/>
          <a:p>
            <a:endParaRPr lang="zh-CN" altLang="en-US"/>
          </a:p>
        </p:txBody>
      </p:sp>
      <p:sp>
        <p:nvSpPr>
          <p:cNvPr id="12292" name="直接连接符 6"/>
          <p:cNvSpPr>
            <a:spLocks noChangeShapeType="1"/>
          </p:cNvSpPr>
          <p:nvPr/>
        </p:nvSpPr>
        <p:spPr bwMode="auto">
          <a:xfrm rot="5400000">
            <a:off x="440445" y="239184"/>
            <a:ext cx="480484" cy="2117"/>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lIns="121935" tIns="60968" rIns="121935" bIns="60968"/>
          <a:lstStyle/>
          <a:p>
            <a:endParaRPr lang="zh-CN" altLang="en-US"/>
          </a:p>
        </p:txBody>
      </p:sp>
      <p:sp>
        <p:nvSpPr>
          <p:cNvPr id="12293" name="矩形 8"/>
          <p:cNvSpPr>
            <a:spLocks noChangeArrowheads="1"/>
          </p:cNvSpPr>
          <p:nvPr/>
        </p:nvSpPr>
        <p:spPr bwMode="auto">
          <a:xfrm>
            <a:off x="0" y="6762752"/>
            <a:ext cx="12195175" cy="952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35" tIns="60968" rIns="121935" bIns="60968" anchor="ctr"/>
          <a:lstStyle/>
          <a:p>
            <a:endParaRPr lang="zh-CN" altLang="zh-CN">
              <a:solidFill>
                <a:srgbClr val="FFFFFF"/>
              </a:solidFill>
              <a:latin typeface="微软雅黑" pitchFamily="34" charset="-122"/>
              <a:ea typeface="微软雅黑" pitchFamily="34" charset="-122"/>
              <a:sym typeface="微软雅黑" pitchFamily="34" charset="-122"/>
            </a:endParaRPr>
          </a:p>
        </p:txBody>
      </p:sp>
      <p:sp>
        <p:nvSpPr>
          <p:cNvPr id="2" name="矩形 1"/>
          <p:cNvSpPr/>
          <p:nvPr/>
        </p:nvSpPr>
        <p:spPr>
          <a:xfrm>
            <a:off x="1101467" y="1551742"/>
            <a:ext cx="3555086" cy="57573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21935" tIns="60968" rIns="121935" bIns="60968" anchor="ctr"/>
          <a:lstStyle/>
          <a:p>
            <a:pPr algn="ctr">
              <a:defRPr/>
            </a:pPr>
            <a:endParaRPr lang="zh-CN" altLang="en-US"/>
          </a:p>
        </p:txBody>
      </p:sp>
      <p:sp>
        <p:nvSpPr>
          <p:cNvPr id="3" name="矩形 2"/>
          <p:cNvSpPr/>
          <p:nvPr/>
        </p:nvSpPr>
        <p:spPr>
          <a:xfrm>
            <a:off x="1463389" y="4873600"/>
            <a:ext cx="8861235" cy="533480"/>
          </a:xfrm>
          <a:prstGeom prst="rect">
            <a:avLst/>
          </a:prstGeom>
        </p:spPr>
        <p:txBody>
          <a:bodyPr wrap="square" lIns="121935" tIns="60968" rIns="121935" bIns="60968">
            <a:spAutoFit/>
          </a:bodyPr>
          <a:lstStyle/>
          <a:p>
            <a:pPr algn="ctr"/>
            <a:r>
              <a:rPr lang="en-US" altLang="zh-CN" sz="2700" b="1" dirty="0">
                <a:solidFill>
                  <a:srgbClr val="FF0000"/>
                </a:solidFill>
              </a:rPr>
              <a:t>http://events.scratch.mit.edu/conference/</a:t>
            </a:r>
            <a:endParaRPr lang="zh-CN" altLang="en-US" sz="2700" b="1" dirty="0">
              <a:solidFill>
                <a:srgbClr val="FF0000"/>
              </a:solidFill>
            </a:endParaRPr>
          </a:p>
        </p:txBody>
      </p:sp>
    </p:spTree>
    <p:extLst>
      <p:ext uri="{BB962C8B-B14F-4D97-AF65-F5344CB8AC3E}">
        <p14:creationId xmlns:p14="http://schemas.microsoft.com/office/powerpoint/2010/main" val="2250903450"/>
      </p:ext>
    </p:extLst>
  </p:cSld>
  <p:clrMapOvr>
    <a:masterClrMapping/>
  </p:clrMapOvr>
  <p:transition spd="slow">
    <p:cov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a:spLocks noChangeArrowheads="1"/>
          </p:cNvSpPr>
          <p:nvPr/>
        </p:nvSpPr>
        <p:spPr bwMode="auto">
          <a:xfrm>
            <a:off x="915711" y="332656"/>
            <a:ext cx="1223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b="1" dirty="0" smtClean="0">
                <a:solidFill>
                  <a:schemeClr val="accent6">
                    <a:lumMod val="75000"/>
                  </a:schemeClr>
                </a:solidFill>
                <a:latin typeface="微软雅黑" pitchFamily="34" charset="-122"/>
                <a:ea typeface="微软雅黑" pitchFamily="34" charset="-122"/>
              </a:rPr>
              <a:t>Scratch</a:t>
            </a:r>
            <a:r>
              <a:rPr lang="zh-CN" altLang="en-US" b="1" dirty="0" smtClean="0">
                <a:solidFill>
                  <a:schemeClr val="accent6">
                    <a:lumMod val="75000"/>
                  </a:schemeClr>
                </a:solidFill>
                <a:latin typeface="微软雅黑" pitchFamily="34" charset="-122"/>
                <a:ea typeface="微软雅黑" pitchFamily="34" charset="-122"/>
              </a:rPr>
              <a:t>活动</a:t>
            </a:r>
          </a:p>
        </p:txBody>
      </p:sp>
      <p:pic>
        <p:nvPicPr>
          <p:cNvPr id="9" name="Picture 7" descr="E:\工作\了解\相关图片\scratch\2012912172827168.jpg"/>
          <p:cNvPicPr>
            <a:picLocks noChangeAspect="1" noChangeArrowheads="1"/>
          </p:cNvPicPr>
          <p:nvPr/>
        </p:nvPicPr>
        <p:blipFill>
          <a:blip r:embed="rId2" cstate="print"/>
          <a:srcRect/>
          <a:stretch>
            <a:fillRect/>
          </a:stretch>
        </p:blipFill>
        <p:spPr bwMode="auto">
          <a:xfrm>
            <a:off x="1273051" y="1806432"/>
            <a:ext cx="5659826" cy="3773219"/>
          </a:xfrm>
          <a:prstGeom prst="roundRect">
            <a:avLst>
              <a:gd name="adj" fmla="val 5276"/>
            </a:avLst>
          </a:prstGeom>
          <a:noFill/>
          <a:ln>
            <a:solidFill>
              <a:srgbClr val="808080"/>
            </a:solidFill>
          </a:ln>
        </p:spPr>
      </p:pic>
      <p:sp>
        <p:nvSpPr>
          <p:cNvPr id="10" name="矩形 9"/>
          <p:cNvSpPr/>
          <p:nvPr/>
        </p:nvSpPr>
        <p:spPr>
          <a:xfrm>
            <a:off x="8310559" y="2959927"/>
            <a:ext cx="1053494" cy="461665"/>
          </a:xfrm>
          <a:prstGeom prst="rect">
            <a:avLst/>
          </a:prstGeom>
        </p:spPr>
        <p:txBody>
          <a:bodyPr wrap="none">
            <a:spAutoFit/>
          </a:bodyPr>
          <a:lstStyle/>
          <a:p>
            <a:pPr>
              <a:lnSpc>
                <a:spcPct val="150000"/>
              </a:lnSpc>
              <a:defRPr/>
            </a:pPr>
            <a:r>
              <a:rPr lang="en-US" altLang="zh-CN" sz="1600" b="1" kern="100" dirty="0" smtClean="0">
                <a:solidFill>
                  <a:schemeClr val="tx2"/>
                </a:solidFill>
                <a:latin typeface="华文中宋" pitchFamily="2" charset="-122"/>
                <a:ea typeface="华文中宋" pitchFamily="2" charset="-122"/>
                <a:cs typeface="Times New Roman"/>
              </a:rPr>
              <a:t>23</a:t>
            </a:r>
            <a:r>
              <a:rPr lang="zh-CN" altLang="en-US" sz="1600" b="1" kern="100" dirty="0" smtClean="0">
                <a:solidFill>
                  <a:schemeClr val="tx2"/>
                </a:solidFill>
                <a:latin typeface="华文中宋" pitchFamily="2" charset="-122"/>
                <a:ea typeface="华文中宋" pitchFamily="2" charset="-122"/>
                <a:cs typeface="Times New Roman"/>
              </a:rPr>
              <a:t>个地区</a:t>
            </a:r>
            <a:endParaRPr lang="en-US" altLang="zh-CN" sz="1600" b="1" kern="100" dirty="0">
              <a:solidFill>
                <a:schemeClr val="tx2"/>
              </a:solidFill>
              <a:latin typeface="华文中宋" pitchFamily="2" charset="-122"/>
              <a:ea typeface="华文中宋" pitchFamily="2" charset="-122"/>
              <a:cs typeface="Times New Roman"/>
            </a:endParaRPr>
          </a:p>
        </p:txBody>
      </p:sp>
      <p:sp>
        <p:nvSpPr>
          <p:cNvPr id="11" name="矩形 10"/>
          <p:cNvSpPr/>
          <p:nvPr/>
        </p:nvSpPr>
        <p:spPr>
          <a:xfrm>
            <a:off x="8310559" y="3462210"/>
            <a:ext cx="1463862" cy="461665"/>
          </a:xfrm>
          <a:prstGeom prst="rect">
            <a:avLst/>
          </a:prstGeom>
        </p:spPr>
        <p:txBody>
          <a:bodyPr wrap="none">
            <a:spAutoFit/>
          </a:bodyPr>
          <a:lstStyle/>
          <a:p>
            <a:pPr>
              <a:lnSpc>
                <a:spcPct val="150000"/>
              </a:lnSpc>
              <a:defRPr/>
            </a:pPr>
            <a:r>
              <a:rPr lang="en-US" altLang="zh-CN" sz="1600" b="1" kern="100" dirty="0" smtClean="0">
                <a:solidFill>
                  <a:schemeClr val="tx2"/>
                </a:solidFill>
                <a:latin typeface="华文中宋" pitchFamily="2" charset="-122"/>
                <a:ea typeface="华文中宋" pitchFamily="2" charset="-122"/>
                <a:cs typeface="Times New Roman"/>
              </a:rPr>
              <a:t>36</a:t>
            </a:r>
            <a:r>
              <a:rPr lang="zh-CN" altLang="en-US" sz="1600" b="1" kern="100" dirty="0" smtClean="0">
                <a:solidFill>
                  <a:schemeClr val="tx2"/>
                </a:solidFill>
                <a:latin typeface="华文中宋" pitchFamily="2" charset="-122"/>
                <a:ea typeface="华文中宋" pitchFamily="2" charset="-122"/>
                <a:cs typeface="Times New Roman"/>
              </a:rPr>
              <a:t>支参赛队伍</a:t>
            </a:r>
            <a:endParaRPr lang="en-US" altLang="zh-CN" sz="1600" b="1" kern="100" dirty="0">
              <a:solidFill>
                <a:schemeClr val="tx2"/>
              </a:solidFill>
              <a:latin typeface="华文中宋" pitchFamily="2" charset="-122"/>
              <a:ea typeface="华文中宋" pitchFamily="2" charset="-122"/>
              <a:cs typeface="Times New Roman"/>
            </a:endParaRPr>
          </a:p>
        </p:txBody>
      </p:sp>
      <p:sp>
        <p:nvSpPr>
          <p:cNvPr id="12" name="矩形 11"/>
          <p:cNvSpPr/>
          <p:nvPr/>
        </p:nvSpPr>
        <p:spPr>
          <a:xfrm>
            <a:off x="8310559" y="3967024"/>
            <a:ext cx="2278188" cy="461665"/>
          </a:xfrm>
          <a:prstGeom prst="rect">
            <a:avLst/>
          </a:prstGeom>
        </p:spPr>
        <p:txBody>
          <a:bodyPr wrap="none">
            <a:spAutoFit/>
          </a:bodyPr>
          <a:lstStyle/>
          <a:p>
            <a:pPr>
              <a:lnSpc>
                <a:spcPct val="150000"/>
              </a:lnSpc>
              <a:defRPr/>
            </a:pPr>
            <a:r>
              <a:rPr lang="en-US" altLang="zh-CN" sz="1600" b="1" kern="100" dirty="0" smtClean="0">
                <a:solidFill>
                  <a:schemeClr val="tx2"/>
                </a:solidFill>
                <a:latin typeface="华文中宋" pitchFamily="2" charset="-122"/>
                <a:ea typeface="华文中宋" pitchFamily="2" charset="-122"/>
                <a:cs typeface="Times New Roman"/>
              </a:rPr>
              <a:t>60</a:t>
            </a:r>
            <a:r>
              <a:rPr lang="zh-CN" altLang="en-US" sz="1600" b="1" kern="100" dirty="0" smtClean="0">
                <a:solidFill>
                  <a:schemeClr val="tx2"/>
                </a:solidFill>
                <a:latin typeface="华文中宋" pitchFamily="2" charset="-122"/>
                <a:ea typeface="华文中宋" pitchFamily="2" charset="-122"/>
                <a:cs typeface="Times New Roman"/>
              </a:rPr>
              <a:t>余项</a:t>
            </a:r>
            <a:r>
              <a:rPr lang="en-US" altLang="zh-CN" sz="1600" b="1" kern="100" dirty="0" smtClean="0">
                <a:solidFill>
                  <a:schemeClr val="tx2"/>
                </a:solidFill>
                <a:latin typeface="华文中宋" pitchFamily="2" charset="-122"/>
                <a:ea typeface="华文中宋" pitchFamily="2" charset="-122"/>
                <a:cs typeface="Times New Roman"/>
              </a:rPr>
              <a:t>SCRATCH</a:t>
            </a:r>
            <a:r>
              <a:rPr lang="zh-CN" altLang="en-US" sz="1600" b="1" kern="100" dirty="0" smtClean="0">
                <a:solidFill>
                  <a:schemeClr val="tx2"/>
                </a:solidFill>
                <a:latin typeface="华文中宋" pitchFamily="2" charset="-122"/>
                <a:ea typeface="华文中宋" pitchFamily="2" charset="-122"/>
                <a:cs typeface="Times New Roman"/>
              </a:rPr>
              <a:t>作品</a:t>
            </a:r>
            <a:endParaRPr lang="en-US" altLang="zh-CN" sz="1600" b="1" kern="100" dirty="0">
              <a:solidFill>
                <a:schemeClr val="tx2"/>
              </a:solidFill>
              <a:latin typeface="华文中宋" pitchFamily="2" charset="-122"/>
              <a:ea typeface="华文中宋" pitchFamily="2" charset="-122"/>
              <a:cs typeface="Times New Roman"/>
            </a:endParaRPr>
          </a:p>
        </p:txBody>
      </p:sp>
      <p:sp>
        <p:nvSpPr>
          <p:cNvPr id="13" name="矩形 12"/>
          <p:cNvSpPr/>
          <p:nvPr/>
        </p:nvSpPr>
        <p:spPr>
          <a:xfrm>
            <a:off x="8310559" y="2477848"/>
            <a:ext cx="1210588" cy="418063"/>
          </a:xfrm>
          <a:prstGeom prst="rect">
            <a:avLst/>
          </a:prstGeom>
        </p:spPr>
        <p:txBody>
          <a:bodyPr wrap="none">
            <a:spAutoFit/>
          </a:bodyPr>
          <a:lstStyle/>
          <a:p>
            <a:pPr>
              <a:lnSpc>
                <a:spcPct val="150000"/>
              </a:lnSpc>
              <a:defRPr/>
            </a:pPr>
            <a:r>
              <a:rPr lang="zh-CN" altLang="en-US" sz="1600" b="1" kern="100" dirty="0" smtClean="0">
                <a:solidFill>
                  <a:schemeClr val="tx2"/>
                </a:solidFill>
                <a:latin typeface="华文中宋" pitchFamily="2" charset="-122"/>
                <a:ea typeface="华文中宋" pitchFamily="2" charset="-122"/>
                <a:cs typeface="Times New Roman"/>
              </a:rPr>
              <a:t>青基会项目</a:t>
            </a:r>
            <a:endParaRPr lang="en-US" altLang="zh-CN" sz="1600" b="1" kern="100" dirty="0">
              <a:solidFill>
                <a:schemeClr val="tx2"/>
              </a:solidFill>
              <a:latin typeface="华文中宋" pitchFamily="2" charset="-122"/>
              <a:ea typeface="华文中宋" pitchFamily="2" charset="-122"/>
              <a:cs typeface="Times New Roman"/>
            </a:endParaRPr>
          </a:p>
        </p:txBody>
      </p:sp>
      <p:sp>
        <p:nvSpPr>
          <p:cNvPr id="14" name="矩形 13"/>
          <p:cNvSpPr/>
          <p:nvPr/>
        </p:nvSpPr>
        <p:spPr>
          <a:xfrm>
            <a:off x="8310559" y="4467312"/>
            <a:ext cx="1385316" cy="461665"/>
          </a:xfrm>
          <a:prstGeom prst="rect">
            <a:avLst/>
          </a:prstGeom>
        </p:spPr>
        <p:txBody>
          <a:bodyPr wrap="none">
            <a:spAutoFit/>
          </a:bodyPr>
          <a:lstStyle/>
          <a:p>
            <a:pPr>
              <a:lnSpc>
                <a:spcPct val="150000"/>
              </a:lnSpc>
              <a:defRPr/>
            </a:pPr>
            <a:r>
              <a:rPr lang="en-US" altLang="zh-CN" sz="1600" b="1" kern="100" dirty="0" smtClean="0">
                <a:solidFill>
                  <a:schemeClr val="tx2"/>
                </a:solidFill>
                <a:latin typeface="华文中宋" pitchFamily="2" charset="-122"/>
                <a:ea typeface="华文中宋" pitchFamily="2" charset="-122"/>
                <a:cs typeface="Times New Roman"/>
              </a:rPr>
              <a:t>200</a:t>
            </a:r>
            <a:r>
              <a:rPr lang="zh-CN" altLang="en-US" sz="1600" b="1" kern="100" dirty="0" smtClean="0">
                <a:solidFill>
                  <a:schemeClr val="tx2"/>
                </a:solidFill>
                <a:latin typeface="华文中宋" pitchFamily="2" charset="-122"/>
                <a:ea typeface="华文中宋" pitchFamily="2" charset="-122"/>
                <a:cs typeface="Times New Roman"/>
              </a:rPr>
              <a:t>多名师生</a:t>
            </a:r>
            <a:endParaRPr lang="en-US" altLang="zh-CN" sz="1600" b="1" kern="100" dirty="0">
              <a:solidFill>
                <a:schemeClr val="tx2"/>
              </a:solidFill>
              <a:latin typeface="华文中宋" pitchFamily="2" charset="-122"/>
              <a:ea typeface="华文中宋" pitchFamily="2" charset="-122"/>
              <a:cs typeface="Times New Roman"/>
            </a:endParaRPr>
          </a:p>
        </p:txBody>
      </p:sp>
    </p:spTree>
    <p:extLst>
      <p:ext uri="{BB962C8B-B14F-4D97-AF65-F5344CB8AC3E}">
        <p14:creationId xmlns:p14="http://schemas.microsoft.com/office/powerpoint/2010/main" val="23815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60">
            <a:hlinkClick r:id="rId2"/>
          </p:cNvPr>
          <p:cNvSpPr>
            <a:spLocks noChangeArrowheads="1"/>
          </p:cNvSpPr>
          <p:nvPr/>
        </p:nvSpPr>
        <p:spPr bwMode="auto">
          <a:xfrm>
            <a:off x="5003800" y="2757488"/>
            <a:ext cx="600075" cy="612775"/>
          </a:xfrm>
          <a:prstGeom prst="ellipse">
            <a:avLst/>
          </a:prstGeom>
          <a:solidFill>
            <a:srgbClr val="0079C5">
              <a:alpha val="0"/>
            </a:srgbClr>
          </a:solidFill>
          <a:ln>
            <a:noFill/>
          </a:ln>
          <a:extLst>
            <a:ext uri="{91240B29-F687-4F45-9708-019B960494DF}">
              <a14:hiddenLine xmlns:a14="http://schemas.microsoft.com/office/drawing/2010/main" w="33338">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000000"/>
              </a:solidFill>
              <a:latin typeface="Arial" charset="0"/>
            </a:endParaRPr>
          </a:p>
        </p:txBody>
      </p:sp>
      <p:sp>
        <p:nvSpPr>
          <p:cNvPr id="54275" name="Oval 61">
            <a:hlinkClick r:id="rId3"/>
          </p:cNvPr>
          <p:cNvSpPr>
            <a:spLocks noChangeArrowheads="1"/>
          </p:cNvSpPr>
          <p:nvPr/>
        </p:nvSpPr>
        <p:spPr bwMode="auto">
          <a:xfrm>
            <a:off x="5016500" y="3565525"/>
            <a:ext cx="566738" cy="611188"/>
          </a:xfrm>
          <a:prstGeom prst="ellipse">
            <a:avLst/>
          </a:prstGeom>
          <a:solidFill>
            <a:srgbClr val="0079C5">
              <a:alpha val="0"/>
            </a:srgbClr>
          </a:solidFill>
          <a:ln>
            <a:noFill/>
          </a:ln>
          <a:extLst>
            <a:ext uri="{91240B29-F687-4F45-9708-019B960494DF}">
              <a14:hiddenLine xmlns:a14="http://schemas.microsoft.com/office/drawing/2010/main" w="33338">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000000"/>
              </a:solidFill>
              <a:latin typeface="Arial" charset="0"/>
            </a:endParaRPr>
          </a:p>
        </p:txBody>
      </p:sp>
      <p:sp>
        <p:nvSpPr>
          <p:cNvPr id="54276" name="矩形​​ 5"/>
          <p:cNvSpPr>
            <a:spLocks noChangeArrowheads="1"/>
          </p:cNvSpPr>
          <p:nvPr/>
        </p:nvSpPr>
        <p:spPr bwMode="auto">
          <a:xfrm>
            <a:off x="-23813" y="-26988"/>
            <a:ext cx="12218988" cy="4621213"/>
          </a:xfrm>
          <a:prstGeom prst="rect">
            <a:avLst/>
          </a:prstGeom>
          <a:solidFill>
            <a:srgbClr val="00ADD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anchor="b"/>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zh-CN" sz="2800">
              <a:solidFill>
                <a:srgbClr val="FFFFFF"/>
              </a:solidFill>
              <a:latin typeface="微软雅黑" pitchFamily="34" charset="-122"/>
              <a:ea typeface="微软雅黑" pitchFamily="34" charset="-122"/>
              <a:sym typeface="Arial" charset="0"/>
            </a:endParaRPr>
          </a:p>
        </p:txBody>
      </p:sp>
      <p:sp>
        <p:nvSpPr>
          <p:cNvPr id="54277" name="TextBox 19"/>
          <p:cNvSpPr txBox="1">
            <a:spLocks noChangeArrowheads="1"/>
          </p:cNvSpPr>
          <p:nvPr/>
        </p:nvSpPr>
        <p:spPr bwMode="auto">
          <a:xfrm>
            <a:off x="6804025" y="4219575"/>
            <a:ext cx="24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FFFFFF"/>
              </a:solidFill>
              <a:latin typeface="Arial" charset="0"/>
            </a:endParaRPr>
          </a:p>
        </p:txBody>
      </p:sp>
      <p:sp>
        <p:nvSpPr>
          <p:cNvPr id="54278" name="Freeform 18"/>
          <p:cNvSpPr>
            <a:spLocks/>
          </p:cNvSpPr>
          <p:nvPr/>
        </p:nvSpPr>
        <p:spPr bwMode="auto">
          <a:xfrm>
            <a:off x="1366838" y="2708275"/>
            <a:ext cx="271462" cy="1498600"/>
          </a:xfrm>
          <a:custGeom>
            <a:avLst/>
            <a:gdLst>
              <a:gd name="T0" fmla="*/ 581518629 w 127"/>
              <a:gd name="T1" fmla="*/ 0 h 1075"/>
              <a:gd name="T2" fmla="*/ 0 w 127"/>
              <a:gd name="T3" fmla="*/ 2089286782 h 1075"/>
              <a:gd name="T4" fmla="*/ 581518629 w 127"/>
              <a:gd name="T5" fmla="*/ 0 h 1075"/>
              <a:gd name="T6" fmla="*/ 0 60000 65536"/>
              <a:gd name="T7" fmla="*/ 0 60000 65536"/>
              <a:gd name="T8" fmla="*/ 0 60000 65536"/>
              <a:gd name="T9" fmla="*/ 0 w 127"/>
              <a:gd name="T10" fmla="*/ 0 h 1075"/>
              <a:gd name="T11" fmla="*/ 127 w 127"/>
              <a:gd name="T12" fmla="*/ 1075 h 1075"/>
            </a:gdLst>
            <a:ah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79" name="Freeform 20"/>
          <p:cNvSpPr>
            <a:spLocks/>
          </p:cNvSpPr>
          <p:nvPr/>
        </p:nvSpPr>
        <p:spPr bwMode="auto">
          <a:xfrm>
            <a:off x="2717800" y="2562225"/>
            <a:ext cx="46038" cy="2114550"/>
          </a:xfrm>
          <a:custGeom>
            <a:avLst/>
            <a:gdLst>
              <a:gd name="T0" fmla="*/ 0 w 5"/>
              <a:gd name="T1" fmla="*/ 0 h 1517"/>
              <a:gd name="T2" fmla="*/ 420962264 w 5"/>
              <a:gd name="T3" fmla="*/ 2147483647 h 1517"/>
              <a:gd name="T4" fmla="*/ 0 w 5"/>
              <a:gd name="T5" fmla="*/ 0 h 1517"/>
              <a:gd name="T6" fmla="*/ 0 60000 65536"/>
              <a:gd name="T7" fmla="*/ 0 60000 65536"/>
              <a:gd name="T8" fmla="*/ 0 60000 65536"/>
              <a:gd name="T9" fmla="*/ 0 w 5"/>
              <a:gd name="T10" fmla="*/ 0 h 1517"/>
              <a:gd name="T11" fmla="*/ 5 w 5"/>
              <a:gd name="T12" fmla="*/ 1517 h 1517"/>
            </a:gdLst>
            <a:ah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80" name="Line 43"/>
          <p:cNvSpPr>
            <a:spLocks noChangeShapeType="1"/>
          </p:cNvSpPr>
          <p:nvPr/>
        </p:nvSpPr>
        <p:spPr bwMode="auto">
          <a:xfrm>
            <a:off x="774700" y="2878138"/>
            <a:ext cx="1588"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81" name="Line 45"/>
          <p:cNvSpPr>
            <a:spLocks noChangeShapeType="1"/>
          </p:cNvSpPr>
          <p:nvPr/>
        </p:nvSpPr>
        <p:spPr bwMode="auto">
          <a:xfrm>
            <a:off x="3741738" y="911225"/>
            <a:ext cx="15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82" name="TextBox 19"/>
          <p:cNvSpPr txBox="1">
            <a:spLocks noChangeArrowheads="1"/>
          </p:cNvSpPr>
          <p:nvPr/>
        </p:nvSpPr>
        <p:spPr bwMode="auto">
          <a:xfrm>
            <a:off x="6804025" y="4219575"/>
            <a:ext cx="24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FFFFFF"/>
              </a:solidFill>
              <a:latin typeface="Arial" charset="0"/>
            </a:endParaRPr>
          </a:p>
        </p:txBody>
      </p:sp>
      <p:sp>
        <p:nvSpPr>
          <p:cNvPr id="89" name="TextBox 88"/>
          <p:cNvSpPr txBox="1">
            <a:spLocks noChangeArrowheads="1"/>
          </p:cNvSpPr>
          <p:nvPr/>
        </p:nvSpPr>
        <p:spPr bwMode="auto">
          <a:xfrm>
            <a:off x="977106" y="188640"/>
            <a:ext cx="10217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2800" dirty="0" smtClean="0">
                <a:latin typeface="微软雅黑" pitchFamily="34" charset="-122"/>
                <a:ea typeface="微软雅黑" pitchFamily="34" charset="-122"/>
              </a:rPr>
              <a:t>小组成员：人太多，就不写了</a:t>
            </a:r>
            <a:endParaRPr lang="zh-CN" altLang="en-US" sz="2800" dirty="0">
              <a:latin typeface="微软雅黑" pitchFamily="34" charset="-122"/>
              <a:ea typeface="微软雅黑" pitchFamily="34" charset="-122"/>
            </a:endParaRPr>
          </a:p>
        </p:txBody>
      </p:sp>
      <p:sp>
        <p:nvSpPr>
          <p:cNvPr id="54284" name="Oval 60">
            <a:hlinkClick r:id="rId2"/>
          </p:cNvPr>
          <p:cNvSpPr>
            <a:spLocks noChangeArrowheads="1"/>
          </p:cNvSpPr>
          <p:nvPr/>
        </p:nvSpPr>
        <p:spPr bwMode="auto">
          <a:xfrm>
            <a:off x="6745288" y="2757488"/>
            <a:ext cx="444500" cy="523875"/>
          </a:xfrm>
          <a:prstGeom prst="ellipse">
            <a:avLst/>
          </a:prstGeom>
          <a:solidFill>
            <a:srgbClr val="0079C5">
              <a:alpha val="0"/>
            </a:srgbClr>
          </a:solidFill>
          <a:ln>
            <a:noFill/>
          </a:ln>
          <a:extLst>
            <a:ext uri="{91240B29-F687-4F45-9708-019B960494DF}">
              <a14:hiddenLine xmlns:a14="http://schemas.microsoft.com/office/drawing/2010/main" w="33338">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000000"/>
              </a:solidFill>
              <a:latin typeface="Arial" charset="0"/>
            </a:endParaRPr>
          </a:p>
        </p:txBody>
      </p:sp>
      <p:sp>
        <p:nvSpPr>
          <p:cNvPr id="54285" name="Oval 61">
            <a:hlinkClick r:id="rId3"/>
          </p:cNvPr>
          <p:cNvSpPr>
            <a:spLocks noChangeArrowheads="1"/>
          </p:cNvSpPr>
          <p:nvPr/>
        </p:nvSpPr>
        <p:spPr bwMode="auto">
          <a:xfrm>
            <a:off x="6757988" y="3565525"/>
            <a:ext cx="419100" cy="522288"/>
          </a:xfrm>
          <a:prstGeom prst="ellipse">
            <a:avLst/>
          </a:prstGeom>
          <a:solidFill>
            <a:srgbClr val="0079C5">
              <a:alpha val="0"/>
            </a:srgbClr>
          </a:solidFill>
          <a:ln>
            <a:noFill/>
          </a:ln>
          <a:extLst>
            <a:ext uri="{91240B29-F687-4F45-9708-019B960494DF}">
              <a14:hiddenLine xmlns:a14="http://schemas.microsoft.com/office/drawing/2010/main" w="33338">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000000"/>
              </a:solidFill>
              <a:latin typeface="Arial" charset="0"/>
            </a:endParaRPr>
          </a:p>
        </p:txBody>
      </p:sp>
      <p:sp>
        <p:nvSpPr>
          <p:cNvPr id="54286" name="TextBox 19"/>
          <p:cNvSpPr txBox="1">
            <a:spLocks noChangeArrowheads="1"/>
          </p:cNvSpPr>
          <p:nvPr/>
        </p:nvSpPr>
        <p:spPr bwMode="auto">
          <a:xfrm>
            <a:off x="8545513" y="42195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FFFFFF"/>
              </a:solidFill>
              <a:latin typeface="Arial" charset="0"/>
            </a:endParaRPr>
          </a:p>
        </p:txBody>
      </p:sp>
      <p:sp>
        <p:nvSpPr>
          <p:cNvPr id="95" name="Line 33"/>
          <p:cNvSpPr>
            <a:spLocks noChangeShapeType="1"/>
          </p:cNvSpPr>
          <p:nvPr/>
        </p:nvSpPr>
        <p:spPr bwMode="auto">
          <a:xfrm flipV="1">
            <a:off x="6965950" y="1671638"/>
            <a:ext cx="1588" cy="2700337"/>
          </a:xfrm>
          <a:prstGeom prst="line">
            <a:avLst/>
          </a:prstGeom>
          <a:noFill/>
          <a:ln w="33338">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5"/>
          <p:cNvSpPr>
            <a:spLocks noChangeShapeType="1"/>
          </p:cNvSpPr>
          <p:nvPr/>
        </p:nvSpPr>
        <p:spPr bwMode="auto">
          <a:xfrm>
            <a:off x="1741488" y="3913188"/>
            <a:ext cx="1384300" cy="3175"/>
          </a:xfrm>
          <a:prstGeom prst="line">
            <a:avLst/>
          </a:prstGeom>
          <a:noFill/>
          <a:ln w="33338">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289" name="Freeform 18"/>
          <p:cNvSpPr>
            <a:spLocks/>
          </p:cNvSpPr>
          <p:nvPr/>
        </p:nvSpPr>
        <p:spPr bwMode="auto">
          <a:xfrm>
            <a:off x="3108325" y="2768600"/>
            <a:ext cx="201613" cy="1279525"/>
          </a:xfrm>
          <a:custGeom>
            <a:avLst/>
            <a:gdLst>
              <a:gd name="T0" fmla="*/ 320059844 w 127"/>
              <a:gd name="T1" fmla="*/ 0 h 1075"/>
              <a:gd name="T2" fmla="*/ 0 w 127"/>
              <a:gd name="T3" fmla="*/ 1523434602 h 1075"/>
              <a:gd name="T4" fmla="*/ 320059844 w 127"/>
              <a:gd name="T5" fmla="*/ 0 h 1075"/>
              <a:gd name="T6" fmla="*/ 0 60000 65536"/>
              <a:gd name="T7" fmla="*/ 0 60000 65536"/>
              <a:gd name="T8" fmla="*/ 0 60000 65536"/>
              <a:gd name="T9" fmla="*/ 0 w 127"/>
              <a:gd name="T10" fmla="*/ 0 h 1075"/>
              <a:gd name="T11" fmla="*/ 127 w 127"/>
              <a:gd name="T12" fmla="*/ 1075 h 1075"/>
            </a:gdLst>
            <a:ah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8" name="Line 19"/>
          <p:cNvSpPr>
            <a:spLocks noChangeShapeType="1"/>
          </p:cNvSpPr>
          <p:nvPr/>
        </p:nvSpPr>
        <p:spPr bwMode="auto">
          <a:xfrm flipH="1">
            <a:off x="3116263" y="2740025"/>
            <a:ext cx="200025" cy="1189038"/>
          </a:xfrm>
          <a:prstGeom prst="line">
            <a:avLst/>
          </a:prstGeom>
          <a:noFill/>
          <a:ln w="33338">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291" name="Freeform 20"/>
          <p:cNvSpPr>
            <a:spLocks/>
          </p:cNvSpPr>
          <p:nvPr/>
        </p:nvSpPr>
        <p:spPr bwMode="auto">
          <a:xfrm>
            <a:off x="4459288" y="2562225"/>
            <a:ext cx="7937" cy="1806575"/>
          </a:xfrm>
          <a:custGeom>
            <a:avLst/>
            <a:gdLst>
              <a:gd name="T0" fmla="*/ 0 w 5"/>
              <a:gd name="T1" fmla="*/ 0 h 1517"/>
              <a:gd name="T2" fmla="*/ 12600781 w 5"/>
              <a:gd name="T3" fmla="*/ 2147483647 h 1517"/>
              <a:gd name="T4" fmla="*/ 0 w 5"/>
              <a:gd name="T5" fmla="*/ 0 h 1517"/>
              <a:gd name="T6" fmla="*/ 0 60000 65536"/>
              <a:gd name="T7" fmla="*/ 0 60000 65536"/>
              <a:gd name="T8" fmla="*/ 0 60000 65536"/>
              <a:gd name="T9" fmla="*/ 0 w 5"/>
              <a:gd name="T10" fmla="*/ 0 h 1517"/>
              <a:gd name="T11" fmla="*/ 5 w 5"/>
              <a:gd name="T12" fmla="*/ 1517 h 1517"/>
            </a:gdLst>
            <a:ah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0" name="Line 21"/>
          <p:cNvSpPr>
            <a:spLocks noChangeShapeType="1"/>
          </p:cNvSpPr>
          <p:nvPr/>
        </p:nvSpPr>
        <p:spPr bwMode="auto">
          <a:xfrm>
            <a:off x="4329113" y="2562225"/>
            <a:ext cx="7937" cy="1806575"/>
          </a:xfrm>
          <a:prstGeom prst="line">
            <a:avLst/>
          </a:prstGeom>
          <a:noFill/>
          <a:ln w="33338">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Oval 25"/>
          <p:cNvSpPr>
            <a:spLocks noChangeArrowheads="1"/>
          </p:cNvSpPr>
          <p:nvPr/>
        </p:nvSpPr>
        <p:spPr bwMode="auto">
          <a:xfrm>
            <a:off x="6684963" y="1965325"/>
            <a:ext cx="565150" cy="523875"/>
          </a:xfrm>
          <a:prstGeom prst="ellipse">
            <a:avLst/>
          </a:prstGeom>
          <a:solidFill>
            <a:schemeClr val="accent1"/>
          </a:solidFill>
          <a:ln w="33338">
            <a:solidFill>
              <a:srgbClr val="FFFFFF"/>
            </a:solidFill>
            <a:miter lim="800000"/>
            <a:headEnd/>
            <a:tailEnd/>
          </a:ln>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000000"/>
              </a:solidFill>
              <a:latin typeface="Arial" charset="0"/>
            </a:endParaRPr>
          </a:p>
        </p:txBody>
      </p:sp>
      <p:grpSp>
        <p:nvGrpSpPr>
          <p:cNvPr id="102" name="Group 63"/>
          <p:cNvGrpSpPr>
            <a:grpSpLocks/>
          </p:cNvGrpSpPr>
          <p:nvPr/>
        </p:nvGrpSpPr>
        <p:grpSpPr bwMode="auto">
          <a:xfrm>
            <a:off x="6684963" y="2757488"/>
            <a:ext cx="565150" cy="523875"/>
            <a:chOff x="3073" y="2610"/>
            <a:chExt cx="438" cy="440"/>
          </a:xfrm>
        </p:grpSpPr>
        <p:sp>
          <p:nvSpPr>
            <p:cNvPr id="54310" name="Rectangle 28"/>
            <p:cNvSpPr>
              <a:spLocks noChangeArrowheads="1"/>
            </p:cNvSpPr>
            <p:nvPr/>
          </p:nvSpPr>
          <p:spPr bwMode="auto">
            <a:xfrm>
              <a:off x="3181" y="2748"/>
              <a:ext cx="222" cy="164"/>
            </a:xfrm>
            <a:prstGeom prst="rect">
              <a:avLst/>
            </a:prstGeom>
            <a:solidFill>
              <a:srgbClr val="FFFFFF"/>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000000"/>
                </a:solidFill>
                <a:latin typeface="Arial" charset="0"/>
              </a:endParaRPr>
            </a:p>
          </p:txBody>
        </p:sp>
        <p:sp>
          <p:nvSpPr>
            <p:cNvPr id="54311" name="Freeform 29"/>
            <p:cNvSpPr>
              <a:spLocks/>
            </p:cNvSpPr>
            <p:nvPr/>
          </p:nvSpPr>
          <p:spPr bwMode="auto">
            <a:xfrm>
              <a:off x="3182" y="2748"/>
              <a:ext cx="220" cy="110"/>
            </a:xfrm>
            <a:custGeom>
              <a:avLst/>
              <a:gdLst>
                <a:gd name="T0" fmla="*/ 0 w 278"/>
                <a:gd name="T1" fmla="*/ 0 h 140"/>
                <a:gd name="T2" fmla="*/ 86 w 278"/>
                <a:gd name="T3" fmla="*/ 86 h 140"/>
                <a:gd name="T4" fmla="*/ 174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headEnd/>
              <a:tailEnd/>
            </a:ln>
          </p:spPr>
          <p:txBody>
            <a:bodyPr/>
            <a:lstStyle/>
            <a:p>
              <a:endParaRPr lang="zh-CN" altLang="en-US"/>
            </a:p>
          </p:txBody>
        </p:sp>
        <p:sp>
          <p:nvSpPr>
            <p:cNvPr id="54312"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headEnd/>
              <a:tailEnd/>
            </a:ln>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000000"/>
                </a:solidFill>
                <a:latin typeface="Arial" charset="0"/>
              </a:endParaRPr>
            </a:p>
          </p:txBody>
        </p:sp>
      </p:grpSp>
      <p:grpSp>
        <p:nvGrpSpPr>
          <p:cNvPr id="106" name="Group 64"/>
          <p:cNvGrpSpPr>
            <a:grpSpLocks/>
          </p:cNvGrpSpPr>
          <p:nvPr/>
        </p:nvGrpSpPr>
        <p:grpSpPr bwMode="auto">
          <a:xfrm>
            <a:off x="6684963" y="3565525"/>
            <a:ext cx="565150" cy="522288"/>
            <a:chOff x="3073" y="3289"/>
            <a:chExt cx="438" cy="438"/>
          </a:xfrm>
        </p:grpSpPr>
        <p:sp>
          <p:nvSpPr>
            <p:cNvPr id="54308" name="Freeform 32"/>
            <p:cNvSpPr>
              <a:spLocks/>
            </p:cNvSpPr>
            <p:nvPr/>
          </p:nvSpPr>
          <p:spPr bwMode="auto">
            <a:xfrm>
              <a:off x="3173" y="3389"/>
              <a:ext cx="240" cy="241"/>
            </a:xfrm>
            <a:custGeom>
              <a:avLst/>
              <a:gdLst>
                <a:gd name="T0" fmla="*/ 190 w 303"/>
                <a:gd name="T1" fmla="*/ 164 h 305"/>
                <a:gd name="T2" fmla="*/ 107 w 303"/>
                <a:gd name="T3" fmla="*/ 82 h 305"/>
                <a:gd name="T4" fmla="*/ 140 w 303"/>
                <a:gd name="T5" fmla="*/ 48 h 305"/>
                <a:gd name="T6" fmla="*/ 0 w 303"/>
                <a:gd name="T7" fmla="*/ 0 h 305"/>
                <a:gd name="T8" fmla="*/ 48 w 303"/>
                <a:gd name="T9" fmla="*/ 140 h 305"/>
                <a:gd name="T10" fmla="*/ 81 w 303"/>
                <a:gd name="T11" fmla="*/ 106 h 305"/>
                <a:gd name="T12" fmla="*/ 165 w 303"/>
                <a:gd name="T13" fmla="*/ 190 h 305"/>
                <a:gd name="T14" fmla="*/ 190 w 303"/>
                <a:gd name="T15" fmla="*/ 164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a:noFill/>
            </a:ln>
            <a:extLst>
              <a:ext uri="{91240B29-F687-4F45-9708-019B960494DF}">
                <a14:hiddenLine xmlns:a14="http://schemas.microsoft.com/office/drawing/2010/main" w="11113" cap="flat">
                  <a:solidFill>
                    <a:srgbClr val="000000"/>
                  </a:solidFill>
                  <a:prstDash val="solid"/>
                  <a:miter lim="800000"/>
                  <a:headEnd/>
                  <a:tailEnd/>
                </a14:hiddenLine>
              </a:ext>
            </a:extLst>
          </p:spPr>
          <p:txBody>
            <a:bodyPr/>
            <a:lstStyle/>
            <a:p>
              <a:endParaRPr lang="zh-CN" altLang="en-US"/>
            </a:p>
          </p:txBody>
        </p:sp>
        <p:sp>
          <p:nvSpPr>
            <p:cNvPr id="54309"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headEnd/>
              <a:tailEnd/>
            </a:ln>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000000"/>
                </a:solidFill>
                <a:latin typeface="Arial" charset="0"/>
              </a:endParaRPr>
            </a:p>
          </p:txBody>
        </p:sp>
      </p:grpSp>
      <p:sp>
        <p:nvSpPr>
          <p:cNvPr id="54296" name="Line 43"/>
          <p:cNvSpPr>
            <a:spLocks noChangeShapeType="1"/>
          </p:cNvSpPr>
          <p:nvPr/>
        </p:nvSpPr>
        <p:spPr bwMode="auto">
          <a:xfrm>
            <a:off x="2516188" y="2878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297" name="Line 45"/>
          <p:cNvSpPr>
            <a:spLocks noChangeShapeType="1"/>
          </p:cNvSpPr>
          <p:nvPr/>
        </p:nvSpPr>
        <p:spPr bwMode="auto">
          <a:xfrm>
            <a:off x="5483225" y="911225"/>
            <a:ext cx="15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Freeform 11"/>
          <p:cNvSpPr>
            <a:spLocks/>
          </p:cNvSpPr>
          <p:nvPr/>
        </p:nvSpPr>
        <p:spPr bwMode="auto">
          <a:xfrm>
            <a:off x="2347913" y="2738438"/>
            <a:ext cx="981075" cy="198437"/>
          </a:xfrm>
          <a:custGeom>
            <a:avLst/>
            <a:gdLst>
              <a:gd name="T0" fmla="*/ 0 w 618"/>
              <a:gd name="T1" fmla="*/ 236263608 h 167"/>
              <a:gd name="T2" fmla="*/ 1552416250 w 618"/>
              <a:gd name="T3" fmla="*/ 28294502 h 167"/>
              <a:gd name="T4" fmla="*/ 1557456563 w 618"/>
              <a:gd name="T5" fmla="*/ 0 h 167"/>
              <a:gd name="T6" fmla="*/ 5040313 w 618"/>
              <a:gd name="T7" fmla="*/ 21645674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headEnd/>
            <a:tailEnd/>
          </a:ln>
        </p:spPr>
        <p:txBody>
          <a:bodyPr/>
          <a:lstStyle/>
          <a:p>
            <a:endParaRPr lang="zh-CN" altLang="en-US"/>
          </a:p>
        </p:txBody>
      </p:sp>
      <p:sp>
        <p:nvSpPr>
          <p:cNvPr id="112" name="Freeform 13"/>
          <p:cNvSpPr>
            <a:spLocks/>
          </p:cNvSpPr>
          <p:nvPr/>
        </p:nvSpPr>
        <p:spPr bwMode="auto">
          <a:xfrm>
            <a:off x="3297238" y="2459038"/>
            <a:ext cx="1566862" cy="309562"/>
          </a:xfrm>
          <a:custGeom>
            <a:avLst/>
            <a:gdLst>
              <a:gd name="T0" fmla="*/ 0 w 987"/>
              <a:gd name="T1" fmla="*/ 368572852 h 260"/>
              <a:gd name="T2" fmla="*/ 2147483647 w 987"/>
              <a:gd name="T3" fmla="*/ 26934275 h 260"/>
              <a:gd name="T4" fmla="*/ 2147483647 w 987"/>
              <a:gd name="T5" fmla="*/ 0 h 260"/>
              <a:gd name="T6" fmla="*/ 20161244 w 987"/>
              <a:gd name="T7" fmla="*/ 337385671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a:lstStyle/>
          <a:p>
            <a:endParaRPr lang="zh-CN" altLang="en-US"/>
          </a:p>
        </p:txBody>
      </p:sp>
      <p:sp>
        <p:nvSpPr>
          <p:cNvPr id="113" name="Freeform 15"/>
          <p:cNvSpPr>
            <a:spLocks/>
          </p:cNvSpPr>
          <p:nvPr/>
        </p:nvSpPr>
        <p:spPr bwMode="auto">
          <a:xfrm>
            <a:off x="2454275" y="946150"/>
            <a:ext cx="2541588" cy="846138"/>
          </a:xfrm>
          <a:custGeom>
            <a:avLst/>
            <a:gdLst>
              <a:gd name="T0" fmla="*/ 2147483647 w 1002"/>
              <a:gd name="T1" fmla="*/ 13683504 h 396"/>
              <a:gd name="T2" fmla="*/ 2147483647 w 1002"/>
              <a:gd name="T3" fmla="*/ 54734018 h 396"/>
              <a:gd name="T4" fmla="*/ 2147483647 w 1002"/>
              <a:gd name="T5" fmla="*/ 50174274 h 396"/>
              <a:gd name="T6" fmla="*/ 2147483647 w 1002"/>
              <a:gd name="T7" fmla="*/ 41050513 h 396"/>
              <a:gd name="T8" fmla="*/ 2147483647 w 1002"/>
              <a:gd name="T9" fmla="*/ 41050513 h 396"/>
              <a:gd name="T10" fmla="*/ 2147483647 w 1002"/>
              <a:gd name="T11" fmla="*/ 50174274 h 396"/>
              <a:gd name="T12" fmla="*/ 2147483647 w 1002"/>
              <a:gd name="T13" fmla="*/ 72979403 h 396"/>
              <a:gd name="T14" fmla="*/ 2147483647 w 1002"/>
              <a:gd name="T15" fmla="*/ 1021720182 h 396"/>
              <a:gd name="T16" fmla="*/ 2147483647 w 1002"/>
              <a:gd name="T17" fmla="*/ 1112947106 h 396"/>
              <a:gd name="T18" fmla="*/ 6435138 w 1002"/>
              <a:gd name="T19" fmla="*/ 1806256771 h 396"/>
              <a:gd name="T20" fmla="*/ 0 w 1002"/>
              <a:gd name="T21" fmla="*/ 1778889763 h 396"/>
              <a:gd name="T22" fmla="*/ 2147483647 w 1002"/>
              <a:gd name="T23" fmla="*/ 1081018217 h 396"/>
              <a:gd name="T24" fmla="*/ 2147483647 w 1002"/>
              <a:gd name="T25" fmla="*/ 994353173 h 396"/>
              <a:gd name="T26" fmla="*/ 2147483647 w 1002"/>
              <a:gd name="T27" fmla="*/ 36490770 h 396"/>
              <a:gd name="T28" fmla="*/ 2147483647 w 1002"/>
              <a:gd name="T29" fmla="*/ 13683504 h 396"/>
              <a:gd name="T30" fmla="*/ 2147483647 w 1002"/>
              <a:gd name="T31" fmla="*/ 4561880 h 396"/>
              <a:gd name="T32" fmla="*/ 2147483647 w 1002"/>
              <a:gd name="T33" fmla="*/ 0 h 396"/>
              <a:gd name="T34" fmla="*/ 2147483647 w 1002"/>
              <a:gd name="T35" fmla="*/ 13683504 h 396"/>
              <a:gd name="T36" fmla="*/ 2147483647 w 1002"/>
              <a:gd name="T37" fmla="*/ 13683504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a:lstStyle/>
          <a:p>
            <a:endParaRPr lang="zh-CN" altLang="en-US"/>
          </a:p>
        </p:txBody>
      </p:sp>
      <p:sp>
        <p:nvSpPr>
          <p:cNvPr id="114" name="Freeform 16"/>
          <p:cNvSpPr>
            <a:spLocks/>
          </p:cNvSpPr>
          <p:nvPr/>
        </p:nvSpPr>
        <p:spPr bwMode="auto">
          <a:xfrm>
            <a:off x="2132013" y="1778000"/>
            <a:ext cx="325437" cy="1190625"/>
          </a:xfrm>
          <a:custGeom>
            <a:avLst/>
            <a:gdLst>
              <a:gd name="T0" fmla="*/ 827418488 w 128"/>
              <a:gd name="T1" fmla="*/ 27316095 h 558"/>
              <a:gd name="T2" fmla="*/ 801561501 w 128"/>
              <a:gd name="T3" fmla="*/ 31869489 h 558"/>
              <a:gd name="T4" fmla="*/ 762776021 w 128"/>
              <a:gd name="T5" fmla="*/ 50080931 h 558"/>
              <a:gd name="T6" fmla="*/ 723990541 w 128"/>
              <a:gd name="T7" fmla="*/ 77399160 h 558"/>
              <a:gd name="T8" fmla="*/ 698133554 w 128"/>
              <a:gd name="T9" fmla="*/ 109268649 h 558"/>
              <a:gd name="T10" fmla="*/ 685205061 w 128"/>
              <a:gd name="T11" fmla="*/ 141138138 h 558"/>
              <a:gd name="T12" fmla="*/ 413709244 w 128"/>
              <a:gd name="T13" fmla="*/ 1092680091 h 558"/>
              <a:gd name="T14" fmla="*/ 355532295 w 128"/>
              <a:gd name="T15" fmla="*/ 1306661862 h 558"/>
              <a:gd name="T16" fmla="*/ 45248455 w 128"/>
              <a:gd name="T17" fmla="*/ 2147483647 h 558"/>
              <a:gd name="T18" fmla="*/ 38785480 w 128"/>
              <a:gd name="T19" fmla="*/ 2147483647 h 558"/>
              <a:gd name="T20" fmla="*/ 51713973 w 128"/>
              <a:gd name="T21" fmla="*/ 2147483647 h 558"/>
              <a:gd name="T22" fmla="*/ 84033935 w 128"/>
              <a:gd name="T23" fmla="*/ 2147483647 h 558"/>
              <a:gd name="T24" fmla="*/ 122819415 w 128"/>
              <a:gd name="T25" fmla="*/ 2147483647 h 558"/>
              <a:gd name="T26" fmla="*/ 555922670 w 128"/>
              <a:gd name="T27" fmla="*/ 2147483647 h 558"/>
              <a:gd name="T28" fmla="*/ 549457152 w 128"/>
              <a:gd name="T29" fmla="*/ 2147483647 h 558"/>
              <a:gd name="T30" fmla="*/ 109890922 w 128"/>
              <a:gd name="T31" fmla="*/ 2147483647 h 558"/>
              <a:gd name="T32" fmla="*/ 58176949 w 128"/>
              <a:gd name="T33" fmla="*/ 2147483647 h 558"/>
              <a:gd name="T34" fmla="*/ 19391469 w 128"/>
              <a:gd name="T35" fmla="*/ 2147483647 h 558"/>
              <a:gd name="T36" fmla="*/ 0 w 128"/>
              <a:gd name="T37" fmla="*/ 2147483647 h 558"/>
              <a:gd name="T38" fmla="*/ 6462975 w 128"/>
              <a:gd name="T39" fmla="*/ 2147483647 h 558"/>
              <a:gd name="T40" fmla="*/ 316746815 w 128"/>
              <a:gd name="T41" fmla="*/ 1315768649 h 558"/>
              <a:gd name="T42" fmla="*/ 374923764 w 128"/>
              <a:gd name="T43" fmla="*/ 1101784745 h 558"/>
              <a:gd name="T44" fmla="*/ 646419581 w 128"/>
              <a:gd name="T45" fmla="*/ 150242792 h 558"/>
              <a:gd name="T46" fmla="*/ 672276568 w 128"/>
              <a:gd name="T47" fmla="*/ 104715255 h 558"/>
              <a:gd name="T48" fmla="*/ 711062048 w 128"/>
              <a:gd name="T49" fmla="*/ 63738978 h 558"/>
              <a:gd name="T50" fmla="*/ 756313046 w 128"/>
              <a:gd name="T51" fmla="*/ 27316095 h 558"/>
              <a:gd name="T52" fmla="*/ 814489994 w 128"/>
              <a:gd name="T53" fmla="*/ 4553394 h 558"/>
              <a:gd name="T54" fmla="*/ 820955512 w 128"/>
              <a:gd name="T55" fmla="*/ 0 h 558"/>
              <a:gd name="T56" fmla="*/ 827418488 w 128"/>
              <a:gd name="T57" fmla="*/ 27316095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headEnd/>
            <a:tailEnd/>
          </a:ln>
        </p:spPr>
        <p:txBody>
          <a:bodyPr/>
          <a:lstStyle/>
          <a:p>
            <a:endParaRPr lang="zh-CN" altLang="en-US"/>
          </a:p>
        </p:txBody>
      </p:sp>
      <p:sp>
        <p:nvSpPr>
          <p:cNvPr id="115" name="Freeform 17"/>
          <p:cNvSpPr>
            <a:spLocks/>
          </p:cNvSpPr>
          <p:nvPr/>
        </p:nvSpPr>
        <p:spPr bwMode="auto">
          <a:xfrm>
            <a:off x="4867275" y="952500"/>
            <a:ext cx="1308100" cy="1528763"/>
          </a:xfrm>
          <a:custGeom>
            <a:avLst/>
            <a:gdLst>
              <a:gd name="T0" fmla="*/ 295625530 w 516"/>
              <a:gd name="T1" fmla="*/ 41028924 h 716"/>
              <a:gd name="T2" fmla="*/ 2147483647 w 516"/>
              <a:gd name="T3" fmla="*/ 674707593 h 716"/>
              <a:gd name="T4" fmla="*/ 2147483647 w 516"/>
              <a:gd name="T5" fmla="*/ 702060921 h 716"/>
              <a:gd name="T6" fmla="*/ 2147483647 w 516"/>
              <a:gd name="T7" fmla="*/ 747650513 h 716"/>
              <a:gd name="T8" fmla="*/ 2147483647 w 516"/>
              <a:gd name="T9" fmla="*/ 797796501 h 716"/>
              <a:gd name="T10" fmla="*/ 2147483647 w 516"/>
              <a:gd name="T11" fmla="*/ 852503157 h 716"/>
              <a:gd name="T12" fmla="*/ 726208447 w 516"/>
              <a:gd name="T13" fmla="*/ 2147483647 h 716"/>
              <a:gd name="T14" fmla="*/ 642662432 w 516"/>
              <a:gd name="T15" fmla="*/ 2147483647 h 716"/>
              <a:gd name="T16" fmla="*/ 539837153 w 516"/>
              <a:gd name="T17" fmla="*/ 2147483647 h 716"/>
              <a:gd name="T18" fmla="*/ 424156495 w 516"/>
              <a:gd name="T19" fmla="*/ 2147483647 h 716"/>
              <a:gd name="T20" fmla="*/ 314904794 w 516"/>
              <a:gd name="T21" fmla="*/ 2147483647 h 716"/>
              <a:gd name="T22" fmla="*/ 0 w 516"/>
              <a:gd name="T23" fmla="*/ 2147483647 h 716"/>
              <a:gd name="T24" fmla="*/ 0 w 516"/>
              <a:gd name="T25" fmla="*/ 2147483647 h 716"/>
              <a:gd name="T26" fmla="*/ 321331216 w 516"/>
              <a:gd name="T27" fmla="*/ 2147483647 h 716"/>
              <a:gd name="T28" fmla="*/ 443435760 w 516"/>
              <a:gd name="T29" fmla="*/ 2147483647 h 716"/>
              <a:gd name="T30" fmla="*/ 571969260 w 516"/>
              <a:gd name="T31" fmla="*/ 2147483647 h 716"/>
              <a:gd name="T32" fmla="*/ 694073804 w 516"/>
              <a:gd name="T33" fmla="*/ 2147483647 h 716"/>
              <a:gd name="T34" fmla="*/ 784046240 w 516"/>
              <a:gd name="T35" fmla="*/ 2147483647 h 716"/>
              <a:gd name="T36" fmla="*/ 2147483647 w 516"/>
              <a:gd name="T37" fmla="*/ 866178754 h 716"/>
              <a:gd name="T38" fmla="*/ 2147483647 w 516"/>
              <a:gd name="T39" fmla="*/ 793237969 h 716"/>
              <a:gd name="T40" fmla="*/ 2147483647 w 516"/>
              <a:gd name="T41" fmla="*/ 724855717 h 716"/>
              <a:gd name="T42" fmla="*/ 2147483647 w 516"/>
              <a:gd name="T43" fmla="*/ 670149061 h 716"/>
              <a:gd name="T44" fmla="*/ 2147483647 w 516"/>
              <a:gd name="T45" fmla="*/ 629120137 h 716"/>
              <a:gd name="T46" fmla="*/ 327757637 w 516"/>
              <a:gd name="T47" fmla="*/ 0 h 716"/>
              <a:gd name="T48" fmla="*/ 295625530 w 516"/>
              <a:gd name="T49" fmla="*/ 41028924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a:lstStyle/>
          <a:p>
            <a:endParaRPr lang="zh-CN" altLang="en-US"/>
          </a:p>
        </p:txBody>
      </p:sp>
      <p:sp>
        <p:nvSpPr>
          <p:cNvPr id="116" name="Line 51"/>
          <p:cNvSpPr>
            <a:spLocks noChangeShapeType="1"/>
          </p:cNvSpPr>
          <p:nvPr/>
        </p:nvSpPr>
        <p:spPr bwMode="auto">
          <a:xfrm>
            <a:off x="4322763" y="4365625"/>
            <a:ext cx="2659062" cy="4763"/>
          </a:xfrm>
          <a:prstGeom prst="line">
            <a:avLst/>
          </a:prstGeom>
          <a:noFill/>
          <a:ln w="33338">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TextBox 116"/>
          <p:cNvSpPr txBox="1">
            <a:spLocks noChangeArrowheads="1"/>
          </p:cNvSpPr>
          <p:nvPr/>
        </p:nvSpPr>
        <p:spPr bwMode="auto">
          <a:xfrm rot="-1154752">
            <a:off x="3276600" y="1492250"/>
            <a:ext cx="15700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5400" b="1">
                <a:solidFill>
                  <a:srgbClr val="FFFFFF"/>
                </a:solidFill>
                <a:latin typeface="微软雅黑" pitchFamily="34" charset="-122"/>
                <a:ea typeface="微软雅黑" pitchFamily="34" charset="-122"/>
              </a:rPr>
              <a:t>谢谢</a:t>
            </a:r>
          </a:p>
        </p:txBody>
      </p:sp>
      <p:sp>
        <p:nvSpPr>
          <p:cNvPr id="54305" name="TextBox 19"/>
          <p:cNvSpPr txBox="1">
            <a:spLocks noChangeArrowheads="1"/>
          </p:cNvSpPr>
          <p:nvPr/>
        </p:nvSpPr>
        <p:spPr bwMode="auto">
          <a:xfrm>
            <a:off x="8545513" y="42195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a:solidFill>
                <a:srgbClr val="FFFFFF"/>
              </a:solidFill>
              <a:latin typeface="Arial" charset="0"/>
            </a:endParaRPr>
          </a:p>
        </p:txBody>
      </p:sp>
      <p:sp>
        <p:nvSpPr>
          <p:cNvPr id="119" name="Line 51"/>
          <p:cNvSpPr>
            <a:spLocks noChangeShapeType="1"/>
          </p:cNvSpPr>
          <p:nvPr/>
        </p:nvSpPr>
        <p:spPr bwMode="auto">
          <a:xfrm>
            <a:off x="6935788" y="1666875"/>
            <a:ext cx="3554412" cy="0"/>
          </a:xfrm>
          <a:prstGeom prst="line">
            <a:avLst/>
          </a:prstGeom>
          <a:noFill/>
          <a:ln w="33338">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down)">
                                      <p:cBhvr>
                                        <p:cTn id="11" dur="500"/>
                                        <p:tgtEl>
                                          <p:spTgt spid="98"/>
                                        </p:tgtEl>
                                      </p:cBhvr>
                                    </p:animEffect>
                                  </p:childTnLst>
                                </p:cTn>
                              </p:par>
                            </p:childTnLst>
                          </p:cTn>
                        </p:par>
                        <p:par>
                          <p:cTn id="12" fill="hold" nodeType="afterGroup">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nodeType="afterGroup">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down)">
                                      <p:cBhvr>
                                        <p:cTn id="19" dur="500"/>
                                        <p:tgtEl>
                                          <p:spTgt spid="114"/>
                                        </p:tgtEl>
                                      </p:cBhvr>
                                    </p:animEffect>
                                  </p:childTnLst>
                                </p:cTn>
                              </p:par>
                            </p:childTnLst>
                          </p:cTn>
                        </p:par>
                        <p:par>
                          <p:cTn id="20" fill="hold" nodeType="afterGroup">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wipe(down)">
                                      <p:cBhvr>
                                        <p:cTn id="23" dur="500"/>
                                        <p:tgtEl>
                                          <p:spTgt spid="113"/>
                                        </p:tgtEl>
                                      </p:cBhvr>
                                    </p:animEffect>
                                  </p:childTnLst>
                                </p:cTn>
                              </p:par>
                            </p:childTnLst>
                          </p:cTn>
                        </p:par>
                        <p:par>
                          <p:cTn id="24" fill="hold" nodeType="afterGroup">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up)">
                                      <p:cBhvr>
                                        <p:cTn id="27" dur="500"/>
                                        <p:tgtEl>
                                          <p:spTgt spid="115"/>
                                        </p:tgtEl>
                                      </p:cBhvr>
                                    </p:animEffect>
                                  </p:childTnLst>
                                </p:cTn>
                              </p:par>
                            </p:childTnLst>
                          </p:cTn>
                        </p:par>
                        <p:par>
                          <p:cTn id="28" fill="hold" nodeType="afterGroup">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wipe(up)">
                                      <p:cBhvr>
                                        <p:cTn id="31" dur="500"/>
                                        <p:tgtEl>
                                          <p:spTgt spid="112"/>
                                        </p:tgtEl>
                                      </p:cBhvr>
                                    </p:animEffect>
                                  </p:childTnLst>
                                </p:cTn>
                              </p:par>
                            </p:childTnLst>
                          </p:cTn>
                        </p:par>
                        <p:par>
                          <p:cTn id="32" fill="hold" nodeType="afterGroup">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up)">
                                      <p:cBhvr>
                                        <p:cTn id="35" dur="500"/>
                                        <p:tgtEl>
                                          <p:spTgt spid="100"/>
                                        </p:tgtEl>
                                      </p:cBhvr>
                                    </p:animEffect>
                                  </p:childTnLst>
                                </p:cTn>
                              </p:par>
                            </p:childTnLst>
                          </p:cTn>
                        </p:par>
                        <p:par>
                          <p:cTn id="36" fill="hold" nodeType="afterGroup">
                            <p:stCondLst>
                              <p:cond delay="4500"/>
                            </p:stCondLst>
                            <p:childTnLst>
                              <p:par>
                                <p:cTn id="37" presetID="22" presetClass="entr" presetSubtype="8" fill="hold" nodeType="afterEffect">
                                  <p:stCondLst>
                                    <p:cond delay="0"/>
                                  </p:stCondLst>
                                  <p:childTnLst>
                                    <p:set>
                                      <p:cBhvr>
                                        <p:cTn id="38" dur="1" fill="hold">
                                          <p:stCondLst>
                                            <p:cond delay="0"/>
                                          </p:stCondLst>
                                        </p:cTn>
                                        <p:tgtEl>
                                          <p:spTgt spid="117">
                                            <p:txEl>
                                              <p:pRg st="0" end="0"/>
                                            </p:txEl>
                                          </p:spTgt>
                                        </p:tgtEl>
                                        <p:attrNameLst>
                                          <p:attrName>style.visibility</p:attrName>
                                        </p:attrNameLst>
                                      </p:cBhvr>
                                      <p:to>
                                        <p:strVal val="visible"/>
                                      </p:to>
                                    </p:set>
                                    <p:animEffect transition="in" filter="wipe(left)">
                                      <p:cBhvr>
                                        <p:cTn id="39" dur="500"/>
                                        <p:tgtEl>
                                          <p:spTgt spid="117">
                                            <p:txEl>
                                              <p:pRg st="0" end="0"/>
                                            </p:txEl>
                                          </p:spTgt>
                                        </p:tgtEl>
                                      </p:cBhvr>
                                    </p:animEffect>
                                  </p:childTnLst>
                                </p:cTn>
                              </p:par>
                            </p:childTnLst>
                          </p:cTn>
                        </p:par>
                        <p:par>
                          <p:cTn id="40" fill="hold" nodeType="afterGroup">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wipe(left)">
                                      <p:cBhvr>
                                        <p:cTn id="43" dur="500"/>
                                        <p:tgtEl>
                                          <p:spTgt spid="116"/>
                                        </p:tgtEl>
                                      </p:cBhvr>
                                    </p:animEffect>
                                  </p:childTnLst>
                                </p:cTn>
                              </p:par>
                            </p:childTnLst>
                          </p:cTn>
                        </p:par>
                        <p:par>
                          <p:cTn id="44" fill="hold" nodeType="afterGroup">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wipe(down)">
                                      <p:cBhvr>
                                        <p:cTn id="47" dur="500"/>
                                        <p:tgtEl>
                                          <p:spTgt spid="95"/>
                                        </p:tgtEl>
                                      </p:cBhvr>
                                    </p:animEffect>
                                  </p:childTnLst>
                                </p:cTn>
                              </p:par>
                            </p:childTnLst>
                          </p:cTn>
                        </p:par>
                        <p:par>
                          <p:cTn id="48" fill="hold" nodeType="afterGroup">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wipe(left)">
                                      <p:cBhvr>
                                        <p:cTn id="51" dur="500"/>
                                        <p:tgtEl>
                                          <p:spTgt spid="119"/>
                                        </p:tgtEl>
                                      </p:cBhvr>
                                    </p:animEffect>
                                  </p:childTnLst>
                                </p:cTn>
                              </p:par>
                              <p:par>
                                <p:cTn id="52" presetID="17" presetClass="entr" presetSubtype="10"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500" fill="hold"/>
                                        <p:tgtEl>
                                          <p:spTgt spid="101"/>
                                        </p:tgtEl>
                                        <p:attrNameLst>
                                          <p:attrName>ppt_w</p:attrName>
                                        </p:attrNameLst>
                                      </p:cBhvr>
                                      <p:tavLst>
                                        <p:tav tm="0">
                                          <p:val>
                                            <p:fltVal val="0"/>
                                          </p:val>
                                        </p:tav>
                                        <p:tav tm="100000">
                                          <p:val>
                                            <p:strVal val="#ppt_w"/>
                                          </p:val>
                                        </p:tav>
                                      </p:tavLst>
                                    </p:anim>
                                    <p:anim calcmode="lin" valueType="num">
                                      <p:cBhvr>
                                        <p:cTn id="55" dur="500" fill="hold"/>
                                        <p:tgtEl>
                                          <p:spTgt spid="101"/>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6500"/>
                            </p:stCondLst>
                            <p:childTnLst>
                              <p:par>
                                <p:cTn id="57" presetID="17" presetClass="entr" presetSubtype="10" fill="hold" nodeType="afterEffect">
                                  <p:stCondLst>
                                    <p:cond delay="0"/>
                                  </p:stCondLst>
                                  <p:childTnLst>
                                    <p:set>
                                      <p:cBhvr>
                                        <p:cTn id="58" dur="1" fill="hold">
                                          <p:stCondLst>
                                            <p:cond delay="0"/>
                                          </p:stCondLst>
                                        </p:cTn>
                                        <p:tgtEl>
                                          <p:spTgt spid="102"/>
                                        </p:tgtEl>
                                        <p:attrNameLst>
                                          <p:attrName>style.visibility</p:attrName>
                                        </p:attrNameLst>
                                      </p:cBhvr>
                                      <p:to>
                                        <p:strVal val="visible"/>
                                      </p:to>
                                    </p:set>
                                    <p:anim calcmode="lin" valueType="num">
                                      <p:cBhvr>
                                        <p:cTn id="59" dur="500" fill="hold"/>
                                        <p:tgtEl>
                                          <p:spTgt spid="102"/>
                                        </p:tgtEl>
                                        <p:attrNameLst>
                                          <p:attrName>ppt_w</p:attrName>
                                        </p:attrNameLst>
                                      </p:cBhvr>
                                      <p:tavLst>
                                        <p:tav tm="0">
                                          <p:val>
                                            <p:fltVal val="0"/>
                                          </p:val>
                                        </p:tav>
                                        <p:tav tm="100000">
                                          <p:val>
                                            <p:strVal val="#ppt_w"/>
                                          </p:val>
                                        </p:tav>
                                      </p:tavLst>
                                    </p:anim>
                                    <p:anim calcmode="lin" valueType="num">
                                      <p:cBhvr>
                                        <p:cTn id="60" dur="500" fill="hold"/>
                                        <p:tgtEl>
                                          <p:spTgt spid="102"/>
                                        </p:tgtEl>
                                        <p:attrNameLst>
                                          <p:attrName>ppt_h</p:attrName>
                                        </p:attrNameLst>
                                      </p:cBhvr>
                                      <p:tavLst>
                                        <p:tav tm="0">
                                          <p:val>
                                            <p:strVal val="#ppt_h"/>
                                          </p:val>
                                        </p:tav>
                                        <p:tav tm="100000">
                                          <p:val>
                                            <p:strVal val="#ppt_h"/>
                                          </p:val>
                                        </p:tav>
                                      </p:tavLst>
                                    </p:anim>
                                  </p:childTnLst>
                                </p:cTn>
                              </p:par>
                              <p:par>
                                <p:cTn id="61" presetID="17" presetClass="entr" presetSubtype="10" fill="hold" nodeType="with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p:cTn id="63" dur="500" fill="hold"/>
                                        <p:tgtEl>
                                          <p:spTgt spid="106"/>
                                        </p:tgtEl>
                                        <p:attrNameLst>
                                          <p:attrName>ppt_w</p:attrName>
                                        </p:attrNameLst>
                                      </p:cBhvr>
                                      <p:tavLst>
                                        <p:tav tm="0">
                                          <p:val>
                                            <p:fltVal val="0"/>
                                          </p:val>
                                        </p:tav>
                                        <p:tav tm="100000">
                                          <p:val>
                                            <p:strVal val="#ppt_w"/>
                                          </p:val>
                                        </p:tav>
                                      </p:tavLst>
                                    </p:anim>
                                    <p:anim calcmode="lin" valueType="num">
                                      <p:cBhvr>
                                        <p:cTn id="64" dur="500" fill="hold"/>
                                        <p:tgtEl>
                                          <p:spTgt spid="106"/>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7000"/>
                            </p:stCondLst>
                            <p:childTnLst>
                              <p:par>
                                <p:cTn id="66" presetID="22" presetClass="entr" presetSubtype="8" fill="hold" nodeType="afterEffect">
                                  <p:stCondLst>
                                    <p:cond delay="0"/>
                                  </p:stCondLst>
                                  <p:childTnLst>
                                    <p:set>
                                      <p:cBhvr>
                                        <p:cTn id="67" dur="1" fill="hold">
                                          <p:stCondLst>
                                            <p:cond delay="0"/>
                                          </p:stCondLst>
                                        </p:cTn>
                                        <p:tgtEl>
                                          <p:spTgt spid="89">
                                            <p:txEl>
                                              <p:pRg st="0" end="0"/>
                                            </p:txEl>
                                          </p:spTgt>
                                        </p:tgtEl>
                                        <p:attrNameLst>
                                          <p:attrName>style.visibility</p:attrName>
                                        </p:attrNameLst>
                                      </p:cBhvr>
                                      <p:to>
                                        <p:strVal val="visible"/>
                                      </p:to>
                                    </p:set>
                                    <p:animEffect transition="in" filter="wipe(left)">
                                      <p:cBhvr>
                                        <p:cTn id="68"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8" grpId="0" animBg="1"/>
      <p:bldP spid="100" grpId="0" animBg="1"/>
      <p:bldP spid="101" grpId="0" animBg="1"/>
      <p:bldP spid="111" grpId="0" animBg="1"/>
      <p:bldP spid="112" grpId="0" animBg="1"/>
      <p:bldP spid="113" grpId="0" animBg="1"/>
      <p:bldP spid="114" grpId="0" animBg="1"/>
      <p:bldP spid="115" grpId="0" animBg="1"/>
      <p:bldP spid="116" grpId="0" animBg="1"/>
      <p:bldP spid="1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5729" y="6093296"/>
            <a:ext cx="4228273" cy="369332"/>
          </a:xfrm>
          <a:prstGeom prst="rect">
            <a:avLst/>
          </a:prstGeom>
        </p:spPr>
        <p:txBody>
          <a:bodyPr wrap="none">
            <a:spAutoFit/>
          </a:bodyPr>
          <a:lstStyle/>
          <a:p>
            <a:r>
              <a:rPr lang="en-US" altLang="zh-CN" dirty="0"/>
              <a:t>http://scratch.mit.edu/projects/26351912/</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1057275"/>
            <a:ext cx="92011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50271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5729" y="6093296"/>
            <a:ext cx="4228273" cy="369332"/>
          </a:xfrm>
          <a:prstGeom prst="rect">
            <a:avLst/>
          </a:prstGeom>
        </p:spPr>
        <p:txBody>
          <a:bodyPr wrap="none">
            <a:spAutoFit/>
          </a:bodyPr>
          <a:lstStyle/>
          <a:p>
            <a:r>
              <a:rPr lang="en-US" altLang="zh-CN" dirty="0"/>
              <a:t>http://scratch.mit.edu/projects/26351912/</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919163"/>
            <a:ext cx="91440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994" y="1582266"/>
            <a:ext cx="44672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0120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5729" y="6093296"/>
            <a:ext cx="4228273" cy="369332"/>
          </a:xfrm>
          <a:prstGeom prst="rect">
            <a:avLst/>
          </a:prstGeom>
        </p:spPr>
        <p:txBody>
          <a:bodyPr wrap="none">
            <a:spAutoFit/>
          </a:bodyPr>
          <a:lstStyle/>
          <a:p>
            <a:r>
              <a:rPr lang="en-US" altLang="zh-CN" dirty="0"/>
              <a:t>http://scratch.mit.edu/projects/26351912/</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952" y="1102196"/>
            <a:ext cx="926782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74460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24667</TotalTime>
  <Words>3966</Words>
  <Application>Microsoft Office PowerPoint</Application>
  <PresentationFormat>自定义</PresentationFormat>
  <Paragraphs>263</Paragraphs>
  <Slides>63</Slides>
  <Notes>1</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lenovo</cp:lastModifiedBy>
  <cp:revision>4680</cp:revision>
  <dcterms:created xsi:type="dcterms:W3CDTF">2012-10-07T00:28:30Z</dcterms:created>
  <dcterms:modified xsi:type="dcterms:W3CDTF">2014-09-29T06:32:38Z</dcterms:modified>
</cp:coreProperties>
</file>