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59" r:id="rId4"/>
    <p:sldId id="258" r:id="rId5"/>
    <p:sldId id="260" r:id="rId6"/>
    <p:sldId id="261" r:id="rId7"/>
    <p:sldId id="262" r:id="rId8"/>
    <p:sldId id="338" r:id="rId9"/>
    <p:sldId id="339" r:id="rId10"/>
    <p:sldId id="340" r:id="rId11"/>
    <p:sldId id="341" r:id="rId12"/>
    <p:sldId id="342" r:id="rId13"/>
    <p:sldId id="263" r:id="rId14"/>
    <p:sldId id="343" r:id="rId15"/>
    <p:sldId id="344" r:id="rId16"/>
    <p:sldId id="271" r:id="rId17"/>
    <p:sldId id="266" r:id="rId18"/>
    <p:sldId id="296" r:id="rId19"/>
    <p:sldId id="297" r:id="rId20"/>
    <p:sldId id="298" r:id="rId21"/>
    <p:sldId id="299" r:id="rId22"/>
    <p:sldId id="267" r:id="rId23"/>
    <p:sldId id="300" r:id="rId24"/>
    <p:sldId id="301" r:id="rId25"/>
    <p:sldId id="302" r:id="rId26"/>
    <p:sldId id="303" r:id="rId27"/>
    <p:sldId id="304" r:id="rId28"/>
    <p:sldId id="305" r:id="rId29"/>
    <p:sldId id="306" r:id="rId30"/>
    <p:sldId id="268" r:id="rId31"/>
    <p:sldId id="269" r:id="rId32"/>
    <p:sldId id="270" r:id="rId33"/>
    <p:sldId id="272" r:id="rId34"/>
    <p:sldId id="273" r:id="rId35"/>
    <p:sldId id="274" r:id="rId36"/>
    <p:sldId id="275" r:id="rId37"/>
    <p:sldId id="276" r:id="rId38"/>
    <p:sldId id="277" r:id="rId39"/>
    <p:sldId id="278" r:id="rId40"/>
    <p:sldId id="279"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307" r:id="rId56"/>
    <p:sldId id="308" r:id="rId57"/>
    <p:sldId id="309" r:id="rId58"/>
    <p:sldId id="310" r:id="rId59"/>
    <p:sldId id="311" r:id="rId60"/>
    <p:sldId id="312" r:id="rId61"/>
    <p:sldId id="313" r:id="rId62"/>
    <p:sldId id="314" r:id="rId63"/>
    <p:sldId id="315" r:id="rId64"/>
    <p:sldId id="317" r:id="rId65"/>
    <p:sldId id="319" r:id="rId66"/>
    <p:sldId id="320" r:id="rId67"/>
    <p:sldId id="321"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6" autoAdjust="0"/>
    <p:restoredTop sz="94660"/>
  </p:normalViewPr>
  <p:slideViewPr>
    <p:cSldViewPr>
      <p:cViewPr>
        <p:scale>
          <a:sx n="66" d="100"/>
          <a:sy n="66" d="100"/>
        </p:scale>
        <p:origin x="-13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D702A-96E2-4485-8A10-8E8CFE5FBED9}"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zh-CN" altLang="en-US"/>
        </a:p>
      </dgm:t>
    </dgm:pt>
    <dgm:pt modelId="{B08E4307-714D-4748-A432-C4B2C3C38AF0}">
      <dgm:prSet phldrT="[文本]"/>
      <dgm:spPr/>
      <dgm:t>
        <a:bodyPr/>
        <a:lstStyle/>
        <a:p>
          <a:r>
            <a:rPr lang="zh-CN" altLang="en-US" dirty="0" smtClean="0"/>
            <a:t>评价</a:t>
          </a:r>
          <a:endParaRPr lang="zh-CN" altLang="en-US" dirty="0"/>
        </a:p>
      </dgm:t>
    </dgm:pt>
    <dgm:pt modelId="{4B944DBF-8E8B-4E30-BAD6-606AEE4D8BBA}" type="parTrans" cxnId="{794BCA98-C5B1-47C8-AEF9-A12160BDAED4}">
      <dgm:prSet/>
      <dgm:spPr/>
      <dgm:t>
        <a:bodyPr/>
        <a:lstStyle/>
        <a:p>
          <a:endParaRPr lang="zh-CN" altLang="en-US"/>
        </a:p>
      </dgm:t>
    </dgm:pt>
    <dgm:pt modelId="{1EBDF114-B186-47BE-B7D8-17A5B8F0E87A}" type="sibTrans" cxnId="{794BCA98-C5B1-47C8-AEF9-A12160BDAED4}">
      <dgm:prSet/>
      <dgm:spPr/>
      <dgm:t>
        <a:bodyPr/>
        <a:lstStyle/>
        <a:p>
          <a:endParaRPr lang="zh-CN" altLang="en-US"/>
        </a:p>
      </dgm:t>
    </dgm:pt>
    <dgm:pt modelId="{B22C4117-3873-46F8-99D9-CCE142D4A9F9}">
      <dgm:prSet phldrT="[文本]"/>
      <dgm:spPr/>
      <dgm:t>
        <a:bodyPr/>
        <a:lstStyle/>
        <a:p>
          <a:r>
            <a:rPr lang="zh-CN" altLang="en-US" dirty="0" smtClean="0"/>
            <a:t>评价原则</a:t>
          </a:r>
          <a:endParaRPr lang="zh-CN" altLang="en-US" dirty="0"/>
        </a:p>
      </dgm:t>
    </dgm:pt>
    <dgm:pt modelId="{FEDDE440-4CCC-4819-856A-A203431F0E60}" type="parTrans" cxnId="{AF15EE2B-8F6A-4D37-813D-48451A2F2E8F}">
      <dgm:prSet/>
      <dgm:spPr/>
      <dgm:t>
        <a:bodyPr/>
        <a:lstStyle/>
        <a:p>
          <a:endParaRPr lang="zh-CN" altLang="en-US"/>
        </a:p>
      </dgm:t>
    </dgm:pt>
    <dgm:pt modelId="{FEA95E1B-D9AF-4B98-8F27-C343A8F3CD0A}" type="sibTrans" cxnId="{AF15EE2B-8F6A-4D37-813D-48451A2F2E8F}">
      <dgm:prSet/>
      <dgm:spPr/>
      <dgm:t>
        <a:bodyPr/>
        <a:lstStyle/>
        <a:p>
          <a:endParaRPr lang="zh-CN" altLang="en-US"/>
        </a:p>
      </dgm:t>
    </dgm:pt>
    <dgm:pt modelId="{87460973-BB8D-48F6-99EF-F62B68C8B4B2}">
      <dgm:prSet phldrT="[文本]"/>
      <dgm:spPr/>
      <dgm:t>
        <a:bodyPr/>
        <a:lstStyle/>
        <a:p>
          <a:r>
            <a:rPr lang="zh-CN" altLang="en-US" dirty="0" smtClean="0"/>
            <a:t>评价标准</a:t>
          </a:r>
          <a:endParaRPr lang="zh-CN" altLang="en-US" dirty="0"/>
        </a:p>
      </dgm:t>
    </dgm:pt>
    <dgm:pt modelId="{373BE988-E73B-40CF-875E-1844B0067FCB}" type="parTrans" cxnId="{492062FB-7D74-4F22-BF15-C3FC67C019E4}">
      <dgm:prSet/>
      <dgm:spPr/>
      <dgm:t>
        <a:bodyPr/>
        <a:lstStyle/>
        <a:p>
          <a:endParaRPr lang="zh-CN" altLang="en-US"/>
        </a:p>
      </dgm:t>
    </dgm:pt>
    <dgm:pt modelId="{1CD98239-E1AC-4A6C-8E25-B2A96871E696}" type="sibTrans" cxnId="{492062FB-7D74-4F22-BF15-C3FC67C019E4}">
      <dgm:prSet/>
      <dgm:spPr/>
      <dgm:t>
        <a:bodyPr/>
        <a:lstStyle/>
        <a:p>
          <a:endParaRPr lang="zh-CN" altLang="en-US"/>
        </a:p>
      </dgm:t>
    </dgm:pt>
    <dgm:pt modelId="{78932365-3EE8-45BF-A888-73E51E16DCCA}">
      <dgm:prSet phldrT="[文本]"/>
      <dgm:spPr/>
      <dgm:t>
        <a:bodyPr/>
        <a:lstStyle/>
        <a:p>
          <a:r>
            <a:rPr lang="zh-CN" altLang="en-US" dirty="0" smtClean="0"/>
            <a:t>实现方法</a:t>
          </a:r>
          <a:endParaRPr lang="en-US" altLang="zh-CN" dirty="0" smtClean="0"/>
        </a:p>
      </dgm:t>
    </dgm:pt>
    <dgm:pt modelId="{0D94616A-DD9D-4E12-B57D-77171295FD70}" type="parTrans" cxnId="{8D53C64C-FB1F-4D25-B12A-2DEE287386FC}">
      <dgm:prSet/>
      <dgm:spPr/>
      <dgm:t>
        <a:bodyPr/>
        <a:lstStyle/>
        <a:p>
          <a:endParaRPr lang="zh-CN" altLang="en-US"/>
        </a:p>
      </dgm:t>
    </dgm:pt>
    <dgm:pt modelId="{FDCB9D7B-C660-4C74-9541-DE7D684E5630}" type="sibTrans" cxnId="{8D53C64C-FB1F-4D25-B12A-2DEE287386FC}">
      <dgm:prSet/>
      <dgm:spPr/>
      <dgm:t>
        <a:bodyPr/>
        <a:lstStyle/>
        <a:p>
          <a:endParaRPr lang="zh-CN" altLang="en-US"/>
        </a:p>
      </dgm:t>
    </dgm:pt>
    <dgm:pt modelId="{4D91CC0A-A474-4EC1-8937-ACED5A1548AC}">
      <dgm:prSet phldrT="[文本]"/>
      <dgm:spPr/>
      <dgm:t>
        <a:bodyPr/>
        <a:lstStyle/>
        <a:p>
          <a:r>
            <a:rPr lang="zh-CN" altLang="en-US" dirty="0" smtClean="0"/>
            <a:t>分类</a:t>
          </a:r>
          <a:endParaRPr lang="en-US" altLang="zh-CN" dirty="0" smtClean="0"/>
        </a:p>
      </dgm:t>
    </dgm:pt>
    <dgm:pt modelId="{B883FFC5-ECCE-4E71-84BF-5614C5396708}" type="parTrans" cxnId="{726CF634-FF9C-4487-97C6-CB9684C96922}">
      <dgm:prSet/>
      <dgm:spPr/>
      <dgm:t>
        <a:bodyPr/>
        <a:lstStyle/>
        <a:p>
          <a:endParaRPr lang="zh-CN" altLang="en-US"/>
        </a:p>
      </dgm:t>
    </dgm:pt>
    <dgm:pt modelId="{D20CE1F4-4F31-494C-AD8A-93E1ABBD3683}" type="sibTrans" cxnId="{726CF634-FF9C-4487-97C6-CB9684C96922}">
      <dgm:prSet/>
      <dgm:spPr/>
      <dgm:t>
        <a:bodyPr/>
        <a:lstStyle/>
        <a:p>
          <a:endParaRPr lang="zh-CN" altLang="en-US"/>
        </a:p>
      </dgm:t>
    </dgm:pt>
    <dgm:pt modelId="{89CD71AC-E642-406A-8F54-86E1027A4B9C}">
      <dgm:prSet phldrT="[文本]"/>
      <dgm:spPr/>
      <dgm:t>
        <a:bodyPr/>
        <a:lstStyle/>
        <a:p>
          <a:r>
            <a:rPr lang="zh-CN" altLang="en-US" dirty="0" smtClean="0"/>
            <a:t>定义</a:t>
          </a:r>
          <a:endParaRPr lang="en-US" altLang="zh-CN" dirty="0" smtClean="0"/>
        </a:p>
      </dgm:t>
    </dgm:pt>
    <dgm:pt modelId="{6D0376CB-72EA-42FC-9F61-24853559007A}" type="parTrans" cxnId="{B4BFD612-530D-48C4-B329-0CE173186A78}">
      <dgm:prSet/>
      <dgm:spPr/>
      <dgm:t>
        <a:bodyPr/>
        <a:lstStyle/>
        <a:p>
          <a:endParaRPr lang="zh-CN" altLang="en-US"/>
        </a:p>
      </dgm:t>
    </dgm:pt>
    <dgm:pt modelId="{C40B3319-55F9-4F57-B21C-0FF75B9F38C3}" type="sibTrans" cxnId="{B4BFD612-530D-48C4-B329-0CE173186A78}">
      <dgm:prSet/>
      <dgm:spPr/>
      <dgm:t>
        <a:bodyPr/>
        <a:lstStyle/>
        <a:p>
          <a:endParaRPr lang="zh-CN" altLang="en-US"/>
        </a:p>
      </dgm:t>
    </dgm:pt>
    <dgm:pt modelId="{4A442BFB-AC78-4D89-A058-98561C0354F0}" type="pres">
      <dgm:prSet presAssocID="{B44D702A-96E2-4485-8A10-8E8CFE5FBED9}" presName="cycle" presStyleCnt="0">
        <dgm:presLayoutVars>
          <dgm:chMax val="1"/>
          <dgm:dir/>
          <dgm:animLvl val="ctr"/>
          <dgm:resizeHandles val="exact"/>
        </dgm:presLayoutVars>
      </dgm:prSet>
      <dgm:spPr/>
      <dgm:t>
        <a:bodyPr/>
        <a:lstStyle/>
        <a:p>
          <a:endParaRPr lang="zh-CN" altLang="en-US"/>
        </a:p>
      </dgm:t>
    </dgm:pt>
    <dgm:pt modelId="{50DE519A-E106-436E-BB9F-C5E5E8ACB20B}" type="pres">
      <dgm:prSet presAssocID="{B08E4307-714D-4748-A432-C4B2C3C38AF0}" presName="centerShape" presStyleLbl="node0" presStyleIdx="0" presStyleCnt="1"/>
      <dgm:spPr/>
      <dgm:t>
        <a:bodyPr/>
        <a:lstStyle/>
        <a:p>
          <a:endParaRPr lang="zh-CN" altLang="en-US"/>
        </a:p>
      </dgm:t>
    </dgm:pt>
    <dgm:pt modelId="{2DB0989B-F8FE-4D35-808C-293927DDD281}" type="pres">
      <dgm:prSet presAssocID="{FEDDE440-4CCC-4819-856A-A203431F0E60}" presName="parTrans" presStyleLbl="bgSibTrans2D1" presStyleIdx="0" presStyleCnt="5"/>
      <dgm:spPr/>
      <dgm:t>
        <a:bodyPr/>
        <a:lstStyle/>
        <a:p>
          <a:endParaRPr lang="zh-CN" altLang="en-US"/>
        </a:p>
      </dgm:t>
    </dgm:pt>
    <dgm:pt modelId="{C945742F-9839-49CB-90C6-51359997290E}" type="pres">
      <dgm:prSet presAssocID="{B22C4117-3873-46F8-99D9-CCE142D4A9F9}" presName="node" presStyleLbl="node1" presStyleIdx="0" presStyleCnt="5">
        <dgm:presLayoutVars>
          <dgm:bulletEnabled val="1"/>
        </dgm:presLayoutVars>
      </dgm:prSet>
      <dgm:spPr/>
      <dgm:t>
        <a:bodyPr/>
        <a:lstStyle/>
        <a:p>
          <a:endParaRPr lang="zh-CN" altLang="en-US"/>
        </a:p>
      </dgm:t>
    </dgm:pt>
    <dgm:pt modelId="{A9C450D0-DF1F-4257-BE24-3CEC43898AE7}" type="pres">
      <dgm:prSet presAssocID="{373BE988-E73B-40CF-875E-1844B0067FCB}" presName="parTrans" presStyleLbl="bgSibTrans2D1" presStyleIdx="1" presStyleCnt="5"/>
      <dgm:spPr/>
      <dgm:t>
        <a:bodyPr/>
        <a:lstStyle/>
        <a:p>
          <a:endParaRPr lang="zh-CN" altLang="en-US"/>
        </a:p>
      </dgm:t>
    </dgm:pt>
    <dgm:pt modelId="{7FB18D29-925A-452D-942F-B91FF0751213}" type="pres">
      <dgm:prSet presAssocID="{87460973-BB8D-48F6-99EF-F62B68C8B4B2}" presName="node" presStyleLbl="node1" presStyleIdx="1" presStyleCnt="5">
        <dgm:presLayoutVars>
          <dgm:bulletEnabled val="1"/>
        </dgm:presLayoutVars>
      </dgm:prSet>
      <dgm:spPr/>
      <dgm:t>
        <a:bodyPr/>
        <a:lstStyle/>
        <a:p>
          <a:endParaRPr lang="zh-CN" altLang="en-US"/>
        </a:p>
      </dgm:t>
    </dgm:pt>
    <dgm:pt modelId="{D7B759AD-9F41-4CE7-BE9B-E83D5D200440}" type="pres">
      <dgm:prSet presAssocID="{0D94616A-DD9D-4E12-B57D-77171295FD70}" presName="parTrans" presStyleLbl="bgSibTrans2D1" presStyleIdx="2" presStyleCnt="5"/>
      <dgm:spPr/>
      <dgm:t>
        <a:bodyPr/>
        <a:lstStyle/>
        <a:p>
          <a:endParaRPr lang="zh-CN" altLang="en-US"/>
        </a:p>
      </dgm:t>
    </dgm:pt>
    <dgm:pt modelId="{66C9A5E3-53A9-4970-864B-99D1359B27E1}" type="pres">
      <dgm:prSet presAssocID="{78932365-3EE8-45BF-A888-73E51E16DCCA}" presName="node" presStyleLbl="node1" presStyleIdx="2" presStyleCnt="5">
        <dgm:presLayoutVars>
          <dgm:bulletEnabled val="1"/>
        </dgm:presLayoutVars>
      </dgm:prSet>
      <dgm:spPr/>
      <dgm:t>
        <a:bodyPr/>
        <a:lstStyle/>
        <a:p>
          <a:endParaRPr lang="zh-CN" altLang="en-US"/>
        </a:p>
      </dgm:t>
    </dgm:pt>
    <dgm:pt modelId="{83D16F07-E845-472C-9755-419E2212F654}" type="pres">
      <dgm:prSet presAssocID="{B883FFC5-ECCE-4E71-84BF-5614C5396708}" presName="parTrans" presStyleLbl="bgSibTrans2D1" presStyleIdx="3" presStyleCnt="5"/>
      <dgm:spPr/>
      <dgm:t>
        <a:bodyPr/>
        <a:lstStyle/>
        <a:p>
          <a:endParaRPr lang="zh-CN" altLang="en-US"/>
        </a:p>
      </dgm:t>
    </dgm:pt>
    <dgm:pt modelId="{4C9001BD-88C8-4BD9-874C-4C6018A880DD}" type="pres">
      <dgm:prSet presAssocID="{4D91CC0A-A474-4EC1-8937-ACED5A1548AC}" presName="node" presStyleLbl="node1" presStyleIdx="3" presStyleCnt="5">
        <dgm:presLayoutVars>
          <dgm:bulletEnabled val="1"/>
        </dgm:presLayoutVars>
      </dgm:prSet>
      <dgm:spPr/>
      <dgm:t>
        <a:bodyPr/>
        <a:lstStyle/>
        <a:p>
          <a:endParaRPr lang="zh-CN" altLang="en-US"/>
        </a:p>
      </dgm:t>
    </dgm:pt>
    <dgm:pt modelId="{2B9BE9A5-B4B7-4B77-824D-8FF94899F80E}" type="pres">
      <dgm:prSet presAssocID="{6D0376CB-72EA-42FC-9F61-24853559007A}" presName="parTrans" presStyleLbl="bgSibTrans2D1" presStyleIdx="4" presStyleCnt="5"/>
      <dgm:spPr/>
      <dgm:t>
        <a:bodyPr/>
        <a:lstStyle/>
        <a:p>
          <a:endParaRPr lang="zh-CN" altLang="en-US"/>
        </a:p>
      </dgm:t>
    </dgm:pt>
    <dgm:pt modelId="{41C7A2C8-B1FF-4F50-8FA1-0228F9715735}" type="pres">
      <dgm:prSet presAssocID="{89CD71AC-E642-406A-8F54-86E1027A4B9C}" presName="node" presStyleLbl="node1" presStyleIdx="4" presStyleCnt="5">
        <dgm:presLayoutVars>
          <dgm:bulletEnabled val="1"/>
        </dgm:presLayoutVars>
      </dgm:prSet>
      <dgm:spPr/>
      <dgm:t>
        <a:bodyPr/>
        <a:lstStyle/>
        <a:p>
          <a:endParaRPr lang="zh-CN" altLang="en-US"/>
        </a:p>
      </dgm:t>
    </dgm:pt>
  </dgm:ptLst>
  <dgm:cxnLst>
    <dgm:cxn modelId="{8D53C64C-FB1F-4D25-B12A-2DEE287386FC}" srcId="{B08E4307-714D-4748-A432-C4B2C3C38AF0}" destId="{78932365-3EE8-45BF-A888-73E51E16DCCA}" srcOrd="2" destOrd="0" parTransId="{0D94616A-DD9D-4E12-B57D-77171295FD70}" sibTransId="{FDCB9D7B-C660-4C74-9541-DE7D684E5630}"/>
    <dgm:cxn modelId="{8B00EE55-6FFB-4441-986C-F8E84E72254A}" type="presOf" srcId="{0D94616A-DD9D-4E12-B57D-77171295FD70}" destId="{D7B759AD-9F41-4CE7-BE9B-E83D5D200440}" srcOrd="0" destOrd="0" presId="urn:microsoft.com/office/officeart/2005/8/layout/radial4"/>
    <dgm:cxn modelId="{1F04FF96-9FF3-405B-9531-C9715495D7C2}" type="presOf" srcId="{FEDDE440-4CCC-4819-856A-A203431F0E60}" destId="{2DB0989B-F8FE-4D35-808C-293927DDD281}" srcOrd="0" destOrd="0" presId="urn:microsoft.com/office/officeart/2005/8/layout/radial4"/>
    <dgm:cxn modelId="{A0370863-66B3-4859-B530-B702EF4D1E59}" type="presOf" srcId="{89CD71AC-E642-406A-8F54-86E1027A4B9C}" destId="{41C7A2C8-B1FF-4F50-8FA1-0228F9715735}" srcOrd="0" destOrd="0" presId="urn:microsoft.com/office/officeart/2005/8/layout/radial4"/>
    <dgm:cxn modelId="{215DB58A-3661-4218-A0E2-D2B78DEAAC17}" type="presOf" srcId="{B08E4307-714D-4748-A432-C4B2C3C38AF0}" destId="{50DE519A-E106-436E-BB9F-C5E5E8ACB20B}" srcOrd="0" destOrd="0" presId="urn:microsoft.com/office/officeart/2005/8/layout/radial4"/>
    <dgm:cxn modelId="{AF15EE2B-8F6A-4D37-813D-48451A2F2E8F}" srcId="{B08E4307-714D-4748-A432-C4B2C3C38AF0}" destId="{B22C4117-3873-46F8-99D9-CCE142D4A9F9}" srcOrd="0" destOrd="0" parTransId="{FEDDE440-4CCC-4819-856A-A203431F0E60}" sibTransId="{FEA95E1B-D9AF-4B98-8F27-C343A8F3CD0A}"/>
    <dgm:cxn modelId="{550523BA-332B-4A65-A462-F1E04A64AFE0}" type="presOf" srcId="{B22C4117-3873-46F8-99D9-CCE142D4A9F9}" destId="{C945742F-9839-49CB-90C6-51359997290E}" srcOrd="0" destOrd="0" presId="urn:microsoft.com/office/officeart/2005/8/layout/radial4"/>
    <dgm:cxn modelId="{8ED2FA50-7433-4D7A-9936-DC34B79F5673}" type="presOf" srcId="{78932365-3EE8-45BF-A888-73E51E16DCCA}" destId="{66C9A5E3-53A9-4970-864B-99D1359B27E1}" srcOrd="0" destOrd="0" presId="urn:microsoft.com/office/officeart/2005/8/layout/radial4"/>
    <dgm:cxn modelId="{BFBD35AB-6694-435E-8530-978EC47F6105}" type="presOf" srcId="{6D0376CB-72EA-42FC-9F61-24853559007A}" destId="{2B9BE9A5-B4B7-4B77-824D-8FF94899F80E}" srcOrd="0" destOrd="0" presId="urn:microsoft.com/office/officeart/2005/8/layout/radial4"/>
    <dgm:cxn modelId="{3A2308C1-A4D4-4928-AAAC-ADC875E6CD21}" type="presOf" srcId="{4D91CC0A-A474-4EC1-8937-ACED5A1548AC}" destId="{4C9001BD-88C8-4BD9-874C-4C6018A880DD}" srcOrd="0" destOrd="0" presId="urn:microsoft.com/office/officeart/2005/8/layout/radial4"/>
    <dgm:cxn modelId="{726CF634-FF9C-4487-97C6-CB9684C96922}" srcId="{B08E4307-714D-4748-A432-C4B2C3C38AF0}" destId="{4D91CC0A-A474-4EC1-8937-ACED5A1548AC}" srcOrd="3" destOrd="0" parTransId="{B883FFC5-ECCE-4E71-84BF-5614C5396708}" sibTransId="{D20CE1F4-4F31-494C-AD8A-93E1ABBD3683}"/>
    <dgm:cxn modelId="{794BCA98-C5B1-47C8-AEF9-A12160BDAED4}" srcId="{B44D702A-96E2-4485-8A10-8E8CFE5FBED9}" destId="{B08E4307-714D-4748-A432-C4B2C3C38AF0}" srcOrd="0" destOrd="0" parTransId="{4B944DBF-8E8B-4E30-BAD6-606AEE4D8BBA}" sibTransId="{1EBDF114-B186-47BE-B7D8-17A5B8F0E87A}"/>
    <dgm:cxn modelId="{492062FB-7D74-4F22-BF15-C3FC67C019E4}" srcId="{B08E4307-714D-4748-A432-C4B2C3C38AF0}" destId="{87460973-BB8D-48F6-99EF-F62B68C8B4B2}" srcOrd="1" destOrd="0" parTransId="{373BE988-E73B-40CF-875E-1844B0067FCB}" sibTransId="{1CD98239-E1AC-4A6C-8E25-B2A96871E696}"/>
    <dgm:cxn modelId="{B4BFD612-530D-48C4-B329-0CE173186A78}" srcId="{B08E4307-714D-4748-A432-C4B2C3C38AF0}" destId="{89CD71AC-E642-406A-8F54-86E1027A4B9C}" srcOrd="4" destOrd="0" parTransId="{6D0376CB-72EA-42FC-9F61-24853559007A}" sibTransId="{C40B3319-55F9-4F57-B21C-0FF75B9F38C3}"/>
    <dgm:cxn modelId="{A714A115-3B0D-4A48-9B30-B79D4D0CEA2A}" type="presOf" srcId="{B883FFC5-ECCE-4E71-84BF-5614C5396708}" destId="{83D16F07-E845-472C-9755-419E2212F654}" srcOrd="0" destOrd="0" presId="urn:microsoft.com/office/officeart/2005/8/layout/radial4"/>
    <dgm:cxn modelId="{7DA1C6B9-BE34-4BDD-9CF2-EE13BAD4FBED}" type="presOf" srcId="{B44D702A-96E2-4485-8A10-8E8CFE5FBED9}" destId="{4A442BFB-AC78-4D89-A058-98561C0354F0}" srcOrd="0" destOrd="0" presId="urn:microsoft.com/office/officeart/2005/8/layout/radial4"/>
    <dgm:cxn modelId="{CF56F01B-6584-46EC-A7A5-9BC7C863D0EF}" type="presOf" srcId="{373BE988-E73B-40CF-875E-1844B0067FCB}" destId="{A9C450D0-DF1F-4257-BE24-3CEC43898AE7}" srcOrd="0" destOrd="0" presId="urn:microsoft.com/office/officeart/2005/8/layout/radial4"/>
    <dgm:cxn modelId="{31D0AFA6-A44C-4F1C-BB90-B523BF3E4142}" type="presOf" srcId="{87460973-BB8D-48F6-99EF-F62B68C8B4B2}" destId="{7FB18D29-925A-452D-942F-B91FF0751213}" srcOrd="0" destOrd="0" presId="urn:microsoft.com/office/officeart/2005/8/layout/radial4"/>
    <dgm:cxn modelId="{2B2E6E84-4AD3-4FD4-9434-B57E8650B9D3}" type="presParOf" srcId="{4A442BFB-AC78-4D89-A058-98561C0354F0}" destId="{50DE519A-E106-436E-BB9F-C5E5E8ACB20B}" srcOrd="0" destOrd="0" presId="urn:microsoft.com/office/officeart/2005/8/layout/radial4"/>
    <dgm:cxn modelId="{FD10BF6E-ECD5-4739-9C5D-FB328D3A39D5}" type="presParOf" srcId="{4A442BFB-AC78-4D89-A058-98561C0354F0}" destId="{2DB0989B-F8FE-4D35-808C-293927DDD281}" srcOrd="1" destOrd="0" presId="urn:microsoft.com/office/officeart/2005/8/layout/radial4"/>
    <dgm:cxn modelId="{4CD6767B-8C1A-4D9D-AD2D-E8F35D471544}" type="presParOf" srcId="{4A442BFB-AC78-4D89-A058-98561C0354F0}" destId="{C945742F-9839-49CB-90C6-51359997290E}" srcOrd="2" destOrd="0" presId="urn:microsoft.com/office/officeart/2005/8/layout/radial4"/>
    <dgm:cxn modelId="{0A24D9DE-B563-4649-99C6-65D9B0F12333}" type="presParOf" srcId="{4A442BFB-AC78-4D89-A058-98561C0354F0}" destId="{A9C450D0-DF1F-4257-BE24-3CEC43898AE7}" srcOrd="3" destOrd="0" presId="urn:microsoft.com/office/officeart/2005/8/layout/radial4"/>
    <dgm:cxn modelId="{DEF8FDC4-8D43-4B3B-B1A9-E7243E1084E4}" type="presParOf" srcId="{4A442BFB-AC78-4D89-A058-98561C0354F0}" destId="{7FB18D29-925A-452D-942F-B91FF0751213}" srcOrd="4" destOrd="0" presId="urn:microsoft.com/office/officeart/2005/8/layout/radial4"/>
    <dgm:cxn modelId="{58400519-841E-4F61-9882-ED6BB31CAC5B}" type="presParOf" srcId="{4A442BFB-AC78-4D89-A058-98561C0354F0}" destId="{D7B759AD-9F41-4CE7-BE9B-E83D5D200440}" srcOrd="5" destOrd="0" presId="urn:microsoft.com/office/officeart/2005/8/layout/radial4"/>
    <dgm:cxn modelId="{5113B0D1-2C39-4593-98AC-F0CE92D51C64}" type="presParOf" srcId="{4A442BFB-AC78-4D89-A058-98561C0354F0}" destId="{66C9A5E3-53A9-4970-864B-99D1359B27E1}" srcOrd="6" destOrd="0" presId="urn:microsoft.com/office/officeart/2005/8/layout/radial4"/>
    <dgm:cxn modelId="{C77E4272-D039-4935-A746-2A2D60B22827}" type="presParOf" srcId="{4A442BFB-AC78-4D89-A058-98561C0354F0}" destId="{83D16F07-E845-472C-9755-419E2212F654}" srcOrd="7" destOrd="0" presId="urn:microsoft.com/office/officeart/2005/8/layout/radial4"/>
    <dgm:cxn modelId="{1FBBBCEE-3763-42AD-9757-A31F306286FA}" type="presParOf" srcId="{4A442BFB-AC78-4D89-A058-98561C0354F0}" destId="{4C9001BD-88C8-4BD9-874C-4C6018A880DD}" srcOrd="8" destOrd="0" presId="urn:microsoft.com/office/officeart/2005/8/layout/radial4"/>
    <dgm:cxn modelId="{DEC484EA-B32A-4249-B70D-F29ECFA39B32}" type="presParOf" srcId="{4A442BFB-AC78-4D89-A058-98561C0354F0}" destId="{2B9BE9A5-B4B7-4B77-824D-8FF94899F80E}" srcOrd="9" destOrd="0" presId="urn:microsoft.com/office/officeart/2005/8/layout/radial4"/>
    <dgm:cxn modelId="{0DF33189-0D16-4712-AA54-AF04E9D20E6B}" type="presParOf" srcId="{4A442BFB-AC78-4D89-A058-98561C0354F0}" destId="{41C7A2C8-B1FF-4F50-8FA1-0228F971573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E519A-E106-436E-BB9F-C5E5E8ACB20B}">
      <dsp:nvSpPr>
        <dsp:cNvPr id="0" name=""/>
        <dsp:cNvSpPr/>
      </dsp:nvSpPr>
      <dsp:spPr>
        <a:xfrm>
          <a:off x="2793604" y="2537705"/>
          <a:ext cx="1880391" cy="1880391"/>
        </a:xfrm>
        <a:prstGeom prst="ellipse">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zh-CN" altLang="en-US" sz="4900" kern="1200" dirty="0" smtClean="0"/>
            <a:t>评价</a:t>
          </a:r>
          <a:endParaRPr lang="zh-CN" altLang="en-US" sz="4900" kern="1200" dirty="0"/>
        </a:p>
      </dsp:txBody>
      <dsp:txXfrm>
        <a:off x="3068981" y="2813082"/>
        <a:ext cx="1329637" cy="1329637"/>
      </dsp:txXfrm>
    </dsp:sp>
    <dsp:sp modelId="{2DB0989B-F8FE-4D35-808C-293927DDD281}">
      <dsp:nvSpPr>
        <dsp:cNvPr id="0" name=""/>
        <dsp:cNvSpPr/>
      </dsp:nvSpPr>
      <dsp:spPr>
        <a:xfrm rot="10800000">
          <a:off x="971950" y="3209945"/>
          <a:ext cx="1721463" cy="535911"/>
        </a:xfrm>
        <a:prstGeom prst="leftArrow">
          <a:avLst>
            <a:gd name="adj1" fmla="val 60000"/>
            <a:gd name="adj2" fmla="val 50000"/>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C945742F-9839-49CB-90C6-51359997290E}">
      <dsp:nvSpPr>
        <dsp:cNvPr id="0" name=""/>
        <dsp:cNvSpPr/>
      </dsp:nvSpPr>
      <dsp:spPr>
        <a:xfrm>
          <a:off x="78764" y="2763352"/>
          <a:ext cx="1786371" cy="1429097"/>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zh-CN" altLang="en-US" sz="4000" kern="1200" dirty="0" smtClean="0"/>
            <a:t>评价原则</a:t>
          </a:r>
          <a:endParaRPr lang="zh-CN" altLang="en-US" sz="4000" kern="1200" dirty="0"/>
        </a:p>
      </dsp:txBody>
      <dsp:txXfrm>
        <a:off x="120621" y="2805209"/>
        <a:ext cx="1702657" cy="1345383"/>
      </dsp:txXfrm>
    </dsp:sp>
    <dsp:sp modelId="{A9C450D0-DF1F-4257-BE24-3CEC43898AE7}">
      <dsp:nvSpPr>
        <dsp:cNvPr id="0" name=""/>
        <dsp:cNvSpPr/>
      </dsp:nvSpPr>
      <dsp:spPr>
        <a:xfrm rot="13500000">
          <a:off x="1528774" y="1865652"/>
          <a:ext cx="1721463" cy="535911"/>
        </a:xfrm>
        <a:prstGeom prst="leftArrow">
          <a:avLst>
            <a:gd name="adj1" fmla="val 60000"/>
            <a:gd name="adj2" fmla="val 50000"/>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7FB18D29-925A-452D-942F-B91FF0751213}">
      <dsp:nvSpPr>
        <dsp:cNvPr id="0" name=""/>
        <dsp:cNvSpPr/>
      </dsp:nvSpPr>
      <dsp:spPr>
        <a:xfrm>
          <a:off x="887691" y="810430"/>
          <a:ext cx="1786371" cy="1429097"/>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zh-CN" altLang="en-US" sz="4000" kern="1200" dirty="0" smtClean="0"/>
            <a:t>评价标准</a:t>
          </a:r>
          <a:endParaRPr lang="zh-CN" altLang="en-US" sz="4000" kern="1200" dirty="0"/>
        </a:p>
      </dsp:txBody>
      <dsp:txXfrm>
        <a:off x="929548" y="852287"/>
        <a:ext cx="1702657" cy="1345383"/>
      </dsp:txXfrm>
    </dsp:sp>
    <dsp:sp modelId="{D7B759AD-9F41-4CE7-BE9B-E83D5D200440}">
      <dsp:nvSpPr>
        <dsp:cNvPr id="0" name=""/>
        <dsp:cNvSpPr/>
      </dsp:nvSpPr>
      <dsp:spPr>
        <a:xfrm rot="16200000">
          <a:off x="2873068" y="1308827"/>
          <a:ext cx="1721463" cy="535911"/>
        </a:xfrm>
        <a:prstGeom prst="leftArrow">
          <a:avLst>
            <a:gd name="adj1" fmla="val 60000"/>
            <a:gd name="adj2" fmla="val 50000"/>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66C9A5E3-53A9-4970-864B-99D1359B27E1}">
      <dsp:nvSpPr>
        <dsp:cNvPr id="0" name=""/>
        <dsp:cNvSpPr/>
      </dsp:nvSpPr>
      <dsp:spPr>
        <a:xfrm>
          <a:off x="2840614" y="1503"/>
          <a:ext cx="1786371" cy="1429097"/>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zh-CN" altLang="en-US" sz="4000" kern="1200" dirty="0" smtClean="0"/>
            <a:t>实现方法</a:t>
          </a:r>
          <a:endParaRPr lang="en-US" altLang="zh-CN" sz="4000" kern="1200" dirty="0" smtClean="0"/>
        </a:p>
      </dsp:txBody>
      <dsp:txXfrm>
        <a:off x="2882471" y="43360"/>
        <a:ext cx="1702657" cy="1345383"/>
      </dsp:txXfrm>
    </dsp:sp>
    <dsp:sp modelId="{83D16F07-E845-472C-9755-419E2212F654}">
      <dsp:nvSpPr>
        <dsp:cNvPr id="0" name=""/>
        <dsp:cNvSpPr/>
      </dsp:nvSpPr>
      <dsp:spPr>
        <a:xfrm rot="18900000">
          <a:off x="4217361" y="1865652"/>
          <a:ext cx="1721463" cy="535911"/>
        </a:xfrm>
        <a:prstGeom prst="leftArrow">
          <a:avLst>
            <a:gd name="adj1" fmla="val 60000"/>
            <a:gd name="adj2" fmla="val 50000"/>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4C9001BD-88C8-4BD9-874C-4C6018A880DD}">
      <dsp:nvSpPr>
        <dsp:cNvPr id="0" name=""/>
        <dsp:cNvSpPr/>
      </dsp:nvSpPr>
      <dsp:spPr>
        <a:xfrm>
          <a:off x="4793536" y="810430"/>
          <a:ext cx="1786371" cy="1429097"/>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zh-CN" altLang="en-US" sz="4000" kern="1200" dirty="0" smtClean="0"/>
            <a:t>分类</a:t>
          </a:r>
          <a:endParaRPr lang="en-US" altLang="zh-CN" sz="4000" kern="1200" dirty="0" smtClean="0"/>
        </a:p>
      </dsp:txBody>
      <dsp:txXfrm>
        <a:off x="4835393" y="852287"/>
        <a:ext cx="1702657" cy="1345383"/>
      </dsp:txXfrm>
    </dsp:sp>
    <dsp:sp modelId="{2B9BE9A5-B4B7-4B77-824D-8FF94899F80E}">
      <dsp:nvSpPr>
        <dsp:cNvPr id="0" name=""/>
        <dsp:cNvSpPr/>
      </dsp:nvSpPr>
      <dsp:spPr>
        <a:xfrm>
          <a:off x="4774186" y="3209945"/>
          <a:ext cx="1721463" cy="535911"/>
        </a:xfrm>
        <a:prstGeom prst="leftArrow">
          <a:avLst>
            <a:gd name="adj1" fmla="val 60000"/>
            <a:gd name="adj2" fmla="val 50000"/>
          </a:avLst>
        </a:prstGeom>
        <a:gradFill rotWithShape="0">
          <a:gsLst>
            <a:gs pos="0">
              <a:schemeClr val="accent1">
                <a:tint val="60000"/>
                <a:hueOff val="0"/>
                <a:satOff val="0"/>
                <a:lumOff val="0"/>
                <a:alphaOff val="0"/>
                <a:shade val="58000"/>
                <a:satMod val="150000"/>
              </a:schemeClr>
            </a:gs>
            <a:gs pos="72000">
              <a:schemeClr val="accent1">
                <a:tint val="60000"/>
                <a:hueOff val="0"/>
                <a:satOff val="0"/>
                <a:lumOff val="0"/>
                <a:alphaOff val="0"/>
                <a:tint val="90000"/>
                <a:satMod val="135000"/>
              </a:schemeClr>
            </a:gs>
            <a:gs pos="100000">
              <a:schemeClr val="accent1">
                <a:tint val="60000"/>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41C7A2C8-B1FF-4F50-8FA1-0228F9715735}">
      <dsp:nvSpPr>
        <dsp:cNvPr id="0" name=""/>
        <dsp:cNvSpPr/>
      </dsp:nvSpPr>
      <dsp:spPr>
        <a:xfrm>
          <a:off x="5602463" y="2763352"/>
          <a:ext cx="1786371" cy="1429097"/>
        </a:xfrm>
        <a:prstGeom prst="roundRect">
          <a:avLst>
            <a:gd name="adj" fmla="val 10000"/>
          </a:avLst>
        </a:prstGeom>
        <a:gradFill rotWithShape="0">
          <a:gsLst>
            <a:gs pos="0">
              <a:schemeClr val="accent1">
                <a:hueOff val="0"/>
                <a:satOff val="0"/>
                <a:lumOff val="0"/>
                <a:alphaOff val="0"/>
                <a:shade val="58000"/>
                <a:satMod val="150000"/>
              </a:schemeClr>
            </a:gs>
            <a:gs pos="72000">
              <a:schemeClr val="accent1">
                <a:hueOff val="0"/>
                <a:satOff val="0"/>
                <a:lumOff val="0"/>
                <a:alphaOff val="0"/>
                <a:tint val="90000"/>
                <a:satMod val="135000"/>
              </a:schemeClr>
            </a:gs>
            <a:gs pos="100000">
              <a:schemeClr val="accent1">
                <a:hueOff val="0"/>
                <a:satOff val="0"/>
                <a:lumOff val="0"/>
                <a:alphaOff val="0"/>
                <a:tint val="80000"/>
                <a:satMod val="155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778000">
            <a:lnSpc>
              <a:spcPct val="90000"/>
            </a:lnSpc>
            <a:spcBef>
              <a:spcPct val="0"/>
            </a:spcBef>
            <a:spcAft>
              <a:spcPct val="35000"/>
            </a:spcAft>
          </a:pPr>
          <a:r>
            <a:rPr lang="zh-CN" altLang="en-US" sz="4000" kern="1200" dirty="0" smtClean="0"/>
            <a:t>定义</a:t>
          </a:r>
          <a:endParaRPr lang="en-US" altLang="zh-CN" sz="4000" kern="1200" dirty="0" smtClean="0"/>
        </a:p>
      </dsp:txBody>
      <dsp:txXfrm>
        <a:off x="5644320" y="2805209"/>
        <a:ext cx="1702657" cy="134538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2115" y="3679138"/>
            <a:ext cx="3084341" cy="2308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userDrawn="1"/>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187624" y="1412777"/>
            <a:ext cx="7488832" cy="1656183"/>
          </a:xfrm>
        </p:spPr>
        <p:txBody>
          <a:bodyPr/>
          <a:lstStyle>
            <a:lvl1pPr algn="l">
              <a:defRPr sz="6000"/>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May 18, 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8B37D5FE-740C-46F5-801A-FA5477D9711F}" type="slidenum">
              <a:rPr lang="en-US" smtClean="0"/>
              <a:pPr/>
              <a:t>‹#›</a:t>
            </a:fld>
            <a:endParaRPr lang="en-US" dirty="0"/>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7624" y="3610989"/>
            <a:ext cx="3168352"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99792" y="3212976"/>
            <a:ext cx="4133538" cy="3111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CF5026-D0A9-40A0-8E6F-40D46563A91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4CF5026-D0A9-40A0-8E6F-40D46563A91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131840" y="5257800"/>
            <a:ext cx="5326360" cy="1143000"/>
          </a:xfrm>
        </p:spPr>
        <p:txBody>
          <a:bodyPr vert="horz" lIns="91440" tIns="45720" rIns="91440" bIns="45720" rtlCol="0" anchor="b">
            <a:noAutofit/>
          </a:bodyPr>
          <a:lstStyle>
            <a:lvl1pPr>
              <a:defRPr lang="en-US" sz="6000" dirty="0"/>
            </a:lvl1pPr>
          </a:lstStyle>
          <a:p>
            <a:pPr lvl="0"/>
            <a:r>
              <a:rPr lang="zh-CN" altLang="en-US" dirty="0" smtClean="0"/>
              <a:t>单击此处编辑母版标题样式</a:t>
            </a:r>
            <a:endParaRPr lang="en-US" dirty="0"/>
          </a:p>
        </p:txBody>
      </p:sp>
      <p:sp>
        <p:nvSpPr>
          <p:cNvPr id="3" name="Content Placeholder 2"/>
          <p:cNvSpPr>
            <a:spLocks noGrp="1"/>
          </p:cNvSpPr>
          <p:nvPr>
            <p:ph idx="1"/>
          </p:nvPr>
        </p:nvSpPr>
        <p:spPr>
          <a:xfrm>
            <a:off x="899592" y="54868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10" name="Slide Number Placeholder 9"/>
          <p:cNvSpPr>
            <a:spLocks noGrp="1"/>
          </p:cNvSpPr>
          <p:nvPr>
            <p:ph type="sldNum" sz="quarter" idx="11"/>
          </p:nvPr>
        </p:nvSpPr>
        <p:spPr/>
        <p:txBody>
          <a:bodyPr/>
          <a:lstStyle/>
          <a:p>
            <a:fld id="{C4CF5026-D0A9-40A0-8E6F-40D46563A914}" type="slidenum">
              <a:rPr lang="zh-CN" altLang="en-US" smtClean="0"/>
              <a:t>‹#›</a:t>
            </a:fld>
            <a:endParaRPr lang="zh-CN" altLang="en-US"/>
          </a:p>
        </p:txBody>
      </p:sp>
      <p:sp>
        <p:nvSpPr>
          <p:cNvPr id="12" name="Footer Placeholder 11"/>
          <p:cNvSpPr>
            <a:spLocks noGrp="1"/>
          </p:cNvSpPr>
          <p:nvPr>
            <p:ph type="ftr" sz="quarter" idx="12"/>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5656" y="2276872"/>
            <a:ext cx="7239001" cy="762000"/>
          </a:xfrm>
        </p:spPr>
        <p:txBody>
          <a:bodyPr bIns="0" anchor="b">
            <a:normAutofit/>
          </a:bodyPr>
          <a:lstStyle>
            <a:lvl1pPr marL="0" indent="0" algn="r">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dirty="0" smtClean="0"/>
              <a:t>单击此处编辑母版文本样式</a:t>
            </a:r>
          </a:p>
        </p:txBody>
      </p:sp>
      <p:sp>
        <p:nvSpPr>
          <p:cNvPr id="13" name="Title 1"/>
          <p:cNvSpPr>
            <a:spLocks noGrp="1"/>
          </p:cNvSpPr>
          <p:nvPr>
            <p:ph type="title"/>
          </p:nvPr>
        </p:nvSpPr>
        <p:spPr>
          <a:xfrm>
            <a:off x="683568" y="3068960"/>
            <a:ext cx="8064896" cy="1872208"/>
          </a:xfrm>
        </p:spPr>
        <p:txBody>
          <a:bodyPr>
            <a:noAutofit/>
          </a:bodyPr>
          <a:lstStyle>
            <a:lvl1pPr algn="r">
              <a:defRPr sz="6000" baseline="0">
                <a:ln w="12700">
                  <a:solidFill>
                    <a:schemeClr val="tx2"/>
                  </a:solidFill>
                </a:ln>
              </a:defRPr>
            </a:lvl1pPr>
          </a:lstStyle>
          <a:p>
            <a:r>
              <a:rPr lang="zh-CN" altLang="en-US" dirty="0" smtClean="0"/>
              <a:t>单击此处编辑母版标题样式</a:t>
            </a:r>
            <a:endParaRPr lang="en-US" dirty="0"/>
          </a:p>
        </p:txBody>
      </p:sp>
      <p:sp>
        <p:nvSpPr>
          <p:cNvPr id="19" name="Date Placeholder 18"/>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20" name="Slide Number Placeholder 19"/>
          <p:cNvSpPr>
            <a:spLocks noGrp="1"/>
          </p:cNvSpPr>
          <p:nvPr>
            <p:ph type="sldNum" sz="quarter" idx="11"/>
          </p:nvPr>
        </p:nvSpPr>
        <p:spPr/>
        <p:txBody>
          <a:bodyPr/>
          <a:lstStyle/>
          <a:p>
            <a:fld id="{C4CF5026-D0A9-40A0-8E6F-40D46563A914}" type="slidenum">
              <a:rPr lang="zh-CN" altLang="en-US" smtClean="0"/>
              <a:t>‹#›</a:t>
            </a:fld>
            <a:endParaRPr lang="zh-CN" altLang="en-US"/>
          </a:p>
        </p:txBody>
      </p:sp>
      <p:sp>
        <p:nvSpPr>
          <p:cNvPr id="21" name="Footer Placeholder 20"/>
          <p:cNvSpPr>
            <a:spLocks noGrp="1"/>
          </p:cNvSpPr>
          <p:nvPr>
            <p:ph type="ftr" sz="quarter" idx="12"/>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5" name="Date Placeholder 4"/>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CF5026-D0A9-40A0-8E6F-40D46563A914}" type="slidenum">
              <a:rPr lang="zh-CN" altLang="en-US" smtClean="0"/>
              <a:t>‹#›</a:t>
            </a:fld>
            <a:endParaRPr lang="zh-CN" altLang="en-US"/>
          </a:p>
        </p:txBody>
      </p:sp>
      <p:sp>
        <p:nvSpPr>
          <p:cNvPr id="9" name="Content Placeholder 8"/>
          <p:cNvSpPr>
            <a:spLocks noGrp="1"/>
          </p:cNvSpPr>
          <p:nvPr>
            <p:ph sz="quarter" idx="13"/>
          </p:nvPr>
        </p:nvSpPr>
        <p:spPr>
          <a:xfrm>
            <a:off x="683568" y="620688"/>
            <a:ext cx="3730752" cy="43891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860032" y="620688"/>
            <a:ext cx="3730752" cy="438912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9816" y="548680"/>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716016" y="548680"/>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4CF5026-D0A9-40A0-8E6F-40D46563A914}" type="slidenum">
              <a:rPr lang="zh-CN" altLang="en-US" smtClean="0"/>
              <a:t>‹#›</a:t>
            </a:fld>
            <a:endParaRPr lang="zh-CN" altLang="en-US"/>
          </a:p>
        </p:txBody>
      </p:sp>
      <p:sp>
        <p:nvSpPr>
          <p:cNvPr id="11" name="Content Placeholder 10"/>
          <p:cNvSpPr>
            <a:spLocks noGrp="1"/>
          </p:cNvSpPr>
          <p:nvPr>
            <p:ph sz="quarter" idx="13"/>
          </p:nvPr>
        </p:nvSpPr>
        <p:spPr>
          <a:xfrm>
            <a:off x="826768" y="1088176"/>
            <a:ext cx="3730752" cy="384048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3" name="Content Placeholder 12"/>
          <p:cNvSpPr>
            <a:spLocks noGrp="1"/>
          </p:cNvSpPr>
          <p:nvPr>
            <p:ph sz="quarter" idx="14"/>
          </p:nvPr>
        </p:nvSpPr>
        <p:spPr>
          <a:xfrm>
            <a:off x="4712968" y="1088175"/>
            <a:ext cx="3730752" cy="384048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4CF5026-D0A9-40A0-8E6F-40D46563A91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6" name="Slide Number Placeholder 5"/>
          <p:cNvSpPr>
            <a:spLocks noGrp="1"/>
          </p:cNvSpPr>
          <p:nvPr>
            <p:ph type="sldNum" sz="quarter" idx="11"/>
          </p:nvPr>
        </p:nvSpPr>
        <p:spPr/>
        <p:txBody>
          <a:bodyPr/>
          <a:lstStyle/>
          <a:p>
            <a:fld id="{C4CF5026-D0A9-40A0-8E6F-40D46563A914}" type="slidenum">
              <a:rPr lang="zh-CN" altLang="en-US" smtClean="0"/>
              <a:t>‹#›</a:t>
            </a:fld>
            <a:endParaRPr lang="zh-CN" altLang="en-US"/>
          </a:p>
        </p:txBody>
      </p:sp>
      <p:sp>
        <p:nvSpPr>
          <p:cNvPr id="7" name="Footer Placeholder 6"/>
          <p:cNvSpPr>
            <a:spLocks noGrp="1"/>
          </p:cNvSpPr>
          <p:nvPr>
            <p:ph type="ftr" sz="quarter" idx="12"/>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580112" y="394742"/>
            <a:ext cx="3008313" cy="1162050"/>
          </a:xfrm>
        </p:spPr>
        <p:txBody>
          <a:bodyPr anchor="b"/>
          <a:lstStyle>
            <a:lvl1pPr algn="l">
              <a:defRPr sz="2000" b="1">
                <a:ln>
                  <a:noFill/>
                </a:ln>
                <a:solidFill>
                  <a:srgbClr val="FF7605"/>
                </a:solidFill>
                <a:effectLst/>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5580112" y="1556792"/>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Content Placeholder 13"/>
          <p:cNvSpPr>
            <a:spLocks noGrp="1"/>
          </p:cNvSpPr>
          <p:nvPr>
            <p:ph sz="quarter" idx="13"/>
          </p:nvPr>
        </p:nvSpPr>
        <p:spPr>
          <a:xfrm>
            <a:off x="779512" y="380455"/>
            <a:ext cx="4800600" cy="556828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9" name="Date Placeholder 8"/>
          <p:cNvSpPr>
            <a:spLocks noGrp="1"/>
          </p:cNvSpPr>
          <p:nvPr>
            <p:ph type="dt" sz="half" idx="14"/>
          </p:nvPr>
        </p:nvSpPr>
        <p:spPr/>
        <p:txBody>
          <a:bodyPr/>
          <a:lstStyle/>
          <a:p>
            <a:fld id="{EB4688B4-36B4-4B29-B92D-F31E379B2DB1}" type="datetimeFigureOut">
              <a:rPr lang="zh-CN" altLang="en-US" smtClean="0"/>
              <a:t>2012/5/18</a:t>
            </a:fld>
            <a:endParaRPr lang="zh-CN" altLang="en-US"/>
          </a:p>
        </p:txBody>
      </p:sp>
      <p:sp>
        <p:nvSpPr>
          <p:cNvPr id="10" name="Slide Number Placeholder 9"/>
          <p:cNvSpPr>
            <a:spLocks noGrp="1"/>
          </p:cNvSpPr>
          <p:nvPr>
            <p:ph type="sldNum" sz="quarter" idx="15"/>
          </p:nvPr>
        </p:nvSpPr>
        <p:spPr/>
        <p:txBody>
          <a:bodyPr/>
          <a:lstStyle/>
          <a:p>
            <a:fld id="{C4CF5026-D0A9-40A0-8E6F-40D46563A914}" type="slidenum">
              <a:rPr lang="zh-CN" altLang="en-US" smtClean="0"/>
              <a:t>‹#›</a:t>
            </a:fld>
            <a:endParaRPr lang="zh-CN" altLang="en-US"/>
          </a:p>
        </p:txBody>
      </p:sp>
      <p:sp>
        <p:nvSpPr>
          <p:cNvPr id="13" name="Footer Placeholder 12"/>
          <p:cNvSpPr>
            <a:spLocks noGrp="1"/>
          </p:cNvSpPr>
          <p:nvPr>
            <p:ph type="ftr" sz="quarter" idx="16"/>
          </p:nvPr>
        </p:nvSpPr>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91680" y="4581128"/>
            <a:ext cx="5486400" cy="404446"/>
          </a:xfrm>
        </p:spPr>
        <p:txBody>
          <a:bodyPr bIns="0" anchor="b"/>
          <a:lstStyle>
            <a:lvl1pPr algn="l">
              <a:defRPr sz="2000" b="1">
                <a:ln w="12700">
                  <a:noFill/>
                </a:ln>
                <a:solidFill>
                  <a:schemeClr val="tx1"/>
                </a:solidFill>
                <a:effectLst/>
              </a:defRPr>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3131840" y="5013176"/>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B4688B4-36B4-4B29-B92D-F31E379B2DB1}" type="datetimeFigureOut">
              <a:rPr lang="zh-CN" altLang="en-US" smtClean="0"/>
              <a:t>2012/5/18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4CF5026-D0A9-40A0-8E6F-40D46563A91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3131839" y="5143500"/>
            <a:ext cx="5330861"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010111" y="534094"/>
            <a:ext cx="7467600" cy="44196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Footer Placeholder 4"/>
          <p:cNvSpPr>
            <a:spLocks noGrp="1"/>
          </p:cNvSpPr>
          <p:nvPr>
            <p:ph type="ftr" sz="quarter" idx="3"/>
          </p:nvPr>
        </p:nvSpPr>
        <p:spPr>
          <a:xfrm>
            <a:off x="3131840" y="6525344"/>
            <a:ext cx="5290640" cy="256456"/>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zh-CN" altLang="en-US" dirty="0"/>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C4CF5026-D0A9-40A0-8E6F-40D46563A914}" type="slidenum">
              <a:rPr lang="zh-CN" altLang="en-US" smtClean="0"/>
              <a:t>‹#›</a:t>
            </a:fld>
            <a:endParaRPr lang="zh-CN" alt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EB4688B4-36B4-4B29-B92D-F31E379B2DB1}" type="datetimeFigureOut">
              <a:rPr lang="zh-CN" altLang="en-US" smtClean="0"/>
              <a:t>2012/5/18</a:t>
            </a:fld>
            <a:endParaRPr lang="zh-CN" altLang="en-US" dirty="0"/>
          </a:p>
        </p:txBody>
      </p:sp>
      <p:pic>
        <p:nvPicPr>
          <p:cNvPr id="11" name="图片 10"/>
          <p:cNvPicPr>
            <a:picLocks noChangeAspect="1"/>
          </p:cNvPicPr>
          <p:nvPr userDrawn="1"/>
        </p:nvPicPr>
        <p:blipFill>
          <a:blip r:embed="rId13" cstate="print">
            <a:extLst>
              <a:ext uri="{BEBA8EAE-BF5A-486C-A8C5-ECC9F3942E4B}">
                <a14:imgProps xmlns:a14="http://schemas.microsoft.com/office/drawing/2010/main">
                  <a14:imgLayer r:embed="rId14">
                    <a14:imgEffect>
                      <a14:backgroundRemoval t="0" b="100000" l="0" r="100000">
                        <a14:foregroundMark x1="16016" y1="93681" x2="16016" y2="93681"/>
                        <a14:foregroundMark x1="89648" y1="95055" x2="89648" y2="95055"/>
                        <a14:foregroundMark x1="92578" y1="87500" x2="92578" y2="87500"/>
                        <a14:foregroundMark x1="18945" y1="96429" x2="18945" y2="96429"/>
                      </a14:backgroundRemoval>
                    </a14:imgEffect>
                  </a14:imgLayer>
                </a14:imgProps>
              </a:ext>
              <a:ext uri="{28A0092B-C50C-407E-A947-70E740481C1C}">
                <a14:useLocalDpi xmlns:a14="http://schemas.microsoft.com/office/drawing/2010/main" val="0"/>
              </a:ext>
            </a:extLst>
          </a:blip>
          <a:stretch>
            <a:fillRect/>
          </a:stretch>
        </p:blipFill>
        <p:spPr>
          <a:xfrm>
            <a:off x="228600" y="4938617"/>
            <a:ext cx="2699792" cy="1919383"/>
          </a:xfrm>
          <a:prstGeom prst="rect">
            <a:avLst/>
          </a:prstGeom>
          <a:ln>
            <a:no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iming>
    <p:tnLst>
      <p:par>
        <p:cTn id="1" dur="indefinite" restart="never" nodeType="tmRoot"/>
      </p:par>
    </p:tnLst>
  </p:timing>
  <p:txStyles>
    <p:titleStyle>
      <a:lvl1pPr algn="l" defTabSz="914400" rtl="0" eaLnBrk="1" latinLnBrk="0" hangingPunct="1">
        <a:spcBef>
          <a:spcPct val="0"/>
        </a:spcBef>
        <a:buNone/>
        <a:defRPr sz="4800" b="0"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87624" y="1124745"/>
            <a:ext cx="7488832" cy="1728191"/>
          </a:xfrm>
        </p:spPr>
        <p:txBody>
          <a:bodyPr/>
          <a:lstStyle/>
          <a:p>
            <a:pPr algn="ctr"/>
            <a:r>
              <a:rPr lang="zh-CN" altLang="en-US" sz="5400" spc="600" dirty="0" smtClean="0"/>
              <a:t>英语教学资源的</a:t>
            </a:r>
            <a:r>
              <a:rPr lang="en-US" altLang="zh-CN" sz="5400" spc="600" dirty="0" smtClean="0"/>
              <a:t/>
            </a:r>
            <a:br>
              <a:rPr lang="en-US" altLang="zh-CN" sz="5400" spc="600" dirty="0" smtClean="0"/>
            </a:br>
            <a:r>
              <a:rPr lang="zh-CN" altLang="en-US" sz="5400" spc="600" dirty="0" smtClean="0"/>
              <a:t>设计与开发</a:t>
            </a:r>
            <a:endParaRPr lang="zh-CN" altLang="en-US" sz="5400" spc="600" dirty="0"/>
          </a:p>
        </p:txBody>
      </p:sp>
      <p:sp>
        <p:nvSpPr>
          <p:cNvPr id="3" name="副标题 2"/>
          <p:cNvSpPr>
            <a:spLocks noGrp="1"/>
          </p:cNvSpPr>
          <p:nvPr>
            <p:ph type="subTitle" idx="1"/>
          </p:nvPr>
        </p:nvSpPr>
        <p:spPr/>
        <p:txBody>
          <a:bodyPr/>
          <a:lstStyle/>
          <a:p>
            <a:r>
              <a:rPr lang="zh-CN" altLang="en-US" dirty="0" smtClean="0"/>
              <a:t>第六小组课堂展示 </a:t>
            </a:r>
            <a:endParaRPr lang="zh-CN" altLang="en-US" dirty="0"/>
          </a:p>
        </p:txBody>
      </p:sp>
    </p:spTree>
    <p:extLst>
      <p:ext uri="{BB962C8B-B14F-4D97-AF65-F5344CB8AC3E}">
        <p14:creationId xmlns:p14="http://schemas.microsoft.com/office/powerpoint/2010/main" val="130866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a:t>教学</a:t>
            </a:r>
            <a:r>
              <a:rPr lang="zh-CN" altLang="en-US" sz="4800" dirty="0" smtClean="0"/>
              <a:t>资源</a:t>
            </a:r>
            <a:r>
              <a:rPr lang="zh-CN" altLang="en-US" sz="4800" dirty="0" smtClean="0"/>
              <a:t>应用问题</a:t>
            </a:r>
            <a:endParaRPr lang="zh-CN" altLang="en-US" sz="4800" dirty="0"/>
          </a:p>
        </p:txBody>
      </p:sp>
      <p:sp>
        <p:nvSpPr>
          <p:cNvPr id="3" name="内容占位符 2"/>
          <p:cNvSpPr>
            <a:spLocks noGrp="1"/>
          </p:cNvSpPr>
          <p:nvPr>
            <p:ph idx="1"/>
          </p:nvPr>
        </p:nvSpPr>
        <p:spPr>
          <a:xfrm>
            <a:off x="683568" y="836712"/>
            <a:ext cx="8136904" cy="3960440"/>
          </a:xfrm>
        </p:spPr>
        <p:txBody>
          <a:bodyPr>
            <a:noAutofit/>
          </a:bodyPr>
          <a:lstStyle/>
          <a:p>
            <a:r>
              <a:rPr lang="zh-CN" altLang="en-US" sz="3200" dirty="0" smtClean="0"/>
              <a:t>依赖课件资源，忽略动态生成资源呈现</a:t>
            </a:r>
            <a:endParaRPr lang="en-US" altLang="zh-CN" sz="3200" dirty="0" smtClean="0"/>
          </a:p>
          <a:p>
            <a:pPr lvl="1"/>
            <a:r>
              <a:rPr lang="zh-CN" altLang="zh-CN" sz="2000" dirty="0" smtClean="0"/>
              <a:t>把</a:t>
            </a:r>
            <a:r>
              <a:rPr lang="zh-CN" altLang="zh-CN" sz="2000" dirty="0"/>
              <a:t>英语课变成多媒体课件展示课</a:t>
            </a:r>
          </a:p>
          <a:p>
            <a:r>
              <a:rPr lang="zh-CN" altLang="zh-CN" sz="3200" dirty="0"/>
              <a:t>忽略老师的主导作用，老师角色</a:t>
            </a:r>
            <a:r>
              <a:rPr lang="zh-CN" altLang="zh-CN" sz="3200" dirty="0" smtClean="0"/>
              <a:t>混乱</a:t>
            </a:r>
            <a:endParaRPr lang="en-US" altLang="zh-CN" sz="3200" dirty="0" smtClean="0"/>
          </a:p>
          <a:p>
            <a:pPr lvl="1"/>
            <a:r>
              <a:rPr lang="zh-CN" altLang="zh-CN" sz="2000" dirty="0" smtClean="0"/>
              <a:t>组织者</a:t>
            </a:r>
            <a:r>
              <a:rPr lang="zh-CN" altLang="zh-CN" sz="2000" dirty="0"/>
              <a:t>、启发者、引导者、评论者、帮助者</a:t>
            </a:r>
          </a:p>
          <a:p>
            <a:r>
              <a:rPr lang="zh-CN" altLang="zh-CN" sz="3200" dirty="0"/>
              <a:t>不加选择地大量使用多媒体</a:t>
            </a:r>
            <a:r>
              <a:rPr lang="zh-CN" altLang="zh-CN" sz="3200" dirty="0" smtClean="0"/>
              <a:t>技术</a:t>
            </a:r>
            <a:endParaRPr lang="en-US" altLang="zh-CN" sz="3200" dirty="0" smtClean="0"/>
          </a:p>
          <a:p>
            <a:pPr lvl="1"/>
            <a:r>
              <a:rPr lang="zh-CN" altLang="zh-CN" sz="2000" dirty="0" smtClean="0"/>
              <a:t>内容</a:t>
            </a:r>
            <a:r>
              <a:rPr lang="zh-CN" altLang="zh-CN" sz="2000" dirty="0"/>
              <a:t>多、声音多、信息量大</a:t>
            </a:r>
          </a:p>
          <a:p>
            <a:r>
              <a:rPr lang="zh-CN" altLang="zh-CN" sz="3200" dirty="0" smtClean="0"/>
              <a:t>为</a:t>
            </a:r>
            <a:r>
              <a:rPr lang="zh-CN" altLang="zh-CN" sz="3200" dirty="0"/>
              <a:t>应试</a:t>
            </a:r>
            <a:r>
              <a:rPr lang="zh-CN" altLang="zh-CN" sz="3200" dirty="0" smtClean="0"/>
              <a:t>服务</a:t>
            </a:r>
            <a:r>
              <a:rPr lang="zh-CN" altLang="en-US" sz="3200" dirty="0" smtClean="0"/>
              <a:t>，应用性低</a:t>
            </a:r>
            <a:endParaRPr lang="en-US" altLang="zh-CN" sz="3200" dirty="0" smtClean="0"/>
          </a:p>
          <a:p>
            <a:pPr lvl="1"/>
            <a:r>
              <a:rPr lang="zh-CN" altLang="en-US" sz="2000" dirty="0" smtClean="0"/>
              <a:t>让课件成为课</a:t>
            </a:r>
            <a:r>
              <a:rPr lang="zh-CN" altLang="zh-CN" sz="2000" dirty="0" smtClean="0"/>
              <a:t>程</a:t>
            </a:r>
            <a:r>
              <a:rPr lang="zh-CN" altLang="zh-CN" sz="2000" dirty="0"/>
              <a:t>辅导、</a:t>
            </a:r>
            <a:r>
              <a:rPr lang="zh-CN" altLang="zh-CN" sz="2000" dirty="0" smtClean="0"/>
              <a:t>练习</a:t>
            </a:r>
            <a:r>
              <a:rPr lang="zh-CN" altLang="en-US" sz="2000" dirty="0" smtClean="0"/>
              <a:t>的工具</a:t>
            </a:r>
            <a:endParaRPr lang="zh-CN" altLang="zh-CN" sz="2000" dirty="0"/>
          </a:p>
          <a:p>
            <a:pPr lvl="0"/>
            <a:endParaRPr lang="zh-CN" altLang="zh-CN" sz="3200" dirty="0"/>
          </a:p>
        </p:txBody>
      </p:sp>
    </p:spTree>
    <p:extLst>
      <p:ext uri="{BB962C8B-B14F-4D97-AF65-F5344CB8AC3E}">
        <p14:creationId xmlns:p14="http://schemas.microsoft.com/office/powerpoint/2010/main" val="3520601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a:t>教学</a:t>
            </a:r>
            <a:r>
              <a:rPr lang="zh-CN" altLang="en-US" sz="4800" dirty="0" smtClean="0"/>
              <a:t>资源应用现状</a:t>
            </a:r>
            <a:endParaRPr lang="zh-CN" altLang="en-US" sz="4800" dirty="0"/>
          </a:p>
        </p:txBody>
      </p:sp>
      <p:sp>
        <p:nvSpPr>
          <p:cNvPr id="3" name="内容占位符 2"/>
          <p:cNvSpPr>
            <a:spLocks noGrp="1"/>
          </p:cNvSpPr>
          <p:nvPr>
            <p:ph idx="1"/>
          </p:nvPr>
        </p:nvSpPr>
        <p:spPr>
          <a:xfrm>
            <a:off x="611560" y="620688"/>
            <a:ext cx="8496944" cy="4464496"/>
          </a:xfrm>
        </p:spPr>
        <p:txBody>
          <a:bodyPr numCol="1" spcCol="360000">
            <a:noAutofit/>
          </a:bodyPr>
          <a:lstStyle/>
          <a:p>
            <a:pPr>
              <a:lnSpc>
                <a:spcPct val="150000"/>
              </a:lnSpc>
            </a:pPr>
            <a:r>
              <a:rPr lang="zh-CN" altLang="en-US" sz="3200" dirty="0" smtClean="0"/>
              <a:t>教学资源爆炸，质量普遍偏低</a:t>
            </a:r>
            <a:endParaRPr lang="en-US" altLang="zh-CN" sz="3200" dirty="0" smtClean="0"/>
          </a:p>
          <a:p>
            <a:pPr lvl="1">
              <a:lnSpc>
                <a:spcPct val="150000"/>
              </a:lnSpc>
            </a:pPr>
            <a:r>
              <a:rPr lang="zh-CN" altLang="zh-CN" sz="2000" dirty="0" smtClean="0"/>
              <a:t>涉及</a:t>
            </a:r>
            <a:r>
              <a:rPr lang="zh-CN" altLang="zh-CN" sz="2000" dirty="0"/>
              <a:t>的科目较广， 无法细致深入</a:t>
            </a:r>
            <a:r>
              <a:rPr lang="zh-CN" altLang="zh-CN" sz="2000" dirty="0" smtClean="0"/>
              <a:t>。</a:t>
            </a:r>
            <a:endParaRPr lang="en-US" altLang="zh-CN" sz="2000" dirty="0" smtClean="0"/>
          </a:p>
          <a:p>
            <a:pPr lvl="1">
              <a:lnSpc>
                <a:spcPct val="150000"/>
              </a:lnSpc>
            </a:pPr>
            <a:r>
              <a:rPr lang="zh-CN" altLang="zh-CN" sz="2000" dirty="0" smtClean="0"/>
              <a:t>栏目</a:t>
            </a:r>
            <a:r>
              <a:rPr lang="zh-CN" altLang="zh-CN" sz="2000" dirty="0"/>
              <a:t>繁杂， 组织欠条理， 内容泛泛。</a:t>
            </a:r>
          </a:p>
          <a:p>
            <a:pPr lvl="1">
              <a:lnSpc>
                <a:spcPct val="150000"/>
              </a:lnSpc>
            </a:pPr>
            <a:r>
              <a:rPr lang="zh-CN" altLang="zh-CN" sz="2000" dirty="0" smtClean="0"/>
              <a:t>以</a:t>
            </a:r>
            <a:r>
              <a:rPr lang="zh-CN" altLang="zh-CN" sz="2000" dirty="0"/>
              <a:t>文本信息为主， 未发挥计算机多媒体</a:t>
            </a:r>
            <a:r>
              <a:rPr lang="zh-CN" altLang="zh-CN" sz="2000" dirty="0" smtClean="0"/>
              <a:t>辅</a:t>
            </a:r>
            <a:r>
              <a:rPr lang="zh-CN" altLang="en-US" sz="2000" dirty="0" smtClean="0"/>
              <a:t>助</a:t>
            </a:r>
            <a:endParaRPr lang="zh-CN" altLang="zh-CN" sz="2000" dirty="0"/>
          </a:p>
          <a:p>
            <a:pPr>
              <a:lnSpc>
                <a:spcPct val="150000"/>
              </a:lnSpc>
            </a:pPr>
            <a:r>
              <a:rPr lang="zh-CN" altLang="en-US" sz="3200" dirty="0" smtClean="0"/>
              <a:t>忽略以学生为中心、为学生服务的思想</a:t>
            </a:r>
            <a:endParaRPr lang="en-US" altLang="zh-CN" sz="3200" dirty="0" smtClean="0"/>
          </a:p>
          <a:p>
            <a:pPr lvl="1">
              <a:lnSpc>
                <a:spcPct val="150000"/>
              </a:lnSpc>
            </a:pPr>
            <a:r>
              <a:rPr lang="zh-CN" altLang="zh-CN" sz="2000" dirty="0" smtClean="0"/>
              <a:t>课程</a:t>
            </a:r>
            <a:r>
              <a:rPr lang="zh-CN" altLang="zh-CN" sz="2000" dirty="0"/>
              <a:t>资源与学生实际的</a:t>
            </a:r>
            <a:r>
              <a:rPr lang="zh-CN" altLang="zh-CN" sz="2000" dirty="0" smtClean="0"/>
              <a:t>脱离</a:t>
            </a:r>
            <a:endParaRPr lang="en-US" altLang="zh-CN" sz="2000" dirty="0" smtClean="0"/>
          </a:p>
          <a:p>
            <a:pPr lvl="1">
              <a:lnSpc>
                <a:spcPct val="150000"/>
              </a:lnSpc>
            </a:pPr>
            <a:r>
              <a:rPr lang="zh-CN" altLang="zh-CN" sz="2000" dirty="0" smtClean="0"/>
              <a:t>课程</a:t>
            </a:r>
            <a:r>
              <a:rPr lang="zh-CN" altLang="zh-CN" sz="2000" dirty="0"/>
              <a:t>资源与教学主题的偏离 </a:t>
            </a:r>
          </a:p>
        </p:txBody>
      </p:sp>
    </p:spTree>
    <p:extLst>
      <p:ext uri="{BB962C8B-B14F-4D97-AF65-F5344CB8AC3E}">
        <p14:creationId xmlns:p14="http://schemas.microsoft.com/office/powerpoint/2010/main" val="3045448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a:t>教学</a:t>
            </a:r>
            <a:r>
              <a:rPr lang="zh-CN" altLang="en-US" sz="4800" dirty="0" smtClean="0"/>
              <a:t>资源开发原则</a:t>
            </a:r>
            <a:endParaRPr lang="zh-CN" altLang="en-US" sz="4800" dirty="0"/>
          </a:p>
        </p:txBody>
      </p:sp>
      <p:sp>
        <p:nvSpPr>
          <p:cNvPr id="3" name="内容占位符 2"/>
          <p:cNvSpPr>
            <a:spLocks noGrp="1"/>
          </p:cNvSpPr>
          <p:nvPr>
            <p:ph idx="1"/>
          </p:nvPr>
        </p:nvSpPr>
        <p:spPr>
          <a:xfrm>
            <a:off x="539552" y="908720"/>
            <a:ext cx="8496944" cy="3816424"/>
          </a:xfrm>
        </p:spPr>
        <p:txBody>
          <a:bodyPr numCol="1" spcCol="360000">
            <a:noAutofit/>
          </a:bodyPr>
          <a:lstStyle/>
          <a:p>
            <a:pPr>
              <a:lnSpc>
                <a:spcPct val="150000"/>
              </a:lnSpc>
            </a:pPr>
            <a:r>
              <a:rPr lang="zh-CN" altLang="zh-CN" sz="2400" dirty="0"/>
              <a:t>“以学习者为中心”的主体教学思想，应以人为本</a:t>
            </a:r>
          </a:p>
          <a:p>
            <a:pPr>
              <a:lnSpc>
                <a:spcPct val="150000"/>
              </a:lnSpc>
            </a:pPr>
            <a:r>
              <a:rPr lang="zh-CN" altLang="en-US" sz="2400" dirty="0" smtClean="0"/>
              <a:t>注重</a:t>
            </a:r>
            <a:r>
              <a:rPr lang="zh-CN" altLang="zh-CN" sz="2400" dirty="0" smtClean="0"/>
              <a:t>培养</a:t>
            </a:r>
            <a:r>
              <a:rPr lang="zh-CN" altLang="zh-CN" sz="2400" dirty="0"/>
              <a:t>能灵活使用语言的</a:t>
            </a:r>
            <a:r>
              <a:rPr lang="zh-CN" altLang="zh-CN" sz="2400" dirty="0" smtClean="0"/>
              <a:t>技能</a:t>
            </a:r>
            <a:r>
              <a:rPr lang="zh-CN" altLang="en-US" sz="2400" dirty="0" smtClean="0"/>
              <a:t>，重视语言交流能力训练</a:t>
            </a:r>
            <a:endParaRPr lang="zh-CN" altLang="zh-CN" sz="2400" dirty="0"/>
          </a:p>
          <a:p>
            <a:pPr>
              <a:lnSpc>
                <a:spcPct val="150000"/>
              </a:lnSpc>
            </a:pPr>
            <a:r>
              <a:rPr lang="zh-CN" altLang="zh-CN" sz="2400" dirty="0"/>
              <a:t>注重文化教学和跨文化交际能力培养</a:t>
            </a:r>
          </a:p>
          <a:p>
            <a:pPr>
              <a:lnSpc>
                <a:spcPct val="150000"/>
              </a:lnSpc>
            </a:pPr>
            <a:r>
              <a:rPr lang="zh-CN" altLang="en-US" sz="2400" dirty="0" smtClean="0"/>
              <a:t>不能忽略传统课堂教学模式，注意黑板、粉笔的重要性</a:t>
            </a:r>
            <a:endParaRPr lang="en-US" altLang="zh-CN" sz="2400" dirty="0" smtClean="0"/>
          </a:p>
          <a:p>
            <a:pPr>
              <a:lnSpc>
                <a:spcPct val="150000"/>
              </a:lnSpc>
            </a:pPr>
            <a:r>
              <a:rPr lang="zh-CN" altLang="en-US" sz="2400" dirty="0" smtClean="0"/>
              <a:t>符合</a:t>
            </a:r>
            <a:r>
              <a:rPr lang="zh-CN" altLang="zh-CN" sz="2400" dirty="0" smtClean="0"/>
              <a:t>教学</a:t>
            </a:r>
            <a:r>
              <a:rPr lang="zh-CN" altLang="zh-CN" sz="2400" dirty="0"/>
              <a:t>目标和内容的特点设计、使用</a:t>
            </a:r>
            <a:r>
              <a:rPr lang="zh-CN" altLang="zh-CN" sz="2400" dirty="0" smtClean="0"/>
              <a:t>多媒体</a:t>
            </a:r>
            <a:r>
              <a:rPr lang="zh-CN" altLang="en-US" sz="2400" dirty="0" smtClean="0"/>
              <a:t>，</a:t>
            </a:r>
            <a:endParaRPr lang="en-US" altLang="zh-CN" sz="2400" dirty="0" smtClean="0"/>
          </a:p>
          <a:p>
            <a:pPr>
              <a:lnSpc>
                <a:spcPct val="150000"/>
              </a:lnSpc>
            </a:pPr>
            <a:r>
              <a:rPr lang="zh-CN" altLang="zh-CN" sz="2400" dirty="0" smtClean="0"/>
              <a:t>把握</a:t>
            </a:r>
            <a:r>
              <a:rPr lang="zh-CN" altLang="en-US" sz="2400" dirty="0" smtClean="0"/>
              <a:t>资源</a:t>
            </a:r>
            <a:r>
              <a:rPr lang="zh-CN" altLang="zh-CN" sz="2400" dirty="0" smtClean="0"/>
              <a:t>的</a:t>
            </a:r>
            <a:r>
              <a:rPr lang="zh-CN" altLang="zh-CN" sz="2400" dirty="0"/>
              <a:t>使用</a:t>
            </a:r>
            <a:r>
              <a:rPr lang="zh-CN" altLang="zh-CN" sz="2400" dirty="0" smtClean="0"/>
              <a:t>时间</a:t>
            </a:r>
            <a:r>
              <a:rPr lang="zh-CN" altLang="en-US" sz="2400" dirty="0" smtClean="0"/>
              <a:t>，强调资源的</a:t>
            </a:r>
            <a:r>
              <a:rPr lang="zh-CN" altLang="en-US" sz="2400" dirty="0" smtClean="0"/>
              <a:t>实用性，避免盲目</a:t>
            </a:r>
            <a:endParaRPr lang="zh-CN" altLang="zh-CN" sz="2400" dirty="0"/>
          </a:p>
        </p:txBody>
      </p:sp>
    </p:spTree>
    <p:extLst>
      <p:ext uri="{BB962C8B-B14F-4D97-AF65-F5344CB8AC3E}">
        <p14:creationId xmlns:p14="http://schemas.microsoft.com/office/powerpoint/2010/main" val="1641315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资源需求分析</a:t>
            </a:r>
            <a:endParaRPr lang="zh-CN" altLang="en-US" dirty="0"/>
          </a:p>
        </p:txBody>
      </p:sp>
      <p:sp>
        <p:nvSpPr>
          <p:cNvPr id="3" name="内容占位符 2"/>
          <p:cNvSpPr>
            <a:spLocks noGrp="1"/>
          </p:cNvSpPr>
          <p:nvPr>
            <p:ph idx="1"/>
          </p:nvPr>
        </p:nvSpPr>
        <p:spPr>
          <a:xfrm>
            <a:off x="611560" y="548680"/>
            <a:ext cx="8244408" cy="4419600"/>
          </a:xfrm>
        </p:spPr>
        <p:txBody>
          <a:bodyPr>
            <a:normAutofit fontScale="92500" lnSpcReduction="10000"/>
          </a:bodyPr>
          <a:lstStyle/>
          <a:p>
            <a:pPr>
              <a:lnSpc>
                <a:spcPct val="150000"/>
              </a:lnSpc>
            </a:pPr>
            <a:r>
              <a:rPr lang="zh-CN" altLang="en-US" sz="3200" dirty="0" smtClean="0"/>
              <a:t>进行需求分析的重要性</a:t>
            </a:r>
            <a:endParaRPr lang="en-US" altLang="zh-CN" sz="3200" dirty="0" smtClean="0"/>
          </a:p>
          <a:p>
            <a:pPr lvl="1">
              <a:lnSpc>
                <a:spcPct val="150000"/>
              </a:lnSpc>
            </a:pPr>
            <a:r>
              <a:rPr lang="zh-CN" altLang="zh-CN" sz="2200" dirty="0" smtClean="0"/>
              <a:t>需求分析</a:t>
            </a:r>
            <a:r>
              <a:rPr lang="zh-CN" altLang="zh-CN" sz="2200" dirty="0"/>
              <a:t>是应用语言学理论和教学的</a:t>
            </a:r>
            <a:r>
              <a:rPr lang="zh-CN" altLang="zh-CN" sz="2200" dirty="0" smtClean="0"/>
              <a:t>核心</a:t>
            </a:r>
            <a:endParaRPr lang="en-US" altLang="zh-CN" sz="2200" dirty="0"/>
          </a:p>
          <a:p>
            <a:pPr lvl="1">
              <a:lnSpc>
                <a:spcPct val="150000"/>
              </a:lnSpc>
            </a:pPr>
            <a:r>
              <a:rPr lang="zh-CN" altLang="zh-CN" sz="2200" dirty="0" smtClean="0"/>
              <a:t>不同</a:t>
            </a:r>
            <a:r>
              <a:rPr lang="zh-CN" altLang="zh-CN" sz="2200" dirty="0"/>
              <a:t>英语水平的学习者在学习环境、课堂教学、语言天赋和个人努力等方面的归因上</a:t>
            </a:r>
            <a:r>
              <a:rPr lang="zh-CN" altLang="zh-CN" sz="2200" dirty="0" smtClean="0"/>
              <a:t>存在差异</a:t>
            </a:r>
            <a:endParaRPr lang="en-US" altLang="zh-CN" sz="2200" dirty="0" smtClean="0"/>
          </a:p>
          <a:p>
            <a:pPr lvl="1">
              <a:lnSpc>
                <a:spcPct val="150000"/>
              </a:lnSpc>
            </a:pPr>
            <a:r>
              <a:rPr lang="zh-CN" altLang="zh-CN" sz="2200" dirty="0" smtClean="0"/>
              <a:t>语言</a:t>
            </a:r>
            <a:r>
              <a:rPr lang="zh-CN" altLang="zh-CN" sz="2200" dirty="0"/>
              <a:t>学习者个体在年龄、学习风格、语言学能、动机等方面的差异，学习者对外语学习的</a:t>
            </a:r>
            <a:r>
              <a:rPr lang="zh-CN" altLang="zh-CN" sz="2200" dirty="0" smtClean="0"/>
              <a:t>需求</a:t>
            </a:r>
            <a:r>
              <a:rPr lang="zh-CN" altLang="en-US" sz="2200" dirty="0" smtClean="0"/>
              <a:t>不同</a:t>
            </a:r>
            <a:endParaRPr lang="en-US" altLang="zh-CN" sz="2200" dirty="0"/>
          </a:p>
          <a:p>
            <a:pPr>
              <a:lnSpc>
                <a:spcPct val="150000"/>
              </a:lnSpc>
            </a:pPr>
            <a:r>
              <a:rPr lang="zh-CN" altLang="en-US" sz="3200" dirty="0" smtClean="0"/>
              <a:t>就把握的原则</a:t>
            </a:r>
            <a:endParaRPr lang="en-US" altLang="zh-CN" sz="3200" dirty="0" smtClean="0"/>
          </a:p>
          <a:p>
            <a:pPr lvl="1">
              <a:lnSpc>
                <a:spcPct val="150000"/>
              </a:lnSpc>
            </a:pPr>
            <a:r>
              <a:rPr lang="zh-CN" altLang="en-US" sz="2200" dirty="0" smtClean="0"/>
              <a:t>注重学习者的个性化需求</a:t>
            </a:r>
            <a:endParaRPr lang="en-US" altLang="zh-CN" sz="2200" dirty="0" smtClean="0"/>
          </a:p>
          <a:p>
            <a:pPr>
              <a:lnSpc>
                <a:spcPct val="150000"/>
              </a:lnSpc>
            </a:pPr>
            <a:endParaRPr lang="zh-CN" altLang="zh-CN" sz="3200" dirty="0"/>
          </a:p>
        </p:txBody>
      </p:sp>
    </p:spTree>
    <p:extLst>
      <p:ext uri="{BB962C8B-B14F-4D97-AF65-F5344CB8AC3E}">
        <p14:creationId xmlns:p14="http://schemas.microsoft.com/office/powerpoint/2010/main" val="1705779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资源需求分析</a:t>
            </a:r>
            <a:endParaRPr lang="zh-CN" altLang="en-US" dirty="0"/>
          </a:p>
        </p:txBody>
      </p:sp>
      <p:sp>
        <p:nvSpPr>
          <p:cNvPr id="3" name="内容占位符 2"/>
          <p:cNvSpPr>
            <a:spLocks noGrp="1"/>
          </p:cNvSpPr>
          <p:nvPr>
            <p:ph idx="1"/>
          </p:nvPr>
        </p:nvSpPr>
        <p:spPr>
          <a:xfrm>
            <a:off x="755576" y="476672"/>
            <a:ext cx="8244408" cy="4419600"/>
          </a:xfrm>
        </p:spPr>
        <p:txBody>
          <a:bodyPr>
            <a:normAutofit lnSpcReduction="10000"/>
          </a:bodyPr>
          <a:lstStyle/>
          <a:p>
            <a:pPr>
              <a:lnSpc>
                <a:spcPct val="150000"/>
              </a:lnSpc>
            </a:pPr>
            <a:r>
              <a:rPr lang="zh-CN" altLang="en-US" sz="4000" dirty="0" smtClean="0"/>
              <a:t>基于</a:t>
            </a:r>
            <a:r>
              <a:rPr lang="zh-CN" altLang="en-US" sz="4000" dirty="0"/>
              <a:t>使用</a:t>
            </a:r>
            <a:r>
              <a:rPr lang="zh-CN" altLang="en-US" sz="4000" dirty="0" smtClean="0"/>
              <a:t>对象</a:t>
            </a:r>
            <a:r>
              <a:rPr lang="zh-CN" altLang="en-US" sz="4000" dirty="0" smtClean="0"/>
              <a:t>的需求分析</a:t>
            </a:r>
            <a:endParaRPr lang="en-US" altLang="zh-CN" sz="4000" dirty="0" smtClean="0"/>
          </a:p>
          <a:p>
            <a:pPr lvl="1">
              <a:lnSpc>
                <a:spcPct val="150000"/>
              </a:lnSpc>
            </a:pPr>
            <a:r>
              <a:rPr lang="zh-CN" altLang="zh-CN" sz="2800" dirty="0" smtClean="0"/>
              <a:t>中小学</a:t>
            </a:r>
            <a:r>
              <a:rPr lang="zh-CN" altLang="zh-CN" sz="2800" dirty="0"/>
              <a:t>英语——中小学生</a:t>
            </a:r>
          </a:p>
          <a:p>
            <a:pPr lvl="1">
              <a:lnSpc>
                <a:spcPct val="150000"/>
              </a:lnSpc>
            </a:pPr>
            <a:r>
              <a:rPr lang="zh-CN" altLang="zh-CN" sz="2800" dirty="0"/>
              <a:t>高校专门用途英语——特点专业学生</a:t>
            </a:r>
          </a:p>
          <a:p>
            <a:pPr lvl="1">
              <a:lnSpc>
                <a:spcPct val="150000"/>
              </a:lnSpc>
            </a:pPr>
            <a:r>
              <a:rPr lang="zh-CN" altLang="zh-CN" sz="2800" dirty="0"/>
              <a:t>高校普通用途英语——大学生</a:t>
            </a:r>
          </a:p>
          <a:p>
            <a:pPr lvl="1">
              <a:lnSpc>
                <a:spcPct val="150000"/>
              </a:lnSpc>
            </a:pPr>
            <a:r>
              <a:rPr lang="zh-CN" altLang="zh-CN" sz="2800" dirty="0"/>
              <a:t>英语老师发展——师范类英语专业</a:t>
            </a:r>
          </a:p>
          <a:p>
            <a:pPr lvl="1">
              <a:lnSpc>
                <a:spcPct val="150000"/>
              </a:lnSpc>
            </a:pPr>
            <a:r>
              <a:rPr lang="zh-CN" altLang="zh-CN" sz="2800" dirty="0"/>
              <a:t>在职英语培训——职工</a:t>
            </a:r>
          </a:p>
          <a:p>
            <a:pPr>
              <a:lnSpc>
                <a:spcPct val="150000"/>
              </a:lnSpc>
            </a:pPr>
            <a:endParaRPr lang="zh-CN" altLang="zh-CN" sz="4000" dirty="0"/>
          </a:p>
        </p:txBody>
      </p:sp>
    </p:spTree>
    <p:extLst>
      <p:ext uri="{BB962C8B-B14F-4D97-AF65-F5344CB8AC3E}">
        <p14:creationId xmlns:p14="http://schemas.microsoft.com/office/powerpoint/2010/main" val="2047452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资源需求分析</a:t>
            </a:r>
            <a:endParaRPr lang="zh-CN" altLang="en-US" dirty="0"/>
          </a:p>
        </p:txBody>
      </p:sp>
      <p:sp>
        <p:nvSpPr>
          <p:cNvPr id="3" name="内容占位符 2"/>
          <p:cNvSpPr>
            <a:spLocks noGrp="1"/>
          </p:cNvSpPr>
          <p:nvPr>
            <p:ph idx="1"/>
          </p:nvPr>
        </p:nvSpPr>
        <p:spPr>
          <a:xfrm>
            <a:off x="827584" y="548680"/>
            <a:ext cx="8244408" cy="4419600"/>
          </a:xfrm>
        </p:spPr>
        <p:txBody>
          <a:bodyPr>
            <a:normAutofit fontScale="85000" lnSpcReduction="10000"/>
          </a:bodyPr>
          <a:lstStyle/>
          <a:p>
            <a:pPr>
              <a:lnSpc>
                <a:spcPct val="150000"/>
              </a:lnSpc>
            </a:pPr>
            <a:r>
              <a:rPr lang="zh-CN" altLang="en-US" sz="4400" dirty="0" smtClean="0"/>
              <a:t>基于学习目标的需求分析</a:t>
            </a:r>
            <a:endParaRPr lang="en-US" altLang="zh-CN" sz="4400" dirty="0" smtClean="0"/>
          </a:p>
          <a:p>
            <a:pPr lvl="1">
              <a:lnSpc>
                <a:spcPct val="150000"/>
              </a:lnSpc>
            </a:pPr>
            <a:r>
              <a:rPr lang="zh-CN" altLang="en-US" sz="3400" dirty="0" smtClean="0"/>
              <a:t>课件展示型</a:t>
            </a:r>
            <a:endParaRPr lang="en-US" altLang="zh-CN" sz="3400" dirty="0" smtClean="0"/>
          </a:p>
          <a:p>
            <a:pPr lvl="1">
              <a:lnSpc>
                <a:spcPct val="150000"/>
              </a:lnSpc>
            </a:pPr>
            <a:r>
              <a:rPr lang="zh-CN" altLang="en-US" sz="3400" dirty="0" smtClean="0"/>
              <a:t>专项</a:t>
            </a:r>
            <a:r>
              <a:rPr lang="zh-CN" altLang="en-US" sz="3400" dirty="0"/>
              <a:t>自学（听说读写</a:t>
            </a:r>
            <a:r>
              <a:rPr lang="zh-CN" altLang="en-US" sz="3400" dirty="0" smtClean="0"/>
              <a:t>）</a:t>
            </a:r>
            <a:endParaRPr lang="en-US" altLang="zh-CN" sz="3400" dirty="0" smtClean="0"/>
          </a:p>
          <a:p>
            <a:pPr lvl="1">
              <a:lnSpc>
                <a:spcPct val="150000"/>
              </a:lnSpc>
            </a:pPr>
            <a:r>
              <a:rPr lang="zh-CN" altLang="en-US" sz="3400" dirty="0" smtClean="0"/>
              <a:t>专项测试</a:t>
            </a:r>
            <a:endParaRPr lang="en-US" altLang="zh-CN" sz="3400" dirty="0" smtClean="0"/>
          </a:p>
          <a:p>
            <a:pPr lvl="1">
              <a:lnSpc>
                <a:spcPct val="150000"/>
              </a:lnSpc>
            </a:pPr>
            <a:r>
              <a:rPr lang="zh-CN" altLang="en-US" sz="3400" dirty="0" smtClean="0"/>
              <a:t>资源下载</a:t>
            </a:r>
            <a:endParaRPr lang="en-US" altLang="zh-CN" sz="3400" dirty="0" smtClean="0"/>
          </a:p>
          <a:p>
            <a:pPr lvl="1">
              <a:lnSpc>
                <a:spcPct val="150000"/>
              </a:lnSpc>
            </a:pPr>
            <a:r>
              <a:rPr lang="zh-CN" altLang="en-US" sz="3400" dirty="0" smtClean="0"/>
              <a:t>学习</a:t>
            </a:r>
            <a:r>
              <a:rPr lang="zh-CN" altLang="en-US" sz="3400" dirty="0"/>
              <a:t>交流</a:t>
            </a:r>
            <a:endParaRPr lang="zh-CN" altLang="zh-CN" sz="3400" dirty="0"/>
          </a:p>
        </p:txBody>
      </p:sp>
    </p:spTree>
    <p:extLst>
      <p:ext uri="{BB962C8B-B14F-4D97-AF65-F5344CB8AC3E}">
        <p14:creationId xmlns:p14="http://schemas.microsoft.com/office/powerpoint/2010/main" val="4081010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p:txBody>
          <a:bodyPr/>
          <a:lstStyle/>
          <a:p>
            <a:r>
              <a:rPr lang="zh-CN" altLang="en-US" dirty="0" smtClean="0"/>
              <a:t>第二部分</a:t>
            </a:r>
            <a:endParaRPr lang="zh-CN" altLang="en-US" dirty="0"/>
          </a:p>
        </p:txBody>
      </p:sp>
      <p:sp>
        <p:nvSpPr>
          <p:cNvPr id="4" name="标题 3"/>
          <p:cNvSpPr>
            <a:spLocks noGrp="1"/>
          </p:cNvSpPr>
          <p:nvPr>
            <p:ph type="title"/>
          </p:nvPr>
        </p:nvSpPr>
        <p:spPr>
          <a:xfrm>
            <a:off x="683568" y="3212976"/>
            <a:ext cx="8064896" cy="1080120"/>
          </a:xfrm>
        </p:spPr>
        <p:txBody>
          <a:bodyPr/>
          <a:lstStyle/>
          <a:p>
            <a:r>
              <a:rPr lang="zh-CN" altLang="en-US" dirty="0" smtClean="0"/>
              <a:t>英语教学资源的设计</a:t>
            </a:r>
            <a:endParaRPr lang="zh-CN" altLang="en-US" dirty="0"/>
          </a:p>
        </p:txBody>
      </p:sp>
    </p:spTree>
    <p:extLst>
      <p:ext uri="{BB962C8B-B14F-4D97-AF65-F5344CB8AC3E}">
        <p14:creationId xmlns:p14="http://schemas.microsoft.com/office/powerpoint/2010/main" val="669783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smtClean="0"/>
              <a:t>英语教学实例解析</a:t>
            </a:r>
            <a:endParaRPr lang="zh-CN" altLang="en-US" sz="48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72838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336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smtClean="0"/>
              <a:t>英语教学实例解析</a:t>
            </a:r>
            <a:endParaRPr lang="zh-CN" altLang="en-US" sz="4800" dirty="0"/>
          </a:p>
        </p:txBody>
      </p:sp>
      <p:sp>
        <p:nvSpPr>
          <p:cNvPr id="6" name="内容占位符 2"/>
          <p:cNvSpPr>
            <a:spLocks noGrp="1"/>
          </p:cNvSpPr>
          <p:nvPr>
            <p:ph idx="1"/>
          </p:nvPr>
        </p:nvSpPr>
        <p:spPr/>
        <p:txBody>
          <a:bodyPr>
            <a:normAutofit/>
          </a:bodyPr>
          <a:lstStyle/>
          <a:p>
            <a:r>
              <a:rPr lang="zh-CN" altLang="zh-CN" sz="3600" dirty="0"/>
              <a:t>强调了学生的兴趣、经验</a:t>
            </a:r>
            <a:r>
              <a:rPr lang="zh-CN" altLang="zh-CN" sz="3600" dirty="0" smtClean="0"/>
              <a:t>等</a:t>
            </a:r>
            <a:endParaRPr lang="en-US" altLang="zh-CN" sz="3600" dirty="0" smtClean="0"/>
          </a:p>
          <a:p>
            <a:r>
              <a:rPr lang="zh-CN" altLang="zh-CN" sz="3600" dirty="0" smtClean="0"/>
              <a:t>能</a:t>
            </a:r>
            <a:r>
              <a:rPr lang="zh-CN" altLang="zh-CN" sz="3600" dirty="0"/>
              <a:t>结合实际，贴近生活，插图生动活泼，重视了学生的</a:t>
            </a:r>
            <a:r>
              <a:rPr lang="zh-CN" altLang="zh-CN" sz="3600" dirty="0" smtClean="0"/>
              <a:t>情感</a:t>
            </a:r>
            <a:endParaRPr lang="en-US" altLang="zh-CN" sz="3600" dirty="0" smtClean="0"/>
          </a:p>
          <a:p>
            <a:r>
              <a:rPr lang="zh-CN" altLang="zh-CN" sz="3600" dirty="0" smtClean="0"/>
              <a:t>从</a:t>
            </a:r>
            <a:r>
              <a:rPr lang="zh-CN" altLang="zh-CN" sz="3600" dirty="0"/>
              <a:t>学生的学习兴趣、生活经验和认知水平</a:t>
            </a:r>
            <a:r>
              <a:rPr lang="zh-CN" altLang="zh-CN" sz="3600" dirty="0" smtClean="0"/>
              <a:t>出发</a:t>
            </a:r>
            <a:endParaRPr lang="en-US" altLang="zh-CN" sz="3600" dirty="0" smtClean="0"/>
          </a:p>
          <a:p>
            <a:pPr lvl="1"/>
            <a:r>
              <a:rPr lang="zh-CN" altLang="zh-CN" sz="2400" dirty="0" smtClean="0"/>
              <a:t>倡导</a:t>
            </a:r>
            <a:r>
              <a:rPr lang="zh-CN" altLang="zh-CN" sz="2400" dirty="0"/>
              <a:t>体验、实践、参与、合作与交流的学习方式和任务型的教学</a:t>
            </a:r>
            <a:r>
              <a:rPr lang="zh-CN" altLang="zh-CN" sz="2400" dirty="0" smtClean="0"/>
              <a:t>途径</a:t>
            </a:r>
            <a:endParaRPr lang="en-US" altLang="zh-CN" sz="2400" dirty="0" smtClean="0"/>
          </a:p>
          <a:p>
            <a:pPr lvl="1"/>
            <a:r>
              <a:rPr lang="zh-CN" altLang="zh-CN" sz="2400" dirty="0" smtClean="0"/>
              <a:t>发展</a:t>
            </a:r>
            <a:r>
              <a:rPr lang="zh-CN" altLang="zh-CN" sz="2400" dirty="0"/>
              <a:t>学生的综合语言运用能力。</a:t>
            </a:r>
          </a:p>
          <a:p>
            <a:endParaRPr lang="zh-CN" altLang="en-US" sz="3600" dirty="0"/>
          </a:p>
        </p:txBody>
      </p:sp>
    </p:spTree>
    <p:extLst>
      <p:ext uri="{BB962C8B-B14F-4D97-AF65-F5344CB8AC3E}">
        <p14:creationId xmlns:p14="http://schemas.microsoft.com/office/powerpoint/2010/main" val="2835022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smtClean="0"/>
              <a:t>英语教学实例解析</a:t>
            </a:r>
            <a:endParaRPr lang="zh-CN" altLang="en-US" sz="4800" dirty="0"/>
          </a:p>
        </p:txBody>
      </p:sp>
      <p:sp>
        <p:nvSpPr>
          <p:cNvPr id="3" name="内容占位符 2"/>
          <p:cNvSpPr>
            <a:spLocks noGrp="1"/>
          </p:cNvSpPr>
          <p:nvPr>
            <p:ph idx="1"/>
          </p:nvPr>
        </p:nvSpPr>
        <p:spPr>
          <a:xfrm>
            <a:off x="827584" y="620688"/>
            <a:ext cx="7467600" cy="4419600"/>
          </a:xfrm>
        </p:spPr>
        <p:txBody>
          <a:bodyPr>
            <a:noAutofit/>
          </a:bodyPr>
          <a:lstStyle/>
          <a:p>
            <a:pPr latinLnBrk="1"/>
            <a:r>
              <a:rPr lang="zh-CN" altLang="zh-CN" sz="4400" dirty="0"/>
              <a:t>设计理念</a:t>
            </a:r>
            <a:r>
              <a:rPr lang="zh-CN" altLang="zh-CN" sz="4400" dirty="0" smtClean="0"/>
              <a:t>：</a:t>
            </a:r>
            <a:endParaRPr lang="en-US" altLang="zh-CN" sz="4400" dirty="0" smtClean="0"/>
          </a:p>
          <a:p>
            <a:pPr lvl="1" latinLnBrk="1"/>
            <a:r>
              <a:rPr lang="zh-CN" altLang="zh-CN" sz="3200" dirty="0"/>
              <a:t>以</a:t>
            </a:r>
            <a:r>
              <a:rPr lang="zh-CN" altLang="zh-CN" sz="3200" dirty="0"/>
              <a:t>听说训练为</a:t>
            </a:r>
            <a:r>
              <a:rPr lang="zh-CN" altLang="zh-CN" sz="3200" dirty="0"/>
              <a:t>主线</a:t>
            </a:r>
            <a:endParaRPr lang="en-US" altLang="zh-CN" sz="3200" dirty="0"/>
          </a:p>
          <a:p>
            <a:pPr lvl="1" latinLnBrk="1"/>
            <a:r>
              <a:rPr lang="zh-CN" altLang="zh-CN" sz="3200" dirty="0" smtClean="0"/>
              <a:t>通过</a:t>
            </a:r>
            <a:r>
              <a:rPr lang="zh-CN" altLang="zh-CN" sz="3200" dirty="0"/>
              <a:t>看、听、说、演练、唱、动手</a:t>
            </a:r>
            <a:r>
              <a:rPr lang="zh-CN" altLang="zh-CN" sz="3200" dirty="0" smtClean="0"/>
              <a:t>操作</a:t>
            </a:r>
            <a:r>
              <a:rPr lang="zh-CN" altLang="zh-CN" sz="3200" dirty="0"/>
              <a:t>等一系列教学活动，使学生获得最基本的英语听说能力，并在教学中充分激发学生强烈的学习愿望，在注重学生知识能力发展的同时，特别强调学生人格的发展和思维的发展。</a:t>
            </a:r>
          </a:p>
          <a:p>
            <a:endParaRPr lang="zh-CN" altLang="en-US" sz="4400" dirty="0"/>
          </a:p>
        </p:txBody>
      </p:sp>
    </p:spTree>
    <p:extLst>
      <p:ext uri="{BB962C8B-B14F-4D97-AF65-F5344CB8AC3E}">
        <p14:creationId xmlns:p14="http://schemas.microsoft.com/office/powerpoint/2010/main" val="69542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1077415" y="722784"/>
            <a:ext cx="7239001" cy="3858344"/>
          </a:xfrm>
        </p:spPr>
        <p:txBody>
          <a:bodyPr>
            <a:normAutofit fontScale="92500"/>
          </a:bodyPr>
          <a:lstStyle/>
          <a:p>
            <a:pPr algn="l">
              <a:lnSpc>
                <a:spcPct val="150000"/>
              </a:lnSpc>
            </a:pPr>
            <a:r>
              <a:rPr lang="zh-CN" altLang="en-US" sz="2800" dirty="0" smtClean="0"/>
              <a:t>熊雅雯（</a:t>
            </a:r>
            <a:r>
              <a:rPr lang="zh-CN" altLang="en-US" sz="2800" dirty="0" smtClean="0"/>
              <a:t>组长）英语教学资源的制作部分</a:t>
            </a:r>
            <a:endParaRPr lang="en-US" altLang="zh-CN" sz="2800" dirty="0" smtClean="0"/>
          </a:p>
          <a:p>
            <a:pPr algn="l">
              <a:lnSpc>
                <a:spcPct val="150000"/>
              </a:lnSpc>
            </a:pPr>
            <a:r>
              <a:rPr lang="zh-CN" altLang="en-US" sz="2800" dirty="0" smtClean="0"/>
              <a:t>李晓文（组员）英语教学资源的评价部分</a:t>
            </a:r>
            <a:endParaRPr lang="en-US" altLang="zh-CN" sz="2800" dirty="0" smtClean="0"/>
          </a:p>
          <a:p>
            <a:pPr algn="l">
              <a:lnSpc>
                <a:spcPct val="150000"/>
              </a:lnSpc>
            </a:pPr>
            <a:r>
              <a:rPr lang="zh-CN" altLang="en-US" sz="2800" dirty="0" smtClean="0"/>
              <a:t>古丽赛娜（组员）学习元平台建设与资源整合</a:t>
            </a:r>
            <a:endParaRPr lang="en-US" altLang="zh-CN" sz="2800" dirty="0" smtClean="0"/>
          </a:p>
          <a:p>
            <a:pPr algn="l">
              <a:lnSpc>
                <a:spcPct val="150000"/>
              </a:lnSpc>
            </a:pPr>
            <a:r>
              <a:rPr lang="zh-CN" altLang="en-US" sz="2800" dirty="0" smtClean="0"/>
              <a:t>谢灿（组员）英语教学资源的设计部分</a:t>
            </a:r>
            <a:endParaRPr lang="en-US" altLang="zh-CN" sz="2800" dirty="0" smtClean="0"/>
          </a:p>
          <a:p>
            <a:pPr algn="l">
              <a:lnSpc>
                <a:spcPct val="150000"/>
              </a:lnSpc>
            </a:pPr>
            <a:r>
              <a:rPr lang="zh-CN" altLang="en-US" sz="2800" dirty="0" smtClean="0"/>
              <a:t>沈英俊（组员）概况与需求分析部分与</a:t>
            </a:r>
            <a:r>
              <a:rPr lang="en-US" altLang="zh-CN" sz="2800" dirty="0" err="1" smtClean="0"/>
              <a:t>ppt</a:t>
            </a:r>
            <a:r>
              <a:rPr lang="zh-CN" altLang="en-US" sz="2800" dirty="0" smtClean="0"/>
              <a:t>整合</a:t>
            </a:r>
            <a:endParaRPr lang="en-US" altLang="zh-CN" sz="2800" dirty="0" smtClean="0"/>
          </a:p>
        </p:txBody>
      </p:sp>
      <p:sp>
        <p:nvSpPr>
          <p:cNvPr id="3" name="标题 2"/>
          <p:cNvSpPr>
            <a:spLocks noGrp="1"/>
          </p:cNvSpPr>
          <p:nvPr>
            <p:ph type="title"/>
          </p:nvPr>
        </p:nvSpPr>
        <p:spPr>
          <a:xfrm>
            <a:off x="-324544" y="4509120"/>
            <a:ext cx="8064896" cy="1872208"/>
          </a:xfrm>
        </p:spPr>
        <p:txBody>
          <a:bodyPr/>
          <a:lstStyle/>
          <a:p>
            <a:r>
              <a:rPr lang="zh-CN" altLang="en-US" sz="5400" dirty="0" smtClean="0"/>
              <a:t>组员及分工</a:t>
            </a:r>
            <a:endParaRPr lang="zh-CN" altLang="en-US" sz="5400" dirty="0"/>
          </a:p>
        </p:txBody>
      </p:sp>
    </p:spTree>
    <p:extLst>
      <p:ext uri="{BB962C8B-B14F-4D97-AF65-F5344CB8AC3E}">
        <p14:creationId xmlns:p14="http://schemas.microsoft.com/office/powerpoint/2010/main" val="3610242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smtClean="0"/>
              <a:t>英语教学实例解析</a:t>
            </a:r>
            <a:endParaRPr lang="zh-CN" altLang="en-US" sz="4800" dirty="0"/>
          </a:p>
        </p:txBody>
      </p:sp>
      <p:sp>
        <p:nvSpPr>
          <p:cNvPr id="3" name="内容占位符 2"/>
          <p:cNvSpPr>
            <a:spLocks noGrp="1"/>
          </p:cNvSpPr>
          <p:nvPr>
            <p:ph idx="1"/>
          </p:nvPr>
        </p:nvSpPr>
        <p:spPr>
          <a:xfrm>
            <a:off x="827584" y="620688"/>
            <a:ext cx="7467600" cy="4419600"/>
          </a:xfrm>
        </p:spPr>
        <p:txBody>
          <a:bodyPr>
            <a:noAutofit/>
          </a:bodyPr>
          <a:lstStyle/>
          <a:p>
            <a:pPr latinLnBrk="1"/>
            <a:r>
              <a:rPr lang="zh-CN" altLang="zh-CN" sz="4400" dirty="0"/>
              <a:t>设计特色：</a:t>
            </a:r>
          </a:p>
          <a:p>
            <a:pPr lvl="1" latinLnBrk="1"/>
            <a:r>
              <a:rPr lang="zh-CN" altLang="zh-CN" sz="3400" dirty="0"/>
              <a:t>强调学生自主学习，培养学生学习英语的习惯。如：预习作业的设计――选择一个你最喜欢的国家（如：英国、美国、日本、法国、澳大利亚等），收集查找相关资料，如：它的国旗、国名、人民、语言、著名人物等，并能用英语做简单介绍。</a:t>
            </a:r>
          </a:p>
          <a:p>
            <a:endParaRPr lang="zh-CN" altLang="en-US" sz="4400" dirty="0"/>
          </a:p>
        </p:txBody>
      </p:sp>
    </p:spTree>
    <p:extLst>
      <p:ext uri="{BB962C8B-B14F-4D97-AF65-F5344CB8AC3E}">
        <p14:creationId xmlns:p14="http://schemas.microsoft.com/office/powerpoint/2010/main" val="2107645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smtClean="0"/>
              <a:t>英语教学实例解析</a:t>
            </a:r>
            <a:endParaRPr lang="zh-CN" altLang="en-US" sz="4800" dirty="0"/>
          </a:p>
        </p:txBody>
      </p:sp>
      <p:sp>
        <p:nvSpPr>
          <p:cNvPr id="3" name="内容占位符 2"/>
          <p:cNvSpPr>
            <a:spLocks noGrp="1"/>
          </p:cNvSpPr>
          <p:nvPr>
            <p:ph idx="1"/>
          </p:nvPr>
        </p:nvSpPr>
        <p:spPr>
          <a:xfrm>
            <a:off x="827584" y="620688"/>
            <a:ext cx="7467600" cy="4419600"/>
          </a:xfrm>
        </p:spPr>
        <p:txBody>
          <a:bodyPr>
            <a:noAutofit/>
          </a:bodyPr>
          <a:lstStyle/>
          <a:p>
            <a:pPr latinLnBrk="1"/>
            <a:r>
              <a:rPr lang="zh-CN" altLang="zh-CN" sz="4400" dirty="0"/>
              <a:t>设计特色：</a:t>
            </a:r>
          </a:p>
          <a:p>
            <a:pPr lvl="1" latinLnBrk="1"/>
            <a:r>
              <a:rPr lang="zh-CN" altLang="zh-CN" sz="3400" dirty="0"/>
              <a:t>强调学生自主学习，培养学生学习英语的习惯。如：预习作业的设计――选择一个你最喜欢的国家（如：英国、美国、日本、法国、澳大利亚等），收集查找相关资料，如：它的国旗、国名、人民、语言、著名人物等，并能用英语做简单介绍。</a:t>
            </a:r>
          </a:p>
          <a:p>
            <a:endParaRPr lang="zh-CN" altLang="en-US" sz="4400" dirty="0"/>
          </a:p>
        </p:txBody>
      </p:sp>
    </p:spTree>
    <p:extLst>
      <p:ext uri="{BB962C8B-B14F-4D97-AF65-F5344CB8AC3E}">
        <p14:creationId xmlns:p14="http://schemas.microsoft.com/office/powerpoint/2010/main" val="148111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教材分析</a:t>
            </a:r>
            <a:endParaRPr lang="zh-CN" altLang="en-US" dirty="0"/>
          </a:p>
        </p:txBody>
      </p:sp>
      <p:sp>
        <p:nvSpPr>
          <p:cNvPr id="3" name="内容占位符 2"/>
          <p:cNvSpPr>
            <a:spLocks noGrp="1"/>
          </p:cNvSpPr>
          <p:nvPr>
            <p:ph idx="1"/>
          </p:nvPr>
        </p:nvSpPr>
        <p:spPr>
          <a:xfrm>
            <a:off x="971600" y="548680"/>
            <a:ext cx="7467600" cy="4419600"/>
          </a:xfrm>
        </p:spPr>
        <p:txBody>
          <a:bodyPr>
            <a:normAutofit lnSpcReduction="10000"/>
          </a:bodyPr>
          <a:lstStyle/>
          <a:p>
            <a:r>
              <a:rPr lang="zh-CN" altLang="en-US" sz="3600" dirty="0" smtClean="0"/>
              <a:t>基本方法步骤</a:t>
            </a:r>
            <a:endParaRPr lang="en-US" altLang="zh-CN" sz="3600" dirty="0" smtClean="0"/>
          </a:p>
          <a:p>
            <a:pPr lvl="1"/>
            <a:r>
              <a:rPr lang="zh-CN" altLang="en-US" sz="2600" dirty="0" smtClean="0"/>
              <a:t>按照大纲的精神，分析教材的编写意图和教材的特点</a:t>
            </a:r>
            <a:endParaRPr lang="en-US" altLang="zh-CN" sz="2600" dirty="0" smtClean="0"/>
          </a:p>
          <a:p>
            <a:pPr lvl="1"/>
            <a:r>
              <a:rPr lang="zh-CN" altLang="en-US" sz="2600" dirty="0" smtClean="0"/>
              <a:t>分析教材的知识结构、体系和深广度</a:t>
            </a:r>
            <a:endParaRPr lang="en-US" altLang="zh-CN" sz="2600" dirty="0" smtClean="0"/>
          </a:p>
          <a:p>
            <a:pPr lvl="1"/>
            <a:r>
              <a:rPr lang="zh-CN" altLang="en-US" sz="2600" dirty="0" smtClean="0"/>
              <a:t>要以整体为背景，分析各部分教材的特点</a:t>
            </a:r>
            <a:endParaRPr lang="en-US" altLang="zh-CN" sz="2600" dirty="0" smtClean="0"/>
          </a:p>
          <a:p>
            <a:pPr lvl="1"/>
            <a:r>
              <a:rPr lang="zh-CN" altLang="en-US" sz="2600" dirty="0" smtClean="0"/>
              <a:t>要分析知识的有关价值</a:t>
            </a:r>
            <a:endParaRPr lang="en-US" altLang="zh-CN" sz="2600" dirty="0" smtClean="0"/>
          </a:p>
          <a:p>
            <a:pPr lvl="1"/>
            <a:r>
              <a:rPr lang="zh-CN" altLang="en-US" sz="2600" dirty="0" smtClean="0"/>
              <a:t>要明确教材的目的要求</a:t>
            </a:r>
            <a:endParaRPr lang="en-US" altLang="zh-CN" sz="2600" dirty="0" smtClean="0"/>
          </a:p>
          <a:p>
            <a:pPr lvl="1"/>
            <a:r>
              <a:rPr lang="zh-CN" altLang="en-US" sz="2600" dirty="0" smtClean="0"/>
              <a:t>要分析教材的重点与难点</a:t>
            </a:r>
            <a:endParaRPr lang="en-US" altLang="zh-CN" sz="2600" dirty="0" smtClean="0"/>
          </a:p>
          <a:p>
            <a:pPr lvl="1"/>
            <a:r>
              <a:rPr lang="zh-CN" altLang="en-US" sz="2600" dirty="0" smtClean="0"/>
              <a:t>要在分析教材的基础上，酝酿设计教学过程，确定教学方法</a:t>
            </a:r>
            <a:endParaRPr lang="en-US" altLang="zh-CN" sz="2600" dirty="0" smtClean="0"/>
          </a:p>
        </p:txBody>
      </p:sp>
    </p:spTree>
    <p:extLst>
      <p:ext uri="{BB962C8B-B14F-4D97-AF65-F5344CB8AC3E}">
        <p14:creationId xmlns:p14="http://schemas.microsoft.com/office/powerpoint/2010/main" val="1832088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学情分析</a:t>
            </a:r>
            <a:endParaRPr lang="zh-CN" altLang="en-US" dirty="0"/>
          </a:p>
        </p:txBody>
      </p:sp>
      <p:sp>
        <p:nvSpPr>
          <p:cNvPr id="3" name="内容占位符 2"/>
          <p:cNvSpPr>
            <a:spLocks noGrp="1"/>
          </p:cNvSpPr>
          <p:nvPr>
            <p:ph idx="1"/>
          </p:nvPr>
        </p:nvSpPr>
        <p:spPr>
          <a:xfrm>
            <a:off x="755576" y="1025624"/>
            <a:ext cx="7467600" cy="4419600"/>
          </a:xfrm>
        </p:spPr>
        <p:txBody>
          <a:bodyPr>
            <a:normAutofit/>
          </a:bodyPr>
          <a:lstStyle/>
          <a:p>
            <a:pPr>
              <a:lnSpc>
                <a:spcPct val="150000"/>
              </a:lnSpc>
            </a:pPr>
            <a:r>
              <a:rPr lang="zh-CN" altLang="en-US" sz="4000" dirty="0" smtClean="0"/>
              <a:t>基本定义</a:t>
            </a:r>
            <a:endParaRPr lang="en-US" altLang="zh-CN" sz="4000" dirty="0" smtClean="0"/>
          </a:p>
          <a:p>
            <a:pPr lvl="1">
              <a:lnSpc>
                <a:spcPct val="150000"/>
              </a:lnSpc>
            </a:pPr>
            <a:r>
              <a:rPr lang="zh-CN" altLang="en-US" sz="2800" dirty="0"/>
              <a:t>学情分析就是学生在学习方面有何特点、学习方法怎样、习惯怎样、兴趣如何，成绩如何等。设计理念包括教学方法和学法指导，以及教学设想</a:t>
            </a:r>
            <a:r>
              <a:rPr lang="zh-CN" altLang="en-US" sz="2800" dirty="0" smtClean="0"/>
              <a:t>。</a:t>
            </a:r>
            <a:endParaRPr lang="zh-CN" altLang="en-US" sz="2800" dirty="0"/>
          </a:p>
        </p:txBody>
      </p:sp>
    </p:spTree>
    <p:extLst>
      <p:ext uri="{BB962C8B-B14F-4D97-AF65-F5344CB8AC3E}">
        <p14:creationId xmlns:p14="http://schemas.microsoft.com/office/powerpoint/2010/main" val="3153504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教学目标</a:t>
            </a:r>
            <a:endParaRPr lang="zh-CN" altLang="en-US" dirty="0"/>
          </a:p>
        </p:txBody>
      </p:sp>
      <p:sp>
        <p:nvSpPr>
          <p:cNvPr id="3" name="内容占位符 2"/>
          <p:cNvSpPr>
            <a:spLocks noGrp="1"/>
          </p:cNvSpPr>
          <p:nvPr>
            <p:ph idx="1"/>
          </p:nvPr>
        </p:nvSpPr>
        <p:spPr>
          <a:xfrm>
            <a:off x="920824" y="593576"/>
            <a:ext cx="7467600" cy="4419600"/>
          </a:xfrm>
        </p:spPr>
        <p:txBody>
          <a:bodyPr>
            <a:noAutofit/>
          </a:bodyPr>
          <a:lstStyle/>
          <a:p>
            <a:pPr>
              <a:lnSpc>
                <a:spcPct val="150000"/>
              </a:lnSpc>
            </a:pPr>
            <a:r>
              <a:rPr lang="zh-CN" altLang="zh-CN" sz="3200" dirty="0" smtClean="0"/>
              <a:t>语言</a:t>
            </a:r>
            <a:r>
              <a:rPr lang="zh-CN" altLang="zh-CN" sz="3200" dirty="0"/>
              <a:t>技能目标（</a:t>
            </a:r>
            <a:r>
              <a:rPr lang="en-US" altLang="zh-CN" sz="3200" dirty="0"/>
              <a:t>language skill aims</a:t>
            </a:r>
            <a:r>
              <a:rPr lang="zh-CN" altLang="zh-CN" sz="3200" dirty="0"/>
              <a:t>）</a:t>
            </a:r>
          </a:p>
          <a:p>
            <a:pPr>
              <a:lnSpc>
                <a:spcPct val="150000"/>
              </a:lnSpc>
            </a:pPr>
            <a:r>
              <a:rPr lang="zh-CN" altLang="zh-CN" sz="3200" dirty="0" smtClean="0"/>
              <a:t>语言</a:t>
            </a:r>
            <a:r>
              <a:rPr lang="zh-CN" altLang="zh-CN" sz="3200" dirty="0"/>
              <a:t>知识目标（</a:t>
            </a:r>
            <a:r>
              <a:rPr lang="en-US" altLang="zh-CN" sz="3200" dirty="0"/>
              <a:t>language aims</a:t>
            </a:r>
            <a:r>
              <a:rPr lang="zh-CN" altLang="zh-CN" sz="3200" dirty="0"/>
              <a:t>）</a:t>
            </a:r>
          </a:p>
          <a:p>
            <a:pPr>
              <a:lnSpc>
                <a:spcPct val="150000"/>
              </a:lnSpc>
            </a:pPr>
            <a:r>
              <a:rPr lang="zh-CN" altLang="zh-CN" sz="3200" dirty="0" smtClean="0"/>
              <a:t>学习策略</a:t>
            </a:r>
            <a:endParaRPr lang="zh-CN" altLang="zh-CN" sz="3200" dirty="0"/>
          </a:p>
          <a:p>
            <a:pPr>
              <a:lnSpc>
                <a:spcPct val="150000"/>
              </a:lnSpc>
            </a:pPr>
            <a:r>
              <a:rPr lang="zh-CN" altLang="zh-CN" sz="3200" dirty="0" smtClean="0"/>
              <a:t>文化</a:t>
            </a:r>
            <a:r>
              <a:rPr lang="zh-CN" altLang="zh-CN" sz="3200" dirty="0"/>
              <a:t>意识目标（</a:t>
            </a:r>
            <a:r>
              <a:rPr lang="en-US" altLang="zh-CN" sz="3200" dirty="0"/>
              <a:t>Cultural awareness</a:t>
            </a:r>
            <a:r>
              <a:rPr lang="zh-CN" altLang="zh-CN" sz="3200" dirty="0"/>
              <a:t>）</a:t>
            </a:r>
          </a:p>
          <a:p>
            <a:pPr>
              <a:lnSpc>
                <a:spcPct val="150000"/>
              </a:lnSpc>
            </a:pPr>
            <a:r>
              <a:rPr lang="zh-CN" altLang="zh-CN" sz="3200" dirty="0" smtClean="0"/>
              <a:t>情感</a:t>
            </a:r>
            <a:r>
              <a:rPr lang="zh-CN" altLang="zh-CN" sz="3200" dirty="0"/>
              <a:t>态度目标（</a:t>
            </a:r>
            <a:r>
              <a:rPr lang="en-US" altLang="zh-CN" sz="3200" dirty="0"/>
              <a:t>Emotional attitude</a:t>
            </a:r>
            <a:r>
              <a:rPr lang="zh-CN" altLang="zh-CN" sz="3200" dirty="0"/>
              <a:t>）</a:t>
            </a:r>
          </a:p>
          <a:p>
            <a:pPr>
              <a:lnSpc>
                <a:spcPct val="150000"/>
              </a:lnSpc>
            </a:pPr>
            <a:endParaRPr lang="zh-CN" altLang="en-US" sz="3200" dirty="0"/>
          </a:p>
        </p:txBody>
      </p:sp>
    </p:spTree>
    <p:extLst>
      <p:ext uri="{BB962C8B-B14F-4D97-AF65-F5344CB8AC3E}">
        <p14:creationId xmlns:p14="http://schemas.microsoft.com/office/powerpoint/2010/main" val="240756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教学重点与难点</a:t>
            </a:r>
            <a:endParaRPr lang="zh-CN" altLang="en-US" sz="5400" dirty="0"/>
          </a:p>
        </p:txBody>
      </p:sp>
      <p:sp>
        <p:nvSpPr>
          <p:cNvPr id="3" name="内容占位符 2"/>
          <p:cNvSpPr>
            <a:spLocks noGrp="1"/>
          </p:cNvSpPr>
          <p:nvPr>
            <p:ph idx="1"/>
          </p:nvPr>
        </p:nvSpPr>
        <p:spPr>
          <a:xfrm>
            <a:off x="920824" y="1097632"/>
            <a:ext cx="7467600" cy="4419600"/>
          </a:xfrm>
        </p:spPr>
        <p:txBody>
          <a:bodyPr>
            <a:noAutofit/>
          </a:bodyPr>
          <a:lstStyle/>
          <a:p>
            <a:r>
              <a:rPr lang="zh-CN" altLang="en-US" sz="3200" dirty="0" smtClean="0"/>
              <a:t>重点</a:t>
            </a:r>
            <a:endParaRPr lang="en-US" altLang="zh-CN" sz="3200" dirty="0" smtClean="0"/>
          </a:p>
          <a:p>
            <a:pPr lvl="1"/>
            <a:r>
              <a:rPr lang="zh-CN" altLang="zh-CN" sz="2400" dirty="0"/>
              <a:t>教学</a:t>
            </a:r>
            <a:r>
              <a:rPr lang="zh-CN" altLang="zh-CN" sz="2400" dirty="0" smtClean="0"/>
              <a:t>重点是</a:t>
            </a:r>
            <a:r>
              <a:rPr lang="zh-CN" altLang="zh-CN" sz="2400" dirty="0"/>
              <a:t>指教学中的重点内容，是课堂教学中需要解决的主要矛盾，是教学的重心所在</a:t>
            </a:r>
            <a:r>
              <a:rPr lang="zh-CN" altLang="zh-CN" sz="2400" dirty="0" smtClean="0"/>
              <a:t>。</a:t>
            </a:r>
            <a:endParaRPr lang="en-US" altLang="zh-CN" sz="2400" dirty="0" smtClean="0"/>
          </a:p>
          <a:p>
            <a:pPr lvl="1"/>
            <a:r>
              <a:rPr lang="zh-CN" altLang="zh-CN" sz="2400" dirty="0"/>
              <a:t>知识重点、育人重点和问题重点</a:t>
            </a:r>
            <a:endParaRPr lang="en-US" altLang="zh-CN" sz="2400" dirty="0" smtClean="0"/>
          </a:p>
          <a:p>
            <a:r>
              <a:rPr lang="zh-CN" altLang="en-US" sz="3200" dirty="0" smtClean="0"/>
              <a:t>难点</a:t>
            </a:r>
            <a:endParaRPr lang="en-US" altLang="zh-CN" sz="3200" dirty="0" smtClean="0"/>
          </a:p>
          <a:p>
            <a:pPr lvl="1"/>
            <a:r>
              <a:rPr lang="zh-CN" altLang="zh-CN" sz="2400" dirty="0"/>
              <a:t>教学</a:t>
            </a:r>
            <a:r>
              <a:rPr lang="zh-CN" altLang="zh-CN" sz="2400" dirty="0" smtClean="0"/>
              <a:t>难点是</a:t>
            </a:r>
            <a:r>
              <a:rPr lang="zh-CN" altLang="zh-CN" sz="2400" dirty="0"/>
              <a:t>指那些太抽象、离学生生活实际太远的、过程太复杂的、学生难于理解和掌握的知识、技能与方法。</a:t>
            </a:r>
            <a:endParaRPr lang="zh-CN" altLang="zh-CN" sz="2400" dirty="0"/>
          </a:p>
          <a:p>
            <a:endParaRPr lang="zh-CN" altLang="en-US" sz="3200" dirty="0"/>
          </a:p>
        </p:txBody>
      </p:sp>
    </p:spTree>
    <p:extLst>
      <p:ext uri="{BB962C8B-B14F-4D97-AF65-F5344CB8AC3E}">
        <p14:creationId xmlns:p14="http://schemas.microsoft.com/office/powerpoint/2010/main" val="3994836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教法分析</a:t>
            </a:r>
            <a:endParaRPr lang="zh-CN" altLang="en-US" dirty="0"/>
          </a:p>
        </p:txBody>
      </p:sp>
      <p:sp>
        <p:nvSpPr>
          <p:cNvPr id="3" name="内容占位符 2"/>
          <p:cNvSpPr>
            <a:spLocks noGrp="1"/>
          </p:cNvSpPr>
          <p:nvPr>
            <p:ph idx="1"/>
          </p:nvPr>
        </p:nvSpPr>
        <p:spPr>
          <a:xfrm>
            <a:off x="827584" y="953616"/>
            <a:ext cx="7467600" cy="4419600"/>
          </a:xfrm>
        </p:spPr>
        <p:txBody>
          <a:bodyPr>
            <a:noAutofit/>
          </a:bodyPr>
          <a:lstStyle/>
          <a:p>
            <a:pPr lvl="0"/>
            <a:r>
              <a:rPr lang="zh-CN" altLang="zh-CN" sz="3600" b="1" dirty="0"/>
              <a:t>讨论法</a:t>
            </a:r>
            <a:r>
              <a:rPr lang="en-US" altLang="zh-CN" sz="3600" b="1" dirty="0"/>
              <a:t>(discussion )</a:t>
            </a:r>
            <a:endParaRPr lang="zh-CN" altLang="zh-CN" sz="3600" dirty="0"/>
          </a:p>
          <a:p>
            <a:pPr lvl="1"/>
            <a:r>
              <a:rPr lang="zh-CN" altLang="zh-CN" sz="2600" dirty="0"/>
              <a:t>讨论法是学生在教师的指导下为解决某个问题而进行探讨、辨明是非真伪以获取知识的方法</a:t>
            </a:r>
            <a:r>
              <a:rPr lang="zh-CN" altLang="zh-CN" sz="2600" dirty="0" smtClean="0"/>
              <a:t>。</a:t>
            </a:r>
            <a:endParaRPr lang="en-US" altLang="zh-CN" sz="2600" dirty="0" smtClean="0"/>
          </a:p>
          <a:p>
            <a:pPr lvl="1"/>
            <a:r>
              <a:rPr lang="zh-CN" altLang="zh-CN" sz="2600" dirty="0" smtClean="0"/>
              <a:t>优点</a:t>
            </a:r>
            <a:endParaRPr lang="en-US" altLang="zh-CN" sz="2600" dirty="0" smtClean="0"/>
          </a:p>
          <a:p>
            <a:pPr lvl="2"/>
            <a:r>
              <a:rPr lang="zh-CN" altLang="zh-CN" sz="2600" dirty="0" smtClean="0"/>
              <a:t>能</a:t>
            </a:r>
            <a:r>
              <a:rPr lang="zh-CN" altLang="zh-CN" sz="2600" dirty="0"/>
              <a:t>更好的发挥学生的主动性、</a:t>
            </a:r>
            <a:r>
              <a:rPr lang="zh-CN" altLang="zh-CN" sz="2600" dirty="0" smtClean="0"/>
              <a:t>积极性</a:t>
            </a:r>
            <a:endParaRPr lang="en-US" altLang="zh-CN" sz="2600" dirty="0" smtClean="0"/>
          </a:p>
          <a:p>
            <a:pPr lvl="2"/>
            <a:r>
              <a:rPr lang="zh-CN" altLang="zh-CN" sz="2600" dirty="0" smtClean="0"/>
              <a:t>有利于</a:t>
            </a:r>
            <a:r>
              <a:rPr lang="zh-CN" altLang="zh-CN" sz="2600" dirty="0"/>
              <a:t>培养学生独立思维能力、口头表达能力，促进学生灵活地运用知识</a:t>
            </a:r>
            <a:r>
              <a:rPr lang="zh-CN" altLang="zh-CN" sz="2600" dirty="0" smtClean="0"/>
              <a:t>。</a:t>
            </a:r>
            <a:endParaRPr lang="zh-CN" altLang="zh-CN" sz="2600" dirty="0" smtClean="0"/>
          </a:p>
        </p:txBody>
      </p:sp>
    </p:spTree>
    <p:extLst>
      <p:ext uri="{BB962C8B-B14F-4D97-AF65-F5344CB8AC3E}">
        <p14:creationId xmlns:p14="http://schemas.microsoft.com/office/powerpoint/2010/main" val="3994836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教法分析</a:t>
            </a:r>
            <a:endParaRPr lang="zh-CN" altLang="en-US" dirty="0"/>
          </a:p>
        </p:txBody>
      </p:sp>
      <p:sp>
        <p:nvSpPr>
          <p:cNvPr id="3" name="内容占位符 2"/>
          <p:cNvSpPr>
            <a:spLocks noGrp="1"/>
          </p:cNvSpPr>
          <p:nvPr>
            <p:ph idx="1"/>
          </p:nvPr>
        </p:nvSpPr>
        <p:spPr>
          <a:xfrm>
            <a:off x="611560" y="1196752"/>
            <a:ext cx="7776864" cy="4419600"/>
          </a:xfrm>
        </p:spPr>
        <p:txBody>
          <a:bodyPr>
            <a:noAutofit/>
          </a:bodyPr>
          <a:lstStyle/>
          <a:p>
            <a:r>
              <a:rPr lang="zh-CN" altLang="zh-CN" sz="3600" b="1" dirty="0" smtClean="0"/>
              <a:t>任务</a:t>
            </a:r>
            <a:r>
              <a:rPr lang="zh-CN" altLang="zh-CN" sz="3600" b="1" dirty="0"/>
              <a:t>教学法</a:t>
            </a:r>
            <a:r>
              <a:rPr lang="en-US" altLang="zh-CN" sz="3600" b="1" dirty="0"/>
              <a:t>(task-centered method</a:t>
            </a:r>
            <a:r>
              <a:rPr lang="en-US" altLang="zh-CN" sz="3600" b="1" dirty="0" smtClean="0"/>
              <a:t>)</a:t>
            </a:r>
          </a:p>
          <a:p>
            <a:pPr lvl="1"/>
            <a:r>
              <a:rPr lang="zh-CN" altLang="zh-CN" sz="2400" dirty="0" smtClean="0"/>
              <a:t>美国</a:t>
            </a:r>
            <a:r>
              <a:rPr lang="zh-CN" altLang="zh-CN" sz="2400" dirty="0"/>
              <a:t>教育家杜威以实用主义作为教育理论基础而提出的</a:t>
            </a:r>
            <a:r>
              <a:rPr lang="en-US" altLang="zh-CN" sz="2400" dirty="0"/>
              <a:t>“</a:t>
            </a:r>
            <a:r>
              <a:rPr lang="zh-CN" altLang="zh-CN" sz="2400" dirty="0"/>
              <a:t>学生中心，从做中学</a:t>
            </a:r>
            <a:r>
              <a:rPr lang="en-US" altLang="zh-CN" sz="2400" dirty="0"/>
              <a:t>”</a:t>
            </a:r>
            <a:r>
              <a:rPr lang="zh-CN" altLang="zh-CN" sz="2400" dirty="0"/>
              <a:t>的教学</a:t>
            </a:r>
            <a:r>
              <a:rPr lang="zh-CN" altLang="zh-CN" sz="2400" dirty="0" smtClean="0"/>
              <a:t>模式</a:t>
            </a:r>
            <a:endParaRPr lang="en-US" altLang="zh-CN" sz="2400" dirty="0"/>
          </a:p>
          <a:p>
            <a:pPr lvl="1"/>
            <a:r>
              <a:rPr lang="zh-CN" altLang="zh-CN" sz="2400" dirty="0" smtClean="0"/>
              <a:t>教育</a:t>
            </a:r>
            <a:r>
              <a:rPr lang="zh-CN" altLang="zh-CN" sz="2400" dirty="0"/>
              <a:t>的中心应从教师和教科书转到学生，教学应引导学生在各种活动中</a:t>
            </a:r>
            <a:r>
              <a:rPr lang="zh-CN" altLang="zh-CN" sz="2400" dirty="0" smtClean="0"/>
              <a:t>学习</a:t>
            </a:r>
            <a:endParaRPr lang="en-US" altLang="zh-CN" sz="2400" dirty="0" smtClean="0"/>
          </a:p>
          <a:p>
            <a:pPr lvl="1"/>
            <a:r>
              <a:rPr lang="zh-CN" altLang="zh-CN" sz="2400" dirty="0" smtClean="0"/>
              <a:t>课堂</a:t>
            </a:r>
            <a:r>
              <a:rPr lang="zh-CN" altLang="zh-CN" sz="2400" dirty="0"/>
              <a:t>教学中始终围绕既定的教学任务展开，使每节课目的明确、内容实在、效果最佳。这种课堂教学模式，被概括为任务教学模式。</a:t>
            </a:r>
          </a:p>
          <a:p>
            <a:pPr marL="457200" lvl="1" indent="0">
              <a:buNone/>
            </a:pPr>
            <a:endParaRPr lang="zh-CN" altLang="zh-CN" sz="2400" dirty="0" smtClean="0"/>
          </a:p>
          <a:p>
            <a:endParaRPr lang="zh-CN" altLang="en-US" sz="3600" dirty="0"/>
          </a:p>
        </p:txBody>
      </p:sp>
    </p:spTree>
    <p:extLst>
      <p:ext uri="{BB962C8B-B14F-4D97-AF65-F5344CB8AC3E}">
        <p14:creationId xmlns:p14="http://schemas.microsoft.com/office/powerpoint/2010/main" val="316678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教法分析</a:t>
            </a:r>
            <a:endParaRPr lang="zh-CN" altLang="en-US" dirty="0"/>
          </a:p>
        </p:txBody>
      </p:sp>
      <p:sp>
        <p:nvSpPr>
          <p:cNvPr id="3" name="内容占位符 2"/>
          <p:cNvSpPr>
            <a:spLocks noGrp="1"/>
          </p:cNvSpPr>
          <p:nvPr>
            <p:ph idx="1"/>
          </p:nvPr>
        </p:nvSpPr>
        <p:spPr>
          <a:xfrm>
            <a:off x="755576" y="1313656"/>
            <a:ext cx="8136904" cy="4419600"/>
          </a:xfrm>
        </p:spPr>
        <p:txBody>
          <a:bodyPr>
            <a:noAutofit/>
          </a:bodyPr>
          <a:lstStyle/>
          <a:p>
            <a:r>
              <a:rPr lang="zh-CN" altLang="zh-CN" sz="3200" b="1" dirty="0" smtClean="0"/>
              <a:t>多媒体</a:t>
            </a:r>
            <a:r>
              <a:rPr lang="zh-CN" altLang="zh-CN" sz="3200" b="1" dirty="0"/>
              <a:t>辅助教学（</a:t>
            </a:r>
            <a:r>
              <a:rPr lang="en-US" altLang="zh-CN" sz="3200" b="1" dirty="0"/>
              <a:t>CAI</a:t>
            </a:r>
            <a:r>
              <a:rPr lang="zh-CN" altLang="zh-CN" sz="3200" b="1" dirty="0"/>
              <a:t>）</a:t>
            </a:r>
            <a:endParaRPr lang="zh-CN" altLang="zh-CN" sz="3200" dirty="0"/>
          </a:p>
          <a:p>
            <a:pPr lvl="1"/>
            <a:r>
              <a:rPr lang="zh-CN" altLang="zh-CN" sz="2400" dirty="0" smtClean="0"/>
              <a:t>运用</a:t>
            </a:r>
            <a:r>
              <a:rPr lang="zh-CN" altLang="zh-CN" sz="2400" dirty="0"/>
              <a:t>多媒体教学，创设导入情境，激发求知</a:t>
            </a:r>
          </a:p>
          <a:p>
            <a:pPr lvl="1"/>
            <a:r>
              <a:rPr lang="zh-CN" altLang="zh-CN" sz="2400" dirty="0" smtClean="0"/>
              <a:t>运用</a:t>
            </a:r>
            <a:r>
              <a:rPr lang="zh-CN" altLang="zh-CN" sz="2400" dirty="0"/>
              <a:t>多媒体技术，活现教材内容</a:t>
            </a:r>
          </a:p>
          <a:p>
            <a:pPr lvl="1"/>
            <a:r>
              <a:rPr lang="zh-CN" altLang="zh-CN" sz="2400" dirty="0" smtClean="0"/>
              <a:t>运用</a:t>
            </a:r>
            <a:r>
              <a:rPr lang="zh-CN" altLang="zh-CN" sz="2400" dirty="0"/>
              <a:t>多媒体技术，变静为动</a:t>
            </a:r>
          </a:p>
          <a:p>
            <a:pPr lvl="1"/>
            <a:r>
              <a:rPr lang="zh-CN" altLang="zh-CN" sz="2400" dirty="0" smtClean="0"/>
              <a:t>运用</a:t>
            </a:r>
            <a:r>
              <a:rPr lang="zh-CN" altLang="zh-CN" sz="2400" dirty="0"/>
              <a:t>多媒体技术，突出重点，分化难点</a:t>
            </a:r>
          </a:p>
          <a:p>
            <a:pPr lvl="1"/>
            <a:r>
              <a:rPr lang="zh-CN" altLang="zh-CN" sz="2400" dirty="0" smtClean="0"/>
              <a:t>运用</a:t>
            </a:r>
            <a:r>
              <a:rPr lang="zh-CN" altLang="zh-CN" sz="2400" dirty="0"/>
              <a:t>多媒体技术，有利于发展智力、培养</a:t>
            </a:r>
            <a:r>
              <a:rPr lang="zh-CN" altLang="zh-CN" sz="2400" dirty="0" smtClean="0"/>
              <a:t>能力</a:t>
            </a:r>
          </a:p>
          <a:p>
            <a:pPr lvl="1"/>
            <a:r>
              <a:rPr lang="zh-CN" altLang="zh-CN" sz="2400" dirty="0" smtClean="0"/>
              <a:t>运用多媒体技术，有利于提高教学效率</a:t>
            </a:r>
            <a:endParaRPr lang="zh-CN" altLang="zh-CN" sz="2400" dirty="0"/>
          </a:p>
        </p:txBody>
      </p:sp>
    </p:spTree>
    <p:extLst>
      <p:ext uri="{BB962C8B-B14F-4D97-AF65-F5344CB8AC3E}">
        <p14:creationId xmlns:p14="http://schemas.microsoft.com/office/powerpoint/2010/main" val="2988044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教法分析</a:t>
            </a:r>
            <a:endParaRPr lang="zh-CN" altLang="en-US" dirty="0"/>
          </a:p>
        </p:txBody>
      </p:sp>
      <p:sp>
        <p:nvSpPr>
          <p:cNvPr id="3" name="内容占位符 2"/>
          <p:cNvSpPr>
            <a:spLocks noGrp="1"/>
          </p:cNvSpPr>
          <p:nvPr>
            <p:ph idx="1"/>
          </p:nvPr>
        </p:nvSpPr>
        <p:spPr>
          <a:xfrm>
            <a:off x="827584" y="809600"/>
            <a:ext cx="7632848" cy="3915544"/>
          </a:xfrm>
        </p:spPr>
        <p:txBody>
          <a:bodyPr>
            <a:noAutofit/>
          </a:bodyPr>
          <a:lstStyle/>
          <a:p>
            <a:r>
              <a:rPr lang="zh-CN" altLang="zh-CN" sz="4400" b="1" dirty="0" smtClean="0"/>
              <a:t>听说</a:t>
            </a:r>
            <a:r>
              <a:rPr lang="zh-CN" altLang="zh-CN" sz="4400" b="1" dirty="0"/>
              <a:t>法</a:t>
            </a:r>
            <a:r>
              <a:rPr lang="zh-CN" altLang="zh-CN" sz="4400" b="1" spc="-300" dirty="0"/>
              <a:t>（</a:t>
            </a:r>
            <a:r>
              <a:rPr lang="en-US" altLang="zh-CN" sz="4400" b="1" spc="-300" dirty="0"/>
              <a:t>listening and speaking</a:t>
            </a:r>
            <a:r>
              <a:rPr lang="zh-CN" altLang="zh-CN" sz="4400" b="1" spc="-300" dirty="0"/>
              <a:t>）</a:t>
            </a:r>
            <a:endParaRPr lang="zh-CN" altLang="zh-CN" sz="4400" spc="-300" dirty="0"/>
          </a:p>
          <a:p>
            <a:pPr lvl="1"/>
            <a:r>
              <a:rPr lang="zh-CN" altLang="zh-CN" sz="2200" dirty="0" smtClean="0"/>
              <a:t>优点</a:t>
            </a:r>
            <a:r>
              <a:rPr lang="en-US" altLang="zh-CN" sz="2200" dirty="0"/>
              <a:t>:</a:t>
            </a:r>
            <a:endParaRPr lang="zh-CN" altLang="zh-CN" sz="1400" dirty="0"/>
          </a:p>
          <a:p>
            <a:pPr lvl="2"/>
            <a:r>
              <a:rPr lang="zh-CN" altLang="zh-CN" sz="2000" dirty="0" smtClean="0"/>
              <a:t>以</a:t>
            </a:r>
            <a:r>
              <a:rPr lang="zh-CN" altLang="zh-CN" sz="2000" dirty="0"/>
              <a:t>口语为中心</a:t>
            </a:r>
            <a:r>
              <a:rPr lang="en-US" altLang="zh-CN" sz="2000" dirty="0"/>
              <a:t>,</a:t>
            </a:r>
            <a:r>
              <a:rPr lang="zh-CN" altLang="zh-CN" sz="2000" dirty="0"/>
              <a:t>以培养听说能力为主</a:t>
            </a:r>
            <a:r>
              <a:rPr lang="en-US" altLang="zh-CN" sz="2000" dirty="0"/>
              <a:t>; </a:t>
            </a:r>
            <a:endParaRPr lang="zh-CN" altLang="zh-CN" sz="1050" dirty="0"/>
          </a:p>
          <a:p>
            <a:pPr lvl="2"/>
            <a:r>
              <a:rPr lang="zh-CN" altLang="zh-CN" sz="2000" dirty="0" smtClean="0"/>
              <a:t>限制</a:t>
            </a:r>
            <a:r>
              <a:rPr lang="zh-CN" altLang="zh-CN" sz="2000" dirty="0"/>
              <a:t>使用母语但不排斥母语的作用</a:t>
            </a:r>
            <a:r>
              <a:rPr lang="en-US" altLang="zh-CN" sz="2000" dirty="0"/>
              <a:t>; </a:t>
            </a:r>
            <a:endParaRPr lang="zh-CN" altLang="zh-CN" sz="1050" dirty="0"/>
          </a:p>
          <a:p>
            <a:pPr lvl="2"/>
            <a:r>
              <a:rPr lang="zh-CN" altLang="zh-CN" sz="2000" dirty="0" smtClean="0"/>
              <a:t>通过</a:t>
            </a:r>
            <a:r>
              <a:rPr lang="zh-CN" altLang="zh-CN" sz="2000" dirty="0"/>
              <a:t>母语和外语对比确立教学重点和难点</a:t>
            </a:r>
            <a:r>
              <a:rPr lang="en-US" altLang="zh-CN" sz="2000" dirty="0"/>
              <a:t>; </a:t>
            </a:r>
            <a:endParaRPr lang="zh-CN" altLang="zh-CN" sz="1050" dirty="0"/>
          </a:p>
          <a:p>
            <a:pPr lvl="2"/>
            <a:r>
              <a:rPr lang="zh-CN" altLang="zh-CN" sz="2000" dirty="0" smtClean="0"/>
              <a:t>运用</a:t>
            </a:r>
            <a:r>
              <a:rPr lang="zh-CN" altLang="zh-CN" sz="2000" dirty="0"/>
              <a:t>现代化视听手段进行教学</a:t>
            </a:r>
            <a:r>
              <a:rPr lang="en-US" altLang="zh-CN" sz="2000" dirty="0"/>
              <a:t>. </a:t>
            </a:r>
            <a:endParaRPr lang="zh-CN" altLang="zh-CN" sz="1050" dirty="0"/>
          </a:p>
          <a:p>
            <a:pPr lvl="1"/>
            <a:r>
              <a:rPr lang="zh-CN" altLang="zh-CN" sz="2200" dirty="0" smtClean="0"/>
              <a:t>缺点</a:t>
            </a:r>
            <a:r>
              <a:rPr lang="en-US" altLang="zh-CN" sz="2200" dirty="0"/>
              <a:t>:</a:t>
            </a:r>
            <a:endParaRPr lang="zh-CN" altLang="zh-CN" sz="1400" dirty="0"/>
          </a:p>
          <a:p>
            <a:pPr lvl="2"/>
            <a:r>
              <a:rPr lang="zh-CN" altLang="zh-CN" sz="2000" dirty="0" smtClean="0"/>
              <a:t>强调</a:t>
            </a:r>
            <a:r>
              <a:rPr lang="zh-CN" altLang="zh-CN" sz="2000" dirty="0"/>
              <a:t>听说</a:t>
            </a:r>
            <a:r>
              <a:rPr lang="en-US" altLang="zh-CN" sz="2000" dirty="0"/>
              <a:t>,</a:t>
            </a:r>
            <a:r>
              <a:rPr lang="zh-CN" altLang="zh-CN" sz="2000" dirty="0"/>
              <a:t>忽视读写</a:t>
            </a:r>
            <a:r>
              <a:rPr lang="en-US" altLang="zh-CN" sz="2000" dirty="0"/>
              <a:t>; </a:t>
            </a:r>
            <a:endParaRPr lang="zh-CN" altLang="zh-CN" sz="1050" dirty="0"/>
          </a:p>
          <a:p>
            <a:pPr lvl="2"/>
            <a:r>
              <a:rPr lang="zh-CN" altLang="zh-CN" sz="2000" dirty="0" smtClean="0"/>
              <a:t>句型</a:t>
            </a:r>
            <a:r>
              <a:rPr lang="zh-CN" altLang="zh-CN" sz="2000" dirty="0"/>
              <a:t>操练脱离语境</a:t>
            </a:r>
            <a:r>
              <a:rPr lang="en-US" altLang="zh-CN" sz="2000" dirty="0"/>
              <a:t>,</a:t>
            </a:r>
            <a:r>
              <a:rPr lang="zh-CN" altLang="zh-CN" sz="2000" dirty="0"/>
              <a:t>不利于培养创造性地运用语言的交际能力</a:t>
            </a:r>
            <a:r>
              <a:rPr lang="en-US" altLang="zh-CN" sz="2000" dirty="0"/>
              <a:t>.</a:t>
            </a:r>
            <a:endParaRPr lang="zh-CN" altLang="zh-CN" sz="1050" dirty="0"/>
          </a:p>
        </p:txBody>
      </p:sp>
    </p:spTree>
    <p:extLst>
      <p:ext uri="{BB962C8B-B14F-4D97-AF65-F5344CB8AC3E}">
        <p14:creationId xmlns:p14="http://schemas.microsoft.com/office/powerpoint/2010/main" val="2803272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1331640" y="1916832"/>
            <a:ext cx="7239001" cy="762000"/>
          </a:xfrm>
        </p:spPr>
        <p:txBody>
          <a:bodyPr>
            <a:normAutofit/>
          </a:bodyPr>
          <a:lstStyle/>
          <a:p>
            <a:r>
              <a:rPr lang="zh-CN" altLang="en-US" sz="3600" dirty="0" smtClean="0"/>
              <a:t>第一部分</a:t>
            </a:r>
            <a:endParaRPr lang="zh-CN" altLang="en-US" sz="3600" dirty="0"/>
          </a:p>
        </p:txBody>
      </p:sp>
      <p:sp>
        <p:nvSpPr>
          <p:cNvPr id="3" name="标题 2"/>
          <p:cNvSpPr>
            <a:spLocks noGrp="1"/>
          </p:cNvSpPr>
          <p:nvPr>
            <p:ph type="title"/>
          </p:nvPr>
        </p:nvSpPr>
        <p:spPr>
          <a:xfrm>
            <a:off x="539552" y="2708920"/>
            <a:ext cx="8064896" cy="1872208"/>
          </a:xfrm>
        </p:spPr>
        <p:txBody>
          <a:bodyPr/>
          <a:lstStyle/>
          <a:p>
            <a:r>
              <a:rPr lang="zh-CN" altLang="en-US" sz="5400" dirty="0" smtClean="0"/>
              <a:t>英语教学资源概述</a:t>
            </a:r>
            <a:r>
              <a:rPr lang="en-US" altLang="zh-CN" sz="5400" dirty="0" smtClean="0"/>
              <a:t/>
            </a:r>
            <a:br>
              <a:rPr lang="en-US" altLang="zh-CN" sz="5400" dirty="0" smtClean="0"/>
            </a:br>
            <a:r>
              <a:rPr lang="zh-CN" altLang="en-US" sz="5400" dirty="0" smtClean="0"/>
              <a:t>与需求分析</a:t>
            </a:r>
            <a:endParaRPr lang="zh-CN" altLang="en-US" sz="5400" dirty="0"/>
          </a:p>
        </p:txBody>
      </p:sp>
    </p:spTree>
    <p:extLst>
      <p:ext uri="{BB962C8B-B14F-4D97-AF65-F5344CB8AC3E}">
        <p14:creationId xmlns:p14="http://schemas.microsoft.com/office/powerpoint/2010/main" val="1788251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p:txBody>
          <a:bodyPr/>
          <a:lstStyle/>
          <a:p>
            <a:r>
              <a:rPr lang="zh-CN" altLang="en-US" dirty="0" smtClean="0"/>
              <a:t>第三部分</a:t>
            </a:r>
            <a:endParaRPr lang="zh-CN" altLang="en-US" dirty="0"/>
          </a:p>
        </p:txBody>
      </p:sp>
      <p:sp>
        <p:nvSpPr>
          <p:cNvPr id="4" name="标题 3"/>
          <p:cNvSpPr>
            <a:spLocks noGrp="1"/>
          </p:cNvSpPr>
          <p:nvPr>
            <p:ph type="title"/>
          </p:nvPr>
        </p:nvSpPr>
        <p:spPr>
          <a:xfrm>
            <a:off x="683568" y="3068960"/>
            <a:ext cx="8064896" cy="1080120"/>
          </a:xfrm>
        </p:spPr>
        <p:txBody>
          <a:bodyPr/>
          <a:lstStyle/>
          <a:p>
            <a:r>
              <a:rPr lang="zh-CN" altLang="en-US" dirty="0" smtClean="0"/>
              <a:t>英语教学资源的制作</a:t>
            </a:r>
            <a:endParaRPr lang="zh-CN" altLang="en-US" dirty="0"/>
          </a:p>
        </p:txBody>
      </p:sp>
    </p:spTree>
    <p:extLst>
      <p:ext uri="{BB962C8B-B14F-4D97-AF65-F5344CB8AC3E}">
        <p14:creationId xmlns:p14="http://schemas.microsoft.com/office/powerpoint/2010/main" val="421589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常用</a:t>
            </a:r>
            <a:r>
              <a:rPr lang="zh-CN" altLang="en-US" dirty="0" smtClean="0"/>
              <a:t>工具软件</a:t>
            </a:r>
            <a:endParaRPr lang="zh-CN" alt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079" y="727006"/>
            <a:ext cx="4710088" cy="1272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descr="C:\Documents and Settings\Administrator\桌面\aw.jpg"/>
          <p:cNvPicPr/>
          <p:nvPr/>
        </p:nvPicPr>
        <p:blipFill>
          <a:blip r:embed="rId3">
            <a:extLst>
              <a:ext uri="{28A0092B-C50C-407E-A947-70E740481C1C}">
                <a14:useLocalDpi xmlns:a14="http://schemas.microsoft.com/office/drawing/2010/main" val="0"/>
              </a:ext>
            </a:extLst>
          </a:blip>
          <a:srcRect/>
          <a:stretch>
            <a:fillRect/>
          </a:stretch>
        </p:blipFill>
        <p:spPr bwMode="auto">
          <a:xfrm>
            <a:off x="5868144" y="764704"/>
            <a:ext cx="1929640" cy="1224136"/>
          </a:xfrm>
          <a:prstGeom prst="rect">
            <a:avLst/>
          </a:prstGeom>
          <a:ln>
            <a:noFill/>
          </a:ln>
          <a:effectLst>
            <a:outerShdw blurRad="292100" dist="139700" dir="2700000" algn="tl" rotWithShape="0">
              <a:srgbClr val="333333">
                <a:alpha val="65000"/>
              </a:srgbClr>
            </a:outerShdw>
          </a:effectLst>
        </p:spPr>
      </p:pic>
      <p:pic>
        <p:nvPicPr>
          <p:cNvPr id="7" name="图片 6" descr="C:\Documents and Settings\Administrator\桌面\fl.jpg"/>
          <p:cNvPicPr/>
          <p:nvPr/>
        </p:nvPicPr>
        <p:blipFill>
          <a:blip r:embed="rId4">
            <a:extLst>
              <a:ext uri="{28A0092B-C50C-407E-A947-70E740481C1C}">
                <a14:useLocalDpi xmlns:a14="http://schemas.microsoft.com/office/drawing/2010/main" val="0"/>
              </a:ext>
            </a:extLst>
          </a:blip>
          <a:srcRect/>
          <a:stretch>
            <a:fillRect/>
          </a:stretch>
        </p:blipFill>
        <p:spPr bwMode="auto">
          <a:xfrm>
            <a:off x="4129984" y="2210062"/>
            <a:ext cx="3724236" cy="1503253"/>
          </a:xfrm>
          <a:prstGeom prst="rect">
            <a:avLst/>
          </a:prstGeom>
          <a:ln>
            <a:noFill/>
          </a:ln>
          <a:effectLst>
            <a:outerShdw blurRad="292100" dist="139700" dir="2700000" algn="tl" rotWithShape="0">
              <a:srgbClr val="333333">
                <a:alpha val="65000"/>
              </a:srgbClr>
            </a:outerShdw>
          </a:effectLst>
        </p:spPr>
      </p:pic>
      <p:pic>
        <p:nvPicPr>
          <p:cNvPr id="9" name="图片 8" descr="C:\Documents and Settings\Administrator\桌面\dw.jpg"/>
          <p:cNvPicPr/>
          <p:nvPr/>
        </p:nvPicPr>
        <p:blipFill>
          <a:blip r:embed="rId5">
            <a:extLst>
              <a:ext uri="{28A0092B-C50C-407E-A947-70E740481C1C}">
                <a14:useLocalDpi xmlns:a14="http://schemas.microsoft.com/office/drawing/2010/main" val="0"/>
              </a:ext>
            </a:extLst>
          </a:blip>
          <a:srcRect/>
          <a:stretch>
            <a:fillRect/>
          </a:stretch>
        </p:blipFill>
        <p:spPr bwMode="auto">
          <a:xfrm>
            <a:off x="971599" y="3905884"/>
            <a:ext cx="2743147" cy="1035284"/>
          </a:xfrm>
          <a:prstGeom prst="rect">
            <a:avLst/>
          </a:prstGeom>
          <a:ln>
            <a:noFill/>
          </a:ln>
          <a:effectLst>
            <a:outerShdw blurRad="292100" dist="139700" dir="2700000" algn="tl" rotWithShape="0">
              <a:srgbClr val="333333">
                <a:alpha val="65000"/>
              </a:srgbClr>
            </a:outerShdw>
          </a:effectLst>
        </p:spPr>
      </p:pic>
      <p:pic>
        <p:nvPicPr>
          <p:cNvPr id="10" name="图片 9" descr="C:\Documents and Settings\Administrator\桌面\meike.jpg"/>
          <p:cNvPicPr/>
          <p:nvPr/>
        </p:nvPicPr>
        <p:blipFill>
          <a:blip r:embed="rId6">
            <a:extLst>
              <a:ext uri="{28A0092B-C50C-407E-A947-70E740481C1C}">
                <a14:useLocalDpi xmlns:a14="http://schemas.microsoft.com/office/drawing/2010/main" val="0"/>
              </a:ext>
            </a:extLst>
          </a:blip>
          <a:srcRect/>
          <a:stretch>
            <a:fillRect/>
          </a:stretch>
        </p:blipFill>
        <p:spPr bwMode="auto">
          <a:xfrm>
            <a:off x="971600" y="2210063"/>
            <a:ext cx="2440937" cy="1503253"/>
          </a:xfrm>
          <a:prstGeom prst="rect">
            <a:avLst/>
          </a:prstGeom>
          <a:ln>
            <a:noFill/>
          </a:ln>
          <a:effectLst>
            <a:outerShdw blurRad="292100" dist="139700" dir="2700000" algn="tl" rotWithShape="0">
              <a:srgbClr val="333333">
                <a:alpha val="65000"/>
              </a:srgbClr>
            </a:outerShdw>
          </a:effectLst>
        </p:spPr>
      </p:pic>
      <p:pic>
        <p:nvPicPr>
          <p:cNvPr id="11" name="图片 10" descr="C:\Documents and Settings\Administrator\桌面\fp.jpg"/>
          <p:cNvPicPr/>
          <p:nvPr/>
        </p:nvPicPr>
        <p:blipFill>
          <a:blip r:embed="rId7">
            <a:extLst>
              <a:ext uri="{28A0092B-C50C-407E-A947-70E740481C1C}">
                <a14:useLocalDpi xmlns:a14="http://schemas.microsoft.com/office/drawing/2010/main" val="0"/>
              </a:ext>
            </a:extLst>
          </a:blip>
          <a:srcRect/>
          <a:stretch>
            <a:fillRect/>
          </a:stretch>
        </p:blipFill>
        <p:spPr bwMode="auto">
          <a:xfrm>
            <a:off x="4761366" y="3924786"/>
            <a:ext cx="2975495" cy="10163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19080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工具软件的选择</a:t>
            </a:r>
            <a:endParaRPr lang="zh-CN" altLang="en-US" sz="5400" dirty="0"/>
          </a:p>
        </p:txBody>
      </p:sp>
      <p:sp>
        <p:nvSpPr>
          <p:cNvPr id="3" name="内容占位符 2"/>
          <p:cNvSpPr>
            <a:spLocks noGrp="1"/>
          </p:cNvSpPr>
          <p:nvPr>
            <p:ph idx="1"/>
          </p:nvPr>
        </p:nvSpPr>
        <p:spPr>
          <a:xfrm>
            <a:off x="899592" y="548680"/>
            <a:ext cx="7467600" cy="4392488"/>
          </a:xfrm>
        </p:spPr>
        <p:txBody>
          <a:bodyPr>
            <a:normAutofit/>
          </a:bodyPr>
          <a:lstStyle/>
          <a:p>
            <a:pPr lvl="0"/>
            <a:r>
              <a:rPr lang="zh-CN" altLang="zh-CN" sz="4000" dirty="0"/>
              <a:t>编辑特点</a:t>
            </a:r>
            <a:r>
              <a:rPr lang="zh-CN" altLang="zh-CN" sz="4000" dirty="0" smtClean="0"/>
              <a:t>：</a:t>
            </a:r>
            <a:endParaRPr lang="en-US" altLang="zh-CN" sz="4000" dirty="0" smtClean="0"/>
          </a:p>
          <a:p>
            <a:pPr lvl="1"/>
            <a:r>
              <a:rPr lang="zh-CN" altLang="zh-CN" sz="2800" dirty="0" smtClean="0"/>
              <a:t>能</a:t>
            </a:r>
            <a:r>
              <a:rPr lang="zh-CN" altLang="zh-CN" sz="2800" dirty="0"/>
              <a:t>对多媒体诸元素如图像、动画、文本、声音、视频等进行编辑，因此，要根据课件所需要呈现的媒体素材来选择合适的工具软件。</a:t>
            </a:r>
          </a:p>
          <a:p>
            <a:pPr lvl="0"/>
            <a:r>
              <a:rPr lang="zh-CN" altLang="zh-CN" sz="4000" dirty="0"/>
              <a:t>编程特点</a:t>
            </a:r>
            <a:r>
              <a:rPr lang="zh-CN" altLang="zh-CN" sz="4000" dirty="0" smtClean="0"/>
              <a:t>：</a:t>
            </a:r>
            <a:endParaRPr lang="en-US" altLang="zh-CN" sz="4000" dirty="0" smtClean="0"/>
          </a:p>
          <a:p>
            <a:pPr lvl="1"/>
            <a:r>
              <a:rPr lang="zh-CN" altLang="en-US" sz="2800" dirty="0"/>
              <a:t>脚</a:t>
            </a:r>
            <a:r>
              <a:rPr lang="zh-CN" altLang="zh-CN" sz="2800" dirty="0" smtClean="0"/>
              <a:t>本</a:t>
            </a:r>
            <a:r>
              <a:rPr lang="zh-CN" altLang="zh-CN" sz="2800" dirty="0"/>
              <a:t>语言具有强大的文本编辑和语法参考等强大功能，并具有良好的可调试性。</a:t>
            </a:r>
          </a:p>
          <a:p>
            <a:endParaRPr lang="zh-CN" altLang="en-US" sz="4000" dirty="0"/>
          </a:p>
        </p:txBody>
      </p:sp>
    </p:spTree>
    <p:extLst>
      <p:ext uri="{BB962C8B-B14F-4D97-AF65-F5344CB8AC3E}">
        <p14:creationId xmlns:p14="http://schemas.microsoft.com/office/powerpoint/2010/main" val="1800186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工具软件的选择</a:t>
            </a:r>
            <a:endParaRPr lang="zh-CN" altLang="en-US" sz="5400" dirty="0"/>
          </a:p>
        </p:txBody>
      </p:sp>
      <p:sp>
        <p:nvSpPr>
          <p:cNvPr id="3" name="内容占位符 2"/>
          <p:cNvSpPr>
            <a:spLocks noGrp="1"/>
          </p:cNvSpPr>
          <p:nvPr>
            <p:ph idx="1"/>
          </p:nvPr>
        </p:nvSpPr>
        <p:spPr>
          <a:xfrm>
            <a:off x="827584" y="1772816"/>
            <a:ext cx="7467600" cy="3024336"/>
          </a:xfrm>
        </p:spPr>
        <p:txBody>
          <a:bodyPr>
            <a:normAutofit/>
          </a:bodyPr>
          <a:lstStyle/>
          <a:p>
            <a:pPr lvl="0"/>
            <a:r>
              <a:rPr lang="zh-CN" altLang="zh-CN" sz="4400" dirty="0"/>
              <a:t>交互性特点</a:t>
            </a:r>
            <a:r>
              <a:rPr lang="zh-CN" altLang="zh-CN" sz="4400" dirty="0" smtClean="0"/>
              <a:t>：</a:t>
            </a:r>
            <a:endParaRPr lang="en-US" altLang="zh-CN" sz="4400" dirty="0" smtClean="0"/>
          </a:p>
          <a:p>
            <a:pPr lvl="1"/>
            <a:r>
              <a:rPr lang="zh-CN" altLang="zh-CN" sz="3200" dirty="0" smtClean="0"/>
              <a:t>交互</a:t>
            </a:r>
            <a:r>
              <a:rPr lang="zh-CN" altLang="zh-CN" sz="3200" dirty="0"/>
              <a:t>性能增强终端用户控制信息内容及信息流程的能力，根据需求的不同，应考虑制作工具交互性的优劣。</a:t>
            </a:r>
          </a:p>
          <a:p>
            <a:endParaRPr lang="zh-CN" altLang="en-US" sz="4400" dirty="0"/>
          </a:p>
        </p:txBody>
      </p:sp>
    </p:spTree>
    <p:extLst>
      <p:ext uri="{BB962C8B-B14F-4D97-AF65-F5344CB8AC3E}">
        <p14:creationId xmlns:p14="http://schemas.microsoft.com/office/powerpoint/2010/main" val="57018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文本素材制备</a:t>
            </a:r>
            <a:endParaRPr lang="zh-CN" altLang="en-US" sz="5400" dirty="0"/>
          </a:p>
        </p:txBody>
      </p:sp>
      <p:sp>
        <p:nvSpPr>
          <p:cNvPr id="3" name="内容占位符 2"/>
          <p:cNvSpPr>
            <a:spLocks noGrp="1"/>
          </p:cNvSpPr>
          <p:nvPr>
            <p:ph idx="1"/>
          </p:nvPr>
        </p:nvSpPr>
        <p:spPr>
          <a:xfrm>
            <a:off x="971600" y="620688"/>
            <a:ext cx="7467600" cy="3024336"/>
          </a:xfrm>
        </p:spPr>
        <p:txBody>
          <a:bodyPr>
            <a:noAutofit/>
          </a:bodyPr>
          <a:lstStyle/>
          <a:p>
            <a:r>
              <a:rPr lang="zh-CN" altLang="zh-CN" sz="3200" dirty="0"/>
              <a:t>文本是准确、有效地传播教学信息的重要媒体</a:t>
            </a:r>
            <a:r>
              <a:rPr lang="zh-CN" altLang="zh-CN" sz="3200" dirty="0" smtClean="0"/>
              <a:t>元素</a:t>
            </a:r>
            <a:r>
              <a:rPr lang="zh-CN" altLang="en-US" sz="3200" dirty="0" smtClean="0"/>
              <a:t>，</a:t>
            </a:r>
            <a:r>
              <a:rPr lang="zh-CN" altLang="zh-CN" sz="3200" dirty="0" smtClean="0"/>
              <a:t>英语</a:t>
            </a:r>
            <a:r>
              <a:rPr lang="zh-CN" altLang="zh-CN" sz="3200" dirty="0"/>
              <a:t>作为一门语言，学习过程中文本信息尤为重要</a:t>
            </a:r>
            <a:r>
              <a:rPr lang="zh-CN" altLang="zh-CN" sz="3200" dirty="0" smtClean="0"/>
              <a:t>。</a:t>
            </a:r>
            <a:endParaRPr lang="en-US" altLang="zh-CN" sz="3200" dirty="0" smtClean="0"/>
          </a:p>
          <a:p>
            <a:r>
              <a:rPr lang="zh-CN" altLang="zh-CN" sz="3200" dirty="0" smtClean="0"/>
              <a:t>在</a:t>
            </a:r>
            <a:r>
              <a:rPr lang="zh-CN" altLang="zh-CN" sz="3200" dirty="0"/>
              <a:t>多媒体课件中，概念、定义、原理的阐述，问题的表述，标题、菜单、按钮、导航等都离不开文本信息</a:t>
            </a:r>
            <a:r>
              <a:rPr lang="zh-CN" altLang="zh-CN" sz="3200" dirty="0" smtClean="0"/>
              <a:t>。</a:t>
            </a:r>
            <a:endParaRPr lang="en-US" altLang="zh-CN" sz="3200" dirty="0" smtClean="0"/>
          </a:p>
          <a:p>
            <a:r>
              <a:rPr lang="zh-CN" altLang="en-US" sz="3200" dirty="0" smtClean="0"/>
              <a:t>应用环节：</a:t>
            </a:r>
            <a:endParaRPr lang="en-US" altLang="zh-CN" sz="3200" dirty="0" smtClean="0"/>
          </a:p>
          <a:p>
            <a:pPr lvl="1"/>
            <a:r>
              <a:rPr lang="zh-CN" altLang="zh-CN" sz="2400" dirty="0" smtClean="0"/>
              <a:t>课文</a:t>
            </a:r>
            <a:r>
              <a:rPr lang="zh-CN" altLang="zh-CN" sz="2400" dirty="0"/>
              <a:t>学习、阅读理解、美文欣赏、听力材料阅读、写作等。</a:t>
            </a:r>
          </a:p>
          <a:p>
            <a:endParaRPr lang="zh-CN" altLang="en-US" sz="3200" dirty="0"/>
          </a:p>
        </p:txBody>
      </p:sp>
    </p:spTree>
    <p:extLst>
      <p:ext uri="{BB962C8B-B14F-4D97-AF65-F5344CB8AC3E}">
        <p14:creationId xmlns:p14="http://schemas.microsoft.com/office/powerpoint/2010/main" val="3576759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70" y="500519"/>
            <a:ext cx="7199287" cy="5888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51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a:t>图片</a:t>
            </a:r>
            <a:r>
              <a:rPr lang="zh-CN" altLang="en-US" sz="5400" dirty="0" smtClean="0"/>
              <a:t>素材制备</a:t>
            </a:r>
            <a:endParaRPr lang="zh-CN" altLang="en-US" sz="5400" dirty="0"/>
          </a:p>
        </p:txBody>
      </p:sp>
      <p:sp>
        <p:nvSpPr>
          <p:cNvPr id="3" name="内容占位符 2"/>
          <p:cNvSpPr>
            <a:spLocks noGrp="1"/>
          </p:cNvSpPr>
          <p:nvPr>
            <p:ph idx="1"/>
          </p:nvPr>
        </p:nvSpPr>
        <p:spPr>
          <a:xfrm>
            <a:off x="755576" y="1340768"/>
            <a:ext cx="7920880" cy="3240360"/>
          </a:xfrm>
        </p:spPr>
        <p:txBody>
          <a:bodyPr>
            <a:noAutofit/>
          </a:bodyPr>
          <a:lstStyle/>
          <a:p>
            <a:r>
              <a:rPr lang="zh-CN" altLang="zh-CN" sz="3600" dirty="0"/>
              <a:t>图片可以形象、生动、直观地表现出大量的信息。</a:t>
            </a:r>
          </a:p>
          <a:p>
            <a:r>
              <a:rPr lang="zh-CN" altLang="zh-CN" sz="3600" dirty="0" smtClean="0"/>
              <a:t>在</a:t>
            </a:r>
            <a:r>
              <a:rPr lang="zh-CN" altLang="zh-CN" sz="3600" dirty="0"/>
              <a:t>英语学习过程中，辅助单词记忆，强化文章场景，增强学习趣味性，提高知识之间的互联性</a:t>
            </a:r>
            <a:r>
              <a:rPr lang="zh-CN" altLang="zh-CN" sz="3600" dirty="0" smtClean="0"/>
              <a:t>。</a:t>
            </a:r>
            <a:endParaRPr lang="zh-CN" altLang="zh-CN" sz="3600" dirty="0"/>
          </a:p>
        </p:txBody>
      </p:sp>
    </p:spTree>
    <p:extLst>
      <p:ext uri="{BB962C8B-B14F-4D97-AF65-F5344CB8AC3E}">
        <p14:creationId xmlns:p14="http://schemas.microsoft.com/office/powerpoint/2010/main" val="1921241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4824536" cy="2644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240350"/>
            <a:ext cx="6624736" cy="3761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76672"/>
            <a:ext cx="6912768" cy="5832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8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wipe(down)">
                                      <p:cBhvr>
                                        <p:cTn id="15"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a:t>音频</a:t>
            </a:r>
            <a:r>
              <a:rPr lang="zh-CN" altLang="en-US" sz="5400" dirty="0" smtClean="0"/>
              <a:t>素材制备</a:t>
            </a:r>
            <a:endParaRPr lang="zh-CN" altLang="en-US" sz="5400" dirty="0"/>
          </a:p>
        </p:txBody>
      </p:sp>
      <p:sp>
        <p:nvSpPr>
          <p:cNvPr id="3" name="内容占位符 2"/>
          <p:cNvSpPr>
            <a:spLocks noGrp="1"/>
          </p:cNvSpPr>
          <p:nvPr>
            <p:ph idx="1"/>
          </p:nvPr>
        </p:nvSpPr>
        <p:spPr>
          <a:xfrm>
            <a:off x="683568" y="764704"/>
            <a:ext cx="7920880" cy="3960440"/>
          </a:xfrm>
        </p:spPr>
        <p:txBody>
          <a:bodyPr>
            <a:noAutofit/>
          </a:bodyPr>
          <a:lstStyle/>
          <a:p>
            <a:r>
              <a:rPr lang="zh-CN" altLang="en-US" sz="4000" dirty="0" smtClean="0"/>
              <a:t>种类：</a:t>
            </a:r>
            <a:r>
              <a:rPr lang="zh-CN" altLang="zh-CN" sz="4000" dirty="0" smtClean="0"/>
              <a:t>音乐</a:t>
            </a:r>
            <a:r>
              <a:rPr lang="zh-CN" altLang="zh-CN" sz="4000" dirty="0"/>
              <a:t>、语音</a:t>
            </a:r>
            <a:r>
              <a:rPr lang="zh-CN" altLang="zh-CN" sz="4000" dirty="0" smtClean="0"/>
              <a:t>和音响效果</a:t>
            </a:r>
            <a:endParaRPr lang="en-US" altLang="zh-CN" sz="4000" dirty="0"/>
          </a:p>
          <a:p>
            <a:r>
              <a:rPr lang="zh-CN" altLang="en-US" sz="4000" dirty="0" smtClean="0"/>
              <a:t>属性：</a:t>
            </a:r>
            <a:r>
              <a:rPr lang="zh-CN" altLang="zh-CN" sz="4000" dirty="0" smtClean="0"/>
              <a:t>过程</a:t>
            </a:r>
            <a:r>
              <a:rPr lang="zh-CN" altLang="zh-CN" sz="4000" dirty="0"/>
              <a:t>性</a:t>
            </a:r>
            <a:r>
              <a:rPr lang="zh-CN" altLang="zh-CN" sz="4000" dirty="0" smtClean="0"/>
              <a:t>信息</a:t>
            </a:r>
            <a:endParaRPr lang="en-US" altLang="zh-CN" sz="4000" dirty="0" smtClean="0"/>
          </a:p>
          <a:p>
            <a:pPr lvl="1"/>
            <a:r>
              <a:rPr lang="zh-CN" altLang="zh-CN" sz="2800" dirty="0" smtClean="0"/>
              <a:t>有利于</a:t>
            </a:r>
            <a:r>
              <a:rPr lang="zh-CN" altLang="zh-CN" sz="2800" dirty="0"/>
              <a:t>限定和解释</a:t>
            </a:r>
            <a:r>
              <a:rPr lang="zh-CN" altLang="zh-CN" sz="2800" dirty="0" smtClean="0"/>
              <a:t>画面</a:t>
            </a:r>
            <a:r>
              <a:rPr lang="zh-CN" altLang="en-US" sz="2800" dirty="0"/>
              <a:t>，</a:t>
            </a:r>
            <a:r>
              <a:rPr lang="zh-CN" altLang="zh-CN" sz="2800" dirty="0" smtClean="0"/>
              <a:t>是</a:t>
            </a:r>
            <a:r>
              <a:rPr lang="zh-CN" altLang="zh-CN" sz="2800" dirty="0"/>
              <a:t>调动学生使用听觉接受知识的必要</a:t>
            </a:r>
            <a:r>
              <a:rPr lang="zh-CN" altLang="zh-CN" sz="2800" dirty="0" smtClean="0"/>
              <a:t>前提</a:t>
            </a:r>
            <a:endParaRPr lang="en-US" altLang="zh-CN" sz="2800" dirty="0" smtClean="0"/>
          </a:p>
          <a:p>
            <a:r>
              <a:rPr lang="zh-CN" altLang="en-US" sz="4000" dirty="0" smtClean="0"/>
              <a:t>应用范畴：</a:t>
            </a:r>
            <a:endParaRPr lang="en-US" altLang="zh-CN" sz="4000" dirty="0" smtClean="0"/>
          </a:p>
          <a:p>
            <a:pPr lvl="1"/>
            <a:r>
              <a:rPr lang="zh-CN" altLang="zh-CN" sz="2800" dirty="0" smtClean="0"/>
              <a:t>听力</a:t>
            </a:r>
            <a:r>
              <a:rPr lang="zh-CN" altLang="zh-CN" sz="2800" dirty="0"/>
              <a:t>练习、语境培养、发音练习、英文音乐欣赏等，是学习英语中非常重要的环节。 </a:t>
            </a:r>
          </a:p>
        </p:txBody>
      </p:sp>
    </p:spTree>
    <p:extLst>
      <p:ext uri="{BB962C8B-B14F-4D97-AF65-F5344CB8AC3E}">
        <p14:creationId xmlns:p14="http://schemas.microsoft.com/office/powerpoint/2010/main" val="4017750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054" y="1052736"/>
            <a:ext cx="4781538" cy="1872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803" y="3573016"/>
            <a:ext cx="4511577" cy="1584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4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34072" y="5257800"/>
            <a:ext cx="5326360" cy="1143000"/>
          </a:xfrm>
        </p:spPr>
        <p:txBody>
          <a:bodyPr/>
          <a:lstStyle/>
          <a:p>
            <a:r>
              <a:rPr lang="zh-CN" altLang="en-US" sz="4800" dirty="0" smtClean="0"/>
              <a:t>基本定义</a:t>
            </a:r>
            <a:endParaRPr lang="zh-CN" altLang="en-US" sz="4800" dirty="0"/>
          </a:p>
        </p:txBody>
      </p:sp>
      <p:sp>
        <p:nvSpPr>
          <p:cNvPr id="3" name="内容占位符 2"/>
          <p:cNvSpPr>
            <a:spLocks noGrp="1"/>
          </p:cNvSpPr>
          <p:nvPr>
            <p:ph idx="1"/>
          </p:nvPr>
        </p:nvSpPr>
        <p:spPr>
          <a:xfrm>
            <a:off x="755576" y="1196752"/>
            <a:ext cx="7467600" cy="4320480"/>
          </a:xfrm>
        </p:spPr>
        <p:txBody>
          <a:bodyPr>
            <a:noAutofit/>
          </a:bodyPr>
          <a:lstStyle/>
          <a:p>
            <a:pPr>
              <a:lnSpc>
                <a:spcPct val="150000"/>
              </a:lnSpc>
            </a:pPr>
            <a:r>
              <a:rPr lang="zh-CN" altLang="zh-CN" sz="3200" dirty="0" smtClean="0"/>
              <a:t>英语</a:t>
            </a:r>
            <a:r>
              <a:rPr lang="zh-CN" altLang="en-US" sz="3200" dirty="0"/>
              <a:t>教学</a:t>
            </a:r>
            <a:r>
              <a:rPr lang="zh-CN" altLang="zh-CN" sz="3200" dirty="0" smtClean="0"/>
              <a:t>资源</a:t>
            </a:r>
            <a:r>
              <a:rPr lang="zh-CN" altLang="zh-CN" sz="3200" dirty="0"/>
              <a:t>包括英语教材以及有利于发展学生综合语言运用能力的其它所有学习材料和</a:t>
            </a:r>
            <a:r>
              <a:rPr lang="zh-CN" altLang="zh-CN" sz="3200" dirty="0" smtClean="0"/>
              <a:t>辅助设施</a:t>
            </a:r>
            <a:endParaRPr lang="en-US" altLang="zh-CN" sz="3200" dirty="0"/>
          </a:p>
          <a:p>
            <a:pPr lvl="1">
              <a:lnSpc>
                <a:spcPct val="150000"/>
              </a:lnSpc>
            </a:pPr>
            <a:r>
              <a:rPr lang="zh-CN" altLang="zh-CN" sz="2000" dirty="0" smtClean="0"/>
              <a:t>广播</a:t>
            </a:r>
            <a:r>
              <a:rPr lang="zh-CN" altLang="zh-CN" sz="2000" dirty="0"/>
              <a:t>影视节目、录音、录像资料、网络资源和报刊杂志等</a:t>
            </a:r>
            <a:r>
              <a:rPr lang="zh-CN" altLang="zh-CN" sz="2000" dirty="0" smtClean="0"/>
              <a:t>。</a:t>
            </a:r>
            <a:endParaRPr lang="en-US" altLang="zh-CN" sz="2000" dirty="0" smtClean="0"/>
          </a:p>
          <a:p>
            <a:pPr lvl="1">
              <a:lnSpc>
                <a:spcPct val="150000"/>
              </a:lnSpc>
            </a:pPr>
            <a:r>
              <a:rPr lang="zh-CN" altLang="en-US" sz="2000" dirty="0" smtClean="0"/>
              <a:t>英语教学课件、教学软件、教学网站</a:t>
            </a:r>
            <a:endParaRPr lang="zh-CN" altLang="zh-CN" sz="2000" dirty="0"/>
          </a:p>
          <a:p>
            <a:pPr>
              <a:lnSpc>
                <a:spcPct val="150000"/>
              </a:lnSpc>
            </a:pPr>
            <a:endParaRPr lang="zh-CN" altLang="en-US" sz="3200" dirty="0"/>
          </a:p>
        </p:txBody>
      </p:sp>
    </p:spTree>
    <p:extLst>
      <p:ext uri="{BB962C8B-B14F-4D97-AF65-F5344CB8AC3E}">
        <p14:creationId xmlns:p14="http://schemas.microsoft.com/office/powerpoint/2010/main" val="7281807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a:t>视频</a:t>
            </a:r>
            <a:r>
              <a:rPr lang="zh-CN" altLang="en-US" sz="5400" dirty="0" smtClean="0"/>
              <a:t>素材制备</a:t>
            </a:r>
            <a:endParaRPr lang="zh-CN" altLang="en-US" sz="5400" dirty="0"/>
          </a:p>
        </p:txBody>
      </p:sp>
      <p:sp>
        <p:nvSpPr>
          <p:cNvPr id="3" name="内容占位符 2"/>
          <p:cNvSpPr>
            <a:spLocks noGrp="1"/>
          </p:cNvSpPr>
          <p:nvPr>
            <p:ph idx="1"/>
          </p:nvPr>
        </p:nvSpPr>
        <p:spPr>
          <a:xfrm>
            <a:off x="683568" y="836712"/>
            <a:ext cx="7920880" cy="3960440"/>
          </a:xfrm>
        </p:spPr>
        <p:txBody>
          <a:bodyPr>
            <a:noAutofit/>
          </a:bodyPr>
          <a:lstStyle/>
          <a:p>
            <a:r>
              <a:rPr lang="zh-CN" altLang="en-US" sz="4000" dirty="0" smtClean="0"/>
              <a:t>定位：</a:t>
            </a:r>
            <a:r>
              <a:rPr lang="zh-CN" altLang="zh-CN" sz="4000" dirty="0" smtClean="0"/>
              <a:t>对</a:t>
            </a:r>
            <a:r>
              <a:rPr lang="zh-CN" altLang="zh-CN" sz="4000" dirty="0"/>
              <a:t>现实世界的真实</a:t>
            </a:r>
            <a:r>
              <a:rPr lang="zh-CN" altLang="zh-CN" sz="4000" dirty="0" smtClean="0"/>
              <a:t>记录</a:t>
            </a:r>
            <a:endParaRPr lang="en-US" altLang="zh-CN" sz="4000" dirty="0" smtClean="0"/>
          </a:p>
          <a:p>
            <a:pPr lvl="1"/>
            <a:r>
              <a:rPr lang="zh-CN" altLang="zh-CN" sz="2800" dirty="0" smtClean="0"/>
              <a:t>视频</a:t>
            </a:r>
            <a:r>
              <a:rPr lang="zh-CN" altLang="zh-CN" sz="2800" dirty="0"/>
              <a:t>信息量比较大，具有更强的感染力，适宜呈现一些学习者感觉比较陌生的事物。</a:t>
            </a:r>
          </a:p>
          <a:p>
            <a:r>
              <a:rPr lang="zh-CN" altLang="en-US" sz="4000" dirty="0" smtClean="0"/>
              <a:t>应用范畴：</a:t>
            </a:r>
            <a:endParaRPr lang="en-US" altLang="zh-CN" sz="4000" dirty="0" smtClean="0"/>
          </a:p>
          <a:p>
            <a:pPr lvl="1"/>
            <a:r>
              <a:rPr lang="zh-CN" altLang="zh-CN" sz="2800" dirty="0" smtClean="0"/>
              <a:t>通过</a:t>
            </a:r>
            <a:r>
              <a:rPr lang="zh-CN" altLang="zh-CN" sz="2800" dirty="0"/>
              <a:t>看电影、视频的方式，感受西方生活环境，真实再现生活场景，提高英语学习的实用性。</a:t>
            </a:r>
          </a:p>
        </p:txBody>
      </p:sp>
    </p:spTree>
    <p:extLst>
      <p:ext uri="{BB962C8B-B14F-4D97-AF65-F5344CB8AC3E}">
        <p14:creationId xmlns:p14="http://schemas.microsoft.com/office/powerpoint/2010/main" val="1968583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Documents and Settings\Administrator\桌面\搜狗浏览器截图(13).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416824" cy="5503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5319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a:t>动画</a:t>
            </a:r>
            <a:r>
              <a:rPr lang="zh-CN" altLang="en-US" sz="5400" dirty="0" smtClean="0"/>
              <a:t>素材制备</a:t>
            </a:r>
            <a:endParaRPr lang="zh-CN" altLang="en-US" sz="5400" dirty="0"/>
          </a:p>
        </p:txBody>
      </p:sp>
      <p:sp>
        <p:nvSpPr>
          <p:cNvPr id="3" name="内容占位符 2"/>
          <p:cNvSpPr>
            <a:spLocks noGrp="1"/>
          </p:cNvSpPr>
          <p:nvPr>
            <p:ph idx="1"/>
          </p:nvPr>
        </p:nvSpPr>
        <p:spPr>
          <a:xfrm>
            <a:off x="611560" y="764704"/>
            <a:ext cx="7920880" cy="4608512"/>
          </a:xfrm>
        </p:spPr>
        <p:txBody>
          <a:bodyPr>
            <a:noAutofit/>
          </a:bodyPr>
          <a:lstStyle/>
          <a:p>
            <a:r>
              <a:rPr lang="zh-CN" altLang="en-US" sz="4000" dirty="0" smtClean="0"/>
              <a:t>应用范畴：</a:t>
            </a:r>
            <a:endParaRPr lang="en-US" altLang="zh-CN" sz="4000" dirty="0" smtClean="0"/>
          </a:p>
          <a:p>
            <a:pPr lvl="1"/>
            <a:r>
              <a:rPr lang="zh-CN" altLang="zh-CN" sz="3200" dirty="0" smtClean="0"/>
              <a:t>利用</a:t>
            </a:r>
            <a:r>
              <a:rPr lang="zh-CN" altLang="zh-CN" sz="3200" dirty="0"/>
              <a:t>动画设计对话场景、设计趣味游戏</a:t>
            </a:r>
            <a:r>
              <a:rPr lang="zh-CN" altLang="zh-CN" sz="3200" dirty="0" smtClean="0"/>
              <a:t>等</a:t>
            </a:r>
            <a:endParaRPr lang="en-US" altLang="zh-CN" sz="3200" dirty="0" smtClean="0"/>
          </a:p>
          <a:p>
            <a:r>
              <a:rPr lang="zh-CN" altLang="en-US" sz="4000" dirty="0" smtClean="0"/>
              <a:t>作用：</a:t>
            </a:r>
            <a:endParaRPr lang="en-US" altLang="zh-CN" sz="4000" dirty="0" smtClean="0"/>
          </a:p>
          <a:p>
            <a:pPr lvl="1"/>
            <a:r>
              <a:rPr lang="zh-CN" altLang="zh-CN" sz="3200" dirty="0" smtClean="0"/>
              <a:t>会</a:t>
            </a:r>
            <a:r>
              <a:rPr lang="zh-CN" altLang="zh-CN" sz="3200" dirty="0"/>
              <a:t>使学习过程更加生动、有趣，有利于激发学习者学习的兴趣，更好的检验学习成果。</a:t>
            </a:r>
          </a:p>
        </p:txBody>
      </p:sp>
    </p:spTree>
    <p:extLst>
      <p:ext uri="{BB962C8B-B14F-4D97-AF65-F5344CB8AC3E}">
        <p14:creationId xmlns:p14="http://schemas.microsoft.com/office/powerpoint/2010/main" val="2483853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57381"/>
            <a:ext cx="7456179" cy="5256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03631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素材</a:t>
            </a:r>
            <a:r>
              <a:rPr lang="zh-CN" altLang="en-US" sz="5400" dirty="0"/>
              <a:t>综合</a:t>
            </a:r>
            <a:r>
              <a:rPr lang="zh-CN" altLang="en-US" sz="5400" dirty="0" smtClean="0"/>
              <a:t>制备</a:t>
            </a:r>
            <a:endParaRPr lang="zh-CN" altLang="en-US" sz="5400" dirty="0"/>
          </a:p>
        </p:txBody>
      </p:sp>
      <p:pic>
        <p:nvPicPr>
          <p:cNvPr id="5" name="内容占位符 4" descr="C:\Documents and Settings\Administrator\桌面\新建文件夹\剑桥电子书.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6955305"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6598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素材</a:t>
            </a:r>
            <a:r>
              <a:rPr lang="zh-CN" altLang="en-US" sz="5400" dirty="0"/>
              <a:t>综合</a:t>
            </a:r>
            <a:r>
              <a:rPr lang="zh-CN" altLang="en-US" sz="5400" dirty="0" smtClean="0"/>
              <a:t>制备</a:t>
            </a:r>
            <a:endParaRPr lang="zh-CN" altLang="en-US" sz="5400" dirty="0"/>
          </a:p>
        </p:txBody>
      </p:sp>
      <p:pic>
        <p:nvPicPr>
          <p:cNvPr id="6" name="内容占位符 5" descr="C:\Documents and Settings\Administrator\桌面\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476672"/>
            <a:ext cx="7400704" cy="48239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02640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素材</a:t>
            </a:r>
            <a:r>
              <a:rPr lang="zh-CN" altLang="en-US" sz="5400" dirty="0"/>
              <a:t>综合</a:t>
            </a:r>
            <a:r>
              <a:rPr lang="zh-CN" altLang="en-US" sz="5400" dirty="0" smtClean="0"/>
              <a:t>制备</a:t>
            </a:r>
            <a:endParaRPr lang="zh-CN" altLang="en-US" sz="5400" dirty="0"/>
          </a:p>
        </p:txBody>
      </p:sp>
      <p:pic>
        <p:nvPicPr>
          <p:cNvPr id="7" name="内容占位符 6" descr="C:\Documents and Settings\Administrator\桌面\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9183" y="980728"/>
            <a:ext cx="8129281" cy="3672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5170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界面设计赏析</a:t>
            </a:r>
            <a:endParaRPr lang="zh-CN" altLang="en-US" dirty="0"/>
          </a:p>
        </p:txBody>
      </p:sp>
      <p:pic>
        <p:nvPicPr>
          <p:cNvPr id="4" name="内容占位符 3" descr="C:\Documents and Settings\Administrator\桌面\新东方界面.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6179" y="549275"/>
            <a:ext cx="7335467"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6677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界面设计赏析</a:t>
            </a:r>
            <a:endParaRPr lang="zh-CN" altLang="en-US" dirty="0"/>
          </a:p>
        </p:txBody>
      </p:sp>
      <p:pic>
        <p:nvPicPr>
          <p:cNvPr id="6" name="内容占位符 5" descr="C:\Documents and Settings\Administrator\桌面\剑桥界面.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404664"/>
            <a:ext cx="6775800" cy="4730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4379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界面设计赏析</a:t>
            </a:r>
            <a:endParaRPr lang="zh-CN" alt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702893" cy="4418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629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英语学科特点</a:t>
            </a:r>
            <a:endParaRPr lang="zh-CN" altLang="en-US" dirty="0"/>
          </a:p>
        </p:txBody>
      </p:sp>
      <p:sp>
        <p:nvSpPr>
          <p:cNvPr id="3" name="内容占位符 2"/>
          <p:cNvSpPr>
            <a:spLocks noGrp="1"/>
          </p:cNvSpPr>
          <p:nvPr>
            <p:ph idx="1"/>
          </p:nvPr>
        </p:nvSpPr>
        <p:spPr>
          <a:xfrm>
            <a:off x="611560" y="620688"/>
            <a:ext cx="7971656" cy="5256584"/>
          </a:xfrm>
        </p:spPr>
        <p:txBody>
          <a:bodyPr>
            <a:noAutofit/>
          </a:bodyPr>
          <a:lstStyle/>
          <a:p>
            <a:r>
              <a:rPr lang="zh-CN" altLang="en-US" sz="3200" dirty="0" smtClean="0"/>
              <a:t>两种属性</a:t>
            </a:r>
            <a:endParaRPr lang="en-US" altLang="zh-CN" sz="3200" dirty="0"/>
          </a:p>
          <a:p>
            <a:pPr lvl="1"/>
            <a:r>
              <a:rPr lang="zh-CN" altLang="en-US" sz="2000" dirty="0" smtClean="0"/>
              <a:t>语言性（数理化</a:t>
            </a:r>
            <a:r>
              <a:rPr lang="zh-CN" altLang="en-US" sz="2000" dirty="0" smtClean="0"/>
              <a:t>）</a:t>
            </a:r>
            <a:r>
              <a:rPr lang="en-US" altLang="zh-CN" sz="2000" dirty="0" smtClean="0"/>
              <a:t>——</a:t>
            </a:r>
            <a:r>
              <a:rPr lang="zh-CN" altLang="en-US" sz="2000" dirty="0" smtClean="0"/>
              <a:t>应用性、时代性</a:t>
            </a:r>
            <a:endParaRPr lang="en-US" altLang="zh-CN" sz="2000" dirty="0" smtClean="0"/>
          </a:p>
          <a:p>
            <a:pPr lvl="1"/>
            <a:r>
              <a:rPr lang="zh-CN" altLang="en-US" sz="2000" dirty="0" smtClean="0"/>
              <a:t>文化</a:t>
            </a:r>
            <a:r>
              <a:rPr lang="zh-CN" altLang="en-US" sz="2000" dirty="0" smtClean="0"/>
              <a:t>性（语文</a:t>
            </a:r>
            <a:r>
              <a:rPr lang="zh-CN" altLang="en-US" sz="2000" dirty="0" smtClean="0"/>
              <a:t>）</a:t>
            </a:r>
            <a:r>
              <a:rPr lang="en-US" altLang="zh-CN" sz="2000" dirty="0" smtClean="0"/>
              <a:t>——</a:t>
            </a:r>
            <a:r>
              <a:rPr lang="zh-CN" altLang="en-US" sz="2000" dirty="0" smtClean="0"/>
              <a:t>人文性、社会性</a:t>
            </a:r>
            <a:endParaRPr lang="en-US" altLang="zh-CN" sz="2000" dirty="0" smtClean="0"/>
          </a:p>
          <a:p>
            <a:r>
              <a:rPr lang="zh-CN" altLang="en-US" sz="3200" dirty="0" smtClean="0"/>
              <a:t>义务教育阶段英语课程的性质</a:t>
            </a:r>
            <a:endParaRPr lang="en-US" altLang="zh-CN" sz="3200" dirty="0" smtClean="0"/>
          </a:p>
          <a:p>
            <a:pPr lvl="1"/>
            <a:r>
              <a:rPr lang="zh-CN" altLang="en-US" sz="2000" dirty="0" smtClean="0"/>
              <a:t>工具性</a:t>
            </a:r>
            <a:endParaRPr lang="en-US" altLang="zh-CN" sz="2000" dirty="0"/>
          </a:p>
          <a:p>
            <a:pPr lvl="2"/>
            <a:r>
              <a:rPr lang="zh-CN" altLang="en-US" sz="2000" dirty="0" smtClean="0"/>
              <a:t>培养基本英语素养 发展学生思维能力</a:t>
            </a:r>
            <a:endParaRPr lang="en-US" altLang="zh-CN" sz="2000" dirty="0" smtClean="0"/>
          </a:p>
          <a:p>
            <a:pPr lvl="2"/>
            <a:r>
              <a:rPr lang="zh-CN" altLang="en-US" sz="2000" dirty="0" smtClean="0"/>
              <a:t>听 说读 写、英语交流能力</a:t>
            </a:r>
            <a:r>
              <a:rPr lang="zh-CN" altLang="en-US" sz="2000" dirty="0"/>
              <a:t>、</a:t>
            </a:r>
            <a:r>
              <a:rPr lang="zh-CN" altLang="en-US" sz="2000" dirty="0" smtClean="0"/>
              <a:t>为其它学科奠定基础</a:t>
            </a:r>
            <a:endParaRPr lang="en-US" altLang="zh-CN" sz="2000" dirty="0" smtClean="0"/>
          </a:p>
          <a:p>
            <a:pPr lvl="1"/>
            <a:r>
              <a:rPr lang="zh-CN" altLang="en-US" sz="2000" dirty="0" smtClean="0"/>
              <a:t>人文性</a:t>
            </a:r>
            <a:endParaRPr lang="en-US" altLang="zh-CN" sz="2000" dirty="0" smtClean="0"/>
          </a:p>
          <a:p>
            <a:pPr lvl="2"/>
            <a:r>
              <a:rPr lang="zh-CN" altLang="en-US" sz="2000" dirty="0" smtClean="0"/>
              <a:t>爱国主义精神，人生观、价值观</a:t>
            </a:r>
            <a:endParaRPr lang="en-US" altLang="zh-CN" sz="2000" dirty="0" smtClean="0"/>
          </a:p>
          <a:p>
            <a:pPr lvl="2"/>
            <a:r>
              <a:rPr lang="zh-CN" altLang="en-US" sz="2000" dirty="0" smtClean="0"/>
              <a:t>了解异国风情、外国文化</a:t>
            </a:r>
            <a:endParaRPr lang="en-US" altLang="zh-CN" sz="2000" dirty="0" smtClean="0"/>
          </a:p>
          <a:p>
            <a:pPr lvl="1"/>
            <a:endParaRPr lang="zh-CN" altLang="en-US" sz="2000" dirty="0"/>
          </a:p>
        </p:txBody>
      </p:sp>
    </p:spTree>
    <p:extLst>
      <p:ext uri="{BB962C8B-B14F-4D97-AF65-F5344CB8AC3E}">
        <p14:creationId xmlns:p14="http://schemas.microsoft.com/office/powerpoint/2010/main" val="3594192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界面设计赏析</a:t>
            </a:r>
            <a:endParaRPr lang="zh-CN" altLang="en-US" dirty="0"/>
          </a:p>
        </p:txBody>
      </p:sp>
      <p:pic>
        <p:nvPicPr>
          <p:cNvPr id="5" name="内容占位符 4" descr="C:\Documents and Settings\Administrator\桌面\搜狗浏览器截图(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113" y="578205"/>
            <a:ext cx="7467600" cy="4361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2672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界面设计赏析</a:t>
            </a:r>
            <a:endParaRPr lang="zh-CN" altLang="en-US" dirty="0"/>
          </a:p>
        </p:txBody>
      </p:sp>
      <p:pic>
        <p:nvPicPr>
          <p:cNvPr id="6" name="内容占位符 5" descr="C:\Documents and Settings\Administrator\桌面\搜狗浏览器截图(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0113" y="714742"/>
            <a:ext cx="7467600" cy="40886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3394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界面设计赏析</a:t>
            </a:r>
            <a:endParaRPr lang="zh-CN" altLang="en-US" dirty="0"/>
          </a:p>
        </p:txBody>
      </p:sp>
      <p:pic>
        <p:nvPicPr>
          <p:cNvPr id="5" name="内容占位符 4" descr="C:\Documents and Settings\Administrator\桌面\搜狗浏览器截图(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9927" y="549275"/>
            <a:ext cx="7347971"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4844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idx="1"/>
          </p:nvPr>
        </p:nvSpPr>
        <p:spPr/>
        <p:txBody>
          <a:bodyPr/>
          <a:lstStyle/>
          <a:p>
            <a:r>
              <a:rPr lang="zh-CN" altLang="en-US" dirty="0" smtClean="0"/>
              <a:t>第四部分</a:t>
            </a:r>
            <a:endParaRPr lang="zh-CN" altLang="en-US" dirty="0"/>
          </a:p>
        </p:txBody>
      </p:sp>
      <p:sp>
        <p:nvSpPr>
          <p:cNvPr id="4" name="标题 3"/>
          <p:cNvSpPr>
            <a:spLocks noGrp="1"/>
          </p:cNvSpPr>
          <p:nvPr>
            <p:ph type="title"/>
          </p:nvPr>
        </p:nvSpPr>
        <p:spPr/>
        <p:txBody>
          <a:bodyPr/>
          <a:lstStyle/>
          <a:p>
            <a:r>
              <a:rPr lang="zh-CN" altLang="en-US" dirty="0" smtClean="0"/>
              <a:t>英语教学资源设计的</a:t>
            </a:r>
            <a:r>
              <a:rPr lang="en-US" altLang="zh-CN" dirty="0" smtClean="0"/>
              <a:t/>
            </a:r>
            <a:br>
              <a:rPr lang="en-US" altLang="zh-CN" dirty="0" smtClean="0"/>
            </a:br>
            <a:r>
              <a:rPr lang="zh-CN" altLang="en-US" dirty="0" smtClean="0"/>
              <a:t>测试与评价</a:t>
            </a:r>
            <a:endParaRPr lang="zh-CN" altLang="en-US" dirty="0"/>
          </a:p>
        </p:txBody>
      </p:sp>
    </p:spTree>
    <p:extLst>
      <p:ext uri="{BB962C8B-B14F-4D97-AF65-F5344CB8AC3E}">
        <p14:creationId xmlns:p14="http://schemas.microsoft.com/office/powerpoint/2010/main" val="3250015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t>测试与评价流程</a:t>
            </a:r>
            <a:endParaRPr lang="zh-CN" altLang="en-US" sz="5400" dirty="0"/>
          </a:p>
        </p:txBody>
      </p:sp>
      <p:grpSp>
        <p:nvGrpSpPr>
          <p:cNvPr id="6" name="组合 5"/>
          <p:cNvGrpSpPr/>
          <p:nvPr/>
        </p:nvGrpSpPr>
        <p:grpSpPr>
          <a:xfrm>
            <a:off x="753925" y="1052736"/>
            <a:ext cx="7635566" cy="3853071"/>
            <a:chOff x="1475662" y="1866521"/>
            <a:chExt cx="6192675" cy="3124957"/>
          </a:xfrm>
        </p:grpSpPr>
        <p:sp>
          <p:nvSpPr>
            <p:cNvPr id="9" name="右箭头 8"/>
            <p:cNvSpPr/>
            <p:nvPr/>
          </p:nvSpPr>
          <p:spPr>
            <a:xfrm>
              <a:off x="1475662" y="1866521"/>
              <a:ext cx="6192675" cy="312495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组合 9"/>
            <p:cNvGrpSpPr/>
            <p:nvPr/>
          </p:nvGrpSpPr>
          <p:grpSpPr>
            <a:xfrm>
              <a:off x="1619657" y="2938608"/>
              <a:ext cx="1369826" cy="1084733"/>
              <a:chOff x="1306487" y="1828807"/>
              <a:chExt cx="1369826" cy="1084733"/>
            </a:xfrm>
          </p:grpSpPr>
          <p:sp>
            <p:nvSpPr>
              <p:cNvPr id="17" name="圆角矩形 16"/>
              <p:cNvSpPr/>
              <p:nvPr/>
            </p:nvSpPr>
            <p:spPr>
              <a:xfrm>
                <a:off x="1306487" y="1828807"/>
                <a:ext cx="1369826" cy="10847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圆角矩形 5"/>
              <p:cNvSpPr/>
              <p:nvPr/>
            </p:nvSpPr>
            <p:spPr>
              <a:xfrm>
                <a:off x="1359439" y="1881759"/>
                <a:ext cx="1263922" cy="978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zh-CN" sz="3800" kern="1200" dirty="0" smtClean="0"/>
                  <a:t>调试</a:t>
                </a:r>
                <a:endParaRPr lang="zh-CN" sz="3800" kern="1200" dirty="0"/>
              </a:p>
            </p:txBody>
          </p:sp>
        </p:grpSp>
        <p:grpSp>
          <p:nvGrpSpPr>
            <p:cNvPr id="11" name="组合 10"/>
            <p:cNvGrpSpPr/>
            <p:nvPr/>
          </p:nvGrpSpPr>
          <p:grpSpPr>
            <a:xfrm>
              <a:off x="3563873" y="2938608"/>
              <a:ext cx="1369826" cy="1084733"/>
              <a:chOff x="3250703" y="1828807"/>
              <a:chExt cx="1369826" cy="1084733"/>
            </a:xfrm>
          </p:grpSpPr>
          <p:sp>
            <p:nvSpPr>
              <p:cNvPr id="15" name="圆角矩形 14"/>
              <p:cNvSpPr/>
              <p:nvPr/>
            </p:nvSpPr>
            <p:spPr>
              <a:xfrm>
                <a:off x="3250703" y="1828807"/>
                <a:ext cx="1369826" cy="10847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圆角矩形 7"/>
              <p:cNvSpPr/>
              <p:nvPr/>
            </p:nvSpPr>
            <p:spPr>
              <a:xfrm>
                <a:off x="3303655" y="1881759"/>
                <a:ext cx="1263922" cy="978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zh-CN" sz="3800" kern="1200" dirty="0" smtClean="0"/>
                  <a:t>测试 </a:t>
                </a:r>
                <a:endParaRPr lang="zh-CN" sz="3800" kern="1200" dirty="0"/>
              </a:p>
            </p:txBody>
          </p:sp>
        </p:grpSp>
        <p:grpSp>
          <p:nvGrpSpPr>
            <p:cNvPr id="12" name="组合 11"/>
            <p:cNvGrpSpPr/>
            <p:nvPr/>
          </p:nvGrpSpPr>
          <p:grpSpPr>
            <a:xfrm>
              <a:off x="5364075" y="2938608"/>
              <a:ext cx="1369826" cy="1084733"/>
              <a:chOff x="5050905" y="1828807"/>
              <a:chExt cx="1369826" cy="1084733"/>
            </a:xfrm>
          </p:grpSpPr>
          <p:sp>
            <p:nvSpPr>
              <p:cNvPr id="13" name="圆角矩形 12"/>
              <p:cNvSpPr/>
              <p:nvPr/>
            </p:nvSpPr>
            <p:spPr>
              <a:xfrm>
                <a:off x="5050905" y="1828807"/>
                <a:ext cx="1369826" cy="108473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圆角矩形 9"/>
              <p:cNvSpPr/>
              <p:nvPr/>
            </p:nvSpPr>
            <p:spPr>
              <a:xfrm>
                <a:off x="5103857" y="1881759"/>
                <a:ext cx="1263922" cy="9788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zh-CN" sz="3800" kern="1200" dirty="0" smtClean="0"/>
                  <a:t>评价</a:t>
                </a:r>
                <a:endParaRPr lang="zh-CN" sz="3800" kern="1200" dirty="0"/>
              </a:p>
            </p:txBody>
          </p:sp>
        </p:grpSp>
      </p:grpSp>
    </p:spTree>
    <p:extLst>
      <p:ext uri="{BB962C8B-B14F-4D97-AF65-F5344CB8AC3E}">
        <p14:creationId xmlns:p14="http://schemas.microsoft.com/office/powerpoint/2010/main" val="2731574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测试</a:t>
            </a:r>
            <a:endParaRPr lang="zh-CN" altLang="en-US" dirty="0"/>
          </a:p>
        </p:txBody>
      </p:sp>
      <p:sp>
        <p:nvSpPr>
          <p:cNvPr id="3" name="内容占位符 2"/>
          <p:cNvSpPr>
            <a:spLocks noGrp="1"/>
          </p:cNvSpPr>
          <p:nvPr>
            <p:ph idx="1"/>
          </p:nvPr>
        </p:nvSpPr>
        <p:spPr>
          <a:xfrm>
            <a:off x="467544" y="1412776"/>
            <a:ext cx="8388424" cy="2448272"/>
          </a:xfrm>
        </p:spPr>
        <p:txBody>
          <a:bodyPr>
            <a:noAutofit/>
          </a:bodyPr>
          <a:lstStyle/>
          <a:p>
            <a:r>
              <a:rPr lang="zh-CN" altLang="zh-CN" sz="4400" dirty="0" smtClean="0"/>
              <a:t>α测试：内部循环测试</a:t>
            </a:r>
            <a:endParaRPr lang="en-US" altLang="zh-CN" sz="4400" dirty="0" smtClean="0"/>
          </a:p>
          <a:p>
            <a:pPr lvl="1"/>
            <a:r>
              <a:rPr lang="zh-CN" altLang="zh-CN" sz="3600" dirty="0" smtClean="0"/>
              <a:t>测试者为选好的模拟对象</a:t>
            </a:r>
            <a:endParaRPr lang="en-US" altLang="zh-CN" sz="3600" dirty="0" smtClean="0"/>
          </a:p>
          <a:p>
            <a:pPr lvl="1"/>
            <a:r>
              <a:rPr lang="zh-CN" altLang="zh-CN" sz="3600" dirty="0" smtClean="0"/>
              <a:t>排除软件中较为明显的错误与缺陷，尤其是技术方面</a:t>
            </a:r>
            <a:endParaRPr lang="en-US" altLang="zh-CN" sz="3600" dirty="0" smtClean="0"/>
          </a:p>
        </p:txBody>
      </p:sp>
    </p:spTree>
    <p:extLst>
      <p:ext uri="{BB962C8B-B14F-4D97-AF65-F5344CB8AC3E}">
        <p14:creationId xmlns:p14="http://schemas.microsoft.com/office/powerpoint/2010/main" val="2775699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测试</a:t>
            </a:r>
            <a:endParaRPr lang="zh-CN" altLang="en-US" dirty="0"/>
          </a:p>
        </p:txBody>
      </p:sp>
      <p:sp>
        <p:nvSpPr>
          <p:cNvPr id="3" name="内容占位符 2"/>
          <p:cNvSpPr>
            <a:spLocks noGrp="1"/>
          </p:cNvSpPr>
          <p:nvPr>
            <p:ph idx="1"/>
          </p:nvPr>
        </p:nvSpPr>
        <p:spPr>
          <a:xfrm>
            <a:off x="504056" y="908720"/>
            <a:ext cx="8388424" cy="2448272"/>
          </a:xfrm>
        </p:spPr>
        <p:txBody>
          <a:bodyPr>
            <a:noAutofit/>
          </a:bodyPr>
          <a:lstStyle/>
          <a:p>
            <a:r>
              <a:rPr lang="zh-CN" altLang="zh-CN" sz="4000" dirty="0"/>
              <a:t>β测试：</a:t>
            </a:r>
            <a:endParaRPr lang="en-US" altLang="zh-CN" sz="4000" dirty="0"/>
          </a:p>
          <a:p>
            <a:pPr lvl="1"/>
            <a:r>
              <a:rPr lang="zh-CN" altLang="zh-CN" sz="3200" dirty="0"/>
              <a:t>范围更广，测试者是实际的用户</a:t>
            </a:r>
            <a:endParaRPr lang="en-US" altLang="zh-CN" sz="3200" dirty="0"/>
          </a:p>
          <a:p>
            <a:pPr lvl="1"/>
            <a:r>
              <a:rPr lang="zh-CN" altLang="zh-CN" sz="3200" dirty="0"/>
              <a:t>参加测试的人不能对该产品有任何先入为主的印象</a:t>
            </a:r>
            <a:endParaRPr lang="en-US" altLang="zh-CN" sz="3200" dirty="0"/>
          </a:p>
          <a:p>
            <a:pPr lvl="1"/>
            <a:r>
              <a:rPr lang="zh-CN" altLang="en-US" sz="3200" dirty="0"/>
              <a:t>测试</a:t>
            </a:r>
            <a:r>
              <a:rPr lang="zh-CN" altLang="zh-CN" sz="3200" dirty="0"/>
              <a:t>后，要填写受测软件的报告单，以便开发人员能再现当时情形，分析和纠正错误。</a:t>
            </a:r>
          </a:p>
        </p:txBody>
      </p:sp>
    </p:spTree>
    <p:extLst>
      <p:ext uri="{BB962C8B-B14F-4D97-AF65-F5344CB8AC3E}">
        <p14:creationId xmlns:p14="http://schemas.microsoft.com/office/powerpoint/2010/main" val="7634867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评价</a:t>
            </a:r>
          </a:p>
        </p:txBody>
      </p:sp>
      <p:graphicFrame>
        <p:nvGraphicFramePr>
          <p:cNvPr id="8" name="内容占位符 7"/>
          <p:cNvGraphicFramePr>
            <a:graphicFrameLocks noGrp="1"/>
          </p:cNvGraphicFramePr>
          <p:nvPr>
            <p:ph idx="1"/>
            <p:extLst>
              <p:ext uri="{D42A27DB-BD31-4B8C-83A1-F6EECF244321}">
                <p14:modId xmlns:p14="http://schemas.microsoft.com/office/powerpoint/2010/main" val="1077523138"/>
              </p:ext>
            </p:extLst>
          </p:nvPr>
        </p:nvGraphicFramePr>
        <p:xfrm>
          <a:off x="900113" y="549275"/>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5338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评价</a:t>
            </a:r>
          </a:p>
        </p:txBody>
      </p:sp>
      <p:sp>
        <p:nvSpPr>
          <p:cNvPr id="3" name="内容占位符 2"/>
          <p:cNvSpPr>
            <a:spLocks noGrp="1"/>
          </p:cNvSpPr>
          <p:nvPr>
            <p:ph idx="1"/>
          </p:nvPr>
        </p:nvSpPr>
        <p:spPr>
          <a:xfrm>
            <a:off x="1064840" y="692696"/>
            <a:ext cx="7467600" cy="5184576"/>
          </a:xfrm>
        </p:spPr>
        <p:txBody>
          <a:bodyPr>
            <a:noAutofit/>
          </a:bodyPr>
          <a:lstStyle/>
          <a:p>
            <a:r>
              <a:rPr lang="zh-CN" altLang="en-US" sz="4400" dirty="0"/>
              <a:t>评价定义</a:t>
            </a:r>
            <a:r>
              <a:rPr lang="zh-CN" altLang="en-US" sz="4400" dirty="0" smtClean="0"/>
              <a:t>：</a:t>
            </a:r>
            <a:endParaRPr lang="en-US" altLang="zh-CN" sz="4400" dirty="0"/>
          </a:p>
          <a:p>
            <a:pPr lvl="1"/>
            <a:r>
              <a:rPr lang="zh-CN" altLang="zh-CN" sz="3200" dirty="0"/>
              <a:t>估计这个课件对于学生的评价价值，判断它的应用效果</a:t>
            </a:r>
            <a:endParaRPr lang="en-US" altLang="zh-CN" sz="3200" dirty="0"/>
          </a:p>
          <a:p>
            <a:pPr lvl="1"/>
            <a:r>
              <a:rPr lang="zh-CN" altLang="zh-CN" sz="3200" dirty="0" smtClean="0"/>
              <a:t>按照</a:t>
            </a:r>
            <a:r>
              <a:rPr lang="zh-CN" altLang="zh-CN" sz="3200" dirty="0"/>
              <a:t>该课件的总体价值估计来评定它的等级，并提出改进建议的过程</a:t>
            </a:r>
            <a:r>
              <a:rPr lang="zh-CN" altLang="zh-CN" sz="3200" dirty="0" smtClean="0"/>
              <a:t>。</a:t>
            </a:r>
            <a:endParaRPr lang="en-US" altLang="zh-CN" sz="3200" dirty="0" smtClean="0"/>
          </a:p>
          <a:p>
            <a:r>
              <a:rPr lang="zh-CN" altLang="en-US" sz="4400" dirty="0"/>
              <a:t>评价分类</a:t>
            </a:r>
            <a:r>
              <a:rPr lang="zh-CN" altLang="en-US" sz="4400" dirty="0" smtClean="0"/>
              <a:t>：</a:t>
            </a:r>
            <a:endParaRPr lang="en-US" altLang="zh-CN" sz="4400" dirty="0" smtClean="0"/>
          </a:p>
          <a:p>
            <a:pPr lvl="1"/>
            <a:r>
              <a:rPr lang="zh-CN" altLang="zh-CN" sz="3400" dirty="0" smtClean="0"/>
              <a:t>形成</a:t>
            </a:r>
            <a:r>
              <a:rPr lang="zh-CN" altLang="zh-CN" sz="3400" dirty="0"/>
              <a:t>性</a:t>
            </a:r>
            <a:r>
              <a:rPr lang="zh-CN" altLang="zh-CN" sz="3400" dirty="0" smtClean="0"/>
              <a:t>评价</a:t>
            </a:r>
            <a:r>
              <a:rPr lang="zh-CN" altLang="en-US" sz="3400" dirty="0" smtClean="0"/>
              <a:t>；</a:t>
            </a:r>
            <a:r>
              <a:rPr lang="zh-CN" altLang="zh-CN" sz="3400" dirty="0" smtClean="0"/>
              <a:t>终结</a:t>
            </a:r>
            <a:r>
              <a:rPr lang="zh-CN" altLang="zh-CN" sz="3400" dirty="0"/>
              <a:t>性评价</a:t>
            </a:r>
          </a:p>
          <a:p>
            <a:endParaRPr lang="zh-CN" altLang="zh-CN" sz="4200" dirty="0"/>
          </a:p>
          <a:p>
            <a:endParaRPr lang="zh-CN" altLang="en-US" sz="4400" dirty="0"/>
          </a:p>
        </p:txBody>
      </p:sp>
    </p:spTree>
    <p:extLst>
      <p:ext uri="{BB962C8B-B14F-4D97-AF65-F5344CB8AC3E}">
        <p14:creationId xmlns:p14="http://schemas.microsoft.com/office/powerpoint/2010/main" val="1977681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评价</a:t>
            </a:r>
          </a:p>
        </p:txBody>
      </p:sp>
      <p:sp>
        <p:nvSpPr>
          <p:cNvPr id="3" name="内容占位符 2"/>
          <p:cNvSpPr>
            <a:spLocks noGrp="1"/>
          </p:cNvSpPr>
          <p:nvPr>
            <p:ph idx="1"/>
          </p:nvPr>
        </p:nvSpPr>
        <p:spPr>
          <a:xfrm>
            <a:off x="611560" y="908720"/>
            <a:ext cx="8136904" cy="3096344"/>
          </a:xfrm>
        </p:spPr>
        <p:txBody>
          <a:bodyPr>
            <a:noAutofit/>
          </a:bodyPr>
          <a:lstStyle/>
          <a:p>
            <a:r>
              <a:rPr lang="zh-CN" altLang="zh-CN" sz="4000" dirty="0"/>
              <a:t>形成性评价</a:t>
            </a:r>
            <a:r>
              <a:rPr lang="zh-CN" altLang="zh-CN" sz="4000" dirty="0" smtClean="0"/>
              <a:t>：</a:t>
            </a:r>
            <a:endParaRPr lang="en-US" altLang="zh-CN" sz="4000" dirty="0"/>
          </a:p>
          <a:p>
            <a:pPr lvl="1"/>
            <a:r>
              <a:rPr lang="zh-CN" altLang="zh-CN" sz="3200" dirty="0"/>
              <a:t>开发过程中收集方方面面的有效数据，做出分析判断，向课件开发者做出反馈信息，帮助他们改进和完善开发工作</a:t>
            </a:r>
            <a:r>
              <a:rPr lang="zh-CN" altLang="en-US" sz="3200" dirty="0" smtClean="0"/>
              <a:t>。</a:t>
            </a:r>
            <a:endParaRPr lang="en-US" altLang="zh-CN" sz="3200" dirty="0" smtClean="0"/>
          </a:p>
          <a:p>
            <a:pPr lvl="1"/>
            <a:r>
              <a:rPr lang="zh-CN" altLang="zh-CN" sz="3200" dirty="0"/>
              <a:t>这种评价贯穿于整个课件的开发过程中，其最突出的作用是能及时发现问题并加以解决。</a:t>
            </a:r>
          </a:p>
          <a:p>
            <a:pPr lvl="1"/>
            <a:endParaRPr lang="en-US" altLang="zh-CN" sz="3200" dirty="0"/>
          </a:p>
          <a:p>
            <a:endParaRPr lang="zh-CN" altLang="zh-CN" sz="4000" dirty="0"/>
          </a:p>
          <a:p>
            <a:endParaRPr lang="zh-CN" altLang="en-US" sz="4000" dirty="0"/>
          </a:p>
        </p:txBody>
      </p:sp>
    </p:spTree>
    <p:extLst>
      <p:ext uri="{BB962C8B-B14F-4D97-AF65-F5344CB8AC3E}">
        <p14:creationId xmlns:p14="http://schemas.microsoft.com/office/powerpoint/2010/main" val="4280504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英语教学</a:t>
            </a:r>
            <a:r>
              <a:rPr lang="zh-CN" altLang="en-US" dirty="0"/>
              <a:t>特征</a:t>
            </a:r>
          </a:p>
        </p:txBody>
      </p:sp>
      <p:sp>
        <p:nvSpPr>
          <p:cNvPr id="3" name="内容占位符 2"/>
          <p:cNvSpPr>
            <a:spLocks noGrp="1"/>
          </p:cNvSpPr>
          <p:nvPr>
            <p:ph idx="1"/>
          </p:nvPr>
        </p:nvSpPr>
        <p:spPr>
          <a:xfrm>
            <a:off x="827584" y="764704"/>
            <a:ext cx="7704856" cy="4320480"/>
          </a:xfrm>
        </p:spPr>
        <p:txBody>
          <a:bodyPr>
            <a:noAutofit/>
          </a:bodyPr>
          <a:lstStyle/>
          <a:p>
            <a:r>
              <a:rPr lang="zh-CN" altLang="en-US" sz="3200" dirty="0" smtClean="0"/>
              <a:t>注重对英语学习主体的研究</a:t>
            </a:r>
            <a:endParaRPr lang="en-US" altLang="zh-CN" sz="3200" dirty="0" smtClean="0"/>
          </a:p>
          <a:p>
            <a:pPr lvl="1"/>
            <a:r>
              <a:rPr lang="zh-CN" altLang="en-US" sz="2400" dirty="0" smtClean="0"/>
              <a:t>词汇、语法、</a:t>
            </a:r>
            <a:r>
              <a:rPr lang="zh-CN" altLang="en-US" sz="2400" dirty="0" smtClean="0"/>
              <a:t>语音、句型、惯用语等</a:t>
            </a:r>
            <a:endParaRPr lang="en-US" altLang="zh-CN" sz="2400" dirty="0" smtClean="0"/>
          </a:p>
          <a:p>
            <a:r>
              <a:rPr lang="zh-CN" altLang="en-US" sz="3200" dirty="0" smtClean="0"/>
              <a:t>强调培养学习者的语言使用能力</a:t>
            </a:r>
            <a:endParaRPr lang="en-US" altLang="zh-CN" sz="3200" dirty="0" smtClean="0"/>
          </a:p>
          <a:p>
            <a:pPr lvl="1"/>
            <a:r>
              <a:rPr lang="zh-CN" altLang="en-US" sz="2000" dirty="0"/>
              <a:t>口语表达能力、听力理解能力、阅读理解能力、写能力、英语交际</a:t>
            </a:r>
            <a:r>
              <a:rPr lang="zh-CN" altLang="en-US" sz="2000" dirty="0" smtClean="0"/>
              <a:t>能力</a:t>
            </a:r>
            <a:endParaRPr lang="en-US" altLang="zh-CN" sz="2000" dirty="0" smtClean="0"/>
          </a:p>
          <a:p>
            <a:r>
              <a:rPr lang="zh-CN" altLang="en-US" sz="3200" dirty="0" smtClean="0"/>
              <a:t>将外国文化教学和跨文化交际能力的培养为教学内容</a:t>
            </a:r>
            <a:endParaRPr lang="en-US" altLang="zh-CN" sz="3200" dirty="0" smtClean="0"/>
          </a:p>
          <a:p>
            <a:pPr lvl="1"/>
            <a:r>
              <a:rPr lang="zh-CN" altLang="en-US" sz="2000" dirty="0" smtClean="0"/>
              <a:t>培养思维方式，素质教育</a:t>
            </a:r>
            <a:endParaRPr lang="zh-CN" altLang="en-US" sz="2000" dirty="0"/>
          </a:p>
        </p:txBody>
      </p:sp>
    </p:spTree>
    <p:extLst>
      <p:ext uri="{BB962C8B-B14F-4D97-AF65-F5344CB8AC3E}">
        <p14:creationId xmlns:p14="http://schemas.microsoft.com/office/powerpoint/2010/main" val="31707130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评价</a:t>
            </a:r>
            <a:endParaRPr lang="zh-CN" altLang="en-US" dirty="0"/>
          </a:p>
        </p:txBody>
      </p:sp>
      <p:sp>
        <p:nvSpPr>
          <p:cNvPr id="3" name="内容占位符 2"/>
          <p:cNvSpPr>
            <a:spLocks noGrp="1"/>
          </p:cNvSpPr>
          <p:nvPr>
            <p:ph idx="1"/>
          </p:nvPr>
        </p:nvSpPr>
        <p:spPr>
          <a:xfrm>
            <a:off x="899592" y="1457672"/>
            <a:ext cx="7467600" cy="4419600"/>
          </a:xfrm>
        </p:spPr>
        <p:txBody>
          <a:bodyPr>
            <a:normAutofit/>
          </a:bodyPr>
          <a:lstStyle/>
          <a:p>
            <a:r>
              <a:rPr lang="zh-CN" altLang="zh-CN" sz="4400" dirty="0"/>
              <a:t>终结性评价：</a:t>
            </a:r>
          </a:p>
          <a:p>
            <a:pPr lvl="1"/>
            <a:r>
              <a:rPr lang="zh-CN" altLang="zh-CN" sz="3200" dirty="0"/>
              <a:t>课件开发结束后，通过课件与某种标准的比较，对课件的价值作出判断并划分等级，并向课件的决策者提出建议，帮助他们作出有关课件的选择和推广应用的各种决策</a:t>
            </a:r>
            <a:r>
              <a:rPr lang="zh-CN" altLang="zh-CN" sz="3200" dirty="0" smtClean="0"/>
              <a:t>。</a:t>
            </a:r>
            <a:endParaRPr lang="zh-CN" altLang="zh-CN" sz="3200" dirty="0"/>
          </a:p>
        </p:txBody>
      </p:sp>
    </p:spTree>
    <p:extLst>
      <p:ext uri="{BB962C8B-B14F-4D97-AF65-F5344CB8AC3E}">
        <p14:creationId xmlns:p14="http://schemas.microsoft.com/office/powerpoint/2010/main" val="17909658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评价</a:t>
            </a:r>
            <a:endParaRPr lang="zh-CN" altLang="en-US" dirty="0"/>
          </a:p>
        </p:txBody>
      </p:sp>
      <p:sp>
        <p:nvSpPr>
          <p:cNvPr id="3" name="内容占位符 2"/>
          <p:cNvSpPr>
            <a:spLocks noGrp="1"/>
          </p:cNvSpPr>
          <p:nvPr>
            <p:ph idx="1"/>
          </p:nvPr>
        </p:nvSpPr>
        <p:spPr>
          <a:xfrm>
            <a:off x="1064840" y="1673696"/>
            <a:ext cx="7467600" cy="4419600"/>
          </a:xfrm>
        </p:spPr>
        <p:txBody>
          <a:bodyPr>
            <a:normAutofit/>
          </a:bodyPr>
          <a:lstStyle/>
          <a:p>
            <a:r>
              <a:rPr lang="zh-CN" altLang="zh-CN" sz="4400" dirty="0"/>
              <a:t>评价的实施方法</a:t>
            </a:r>
            <a:r>
              <a:rPr lang="zh-CN" altLang="zh-CN" sz="4400" dirty="0" smtClean="0"/>
              <a:t>：</a:t>
            </a:r>
            <a:endParaRPr lang="zh-CN" altLang="zh-CN" sz="4400" dirty="0"/>
          </a:p>
          <a:p>
            <a:pPr lvl="1"/>
            <a:r>
              <a:rPr lang="zh-CN" altLang="zh-CN" sz="3200" dirty="0"/>
              <a:t>模仿学生式运行</a:t>
            </a:r>
            <a:endParaRPr lang="en-US" altLang="zh-CN" sz="3200" dirty="0"/>
          </a:p>
          <a:p>
            <a:pPr lvl="1"/>
            <a:r>
              <a:rPr lang="zh-CN" altLang="zh-CN" sz="3200" dirty="0"/>
              <a:t>观察少数学生式运行情况</a:t>
            </a:r>
            <a:endParaRPr lang="en-US" altLang="zh-CN" sz="3200" dirty="0"/>
          </a:p>
          <a:p>
            <a:pPr lvl="1"/>
            <a:r>
              <a:rPr lang="zh-CN" altLang="zh-CN" sz="3200" dirty="0"/>
              <a:t>现场测试方法</a:t>
            </a:r>
          </a:p>
          <a:p>
            <a:endParaRPr lang="zh-CN" altLang="en-US" sz="4400" dirty="0"/>
          </a:p>
        </p:txBody>
      </p:sp>
    </p:spTree>
    <p:extLst>
      <p:ext uri="{BB962C8B-B14F-4D97-AF65-F5344CB8AC3E}">
        <p14:creationId xmlns:p14="http://schemas.microsoft.com/office/powerpoint/2010/main" val="10081772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评价</a:t>
            </a:r>
            <a:endParaRPr lang="zh-CN" altLang="en-US" dirty="0"/>
          </a:p>
        </p:txBody>
      </p:sp>
      <p:sp>
        <p:nvSpPr>
          <p:cNvPr id="3" name="内容占位符 2"/>
          <p:cNvSpPr>
            <a:spLocks noGrp="1"/>
          </p:cNvSpPr>
          <p:nvPr>
            <p:ph idx="1"/>
          </p:nvPr>
        </p:nvSpPr>
        <p:spPr>
          <a:xfrm>
            <a:off x="899592" y="1673696"/>
            <a:ext cx="7467600" cy="4419600"/>
          </a:xfrm>
        </p:spPr>
        <p:txBody>
          <a:bodyPr>
            <a:normAutofit/>
          </a:bodyPr>
          <a:lstStyle/>
          <a:p>
            <a:r>
              <a:rPr lang="zh-CN" altLang="zh-CN" sz="4400" dirty="0"/>
              <a:t>模仿学生式运行：</a:t>
            </a:r>
          </a:p>
          <a:p>
            <a:pPr lvl="1"/>
            <a:r>
              <a:rPr lang="zh-CN" altLang="zh-CN" sz="3200" dirty="0"/>
              <a:t>评价人员按各项指标的要求模仿学生使用该课件进行教学活动</a:t>
            </a:r>
            <a:endParaRPr lang="en-US" altLang="zh-CN" sz="3200" dirty="0"/>
          </a:p>
          <a:p>
            <a:pPr lvl="1"/>
            <a:r>
              <a:rPr lang="zh-CN" altLang="zh-CN" sz="3200" dirty="0"/>
              <a:t>亲身体验作为学生用该课件时的感觉和知识接受情况，观察教学效果</a:t>
            </a:r>
            <a:r>
              <a:rPr lang="zh-CN" altLang="zh-CN" sz="3200" dirty="0" smtClean="0"/>
              <a:t>。</a:t>
            </a:r>
            <a:endParaRPr lang="zh-CN" altLang="en-US" sz="3200" dirty="0"/>
          </a:p>
        </p:txBody>
      </p:sp>
    </p:spTree>
    <p:extLst>
      <p:ext uri="{BB962C8B-B14F-4D97-AF65-F5344CB8AC3E}">
        <p14:creationId xmlns:p14="http://schemas.microsoft.com/office/powerpoint/2010/main" val="21750985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99592" y="692696"/>
            <a:ext cx="7467600" cy="4419600"/>
          </a:xfrm>
        </p:spPr>
        <p:txBody>
          <a:bodyPr>
            <a:normAutofit fontScale="92500" lnSpcReduction="10000"/>
          </a:bodyPr>
          <a:lstStyle/>
          <a:p>
            <a:r>
              <a:rPr lang="zh-CN" altLang="zh-CN" sz="4400" dirty="0"/>
              <a:t>观察少数学生式运行情况</a:t>
            </a:r>
            <a:r>
              <a:rPr lang="zh-CN" altLang="zh-CN" sz="4400" dirty="0" smtClean="0"/>
              <a:t>：</a:t>
            </a:r>
            <a:endParaRPr lang="zh-CN" altLang="zh-CN" sz="4400" dirty="0"/>
          </a:p>
          <a:p>
            <a:pPr lvl="1"/>
            <a:r>
              <a:rPr lang="zh-CN" altLang="zh-CN" sz="3200" dirty="0"/>
              <a:t>观察一两名学生，让他们用改组课件进行</a:t>
            </a:r>
            <a:r>
              <a:rPr lang="zh-CN" altLang="zh-CN" sz="3200" dirty="0" smtClean="0"/>
              <a:t>学习活动</a:t>
            </a:r>
            <a:endParaRPr lang="en-US" altLang="zh-CN" sz="3200" dirty="0" smtClean="0"/>
          </a:p>
          <a:p>
            <a:pPr lvl="1"/>
            <a:r>
              <a:rPr lang="zh-CN" altLang="zh-CN" sz="3200" dirty="0" smtClean="0"/>
              <a:t>评价</a:t>
            </a:r>
            <a:r>
              <a:rPr lang="zh-CN" altLang="zh-CN" sz="3200" dirty="0"/>
              <a:t>人员观察并记录学生的进展情况，根据学生的各种反应，进行分析并作出总结判断，填入评价表格</a:t>
            </a:r>
            <a:r>
              <a:rPr lang="zh-CN" altLang="zh-CN" sz="3200" dirty="0" smtClean="0"/>
              <a:t>。</a:t>
            </a:r>
            <a:endParaRPr lang="en-US" altLang="zh-CN" sz="3200" dirty="0" smtClean="0"/>
          </a:p>
          <a:p>
            <a:pPr lvl="1"/>
            <a:r>
              <a:rPr lang="zh-CN" altLang="zh-CN" sz="3200" dirty="0"/>
              <a:t>这种评价的优点是减少了评价的主观性，增加了客观性，其缺点是选择学生较为困难，观察分析需要相当经验。</a:t>
            </a:r>
          </a:p>
          <a:p>
            <a:pPr lvl="1"/>
            <a:endParaRPr lang="zh-CN" altLang="en-US" sz="3200" dirty="0"/>
          </a:p>
        </p:txBody>
      </p:sp>
    </p:spTree>
    <p:extLst>
      <p:ext uri="{BB962C8B-B14F-4D97-AF65-F5344CB8AC3E}">
        <p14:creationId xmlns:p14="http://schemas.microsoft.com/office/powerpoint/2010/main" val="101477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992832" y="476672"/>
            <a:ext cx="7467600" cy="4419600"/>
          </a:xfrm>
        </p:spPr>
        <p:txBody>
          <a:bodyPr>
            <a:noAutofit/>
          </a:bodyPr>
          <a:lstStyle/>
          <a:p>
            <a:r>
              <a:rPr lang="zh-CN" altLang="zh-CN" sz="4000" dirty="0"/>
              <a:t>现场测试方法</a:t>
            </a:r>
            <a:r>
              <a:rPr lang="zh-CN" altLang="zh-CN" sz="4000" dirty="0" smtClean="0"/>
              <a:t>：</a:t>
            </a:r>
            <a:endParaRPr lang="en-US" altLang="zh-CN" sz="4000" dirty="0"/>
          </a:p>
          <a:p>
            <a:pPr lvl="1"/>
            <a:r>
              <a:rPr lang="zh-CN" altLang="zh-CN" sz="2800" dirty="0" smtClean="0"/>
              <a:t>选择</a:t>
            </a:r>
            <a:r>
              <a:rPr lang="zh-CN" altLang="zh-CN" sz="2800" dirty="0"/>
              <a:t>多个班级或实验组的学生，让他们应用课件进行学习活动，评价人员收集各种数据进行分析，然后得出对课件教育价值的评估和判断</a:t>
            </a:r>
            <a:r>
              <a:rPr lang="zh-CN" altLang="zh-CN" sz="2800" dirty="0" smtClean="0"/>
              <a:t>。</a:t>
            </a:r>
            <a:endParaRPr lang="en-US" altLang="zh-CN" sz="2800" dirty="0" smtClean="0"/>
          </a:p>
          <a:p>
            <a:pPr lvl="1"/>
            <a:r>
              <a:rPr lang="zh-CN" altLang="zh-CN" sz="2800" dirty="0"/>
              <a:t>讲解系统、训练系统、评价系统、维护系统、辅助系统五大部分</a:t>
            </a:r>
            <a:r>
              <a:rPr lang="zh-CN" altLang="zh-CN" sz="2800" dirty="0" smtClean="0"/>
              <a:t>。</a:t>
            </a:r>
            <a:endParaRPr lang="en-US" altLang="zh-CN" sz="2800" dirty="0"/>
          </a:p>
          <a:p>
            <a:pPr lvl="1"/>
            <a:r>
              <a:rPr lang="zh-CN" altLang="zh-CN" sz="2800" dirty="0" smtClean="0"/>
              <a:t>“教育性”</a:t>
            </a:r>
            <a:r>
              <a:rPr lang="zh-CN" altLang="zh-CN" sz="2800" dirty="0"/>
              <a:t>、“科学性”、“技术性”和“艺术性”四个方面来衡量一个多媒体课件的优劣。</a:t>
            </a:r>
            <a:endParaRPr lang="zh-CN" altLang="en-US" sz="2800" dirty="0"/>
          </a:p>
          <a:p>
            <a:pPr lvl="1"/>
            <a:endParaRPr lang="zh-CN" altLang="en-US" sz="2800" dirty="0"/>
          </a:p>
        </p:txBody>
      </p:sp>
    </p:spTree>
    <p:extLst>
      <p:ext uri="{BB962C8B-B14F-4D97-AF65-F5344CB8AC3E}">
        <p14:creationId xmlns:p14="http://schemas.microsoft.com/office/powerpoint/2010/main" val="324454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p:txBody>
          <a:bodyPr>
            <a:noAutofit/>
          </a:bodyPr>
          <a:lstStyle/>
          <a:p>
            <a:r>
              <a:rPr lang="zh-CN" altLang="zh-CN" sz="4000" dirty="0"/>
              <a:t>教育</a:t>
            </a:r>
            <a:r>
              <a:rPr lang="zh-CN" altLang="zh-CN" sz="4000" dirty="0" smtClean="0"/>
              <a:t>性</a:t>
            </a:r>
            <a:endParaRPr lang="en-US" altLang="zh-CN" sz="4000" dirty="0"/>
          </a:p>
          <a:p>
            <a:pPr lvl="1"/>
            <a:r>
              <a:rPr lang="zh-CN" altLang="zh-CN" sz="2800" dirty="0" smtClean="0"/>
              <a:t>课件</a:t>
            </a:r>
            <a:r>
              <a:rPr lang="zh-CN" altLang="zh-CN" sz="2800" dirty="0"/>
              <a:t>的教育性主要是指课件反映教学意图的程度</a:t>
            </a:r>
            <a:r>
              <a:rPr lang="en-US" altLang="zh-CN" sz="2800" dirty="0"/>
              <a:t>, </a:t>
            </a:r>
            <a:r>
              <a:rPr lang="zh-CN" altLang="zh-CN" sz="2800" dirty="0"/>
              <a:t>是反映制作教学课件最重要的</a:t>
            </a:r>
            <a:r>
              <a:rPr lang="zh-CN" altLang="zh-CN" sz="2800" dirty="0" smtClean="0"/>
              <a:t>指标</a:t>
            </a:r>
            <a:endParaRPr lang="en-US" altLang="zh-CN" sz="2800" dirty="0"/>
          </a:p>
          <a:p>
            <a:pPr lvl="2"/>
            <a:r>
              <a:rPr lang="zh-CN" altLang="zh-CN" sz="2800" dirty="0" smtClean="0"/>
              <a:t>目标</a:t>
            </a:r>
            <a:r>
              <a:rPr lang="zh-CN" altLang="zh-CN" sz="2800" dirty="0"/>
              <a:t>明确</a:t>
            </a:r>
            <a:r>
              <a:rPr lang="en-US" altLang="zh-CN" sz="2800" dirty="0"/>
              <a:t>, </a:t>
            </a:r>
            <a:r>
              <a:rPr lang="zh-CN" altLang="zh-CN" sz="2800" dirty="0"/>
              <a:t>符合教学规律</a:t>
            </a:r>
            <a:r>
              <a:rPr lang="zh-CN" altLang="zh-CN" sz="2800" dirty="0" smtClean="0"/>
              <a:t>。</a:t>
            </a:r>
            <a:endParaRPr lang="en-US" altLang="zh-CN" sz="2800" dirty="0" smtClean="0"/>
          </a:p>
          <a:p>
            <a:pPr lvl="2"/>
            <a:r>
              <a:rPr lang="zh-CN" altLang="zh-CN" sz="2800" dirty="0" smtClean="0"/>
              <a:t>适应</a:t>
            </a:r>
            <a:r>
              <a:rPr lang="zh-CN" altLang="zh-CN" sz="2800" dirty="0"/>
              <a:t>教学对象需要</a:t>
            </a:r>
            <a:r>
              <a:rPr lang="en-US" altLang="zh-CN" sz="2800" dirty="0"/>
              <a:t>, </a:t>
            </a:r>
            <a:r>
              <a:rPr lang="zh-CN" altLang="zh-CN" sz="2800" dirty="0"/>
              <a:t>内容正确精练</a:t>
            </a:r>
            <a:r>
              <a:rPr lang="en-US" altLang="zh-CN" sz="2800" dirty="0"/>
              <a:t>, </a:t>
            </a:r>
            <a:r>
              <a:rPr lang="zh-CN" altLang="zh-CN" sz="2800" dirty="0"/>
              <a:t>逻辑严谨</a:t>
            </a:r>
            <a:r>
              <a:rPr lang="en-US" altLang="zh-CN" sz="2800" dirty="0"/>
              <a:t>, </a:t>
            </a:r>
            <a:r>
              <a:rPr lang="zh-CN" altLang="zh-CN" sz="2800" dirty="0"/>
              <a:t>层次清楚</a:t>
            </a:r>
            <a:r>
              <a:rPr lang="zh-CN" altLang="en-US" sz="2800" dirty="0" smtClean="0"/>
              <a:t>。</a:t>
            </a:r>
            <a:endParaRPr lang="en-US" altLang="zh-CN" sz="2800" dirty="0" smtClean="0"/>
          </a:p>
          <a:p>
            <a:pPr lvl="2"/>
            <a:r>
              <a:rPr lang="zh-CN" altLang="zh-CN" sz="2800" dirty="0" smtClean="0"/>
              <a:t>突出</a:t>
            </a:r>
            <a:r>
              <a:rPr lang="zh-CN" altLang="zh-CN" sz="2800" dirty="0"/>
              <a:t>重点</a:t>
            </a:r>
            <a:r>
              <a:rPr lang="en-US" altLang="zh-CN" sz="2800" dirty="0"/>
              <a:t>, </a:t>
            </a:r>
            <a:r>
              <a:rPr lang="zh-CN" altLang="zh-CN" sz="2800" dirty="0"/>
              <a:t>分散难点</a:t>
            </a:r>
            <a:r>
              <a:rPr lang="en-US" altLang="zh-CN" sz="2800" dirty="0"/>
              <a:t>, </a:t>
            </a:r>
            <a:r>
              <a:rPr lang="zh-CN" altLang="zh-CN" sz="2800" dirty="0"/>
              <a:t>深入浅出</a:t>
            </a:r>
            <a:r>
              <a:rPr lang="en-US" altLang="zh-CN" sz="2800" dirty="0"/>
              <a:t>, </a:t>
            </a:r>
            <a:r>
              <a:rPr lang="zh-CN" altLang="zh-CN" sz="2800" dirty="0"/>
              <a:t>易于接受</a:t>
            </a:r>
            <a:r>
              <a:rPr lang="zh-CN" altLang="zh-CN" sz="2800" dirty="0" smtClean="0"/>
              <a:t>。</a:t>
            </a:r>
            <a:endParaRPr lang="zh-CN" altLang="zh-CN" sz="2800" dirty="0"/>
          </a:p>
          <a:p>
            <a:endParaRPr lang="zh-CN" altLang="en-US" sz="4000" dirty="0"/>
          </a:p>
        </p:txBody>
      </p:sp>
    </p:spTree>
    <p:extLst>
      <p:ext uri="{BB962C8B-B14F-4D97-AF65-F5344CB8AC3E}">
        <p14:creationId xmlns:p14="http://schemas.microsoft.com/office/powerpoint/2010/main" val="325752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99592" y="476672"/>
            <a:ext cx="7467600" cy="4419600"/>
          </a:xfrm>
        </p:spPr>
        <p:txBody>
          <a:bodyPr>
            <a:normAutofit/>
          </a:bodyPr>
          <a:lstStyle/>
          <a:p>
            <a:pPr lvl="2"/>
            <a:r>
              <a:rPr lang="zh-CN" altLang="zh-CN" sz="3200" dirty="0" smtClean="0"/>
              <a:t>注重</a:t>
            </a:r>
            <a:r>
              <a:rPr lang="zh-CN" altLang="zh-CN" sz="3200" dirty="0"/>
              <a:t>能力和创新思维的培养</a:t>
            </a:r>
            <a:r>
              <a:rPr lang="zh-CN" altLang="zh-CN" sz="3200" dirty="0" smtClean="0"/>
              <a:t>。</a:t>
            </a:r>
            <a:endParaRPr lang="en-US" altLang="zh-CN" sz="3200" dirty="0" smtClean="0"/>
          </a:p>
          <a:p>
            <a:pPr lvl="2"/>
            <a:r>
              <a:rPr lang="zh-CN" altLang="zh-CN" sz="3200" dirty="0" smtClean="0"/>
              <a:t>能</a:t>
            </a:r>
            <a:r>
              <a:rPr lang="zh-CN" altLang="zh-CN" sz="3200" dirty="0"/>
              <a:t>体现教学设计的合理性</a:t>
            </a:r>
            <a:r>
              <a:rPr lang="en-US" altLang="zh-CN" sz="3200" dirty="0"/>
              <a:t>, </a:t>
            </a:r>
            <a:r>
              <a:rPr lang="zh-CN" altLang="zh-CN" sz="3200" dirty="0"/>
              <a:t>把握教学策略和学习策略的整合</a:t>
            </a:r>
            <a:r>
              <a:rPr lang="zh-CN" altLang="zh-CN" sz="3200" dirty="0" smtClean="0"/>
              <a:t>。</a:t>
            </a:r>
            <a:endParaRPr lang="en-US" altLang="zh-CN" sz="3200" dirty="0" smtClean="0"/>
          </a:p>
          <a:p>
            <a:pPr lvl="2"/>
            <a:r>
              <a:rPr lang="zh-CN" altLang="zh-CN" sz="3200" dirty="0" smtClean="0"/>
              <a:t>场景</a:t>
            </a:r>
            <a:r>
              <a:rPr lang="zh-CN" altLang="zh-CN" sz="3200" dirty="0"/>
              <a:t>设置、素材选取、名词术语、操作示范符合有关规定。</a:t>
            </a:r>
          </a:p>
          <a:p>
            <a:pPr lvl="2"/>
            <a:r>
              <a:rPr lang="zh-CN" altLang="zh-CN" sz="3200" dirty="0" smtClean="0"/>
              <a:t>提供</a:t>
            </a:r>
            <a:r>
              <a:rPr lang="zh-CN" altLang="zh-CN" sz="3200" dirty="0"/>
              <a:t>多种教与学的工具和典型教学资料</a:t>
            </a:r>
            <a:r>
              <a:rPr lang="en-US" altLang="zh-CN" sz="3200" dirty="0"/>
              <a:t>, </a:t>
            </a:r>
            <a:r>
              <a:rPr lang="zh-CN" altLang="zh-CN" sz="3200" dirty="0"/>
              <a:t>模拟仿真形象</a:t>
            </a:r>
            <a:r>
              <a:rPr lang="en-US" altLang="zh-CN" sz="3200" dirty="0"/>
              <a:t>, </a:t>
            </a:r>
            <a:r>
              <a:rPr lang="zh-CN" altLang="zh-CN" sz="3200" dirty="0"/>
              <a:t>举例合情合理、准确真实</a:t>
            </a:r>
            <a:r>
              <a:rPr lang="en-US" altLang="zh-CN" sz="3200" dirty="0"/>
              <a:t>, </a:t>
            </a:r>
            <a:r>
              <a:rPr lang="zh-CN" altLang="zh-CN" sz="3200" dirty="0"/>
              <a:t>善于引导</a:t>
            </a:r>
            <a:endParaRPr lang="zh-CN" altLang="en-US" sz="3200" dirty="0"/>
          </a:p>
        </p:txBody>
      </p:sp>
    </p:spTree>
    <p:extLst>
      <p:ext uri="{BB962C8B-B14F-4D97-AF65-F5344CB8AC3E}">
        <p14:creationId xmlns:p14="http://schemas.microsoft.com/office/powerpoint/2010/main" val="130679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p:txBody>
          <a:bodyPr>
            <a:noAutofit/>
          </a:bodyPr>
          <a:lstStyle/>
          <a:p>
            <a:r>
              <a:rPr lang="zh-CN" altLang="zh-CN" sz="4400" dirty="0" smtClean="0"/>
              <a:t>科学性</a:t>
            </a:r>
            <a:endParaRPr lang="en-US" altLang="zh-CN" sz="4400" dirty="0" smtClean="0"/>
          </a:p>
          <a:p>
            <a:pPr lvl="1"/>
            <a:r>
              <a:rPr lang="zh-CN" altLang="zh-CN" sz="3200" dirty="0" smtClean="0"/>
              <a:t>教学</a:t>
            </a:r>
            <a:r>
              <a:rPr lang="zh-CN" altLang="zh-CN" sz="3200" dirty="0"/>
              <a:t>内容、知识讲解的科学性</a:t>
            </a:r>
            <a:r>
              <a:rPr lang="en-US" altLang="zh-CN" sz="3200" dirty="0"/>
              <a:t>:</a:t>
            </a:r>
          </a:p>
          <a:p>
            <a:pPr lvl="2"/>
            <a:r>
              <a:rPr lang="zh-CN" altLang="zh-CN" sz="3200" dirty="0" smtClean="0"/>
              <a:t>内容</a:t>
            </a:r>
            <a:r>
              <a:rPr lang="zh-CN" altLang="zh-CN" sz="3200" dirty="0"/>
              <a:t>表述正确</a:t>
            </a:r>
            <a:endParaRPr lang="en-US" altLang="zh-CN" sz="3200" dirty="0"/>
          </a:p>
          <a:p>
            <a:pPr lvl="2"/>
            <a:r>
              <a:rPr lang="zh-CN" altLang="zh-CN" sz="3200" dirty="0" smtClean="0"/>
              <a:t>文字</a:t>
            </a:r>
            <a:r>
              <a:rPr lang="zh-CN" altLang="zh-CN" sz="3200" dirty="0"/>
              <a:t>、语言使用规范</a:t>
            </a:r>
            <a:endParaRPr lang="en-US" altLang="zh-CN" sz="3200" dirty="0"/>
          </a:p>
          <a:p>
            <a:pPr lvl="2"/>
            <a:r>
              <a:rPr lang="zh-CN" altLang="zh-CN" sz="3200" dirty="0" smtClean="0"/>
              <a:t>图</a:t>
            </a:r>
            <a:r>
              <a:rPr lang="zh-CN" altLang="zh-CN" sz="3200" dirty="0"/>
              <a:t>、文、声、像等信息的可信度高</a:t>
            </a:r>
            <a:r>
              <a:rPr lang="en-US" altLang="zh-CN" sz="3200" dirty="0"/>
              <a:t>;</a:t>
            </a:r>
          </a:p>
          <a:p>
            <a:pPr lvl="2"/>
            <a:r>
              <a:rPr lang="zh-CN" altLang="zh-CN" sz="3200" dirty="0" smtClean="0"/>
              <a:t>操作</a:t>
            </a:r>
            <a:r>
              <a:rPr lang="zh-CN" altLang="zh-CN" sz="3200" dirty="0"/>
              <a:t>、示范及模拟动作准确</a:t>
            </a:r>
            <a:r>
              <a:rPr lang="en-US" altLang="zh-CN" sz="3200" dirty="0"/>
              <a:t>; </a:t>
            </a:r>
          </a:p>
          <a:p>
            <a:pPr lvl="2"/>
            <a:r>
              <a:rPr lang="zh-CN" altLang="zh-CN" sz="3200" dirty="0" smtClean="0"/>
              <a:t>内容</a:t>
            </a:r>
            <a:r>
              <a:rPr lang="zh-CN" altLang="zh-CN" sz="3200" dirty="0"/>
              <a:t>编排合理</a:t>
            </a:r>
            <a:r>
              <a:rPr lang="en-US" altLang="zh-CN" sz="3200" dirty="0"/>
              <a:t>, </a:t>
            </a:r>
            <a:r>
              <a:rPr lang="zh-CN" altLang="zh-CN" sz="3200" dirty="0"/>
              <a:t>难度适中。</a:t>
            </a:r>
            <a:endParaRPr lang="zh-CN" altLang="en-US" sz="3200" dirty="0"/>
          </a:p>
          <a:p>
            <a:pPr lvl="1"/>
            <a:endParaRPr lang="zh-CN" altLang="zh-CN" sz="3200" dirty="0"/>
          </a:p>
        </p:txBody>
      </p:sp>
    </p:spTree>
    <p:extLst>
      <p:ext uri="{BB962C8B-B14F-4D97-AF65-F5344CB8AC3E}">
        <p14:creationId xmlns:p14="http://schemas.microsoft.com/office/powerpoint/2010/main" val="12876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p:txBody>
          <a:bodyPr>
            <a:normAutofit/>
          </a:bodyPr>
          <a:lstStyle/>
          <a:p>
            <a:pPr lvl="1"/>
            <a:r>
              <a:rPr lang="zh-CN" altLang="zh-CN" sz="3200" dirty="0" smtClean="0"/>
              <a:t>媒体</a:t>
            </a:r>
            <a:r>
              <a:rPr lang="zh-CN" altLang="zh-CN" sz="3200" dirty="0"/>
              <a:t>选择的科学性</a:t>
            </a:r>
            <a:r>
              <a:rPr lang="en-US" altLang="zh-CN" sz="3200" dirty="0"/>
              <a:t>: </a:t>
            </a:r>
            <a:endParaRPr lang="en-US" altLang="zh-CN" sz="3200" dirty="0" smtClean="0"/>
          </a:p>
          <a:p>
            <a:pPr lvl="2"/>
            <a:r>
              <a:rPr lang="zh-CN" altLang="zh-CN" sz="3200" dirty="0" smtClean="0"/>
              <a:t>图文并茂</a:t>
            </a:r>
            <a:r>
              <a:rPr lang="zh-CN" altLang="zh-CN" sz="3200" dirty="0"/>
              <a:t>、声像俱全</a:t>
            </a:r>
            <a:r>
              <a:rPr lang="en-US" altLang="zh-CN" sz="3200" dirty="0"/>
              <a:t>, </a:t>
            </a:r>
            <a:r>
              <a:rPr lang="zh-CN" altLang="zh-CN" sz="3200" dirty="0"/>
              <a:t>且信息量大</a:t>
            </a:r>
            <a:r>
              <a:rPr lang="zh-CN" altLang="zh-CN" sz="3200" dirty="0" smtClean="0"/>
              <a:t>。</a:t>
            </a:r>
            <a:endParaRPr lang="en-US" altLang="zh-CN" sz="3200" dirty="0" smtClean="0"/>
          </a:p>
          <a:p>
            <a:pPr lvl="2"/>
            <a:r>
              <a:rPr lang="zh-CN" altLang="zh-CN" sz="3200" dirty="0" smtClean="0"/>
              <a:t>媒体</a:t>
            </a:r>
            <a:r>
              <a:rPr lang="zh-CN" altLang="zh-CN" sz="3200" dirty="0"/>
              <a:t>选择的科学性要坚持为教学目的和教学任务服务的原则</a:t>
            </a:r>
            <a:r>
              <a:rPr lang="zh-CN" altLang="zh-CN" sz="3200" dirty="0" smtClean="0"/>
              <a:t>。</a:t>
            </a:r>
            <a:endParaRPr lang="en-US" altLang="zh-CN" sz="3200" dirty="0" smtClean="0"/>
          </a:p>
          <a:p>
            <a:pPr lvl="2"/>
            <a:r>
              <a:rPr lang="zh-CN" altLang="zh-CN" sz="3200" dirty="0" smtClean="0"/>
              <a:t>而</a:t>
            </a:r>
            <a:r>
              <a:rPr lang="zh-CN" altLang="zh-CN" sz="3200" dirty="0"/>
              <a:t>对各式各样的媒体</a:t>
            </a:r>
            <a:r>
              <a:rPr lang="en-US" altLang="zh-CN" sz="3200" dirty="0"/>
              <a:t>,</a:t>
            </a:r>
            <a:r>
              <a:rPr lang="zh-CN" altLang="zh-CN" sz="3200" dirty="0"/>
              <a:t>首先要了解它们的教学效能及功能特性</a:t>
            </a:r>
            <a:r>
              <a:rPr lang="en-US" altLang="zh-CN" sz="3200" dirty="0"/>
              <a:t>, </a:t>
            </a:r>
            <a:r>
              <a:rPr lang="zh-CN" altLang="zh-CN" sz="3200" dirty="0"/>
              <a:t>然后根据教学需要</a:t>
            </a:r>
            <a:r>
              <a:rPr lang="en-US" altLang="zh-CN" sz="3200" dirty="0"/>
              <a:t>, </a:t>
            </a:r>
            <a:r>
              <a:rPr lang="zh-CN" altLang="zh-CN" sz="3200" dirty="0"/>
              <a:t>甄别可选择的媒体</a:t>
            </a:r>
            <a:r>
              <a:rPr lang="en-US" altLang="zh-CN" sz="3200" dirty="0"/>
              <a:t>, </a:t>
            </a:r>
            <a:r>
              <a:rPr lang="zh-CN" altLang="zh-CN" sz="3200" dirty="0"/>
              <a:t>做到物尽其用。</a:t>
            </a:r>
          </a:p>
          <a:p>
            <a:endParaRPr lang="zh-CN" altLang="en-US" sz="4400" dirty="0"/>
          </a:p>
        </p:txBody>
      </p:sp>
    </p:spTree>
    <p:extLst>
      <p:ext uri="{BB962C8B-B14F-4D97-AF65-F5344CB8AC3E}">
        <p14:creationId xmlns:p14="http://schemas.microsoft.com/office/powerpoint/2010/main" val="424611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p:txBody>
          <a:bodyPr>
            <a:normAutofit/>
          </a:bodyPr>
          <a:lstStyle/>
          <a:p>
            <a:r>
              <a:rPr lang="zh-CN" altLang="zh-CN" sz="4400" dirty="0" smtClean="0"/>
              <a:t>技术性</a:t>
            </a:r>
            <a:endParaRPr lang="en-US" altLang="zh-CN" sz="4400" dirty="0" smtClean="0"/>
          </a:p>
          <a:p>
            <a:pPr lvl="1"/>
            <a:r>
              <a:rPr lang="zh-CN" altLang="zh-CN" sz="3200" dirty="0" smtClean="0"/>
              <a:t>用户</a:t>
            </a:r>
            <a:r>
              <a:rPr lang="zh-CN" altLang="zh-CN" sz="3200" dirty="0"/>
              <a:t>界面设计</a:t>
            </a:r>
            <a:r>
              <a:rPr lang="en-US" altLang="zh-CN" sz="3200" dirty="0"/>
              <a:t>, </a:t>
            </a:r>
            <a:r>
              <a:rPr lang="zh-CN" altLang="zh-CN" sz="3200" dirty="0"/>
              <a:t>框架结构设计。界面</a:t>
            </a:r>
            <a:r>
              <a:rPr lang="zh-CN" altLang="zh-CN" sz="3200" dirty="0" smtClean="0"/>
              <a:t>友好</a:t>
            </a:r>
            <a:endParaRPr lang="en-US" altLang="zh-CN" sz="3200" dirty="0"/>
          </a:p>
          <a:p>
            <a:pPr lvl="1"/>
            <a:r>
              <a:rPr lang="zh-CN" altLang="zh-CN" sz="3200" dirty="0" smtClean="0"/>
              <a:t>维护</a:t>
            </a:r>
            <a:r>
              <a:rPr lang="zh-CN" altLang="zh-CN" sz="3200" dirty="0"/>
              <a:t>和</a:t>
            </a:r>
            <a:r>
              <a:rPr lang="zh-CN" altLang="zh-CN" sz="3200" dirty="0" smtClean="0"/>
              <a:t>管理</a:t>
            </a:r>
            <a:r>
              <a:rPr lang="zh-CN" altLang="zh-CN" sz="3200" dirty="0"/>
              <a:t>的方便性</a:t>
            </a:r>
            <a:r>
              <a:rPr lang="zh-CN" altLang="zh-CN" sz="3200" dirty="0" smtClean="0"/>
              <a:t>。</a:t>
            </a:r>
            <a:endParaRPr lang="en-US" altLang="zh-CN" sz="3200" dirty="0"/>
          </a:p>
          <a:p>
            <a:pPr lvl="1"/>
            <a:r>
              <a:rPr lang="zh-CN" altLang="zh-CN" sz="3200" dirty="0" smtClean="0"/>
              <a:t>操作</a:t>
            </a:r>
            <a:r>
              <a:rPr lang="zh-CN" altLang="zh-CN" sz="3200" dirty="0"/>
              <a:t>简单、控制</a:t>
            </a:r>
            <a:r>
              <a:rPr lang="zh-CN" altLang="zh-CN" sz="3200" dirty="0" smtClean="0"/>
              <a:t>灵活。</a:t>
            </a:r>
            <a:endParaRPr lang="en-US" altLang="zh-CN" sz="3200" dirty="0"/>
          </a:p>
          <a:p>
            <a:pPr lvl="1"/>
            <a:r>
              <a:rPr lang="zh-CN" altLang="zh-CN" sz="3200" dirty="0" smtClean="0"/>
              <a:t>具有</a:t>
            </a:r>
            <a:r>
              <a:rPr lang="zh-CN" altLang="zh-CN" sz="3200" dirty="0"/>
              <a:t>合理多样的交互性和导航功能</a:t>
            </a:r>
            <a:r>
              <a:rPr lang="en-US" altLang="zh-CN" sz="3200" dirty="0"/>
              <a:t>, </a:t>
            </a:r>
            <a:r>
              <a:rPr lang="zh-CN" altLang="zh-CN" sz="3200" dirty="0"/>
              <a:t>交互手段多样和导航方式易</a:t>
            </a:r>
            <a:r>
              <a:rPr lang="zh-CN" altLang="zh-CN" sz="3200" dirty="0" smtClean="0"/>
              <a:t>控。</a:t>
            </a:r>
            <a:endParaRPr lang="zh-CN" altLang="zh-CN" sz="3200" dirty="0"/>
          </a:p>
          <a:p>
            <a:endParaRPr lang="zh-CN" altLang="en-US" sz="4400" dirty="0"/>
          </a:p>
        </p:txBody>
      </p:sp>
    </p:spTree>
    <p:extLst>
      <p:ext uri="{BB962C8B-B14F-4D97-AF65-F5344CB8AC3E}">
        <p14:creationId xmlns:p14="http://schemas.microsoft.com/office/powerpoint/2010/main" val="19639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31840" y="5598368"/>
            <a:ext cx="5326360" cy="1143000"/>
          </a:xfrm>
        </p:spPr>
        <p:txBody>
          <a:bodyPr/>
          <a:lstStyle/>
          <a:p>
            <a:pPr algn="ctr"/>
            <a:r>
              <a:rPr lang="zh-CN" altLang="en-US" sz="4800" dirty="0" smtClean="0"/>
              <a:t>多媒体资源对英语教学的</a:t>
            </a:r>
            <a:r>
              <a:rPr lang="zh-CN" altLang="en-US" sz="4800" dirty="0"/>
              <a:t>优势</a:t>
            </a:r>
          </a:p>
        </p:txBody>
      </p:sp>
      <p:sp>
        <p:nvSpPr>
          <p:cNvPr id="3" name="内容占位符 2"/>
          <p:cNvSpPr>
            <a:spLocks noGrp="1"/>
          </p:cNvSpPr>
          <p:nvPr>
            <p:ph idx="1"/>
          </p:nvPr>
        </p:nvSpPr>
        <p:spPr>
          <a:xfrm>
            <a:off x="899592" y="548680"/>
            <a:ext cx="7467600" cy="4680520"/>
          </a:xfrm>
        </p:spPr>
        <p:txBody>
          <a:bodyPr>
            <a:noAutofit/>
          </a:bodyPr>
          <a:lstStyle/>
          <a:p>
            <a:r>
              <a:rPr lang="zh-CN" altLang="en-US" sz="3200" dirty="0" smtClean="0"/>
              <a:t>使个别化学习成为可能</a:t>
            </a:r>
            <a:endParaRPr lang="en-US" altLang="zh-CN" sz="3200" dirty="0" smtClean="0"/>
          </a:p>
          <a:p>
            <a:pPr lvl="1"/>
            <a:r>
              <a:rPr lang="zh-CN" altLang="en-US" sz="2000" dirty="0" smtClean="0"/>
              <a:t>根据语言水平、认知风格、学习兴趣</a:t>
            </a:r>
            <a:r>
              <a:rPr lang="zh-CN" altLang="en-US" sz="2000" dirty="0" smtClean="0"/>
              <a:t>选择</a:t>
            </a:r>
            <a:endParaRPr lang="en-US" altLang="zh-CN" sz="2000" dirty="0" smtClean="0"/>
          </a:p>
          <a:p>
            <a:pPr lvl="1"/>
            <a:r>
              <a:rPr lang="zh-CN" altLang="en-US" sz="2000" dirty="0" smtClean="0"/>
              <a:t>听力网站、词汇记忆软件、杂志报纸</a:t>
            </a:r>
            <a:endParaRPr lang="en-US" altLang="zh-CN" sz="2000" dirty="0" smtClean="0"/>
          </a:p>
          <a:p>
            <a:r>
              <a:rPr lang="zh-CN" altLang="en-US" sz="3200" dirty="0" smtClean="0"/>
              <a:t>使发现</a:t>
            </a:r>
            <a:r>
              <a:rPr lang="zh-CN" altLang="en-US" sz="3200" dirty="0" smtClean="0"/>
              <a:t>式、探究式学习</a:t>
            </a:r>
            <a:r>
              <a:rPr lang="zh-CN" altLang="en-US" sz="3200" dirty="0" smtClean="0"/>
              <a:t>成为可能</a:t>
            </a:r>
            <a:endParaRPr lang="en-US" altLang="zh-CN" sz="3200" dirty="0" smtClean="0"/>
          </a:p>
          <a:p>
            <a:r>
              <a:rPr lang="zh-CN" altLang="en-US" sz="3200" dirty="0" smtClean="0"/>
              <a:t>使</a:t>
            </a:r>
            <a:r>
              <a:rPr lang="zh-CN" altLang="en-US" sz="3200" dirty="0" smtClean="0"/>
              <a:t>互动学习成为可能</a:t>
            </a:r>
            <a:endParaRPr lang="en-US" altLang="zh-CN" sz="3200" dirty="0" smtClean="0"/>
          </a:p>
          <a:p>
            <a:pPr lvl="1"/>
            <a:r>
              <a:rPr lang="zh-CN" altLang="en-US" sz="2000" dirty="0" smtClean="0"/>
              <a:t>模拟英语交流、角色扮演</a:t>
            </a:r>
            <a:endParaRPr lang="en-US" altLang="zh-CN" sz="2000" dirty="0" smtClean="0"/>
          </a:p>
          <a:p>
            <a:r>
              <a:rPr lang="zh-CN" altLang="en-US" sz="3200" dirty="0" smtClean="0"/>
              <a:t>教学教学材料</a:t>
            </a:r>
            <a:r>
              <a:rPr lang="zh-CN" altLang="en-US" sz="3200" dirty="0" smtClean="0"/>
              <a:t>丰富，集成性好</a:t>
            </a:r>
            <a:endParaRPr lang="en-US" altLang="zh-CN" sz="3200" dirty="0" smtClean="0"/>
          </a:p>
          <a:p>
            <a:pPr lvl="1"/>
            <a:r>
              <a:rPr lang="zh-CN" altLang="en-US" sz="2000" dirty="0" smtClean="0"/>
              <a:t>增强学习者兴趣与</a:t>
            </a:r>
            <a:r>
              <a:rPr lang="zh-CN" altLang="en-US" sz="2000" dirty="0" smtClean="0"/>
              <a:t>积极性</a:t>
            </a:r>
            <a:endParaRPr lang="en-US" altLang="zh-CN" sz="2000" dirty="0"/>
          </a:p>
          <a:p>
            <a:pPr lvl="1"/>
            <a:r>
              <a:rPr lang="zh-CN" altLang="en-US" sz="2000" dirty="0" smtClean="0"/>
              <a:t>有利于</a:t>
            </a:r>
            <a:r>
              <a:rPr lang="zh-CN" altLang="en-US" sz="2000" dirty="0" smtClean="0"/>
              <a:t>刺激反应，促进语言</a:t>
            </a:r>
            <a:r>
              <a:rPr lang="zh-CN" altLang="en-US" sz="2000" dirty="0" smtClean="0"/>
              <a:t>学习（行为主义）</a:t>
            </a:r>
            <a:endParaRPr lang="zh-CN" altLang="en-US" sz="2000" dirty="0"/>
          </a:p>
        </p:txBody>
      </p:sp>
    </p:spTree>
    <p:extLst>
      <p:ext uri="{BB962C8B-B14F-4D97-AF65-F5344CB8AC3E}">
        <p14:creationId xmlns:p14="http://schemas.microsoft.com/office/powerpoint/2010/main" val="36760193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p:txBody>
          <a:bodyPr>
            <a:normAutofit/>
          </a:bodyPr>
          <a:lstStyle/>
          <a:p>
            <a:r>
              <a:rPr lang="zh-CN" altLang="zh-CN" sz="4400" dirty="0" smtClean="0"/>
              <a:t>艺术性</a:t>
            </a:r>
            <a:endParaRPr lang="en-US" altLang="zh-CN" sz="4400" dirty="0" smtClean="0"/>
          </a:p>
          <a:p>
            <a:pPr lvl="1"/>
            <a:r>
              <a:rPr lang="zh-CN" altLang="zh-CN" sz="3200" dirty="0" smtClean="0"/>
              <a:t>布局</a:t>
            </a:r>
            <a:r>
              <a:rPr lang="zh-CN" altLang="zh-CN" sz="3200" dirty="0"/>
              <a:t>合理</a:t>
            </a:r>
            <a:r>
              <a:rPr lang="en-US" altLang="zh-CN" sz="3200" dirty="0"/>
              <a:t>, </a:t>
            </a:r>
            <a:r>
              <a:rPr lang="zh-CN" altLang="zh-CN" sz="3200" dirty="0"/>
              <a:t>整体风格协调统一</a:t>
            </a:r>
            <a:r>
              <a:rPr lang="zh-CN" altLang="zh-CN" sz="3200" dirty="0" smtClean="0"/>
              <a:t>。</a:t>
            </a:r>
            <a:endParaRPr lang="en-US" altLang="zh-CN" sz="3200" dirty="0"/>
          </a:p>
          <a:p>
            <a:pPr lvl="1"/>
            <a:r>
              <a:rPr lang="zh-CN" altLang="zh-CN" sz="3200" dirty="0" smtClean="0"/>
              <a:t>版面</a:t>
            </a:r>
            <a:r>
              <a:rPr lang="zh-CN" altLang="zh-CN" sz="3200" dirty="0"/>
              <a:t>设计简洁、美观</a:t>
            </a:r>
            <a:r>
              <a:rPr lang="zh-CN" altLang="zh-CN" sz="3200" dirty="0" smtClean="0"/>
              <a:t>。</a:t>
            </a:r>
            <a:endParaRPr lang="en-US" altLang="zh-CN" sz="3200" dirty="0"/>
          </a:p>
          <a:p>
            <a:pPr lvl="1"/>
            <a:r>
              <a:rPr lang="zh-CN" altLang="zh-CN" sz="3200" dirty="0" smtClean="0"/>
              <a:t>多媒体</a:t>
            </a:r>
            <a:r>
              <a:rPr lang="zh-CN" altLang="zh-CN" sz="3200" dirty="0"/>
              <a:t>效果真实</a:t>
            </a:r>
            <a:r>
              <a:rPr lang="zh-CN" altLang="zh-CN" sz="3200" dirty="0" smtClean="0"/>
              <a:t>。</a:t>
            </a:r>
            <a:endParaRPr lang="en-US" altLang="zh-CN" sz="3200" dirty="0"/>
          </a:p>
          <a:p>
            <a:pPr lvl="1"/>
            <a:r>
              <a:rPr lang="zh-CN" altLang="zh-CN" sz="3200" dirty="0" smtClean="0"/>
              <a:t>信息结构</a:t>
            </a:r>
            <a:r>
              <a:rPr lang="zh-CN" altLang="zh-CN" sz="3200" dirty="0"/>
              <a:t>的组织符合思维联想方式</a:t>
            </a:r>
            <a:r>
              <a:rPr lang="zh-CN" altLang="zh-CN" sz="3200" dirty="0" smtClean="0"/>
              <a:t>。</a:t>
            </a:r>
            <a:endParaRPr lang="en-US" altLang="zh-CN" sz="3200" dirty="0"/>
          </a:p>
          <a:p>
            <a:pPr lvl="1"/>
            <a:r>
              <a:rPr lang="zh-CN" altLang="zh-CN" sz="3200" dirty="0" smtClean="0"/>
              <a:t>文字</a:t>
            </a:r>
            <a:r>
              <a:rPr lang="zh-CN" altLang="zh-CN" sz="3200" dirty="0"/>
              <a:t>易于阅读</a:t>
            </a:r>
            <a:r>
              <a:rPr lang="en-US" altLang="zh-CN" sz="3200" dirty="0"/>
              <a:t>, </a:t>
            </a:r>
            <a:r>
              <a:rPr lang="zh-CN" altLang="zh-CN" sz="3200" dirty="0"/>
              <a:t>字型适当</a:t>
            </a:r>
            <a:r>
              <a:rPr lang="zh-CN" altLang="zh-CN" sz="3200" dirty="0" smtClean="0"/>
              <a:t>。</a:t>
            </a:r>
            <a:endParaRPr lang="en-US" altLang="zh-CN" sz="3200" dirty="0"/>
          </a:p>
          <a:p>
            <a:pPr lvl="1"/>
            <a:r>
              <a:rPr lang="zh-CN" altLang="zh-CN" sz="3200" dirty="0" smtClean="0"/>
              <a:t>颜色</a:t>
            </a:r>
            <a:r>
              <a:rPr lang="zh-CN" altLang="zh-CN" sz="3200" dirty="0"/>
              <a:t>搭配观感舒适。</a:t>
            </a:r>
          </a:p>
          <a:p>
            <a:endParaRPr lang="zh-CN" altLang="en-US" sz="4400" dirty="0"/>
          </a:p>
        </p:txBody>
      </p:sp>
    </p:spTree>
    <p:extLst>
      <p:ext uri="{BB962C8B-B14F-4D97-AF65-F5344CB8AC3E}">
        <p14:creationId xmlns:p14="http://schemas.microsoft.com/office/powerpoint/2010/main" val="99637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99592" y="1169640"/>
            <a:ext cx="7467600" cy="4419600"/>
          </a:xfrm>
        </p:spPr>
        <p:txBody>
          <a:bodyPr>
            <a:normAutofit/>
          </a:bodyPr>
          <a:lstStyle/>
          <a:p>
            <a:r>
              <a:rPr lang="zh-CN" altLang="zh-CN" sz="4400" dirty="0" smtClean="0"/>
              <a:t>评价原则：</a:t>
            </a:r>
            <a:endParaRPr lang="en-US" altLang="zh-CN" sz="4400" dirty="0" smtClean="0"/>
          </a:p>
          <a:p>
            <a:pPr lvl="1"/>
            <a:r>
              <a:rPr lang="zh-CN" altLang="zh-CN" sz="3200" dirty="0" smtClean="0"/>
              <a:t>客观评价与主观评价相结合原则</a:t>
            </a:r>
            <a:endParaRPr lang="en-US" altLang="zh-CN" sz="3200" dirty="0" smtClean="0"/>
          </a:p>
          <a:p>
            <a:pPr lvl="1"/>
            <a:r>
              <a:rPr lang="zh-CN" altLang="zh-CN" sz="3200" dirty="0" smtClean="0"/>
              <a:t>教师</a:t>
            </a:r>
            <a:r>
              <a:rPr lang="zh-CN" altLang="zh-CN" sz="3200" dirty="0"/>
              <a:t>评价与学生评价相结合</a:t>
            </a:r>
            <a:r>
              <a:rPr lang="zh-CN" altLang="zh-CN" sz="3200" dirty="0" smtClean="0"/>
              <a:t>原则</a:t>
            </a:r>
            <a:endParaRPr lang="en-US" altLang="zh-CN" sz="3200" dirty="0" smtClean="0"/>
          </a:p>
          <a:p>
            <a:pPr lvl="1"/>
            <a:r>
              <a:rPr lang="zh-CN" altLang="zh-CN" sz="3200" dirty="0" smtClean="0"/>
              <a:t>静态</a:t>
            </a:r>
            <a:r>
              <a:rPr lang="zh-CN" altLang="zh-CN" sz="3200" dirty="0"/>
              <a:t>评价和动态评价相结合</a:t>
            </a:r>
            <a:r>
              <a:rPr lang="zh-CN" altLang="zh-CN" sz="3200" dirty="0" smtClean="0"/>
              <a:t>原则</a:t>
            </a:r>
            <a:endParaRPr lang="en-US" altLang="zh-CN" sz="3200" dirty="0" smtClean="0"/>
          </a:p>
          <a:p>
            <a:pPr lvl="1"/>
            <a:r>
              <a:rPr lang="zh-CN" altLang="zh-CN" sz="3200" dirty="0" smtClean="0"/>
              <a:t>统一性</a:t>
            </a:r>
            <a:r>
              <a:rPr lang="zh-CN" altLang="zh-CN" sz="3200" dirty="0"/>
              <a:t>评价与多样性评价相结合原则</a:t>
            </a:r>
          </a:p>
          <a:p>
            <a:endParaRPr lang="zh-CN" altLang="en-US" sz="4400" dirty="0"/>
          </a:p>
        </p:txBody>
      </p:sp>
    </p:spTree>
    <p:extLst>
      <p:ext uri="{BB962C8B-B14F-4D97-AF65-F5344CB8AC3E}">
        <p14:creationId xmlns:p14="http://schemas.microsoft.com/office/powerpoint/2010/main" val="36228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704800" y="953616"/>
            <a:ext cx="7827640" cy="4419600"/>
          </a:xfrm>
        </p:spPr>
        <p:txBody>
          <a:bodyPr>
            <a:noAutofit/>
          </a:bodyPr>
          <a:lstStyle/>
          <a:p>
            <a:r>
              <a:rPr lang="zh-CN" altLang="en-US" sz="4400" dirty="0" smtClean="0"/>
              <a:t>以英语教师课件为例评价分析</a:t>
            </a:r>
            <a:endParaRPr lang="en-US" altLang="zh-CN" sz="4400" dirty="0" smtClean="0"/>
          </a:p>
          <a:p>
            <a:pPr lvl="1"/>
            <a:r>
              <a:rPr lang="zh-CN" altLang="zh-CN" sz="3200" dirty="0"/>
              <a:t>英语课堂课件的跨学科特性决定了其评价的标准是多元的而不是惟一的。本文作者在借鉴计算机辅助教学理论和外语教学理论基础上，尝试罗列出英语课堂课件的评价标准，以推动英语课堂课件评价框架体系的建立。</a:t>
            </a:r>
          </a:p>
          <a:p>
            <a:endParaRPr lang="zh-CN" altLang="en-US" sz="4400" dirty="0"/>
          </a:p>
        </p:txBody>
      </p:sp>
    </p:spTree>
    <p:extLst>
      <p:ext uri="{BB962C8B-B14F-4D97-AF65-F5344CB8AC3E}">
        <p14:creationId xmlns:p14="http://schemas.microsoft.com/office/powerpoint/2010/main" val="3368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99592" y="881608"/>
            <a:ext cx="7467600" cy="4419600"/>
          </a:xfrm>
        </p:spPr>
        <p:txBody>
          <a:bodyPr>
            <a:noAutofit/>
          </a:bodyPr>
          <a:lstStyle/>
          <a:p>
            <a:r>
              <a:rPr lang="zh-CN" altLang="zh-CN" sz="4000" dirty="0" smtClean="0"/>
              <a:t>精</a:t>
            </a:r>
            <a:r>
              <a:rPr lang="zh-CN" altLang="zh-CN" sz="4000" dirty="0"/>
              <a:t>准性</a:t>
            </a:r>
          </a:p>
          <a:p>
            <a:pPr lvl="1"/>
            <a:r>
              <a:rPr lang="zh-CN" altLang="zh-CN" sz="2800" dirty="0"/>
              <a:t>合格的英语课堂教学课件应该是英语课本的延伸，而课本作为学习的对象，一直以来就以准确无误为首要条件，同时对印刷的要求也极高。英语课堂教学课件当然也应该遵循这样的传统，至少在文本的内容上没有错误。具体指标可以参照表一。表一英语课堂课件精确性指标</a:t>
            </a:r>
          </a:p>
          <a:p>
            <a:endParaRPr lang="zh-CN" altLang="en-US" sz="4000" dirty="0"/>
          </a:p>
        </p:txBody>
      </p:sp>
    </p:spTree>
    <p:extLst>
      <p:ext uri="{BB962C8B-B14F-4D97-AF65-F5344CB8AC3E}">
        <p14:creationId xmlns:p14="http://schemas.microsoft.com/office/powerpoint/2010/main" val="2674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755576" y="1484784"/>
            <a:ext cx="7467600" cy="4419600"/>
          </a:xfrm>
        </p:spPr>
        <p:txBody>
          <a:bodyPr>
            <a:normAutofit/>
          </a:bodyPr>
          <a:lstStyle/>
          <a:p>
            <a:pPr lvl="1"/>
            <a:r>
              <a:rPr lang="en-US" altLang="zh-CN" sz="2800" dirty="0"/>
              <a:t>01. </a:t>
            </a:r>
            <a:r>
              <a:rPr lang="zh-CN" altLang="zh-CN" sz="2800" dirty="0"/>
              <a:t>课件中的单词拼写、图标、数据等是否无误</a:t>
            </a:r>
            <a:r>
              <a:rPr lang="en-US" altLang="zh-CN" sz="2800" dirty="0"/>
              <a:t>?</a:t>
            </a:r>
            <a:endParaRPr lang="zh-CN" altLang="zh-CN" sz="2800" dirty="0"/>
          </a:p>
          <a:p>
            <a:pPr lvl="1"/>
            <a:r>
              <a:rPr lang="en-US" altLang="zh-CN" sz="2800" dirty="0"/>
              <a:t>02. </a:t>
            </a:r>
            <a:r>
              <a:rPr lang="zh-CN" altLang="zh-CN" sz="2800" dirty="0"/>
              <a:t>课件的运行是否流畅稳定</a:t>
            </a:r>
            <a:r>
              <a:rPr lang="en-US" altLang="zh-CN" sz="2800" dirty="0"/>
              <a:t>?</a:t>
            </a:r>
            <a:endParaRPr lang="zh-CN" altLang="zh-CN" sz="2800" dirty="0"/>
          </a:p>
          <a:p>
            <a:pPr lvl="1"/>
            <a:r>
              <a:rPr lang="en-US" altLang="zh-CN" sz="2800" dirty="0"/>
              <a:t>03. </a:t>
            </a:r>
            <a:r>
              <a:rPr lang="zh-CN" altLang="zh-CN" sz="2800" dirty="0"/>
              <a:t>课件的难度等级是否适合于教学对象</a:t>
            </a:r>
            <a:r>
              <a:rPr lang="en-US" altLang="zh-CN" sz="2800" dirty="0"/>
              <a:t>?</a:t>
            </a:r>
            <a:endParaRPr lang="zh-CN" altLang="zh-CN" sz="2800" dirty="0"/>
          </a:p>
          <a:p>
            <a:pPr lvl="1"/>
            <a:r>
              <a:rPr lang="en-US" altLang="zh-CN" sz="2800" dirty="0"/>
              <a:t>04. </a:t>
            </a:r>
            <a:r>
              <a:rPr lang="zh-CN" altLang="zh-CN" sz="2800" dirty="0"/>
              <a:t>课件的设计风格是否适合于教学对象</a:t>
            </a:r>
            <a:r>
              <a:rPr lang="en-US" altLang="zh-CN" sz="2800" dirty="0"/>
              <a:t>?</a:t>
            </a:r>
            <a:endParaRPr lang="zh-CN" altLang="zh-CN" sz="2800" dirty="0"/>
          </a:p>
          <a:p>
            <a:pPr lvl="1"/>
            <a:r>
              <a:rPr lang="en-US" altLang="zh-CN" sz="2800" dirty="0"/>
              <a:t>05. </a:t>
            </a:r>
            <a:r>
              <a:rPr lang="zh-CN" altLang="zh-CN" sz="2800" dirty="0"/>
              <a:t>课件的设计是否完整</a:t>
            </a:r>
            <a:r>
              <a:rPr lang="en-US" altLang="zh-CN" sz="2800" dirty="0"/>
              <a:t>?</a:t>
            </a:r>
            <a:endParaRPr lang="zh-CN" altLang="zh-CN" sz="2800" dirty="0"/>
          </a:p>
          <a:p>
            <a:endParaRPr lang="zh-CN" altLang="en-US" sz="3200" dirty="0"/>
          </a:p>
        </p:txBody>
      </p:sp>
    </p:spTree>
    <p:extLst>
      <p:ext uri="{BB962C8B-B14F-4D97-AF65-F5344CB8AC3E}">
        <p14:creationId xmlns:p14="http://schemas.microsoft.com/office/powerpoint/2010/main" val="112498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27584" y="1529680"/>
            <a:ext cx="7467600" cy="4419600"/>
          </a:xfrm>
        </p:spPr>
        <p:txBody>
          <a:bodyPr>
            <a:normAutofit/>
          </a:bodyPr>
          <a:lstStyle/>
          <a:p>
            <a:r>
              <a:rPr lang="zh-CN" altLang="zh-CN" sz="4400" dirty="0" smtClean="0"/>
              <a:t>目的性</a:t>
            </a:r>
          </a:p>
          <a:p>
            <a:pPr lvl="1"/>
            <a:r>
              <a:rPr lang="zh-CN" altLang="zh-CN" sz="3200" dirty="0" smtClean="0"/>
              <a:t>优秀</a:t>
            </a:r>
            <a:r>
              <a:rPr lang="zh-CN" altLang="zh-CN" sz="3200" dirty="0"/>
              <a:t>的课件应该具有明确的符合教学大纲的教学目标和为实现目标而精心设计的活动。同时，这些教学目标应该明确地展示给学生。在实践中</a:t>
            </a:r>
            <a:r>
              <a:rPr lang="zh-CN" altLang="zh-CN" sz="3200" dirty="0" smtClean="0"/>
              <a:t>，</a:t>
            </a:r>
            <a:endParaRPr lang="en-US" altLang="zh-CN" sz="3200" dirty="0"/>
          </a:p>
        </p:txBody>
      </p:sp>
    </p:spTree>
    <p:extLst>
      <p:ext uri="{BB962C8B-B14F-4D97-AF65-F5344CB8AC3E}">
        <p14:creationId xmlns:p14="http://schemas.microsoft.com/office/powerpoint/2010/main" val="65669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p:txBody>
          <a:bodyPr>
            <a:normAutofit fontScale="92500" lnSpcReduction="10000"/>
          </a:bodyPr>
          <a:lstStyle/>
          <a:p>
            <a:pPr lvl="1"/>
            <a:r>
              <a:rPr lang="en-US" altLang="zh-CN" sz="3000" dirty="0"/>
              <a:t>06. </a:t>
            </a:r>
            <a:r>
              <a:rPr lang="zh-CN" altLang="zh-CN" sz="3000" dirty="0"/>
              <a:t>课件是否具有明确的符合教学大纲的教学目标</a:t>
            </a:r>
            <a:r>
              <a:rPr lang="en-US" altLang="zh-CN" sz="3000" dirty="0"/>
              <a:t>?</a:t>
            </a:r>
            <a:endParaRPr lang="zh-CN" altLang="zh-CN" sz="3000" dirty="0"/>
          </a:p>
          <a:p>
            <a:pPr lvl="1"/>
            <a:r>
              <a:rPr lang="en-US" altLang="zh-CN" sz="3000" dirty="0"/>
              <a:t>07. </a:t>
            </a:r>
            <a:r>
              <a:rPr lang="zh-CN" altLang="zh-CN" sz="3000" dirty="0"/>
              <a:t>教学目标是否清晰地呈现出来</a:t>
            </a:r>
            <a:r>
              <a:rPr lang="en-US" altLang="zh-CN" sz="3000" dirty="0"/>
              <a:t>?</a:t>
            </a:r>
            <a:endParaRPr lang="zh-CN" altLang="zh-CN" sz="3000" dirty="0"/>
          </a:p>
          <a:p>
            <a:pPr lvl="1"/>
            <a:r>
              <a:rPr lang="en-US" altLang="zh-CN" sz="3000" dirty="0"/>
              <a:t>08. </a:t>
            </a:r>
            <a:r>
              <a:rPr lang="zh-CN" altLang="zh-CN" sz="3000" dirty="0"/>
              <a:t>课件设计是否围绕教学目标展开</a:t>
            </a:r>
            <a:r>
              <a:rPr lang="en-US" altLang="zh-CN" sz="3000" dirty="0"/>
              <a:t>?</a:t>
            </a:r>
            <a:endParaRPr lang="zh-CN" altLang="zh-CN" sz="3000" dirty="0"/>
          </a:p>
          <a:p>
            <a:pPr lvl="1"/>
            <a:r>
              <a:rPr lang="en-US" altLang="zh-CN" sz="3000" dirty="0"/>
              <a:t>09. </a:t>
            </a:r>
            <a:r>
              <a:rPr lang="zh-CN" altLang="zh-CN" sz="3000" dirty="0"/>
              <a:t>教学目标是否能被分割成小的教学点逐步实现</a:t>
            </a:r>
            <a:r>
              <a:rPr lang="en-US" altLang="zh-CN" sz="3000" dirty="0"/>
              <a:t>?</a:t>
            </a:r>
            <a:endParaRPr lang="zh-CN" altLang="zh-CN" sz="3000" dirty="0"/>
          </a:p>
          <a:p>
            <a:pPr lvl="1"/>
            <a:r>
              <a:rPr lang="en-US" altLang="zh-CN" sz="3000" dirty="0"/>
              <a:t>10. </a:t>
            </a:r>
            <a:r>
              <a:rPr lang="zh-CN" altLang="zh-CN" sz="3000" dirty="0"/>
              <a:t>课件教学目标的设计是否遵循科学的教学理念和学生的认知规律</a:t>
            </a:r>
            <a:r>
              <a:rPr lang="en-US" altLang="zh-CN" sz="3000" dirty="0"/>
              <a:t>?</a:t>
            </a:r>
            <a:endParaRPr lang="zh-CN" altLang="zh-CN" sz="3000" dirty="0"/>
          </a:p>
          <a:p>
            <a:pPr lvl="1"/>
            <a:r>
              <a:rPr lang="en-US" altLang="zh-CN" sz="3000" dirty="0"/>
              <a:t>11. </a:t>
            </a:r>
            <a:r>
              <a:rPr lang="zh-CN" altLang="zh-CN" sz="3000" dirty="0"/>
              <a:t>教学课件的设计是否能达到所预想的教学目标</a:t>
            </a:r>
            <a:r>
              <a:rPr lang="en-US" altLang="zh-CN" sz="3000" dirty="0"/>
              <a:t>?</a:t>
            </a:r>
            <a:endParaRPr lang="zh-CN" altLang="zh-CN" sz="3000" dirty="0"/>
          </a:p>
          <a:p>
            <a:endParaRPr lang="zh-CN" altLang="en-US" dirty="0"/>
          </a:p>
        </p:txBody>
      </p:sp>
    </p:spTree>
    <p:extLst>
      <p:ext uri="{BB962C8B-B14F-4D97-AF65-F5344CB8AC3E}">
        <p14:creationId xmlns:p14="http://schemas.microsoft.com/office/powerpoint/2010/main" val="33821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99592" y="1097632"/>
            <a:ext cx="7467600" cy="4419600"/>
          </a:xfrm>
        </p:spPr>
        <p:txBody>
          <a:bodyPr>
            <a:normAutofit/>
          </a:bodyPr>
          <a:lstStyle/>
          <a:p>
            <a:r>
              <a:rPr lang="zh-CN" altLang="zh-CN" sz="4400" dirty="0" smtClean="0"/>
              <a:t>教学性</a:t>
            </a:r>
            <a:endParaRPr lang="en-US" altLang="zh-CN" sz="4400" dirty="0"/>
          </a:p>
          <a:p>
            <a:pPr lvl="1"/>
            <a:r>
              <a:rPr lang="zh-CN" altLang="zh-CN" sz="3200" dirty="0" smtClean="0"/>
              <a:t>课堂</a:t>
            </a:r>
            <a:r>
              <a:rPr lang="zh-CN" altLang="zh-CN" sz="3200" dirty="0"/>
              <a:t>课件在课堂上应该成为教学有效的辅助者，成为教师教学过程中的好助手，成为学生理解和吸收知识的好帮手。英语课堂教学课件是否具备教学性，可参照表三的指标进行评价</a:t>
            </a:r>
            <a:r>
              <a:rPr lang="zh-CN" altLang="zh-CN" sz="3200" dirty="0" smtClean="0"/>
              <a:t>。</a:t>
            </a:r>
            <a:endParaRPr lang="zh-CN" altLang="zh-CN" sz="3200" dirty="0"/>
          </a:p>
        </p:txBody>
      </p:sp>
    </p:spTree>
    <p:extLst>
      <p:ext uri="{BB962C8B-B14F-4D97-AF65-F5344CB8AC3E}">
        <p14:creationId xmlns:p14="http://schemas.microsoft.com/office/powerpoint/2010/main" val="46224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755576" y="737592"/>
            <a:ext cx="7467600" cy="4419600"/>
          </a:xfrm>
        </p:spPr>
        <p:txBody>
          <a:bodyPr>
            <a:normAutofit lnSpcReduction="10000"/>
          </a:bodyPr>
          <a:lstStyle/>
          <a:p>
            <a:pPr lvl="1"/>
            <a:r>
              <a:rPr lang="en-US" altLang="zh-CN" sz="2800" dirty="0"/>
              <a:t>12. </a:t>
            </a:r>
            <a:r>
              <a:rPr lang="zh-CN" altLang="zh-CN" sz="2800" dirty="0"/>
              <a:t>课件是否提供给学生与教师互动的机会</a:t>
            </a:r>
            <a:r>
              <a:rPr lang="en-US" altLang="zh-CN" sz="2800" dirty="0"/>
              <a:t>?</a:t>
            </a:r>
            <a:endParaRPr lang="zh-CN" altLang="zh-CN" sz="2800" dirty="0"/>
          </a:p>
          <a:p>
            <a:pPr lvl="1"/>
            <a:r>
              <a:rPr lang="en-US" altLang="zh-CN" sz="2800" dirty="0"/>
              <a:t>13. </a:t>
            </a:r>
            <a:r>
              <a:rPr lang="zh-CN" altLang="zh-CN" sz="2800" dirty="0"/>
              <a:t>课件是否提供给学生竞争和激励机制</a:t>
            </a:r>
            <a:r>
              <a:rPr lang="en-US" altLang="zh-CN" sz="2800" dirty="0"/>
              <a:t>?</a:t>
            </a:r>
            <a:endParaRPr lang="zh-CN" altLang="zh-CN" sz="2800" dirty="0"/>
          </a:p>
          <a:p>
            <a:pPr lvl="1"/>
            <a:r>
              <a:rPr lang="en-US" altLang="zh-CN" sz="2800" dirty="0"/>
              <a:t>14. </a:t>
            </a:r>
            <a:r>
              <a:rPr lang="zh-CN" altLang="zh-CN" sz="2800" dirty="0"/>
              <a:t>课件是否给教师留下自主设计的空间</a:t>
            </a:r>
            <a:r>
              <a:rPr lang="en-US" altLang="zh-CN" sz="2800" dirty="0"/>
              <a:t>?</a:t>
            </a:r>
            <a:endParaRPr lang="zh-CN" altLang="zh-CN" sz="2800" dirty="0"/>
          </a:p>
          <a:p>
            <a:pPr lvl="1"/>
            <a:r>
              <a:rPr lang="en-US" altLang="zh-CN" sz="2800" dirty="0"/>
              <a:t>15. </a:t>
            </a:r>
            <a:r>
              <a:rPr lang="zh-CN" altLang="zh-CN" sz="2800" dirty="0"/>
              <a:t>课件是否与教师的教学风格匹配</a:t>
            </a:r>
            <a:r>
              <a:rPr lang="en-US" altLang="zh-CN" sz="2800" dirty="0"/>
              <a:t>?</a:t>
            </a:r>
            <a:endParaRPr lang="zh-CN" altLang="zh-CN" sz="2800" dirty="0"/>
          </a:p>
          <a:p>
            <a:pPr lvl="1"/>
            <a:r>
              <a:rPr lang="en-US" altLang="zh-CN" sz="2800" dirty="0"/>
              <a:t>16. </a:t>
            </a:r>
            <a:r>
              <a:rPr lang="zh-CN" altLang="zh-CN" sz="2800" dirty="0"/>
              <a:t>教学设计是否兼顾到学生的个体差异</a:t>
            </a:r>
            <a:r>
              <a:rPr lang="en-US" altLang="zh-CN" sz="2800" dirty="0"/>
              <a:t>?</a:t>
            </a:r>
            <a:endParaRPr lang="zh-CN" altLang="zh-CN" sz="2800" dirty="0"/>
          </a:p>
          <a:p>
            <a:pPr lvl="1"/>
            <a:r>
              <a:rPr lang="en-US" altLang="zh-CN" sz="2800" dirty="0"/>
              <a:t>17. </a:t>
            </a:r>
            <a:r>
              <a:rPr lang="zh-CN" altLang="zh-CN" sz="2800" dirty="0"/>
              <a:t>内容是否能满足学生的学习兴趣和契合学生的学习能力</a:t>
            </a:r>
            <a:r>
              <a:rPr lang="en-US" altLang="zh-CN" sz="2800" dirty="0"/>
              <a:t>?</a:t>
            </a:r>
            <a:endParaRPr lang="zh-CN" altLang="zh-CN" sz="2800" dirty="0"/>
          </a:p>
          <a:p>
            <a:pPr lvl="1"/>
            <a:r>
              <a:rPr lang="en-US" altLang="zh-CN" sz="2800" dirty="0"/>
              <a:t>18. </a:t>
            </a:r>
            <a:r>
              <a:rPr lang="zh-CN" altLang="zh-CN" sz="2800" dirty="0"/>
              <a:t>教学内容设计是否重点突出层次分明</a:t>
            </a:r>
            <a:r>
              <a:rPr lang="en-US" altLang="zh-CN" sz="2800" dirty="0"/>
              <a:t>?</a:t>
            </a:r>
            <a:endParaRPr lang="zh-CN" altLang="zh-CN" sz="2800" dirty="0"/>
          </a:p>
          <a:p>
            <a:endParaRPr lang="zh-CN" altLang="en-US" dirty="0"/>
          </a:p>
          <a:p>
            <a:endParaRPr lang="zh-CN" altLang="en-US" dirty="0"/>
          </a:p>
        </p:txBody>
      </p:sp>
    </p:spTree>
    <p:extLst>
      <p:ext uri="{BB962C8B-B14F-4D97-AF65-F5344CB8AC3E}">
        <p14:creationId xmlns:p14="http://schemas.microsoft.com/office/powerpoint/2010/main" val="31222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27584" y="1457672"/>
            <a:ext cx="7467600" cy="4419600"/>
          </a:xfrm>
        </p:spPr>
        <p:txBody>
          <a:bodyPr>
            <a:normAutofit/>
          </a:bodyPr>
          <a:lstStyle/>
          <a:p>
            <a:r>
              <a:rPr lang="zh-CN" altLang="zh-CN" sz="4400" dirty="0" smtClean="0"/>
              <a:t>创造性</a:t>
            </a:r>
            <a:endParaRPr lang="zh-CN" altLang="zh-CN" sz="4400" dirty="0"/>
          </a:p>
          <a:p>
            <a:pPr lvl="1"/>
            <a:r>
              <a:rPr lang="zh-CN" altLang="zh-CN" sz="3200" dirty="0"/>
              <a:t>此创造性是指</a:t>
            </a:r>
            <a:r>
              <a:rPr lang="zh-CN" altLang="zh-CN" sz="3200" dirty="0" smtClean="0"/>
              <a:t>充分利用</a:t>
            </a:r>
            <a:r>
              <a:rPr lang="zh-CN" altLang="zh-CN" sz="3200" dirty="0"/>
              <a:t>和挖掘多媒体的潜力和优势，创造性地设计出与课本材料相衔接的新的学习活动</a:t>
            </a:r>
            <a:r>
              <a:rPr lang="zh-CN" altLang="zh-CN" sz="3200" dirty="0" smtClean="0"/>
              <a:t>。</a:t>
            </a:r>
            <a:endParaRPr lang="zh-CN" altLang="en-US" sz="3200" dirty="0"/>
          </a:p>
        </p:txBody>
      </p:sp>
    </p:spTree>
    <p:extLst>
      <p:ext uri="{BB962C8B-B14F-4D97-AF65-F5344CB8AC3E}">
        <p14:creationId xmlns:p14="http://schemas.microsoft.com/office/powerpoint/2010/main" val="16815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smtClean="0"/>
              <a:t>教学资源应用环节</a:t>
            </a:r>
            <a:endParaRPr lang="zh-CN" altLang="en-US" sz="4800" dirty="0"/>
          </a:p>
        </p:txBody>
      </p:sp>
      <p:sp>
        <p:nvSpPr>
          <p:cNvPr id="3" name="内容占位符 2"/>
          <p:cNvSpPr>
            <a:spLocks noGrp="1"/>
          </p:cNvSpPr>
          <p:nvPr>
            <p:ph idx="1"/>
          </p:nvPr>
        </p:nvSpPr>
        <p:spPr>
          <a:xfrm>
            <a:off x="899592" y="620688"/>
            <a:ext cx="7467600" cy="4680520"/>
          </a:xfrm>
        </p:spPr>
        <p:txBody>
          <a:bodyPr>
            <a:noAutofit/>
          </a:bodyPr>
          <a:lstStyle/>
          <a:p>
            <a:pPr lvl="0">
              <a:lnSpc>
                <a:spcPct val="150000"/>
              </a:lnSpc>
            </a:pPr>
            <a:r>
              <a:rPr lang="zh-CN" altLang="zh-CN" sz="3200" dirty="0"/>
              <a:t>热身复习（</a:t>
            </a:r>
            <a:r>
              <a:rPr lang="en-US" altLang="zh-CN" sz="3200" dirty="0"/>
              <a:t>Warm-up/revision</a:t>
            </a:r>
            <a:r>
              <a:rPr lang="zh-CN" altLang="zh-CN" sz="3200" dirty="0"/>
              <a:t>）</a:t>
            </a:r>
            <a:r>
              <a:rPr lang="zh-CN" altLang="zh-CN" sz="3200" dirty="0" smtClean="0"/>
              <a:t>阶段</a:t>
            </a:r>
            <a:endParaRPr lang="en-US" altLang="zh-CN" sz="3200" dirty="0" smtClean="0"/>
          </a:p>
          <a:p>
            <a:pPr lvl="1">
              <a:lnSpc>
                <a:spcPct val="150000"/>
              </a:lnSpc>
            </a:pPr>
            <a:r>
              <a:rPr lang="zh-CN" altLang="en-US" sz="2000" dirty="0" smtClean="0"/>
              <a:t>上课前播放英语动画歌曲，旋律优美</a:t>
            </a:r>
            <a:endParaRPr lang="en-US" altLang="zh-CN" sz="2000" dirty="0" smtClean="0"/>
          </a:p>
          <a:p>
            <a:pPr>
              <a:lnSpc>
                <a:spcPct val="150000"/>
              </a:lnSpc>
            </a:pPr>
            <a:r>
              <a:rPr lang="zh-CN" altLang="zh-CN" sz="3200" dirty="0"/>
              <a:t>新课导入（</a:t>
            </a:r>
            <a:r>
              <a:rPr lang="en-US" altLang="zh-CN" sz="3200" dirty="0"/>
              <a:t>Presentation</a:t>
            </a:r>
            <a:r>
              <a:rPr lang="zh-CN" altLang="zh-CN" sz="3200" dirty="0"/>
              <a:t>）</a:t>
            </a:r>
            <a:r>
              <a:rPr lang="zh-CN" altLang="zh-CN" sz="3200" dirty="0" smtClean="0"/>
              <a:t>阶段</a:t>
            </a:r>
            <a:endParaRPr lang="en-US" altLang="zh-CN" sz="3200" dirty="0" smtClean="0"/>
          </a:p>
          <a:p>
            <a:pPr lvl="1">
              <a:lnSpc>
                <a:spcPct val="150000"/>
              </a:lnSpc>
            </a:pPr>
            <a:r>
              <a:rPr lang="zh-CN" altLang="en-US" sz="2000" dirty="0" smtClean="0"/>
              <a:t>集中注意力、活跃思维</a:t>
            </a:r>
            <a:endParaRPr lang="zh-CN" altLang="zh-CN" sz="2000" dirty="0"/>
          </a:p>
          <a:p>
            <a:pPr>
              <a:lnSpc>
                <a:spcPct val="150000"/>
              </a:lnSpc>
            </a:pPr>
            <a:r>
              <a:rPr lang="zh-CN" altLang="zh-CN" sz="3200" dirty="0" smtClean="0"/>
              <a:t>操练</a:t>
            </a:r>
            <a:r>
              <a:rPr lang="zh-CN" altLang="zh-CN" sz="3200" dirty="0"/>
              <a:t>（</a:t>
            </a:r>
            <a:r>
              <a:rPr lang="en-US" altLang="zh-CN" sz="3200" dirty="0"/>
              <a:t>Practice</a:t>
            </a:r>
            <a:r>
              <a:rPr lang="zh-CN" altLang="zh-CN" sz="3200" dirty="0"/>
              <a:t>）</a:t>
            </a:r>
            <a:r>
              <a:rPr lang="zh-CN" altLang="zh-CN" sz="3200" dirty="0" smtClean="0"/>
              <a:t>阶段</a:t>
            </a:r>
            <a:endParaRPr lang="en-US" altLang="zh-CN" sz="3200" dirty="0" smtClean="0"/>
          </a:p>
          <a:p>
            <a:pPr lvl="1">
              <a:lnSpc>
                <a:spcPct val="150000"/>
              </a:lnSpc>
            </a:pPr>
            <a:r>
              <a:rPr lang="zh-CN" altLang="en-US" sz="2000" dirty="0" smtClean="0"/>
              <a:t>听说读写、增强趣味性</a:t>
            </a:r>
            <a:endParaRPr lang="en-US" altLang="zh-CN" sz="2000" dirty="0" smtClean="0"/>
          </a:p>
          <a:p>
            <a:pPr lvl="1">
              <a:lnSpc>
                <a:spcPct val="150000"/>
              </a:lnSpc>
            </a:pPr>
            <a:r>
              <a:rPr lang="zh-CN" altLang="zh-CN" sz="2000" dirty="0"/>
              <a:t>眼、耳、嘴、手、脑等</a:t>
            </a:r>
            <a:endParaRPr lang="en-US" altLang="zh-CN" sz="2000" dirty="0" smtClean="0"/>
          </a:p>
        </p:txBody>
      </p:sp>
    </p:spTree>
    <p:extLst>
      <p:ext uri="{BB962C8B-B14F-4D97-AF65-F5344CB8AC3E}">
        <p14:creationId xmlns:p14="http://schemas.microsoft.com/office/powerpoint/2010/main" val="40279258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99592" y="1313656"/>
            <a:ext cx="7467600" cy="4419600"/>
          </a:xfrm>
        </p:spPr>
        <p:txBody>
          <a:bodyPr>
            <a:normAutofit/>
          </a:bodyPr>
          <a:lstStyle/>
          <a:p>
            <a:pPr lvl="1"/>
            <a:r>
              <a:rPr lang="en-US" altLang="zh-CN" sz="2800" dirty="0"/>
              <a:t>19. </a:t>
            </a:r>
            <a:r>
              <a:rPr lang="zh-CN" altLang="zh-CN" sz="2800" dirty="0"/>
              <a:t>课件是否创造性地呈现书本知识</a:t>
            </a:r>
            <a:r>
              <a:rPr lang="en-US" altLang="zh-CN" sz="2800" dirty="0"/>
              <a:t>?</a:t>
            </a:r>
            <a:endParaRPr lang="zh-CN" altLang="zh-CN" sz="2800" dirty="0"/>
          </a:p>
          <a:p>
            <a:pPr lvl="1"/>
            <a:r>
              <a:rPr lang="en-US" altLang="zh-CN" sz="2800" dirty="0"/>
              <a:t>20. </a:t>
            </a:r>
            <a:r>
              <a:rPr lang="zh-CN" altLang="zh-CN" sz="2800" dirty="0"/>
              <a:t>学生和课件之间的互动设计是否具有创造性</a:t>
            </a:r>
            <a:r>
              <a:rPr lang="en-US" altLang="zh-CN" sz="2800" dirty="0"/>
              <a:t>?</a:t>
            </a:r>
            <a:endParaRPr lang="zh-CN" altLang="zh-CN" sz="2800" dirty="0"/>
          </a:p>
          <a:p>
            <a:pPr lvl="1"/>
            <a:r>
              <a:rPr lang="en-US" altLang="zh-CN" sz="2800" dirty="0"/>
              <a:t>21. </a:t>
            </a:r>
            <a:r>
              <a:rPr lang="zh-CN" altLang="zh-CN" sz="2800" dirty="0"/>
              <a:t>教师是否有选择难度等级的权利</a:t>
            </a:r>
            <a:r>
              <a:rPr lang="en-US" altLang="zh-CN" sz="2800" dirty="0"/>
              <a:t>?</a:t>
            </a:r>
            <a:endParaRPr lang="zh-CN" altLang="zh-CN" sz="2800" dirty="0"/>
          </a:p>
          <a:p>
            <a:pPr lvl="1"/>
            <a:r>
              <a:rPr lang="en-US" altLang="zh-CN" sz="2800" dirty="0"/>
              <a:t>22. </a:t>
            </a:r>
            <a:r>
              <a:rPr lang="zh-CN" altLang="zh-CN" sz="2800" dirty="0"/>
              <a:t>教师能否控制教学的流程</a:t>
            </a:r>
            <a:r>
              <a:rPr lang="en-US" altLang="zh-CN" sz="2800" dirty="0"/>
              <a:t>?</a:t>
            </a:r>
            <a:endParaRPr lang="zh-CN" altLang="zh-CN" sz="2800" dirty="0"/>
          </a:p>
          <a:p>
            <a:pPr lvl="1"/>
            <a:r>
              <a:rPr lang="en-US" altLang="zh-CN" sz="2800" dirty="0"/>
              <a:t>23. </a:t>
            </a:r>
            <a:r>
              <a:rPr lang="zh-CN" altLang="zh-CN" sz="2800" dirty="0"/>
              <a:t>课件是否能与教师的教学进度一致</a:t>
            </a:r>
            <a:r>
              <a:rPr lang="en-US" altLang="zh-CN" sz="2800" dirty="0" smtClean="0"/>
              <a:t>?</a:t>
            </a:r>
            <a:endParaRPr lang="zh-CN" altLang="zh-CN" sz="2800" dirty="0"/>
          </a:p>
        </p:txBody>
      </p:sp>
    </p:spTree>
    <p:extLst>
      <p:ext uri="{BB962C8B-B14F-4D97-AF65-F5344CB8AC3E}">
        <p14:creationId xmlns:p14="http://schemas.microsoft.com/office/powerpoint/2010/main" val="398837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a:xfrm>
            <a:off x="899592" y="1385664"/>
            <a:ext cx="7467600" cy="4419600"/>
          </a:xfrm>
        </p:spPr>
        <p:txBody>
          <a:bodyPr>
            <a:normAutofit/>
          </a:bodyPr>
          <a:lstStyle/>
          <a:p>
            <a:r>
              <a:rPr lang="zh-CN" altLang="zh-CN" sz="4800" dirty="0" smtClean="0"/>
              <a:t>艺术性</a:t>
            </a:r>
            <a:endParaRPr lang="zh-CN" altLang="zh-CN" sz="4800" dirty="0"/>
          </a:p>
          <a:p>
            <a:pPr lvl="1"/>
            <a:r>
              <a:rPr lang="zh-CN" altLang="zh-CN" sz="3600" dirty="0"/>
              <a:t>教育是一门艺术。课件的制作也是一门艺术。完美的表五英语课堂课件艺术性评价指标</a:t>
            </a:r>
          </a:p>
          <a:p>
            <a:endParaRPr lang="zh-CN" altLang="en-US" sz="4800" dirty="0"/>
          </a:p>
        </p:txBody>
      </p:sp>
    </p:spTree>
    <p:extLst>
      <p:ext uri="{BB962C8B-B14F-4D97-AF65-F5344CB8AC3E}">
        <p14:creationId xmlns:p14="http://schemas.microsoft.com/office/powerpoint/2010/main" val="365557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测试与评价</a:t>
            </a:r>
          </a:p>
        </p:txBody>
      </p:sp>
      <p:sp>
        <p:nvSpPr>
          <p:cNvPr id="3" name="内容占位符 2"/>
          <p:cNvSpPr>
            <a:spLocks noGrp="1"/>
          </p:cNvSpPr>
          <p:nvPr>
            <p:ph idx="1"/>
          </p:nvPr>
        </p:nvSpPr>
        <p:spPr/>
        <p:txBody>
          <a:bodyPr>
            <a:normAutofit fontScale="92500"/>
          </a:bodyPr>
          <a:lstStyle/>
          <a:p>
            <a:pPr lvl="1"/>
            <a:r>
              <a:rPr lang="en-US" altLang="zh-CN" sz="2800" dirty="0"/>
              <a:t>24. </a:t>
            </a:r>
            <a:r>
              <a:rPr lang="zh-CN" altLang="zh-CN" sz="2800" dirty="0"/>
              <a:t>页面是否整洁，文字是否堆砌</a:t>
            </a:r>
            <a:r>
              <a:rPr lang="en-US" altLang="zh-CN" sz="2800" dirty="0"/>
              <a:t>?</a:t>
            </a:r>
            <a:endParaRPr lang="zh-CN" altLang="zh-CN" sz="2800" dirty="0"/>
          </a:p>
          <a:p>
            <a:pPr lvl="1"/>
            <a:r>
              <a:rPr lang="en-US" altLang="zh-CN" sz="2800" dirty="0"/>
              <a:t>25. </a:t>
            </a:r>
            <a:r>
              <a:rPr lang="zh-CN" altLang="zh-CN" sz="2800" dirty="0"/>
              <a:t>课件的指示图标是否清晰易辨</a:t>
            </a:r>
            <a:r>
              <a:rPr lang="en-US" altLang="zh-CN" sz="2800" dirty="0"/>
              <a:t>?</a:t>
            </a:r>
            <a:endParaRPr lang="zh-CN" altLang="zh-CN" sz="2800" dirty="0"/>
          </a:p>
          <a:p>
            <a:pPr lvl="1"/>
            <a:r>
              <a:rPr lang="en-US" altLang="zh-CN" sz="2800" dirty="0"/>
              <a:t>26. </a:t>
            </a:r>
            <a:r>
              <a:rPr lang="zh-CN" altLang="zh-CN" sz="2800" dirty="0"/>
              <a:t>使用者能否轻易地控制页面的播放方式</a:t>
            </a:r>
            <a:r>
              <a:rPr lang="en-US" altLang="zh-CN" sz="2800" dirty="0"/>
              <a:t>?</a:t>
            </a:r>
            <a:endParaRPr lang="zh-CN" altLang="zh-CN" sz="2800" dirty="0"/>
          </a:p>
          <a:p>
            <a:pPr lvl="1"/>
            <a:r>
              <a:rPr lang="en-US" altLang="zh-CN" sz="2800" dirty="0"/>
              <a:t>27. </a:t>
            </a:r>
            <a:r>
              <a:rPr lang="zh-CN" altLang="zh-CN" sz="2800" dirty="0"/>
              <a:t>页面上的图标、图片、声音或视频等是否清晰可辨</a:t>
            </a:r>
            <a:r>
              <a:rPr lang="en-US" altLang="zh-CN" sz="2800" dirty="0"/>
              <a:t>?</a:t>
            </a:r>
            <a:endParaRPr lang="zh-CN" altLang="zh-CN" sz="2800" dirty="0"/>
          </a:p>
          <a:p>
            <a:pPr lvl="1"/>
            <a:r>
              <a:rPr lang="en-US" altLang="zh-CN" sz="2800" dirty="0"/>
              <a:t>28. </a:t>
            </a:r>
            <a:r>
              <a:rPr lang="zh-CN" altLang="zh-CN" sz="2800" dirty="0"/>
              <a:t>图标、图片、声音、视频等是否围绕教学目标展开</a:t>
            </a:r>
            <a:r>
              <a:rPr lang="en-US" altLang="zh-CN" sz="2800" dirty="0"/>
              <a:t>?</a:t>
            </a:r>
            <a:endParaRPr lang="zh-CN" altLang="zh-CN" sz="2800" dirty="0"/>
          </a:p>
          <a:p>
            <a:pPr lvl="1"/>
            <a:r>
              <a:rPr lang="en-US" altLang="zh-CN" sz="2800" dirty="0"/>
              <a:t>29. </a:t>
            </a:r>
            <a:r>
              <a:rPr lang="zh-CN" altLang="zh-CN" sz="2800" dirty="0"/>
              <a:t>课件的播放方式是否合理有序</a:t>
            </a:r>
            <a:r>
              <a:rPr lang="en-US" altLang="zh-CN" sz="2800" dirty="0"/>
              <a:t>?</a:t>
            </a:r>
            <a:endParaRPr lang="zh-CN" altLang="zh-CN" sz="2800" dirty="0"/>
          </a:p>
          <a:p>
            <a:pPr lvl="1"/>
            <a:r>
              <a:rPr lang="en-US" altLang="zh-CN" sz="2800" dirty="0"/>
              <a:t>30. </a:t>
            </a:r>
            <a:r>
              <a:rPr lang="zh-CN" altLang="zh-CN" sz="2800" dirty="0"/>
              <a:t>页面颜色的设置是否具有艺术的感染力</a:t>
            </a:r>
            <a:r>
              <a:rPr lang="en-US" altLang="zh-CN" sz="2800" dirty="0"/>
              <a:t>?</a:t>
            </a:r>
            <a:endParaRPr lang="zh-CN" altLang="zh-CN" sz="2800" dirty="0"/>
          </a:p>
          <a:p>
            <a:endParaRPr lang="zh-CN" altLang="en-US" dirty="0"/>
          </a:p>
        </p:txBody>
      </p:sp>
    </p:spTree>
    <p:extLst>
      <p:ext uri="{BB962C8B-B14F-4D97-AF65-F5344CB8AC3E}">
        <p14:creationId xmlns:p14="http://schemas.microsoft.com/office/powerpoint/2010/main" val="168275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800" dirty="0"/>
              <a:t>教学</a:t>
            </a:r>
            <a:r>
              <a:rPr lang="zh-CN" altLang="en-US" sz="4800" dirty="0" smtClean="0"/>
              <a:t>资源应用环节</a:t>
            </a:r>
            <a:endParaRPr lang="zh-CN" altLang="en-US" sz="4800" dirty="0"/>
          </a:p>
        </p:txBody>
      </p:sp>
      <p:sp>
        <p:nvSpPr>
          <p:cNvPr id="3" name="内容占位符 2"/>
          <p:cNvSpPr>
            <a:spLocks noGrp="1"/>
          </p:cNvSpPr>
          <p:nvPr>
            <p:ph idx="1"/>
          </p:nvPr>
        </p:nvSpPr>
        <p:spPr>
          <a:xfrm>
            <a:off x="611560" y="476672"/>
            <a:ext cx="8136904" cy="3240360"/>
          </a:xfrm>
        </p:spPr>
        <p:txBody>
          <a:bodyPr>
            <a:noAutofit/>
          </a:bodyPr>
          <a:lstStyle/>
          <a:p>
            <a:pPr lvl="0">
              <a:lnSpc>
                <a:spcPct val="150000"/>
              </a:lnSpc>
            </a:pPr>
            <a:r>
              <a:rPr lang="zh-CN" altLang="zh-CN" sz="3200" dirty="0"/>
              <a:t>课堂小结表演（</a:t>
            </a:r>
            <a:r>
              <a:rPr lang="en-US" altLang="zh-CN" sz="3200" dirty="0"/>
              <a:t>Act</a:t>
            </a:r>
            <a:r>
              <a:rPr lang="zh-CN" altLang="zh-CN" sz="3200" dirty="0"/>
              <a:t>）阶段</a:t>
            </a:r>
            <a:endParaRPr lang="en-US" altLang="zh-CN" sz="3200" dirty="0"/>
          </a:p>
          <a:p>
            <a:pPr lvl="1">
              <a:lnSpc>
                <a:spcPct val="150000"/>
              </a:lnSpc>
            </a:pPr>
            <a:r>
              <a:rPr lang="zh-CN" altLang="en-US" sz="2200" dirty="0"/>
              <a:t>创设多媒体</a:t>
            </a:r>
            <a:r>
              <a:rPr lang="zh-CN" altLang="en-US" sz="2200" dirty="0" smtClean="0"/>
              <a:t>情境</a:t>
            </a:r>
            <a:endParaRPr lang="en-US" altLang="zh-CN" sz="3200" dirty="0" smtClean="0"/>
          </a:p>
          <a:p>
            <a:pPr>
              <a:lnSpc>
                <a:spcPct val="150000"/>
              </a:lnSpc>
            </a:pPr>
            <a:r>
              <a:rPr lang="zh-CN" altLang="en-US" sz="3200" dirty="0" smtClean="0"/>
              <a:t>在个别时间点的应用</a:t>
            </a:r>
            <a:endParaRPr lang="en-US" altLang="zh-CN" sz="3200" dirty="0" smtClean="0"/>
          </a:p>
          <a:p>
            <a:pPr lvl="1">
              <a:lnSpc>
                <a:spcPct val="150000"/>
              </a:lnSpc>
            </a:pPr>
            <a:r>
              <a:rPr lang="zh-CN" altLang="en-US" sz="2200" dirty="0" smtClean="0"/>
              <a:t>在教学</a:t>
            </a:r>
            <a:r>
              <a:rPr lang="zh-CN" altLang="en-US" sz="2200" dirty="0"/>
              <a:t>重点</a:t>
            </a:r>
            <a:r>
              <a:rPr lang="zh-CN" altLang="en-US" sz="2200" dirty="0" smtClean="0"/>
              <a:t>讲解时，加强重点词、句、</a:t>
            </a:r>
            <a:r>
              <a:rPr lang="zh-CN" altLang="en-US" sz="2200" dirty="0"/>
              <a:t>段</a:t>
            </a:r>
            <a:endParaRPr lang="en-US" altLang="zh-CN" sz="2200" dirty="0" smtClean="0"/>
          </a:p>
          <a:p>
            <a:pPr lvl="1">
              <a:lnSpc>
                <a:spcPct val="150000"/>
              </a:lnSpc>
            </a:pPr>
            <a:r>
              <a:rPr lang="zh-CN" altLang="zh-CN" sz="2200" dirty="0" smtClean="0"/>
              <a:t>在</a:t>
            </a:r>
            <a:r>
              <a:rPr lang="zh-CN" altLang="zh-CN" sz="2200" dirty="0"/>
              <a:t>学生需要用形象的感性材料帮助理解课文内容</a:t>
            </a:r>
            <a:r>
              <a:rPr lang="zh-CN" altLang="zh-CN" sz="2200" dirty="0" smtClean="0"/>
              <a:t>时</a:t>
            </a:r>
            <a:endParaRPr lang="zh-CN" altLang="zh-CN" sz="2200" dirty="0"/>
          </a:p>
          <a:p>
            <a:pPr lvl="1">
              <a:lnSpc>
                <a:spcPct val="150000"/>
              </a:lnSpc>
            </a:pPr>
            <a:r>
              <a:rPr lang="zh-CN" altLang="zh-CN" sz="2200" dirty="0" smtClean="0"/>
              <a:t>提供</a:t>
            </a:r>
            <a:r>
              <a:rPr lang="zh-CN" altLang="zh-CN" sz="2200" dirty="0"/>
              <a:t>相关图文资料， 开阔学生的视野， 帮助学生了解英汉文化</a:t>
            </a:r>
            <a:r>
              <a:rPr lang="zh-CN" altLang="zh-CN" sz="2200" dirty="0" smtClean="0"/>
              <a:t>差异</a:t>
            </a:r>
            <a:endParaRPr lang="zh-CN" altLang="zh-CN" sz="2200" dirty="0"/>
          </a:p>
        </p:txBody>
      </p:sp>
    </p:spTree>
    <p:extLst>
      <p:ext uri="{BB962C8B-B14F-4D97-AF65-F5344CB8AC3E}">
        <p14:creationId xmlns:p14="http://schemas.microsoft.com/office/powerpoint/2010/main" val="502557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热">
  <a:themeElements>
    <a:clrScheme name="波形">
      <a:dk1>
        <a:sysClr val="windowText" lastClr="000000"/>
      </a:dk1>
      <a:lt1>
        <a:sysClr val="window" lastClr="C7EDCC"/>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TC101859868[[fn=热]]</Template>
  <TotalTime>827</TotalTime>
  <Words>3533</Words>
  <Application>Microsoft Office PowerPoint</Application>
  <PresentationFormat>全屏显示(4:3)</PresentationFormat>
  <Paragraphs>370</Paragraphs>
  <Slides>82</Slides>
  <Notes>0</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热</vt:lpstr>
      <vt:lpstr>英语教学资源的 设计与开发</vt:lpstr>
      <vt:lpstr>组员及分工</vt:lpstr>
      <vt:lpstr>英语教学资源概述 与需求分析</vt:lpstr>
      <vt:lpstr>基本定义</vt:lpstr>
      <vt:lpstr>英语学科特点</vt:lpstr>
      <vt:lpstr>英语教学特征</vt:lpstr>
      <vt:lpstr>多媒体资源对英语教学的优势</vt:lpstr>
      <vt:lpstr>教学资源应用环节</vt:lpstr>
      <vt:lpstr>教学资源应用环节</vt:lpstr>
      <vt:lpstr>教学资源应用问题</vt:lpstr>
      <vt:lpstr>教学资源应用现状</vt:lpstr>
      <vt:lpstr>教学资源开发原则</vt:lpstr>
      <vt:lpstr>资源需求分析</vt:lpstr>
      <vt:lpstr>资源需求分析</vt:lpstr>
      <vt:lpstr>资源需求分析</vt:lpstr>
      <vt:lpstr>英语教学资源的设计</vt:lpstr>
      <vt:lpstr>英语教学实例解析</vt:lpstr>
      <vt:lpstr>英语教学实例解析</vt:lpstr>
      <vt:lpstr>英语教学实例解析</vt:lpstr>
      <vt:lpstr>英语教学实例解析</vt:lpstr>
      <vt:lpstr>英语教学实例解析</vt:lpstr>
      <vt:lpstr>教材分析</vt:lpstr>
      <vt:lpstr>学情分析</vt:lpstr>
      <vt:lpstr>教学目标</vt:lpstr>
      <vt:lpstr>教学重点与难点</vt:lpstr>
      <vt:lpstr>教法分析</vt:lpstr>
      <vt:lpstr>教法分析</vt:lpstr>
      <vt:lpstr>教法分析</vt:lpstr>
      <vt:lpstr>教法分析</vt:lpstr>
      <vt:lpstr>英语教学资源的制作</vt:lpstr>
      <vt:lpstr>常用工具软件</vt:lpstr>
      <vt:lpstr>工具软件的选择</vt:lpstr>
      <vt:lpstr>工具软件的选择</vt:lpstr>
      <vt:lpstr>文本素材制备</vt:lpstr>
      <vt:lpstr>PowerPoint 演示文稿</vt:lpstr>
      <vt:lpstr>图片素材制备</vt:lpstr>
      <vt:lpstr>PowerPoint 演示文稿</vt:lpstr>
      <vt:lpstr>音频素材制备</vt:lpstr>
      <vt:lpstr>PowerPoint 演示文稿</vt:lpstr>
      <vt:lpstr>视频素材制备</vt:lpstr>
      <vt:lpstr>PowerPoint 演示文稿</vt:lpstr>
      <vt:lpstr>动画素材制备</vt:lpstr>
      <vt:lpstr>PowerPoint 演示文稿</vt:lpstr>
      <vt:lpstr>素材综合制备</vt:lpstr>
      <vt:lpstr>素材综合制备</vt:lpstr>
      <vt:lpstr>素材综合制备</vt:lpstr>
      <vt:lpstr>界面设计赏析</vt:lpstr>
      <vt:lpstr>界面设计赏析</vt:lpstr>
      <vt:lpstr>界面设计赏析</vt:lpstr>
      <vt:lpstr>界面设计赏析</vt:lpstr>
      <vt:lpstr>界面设计赏析</vt:lpstr>
      <vt:lpstr>界面设计赏析</vt:lpstr>
      <vt:lpstr>英语教学资源设计的 测试与评价</vt:lpstr>
      <vt:lpstr>测试与评价流程</vt:lpstr>
      <vt:lpstr>测试</vt:lpstr>
      <vt:lpstr>测试</vt:lpstr>
      <vt:lpstr>评价</vt:lpstr>
      <vt:lpstr>评价</vt:lpstr>
      <vt:lpstr>评价</vt:lpstr>
      <vt:lpstr>评价</vt:lpstr>
      <vt:lpstr>评价</vt:lpstr>
      <vt:lpstr>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lpstr>测试与评价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沈英俊</dc:creator>
  <cp:lastModifiedBy>沈英俊</cp:lastModifiedBy>
  <cp:revision>36</cp:revision>
  <dcterms:created xsi:type="dcterms:W3CDTF">2012-05-17T07:06:02Z</dcterms:created>
  <dcterms:modified xsi:type="dcterms:W3CDTF">2012-05-18T03:13:20Z</dcterms:modified>
</cp:coreProperties>
</file>