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3" r:id="rId2"/>
    <p:sldMasterId id="2147483688" r:id="rId3"/>
  </p:sldMasterIdLst>
  <p:notesMasterIdLst>
    <p:notesMasterId r:id="rId35"/>
  </p:notesMasterIdLst>
  <p:handoutMasterIdLst>
    <p:handoutMasterId r:id="rId36"/>
  </p:handoutMasterIdLst>
  <p:sldIdLst>
    <p:sldId id="256" r:id="rId4"/>
    <p:sldId id="606" r:id="rId5"/>
    <p:sldId id="617" r:id="rId6"/>
    <p:sldId id="618" r:id="rId7"/>
    <p:sldId id="619" r:id="rId8"/>
    <p:sldId id="620" r:id="rId9"/>
    <p:sldId id="621" r:id="rId10"/>
    <p:sldId id="622" r:id="rId11"/>
    <p:sldId id="623" r:id="rId12"/>
    <p:sldId id="624" r:id="rId13"/>
    <p:sldId id="625" r:id="rId14"/>
    <p:sldId id="626" r:id="rId15"/>
    <p:sldId id="627" r:id="rId16"/>
    <p:sldId id="628" r:id="rId17"/>
    <p:sldId id="629" r:id="rId18"/>
    <p:sldId id="630" r:id="rId19"/>
    <p:sldId id="631" r:id="rId20"/>
    <p:sldId id="632" r:id="rId21"/>
    <p:sldId id="633" r:id="rId22"/>
    <p:sldId id="634" r:id="rId23"/>
    <p:sldId id="635" r:id="rId24"/>
    <p:sldId id="636" r:id="rId25"/>
    <p:sldId id="637" r:id="rId26"/>
    <p:sldId id="638" r:id="rId27"/>
    <p:sldId id="641" r:id="rId28"/>
    <p:sldId id="642" r:id="rId29"/>
    <p:sldId id="643" r:id="rId30"/>
    <p:sldId id="644" r:id="rId31"/>
    <p:sldId id="645" r:id="rId32"/>
    <p:sldId id="646" r:id="rId33"/>
    <p:sldId id="565" r:id="rId3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2D050"/>
    <a:srgbClr val="1F497D"/>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5" autoAdjust="0"/>
    <p:restoredTop sz="86441" autoAdjust="0"/>
  </p:normalViewPr>
  <p:slideViewPr>
    <p:cSldViewPr>
      <p:cViewPr>
        <p:scale>
          <a:sx n="66" d="100"/>
          <a:sy n="66" d="100"/>
        </p:scale>
        <p:origin x="-432" y="-84"/>
      </p:cViewPr>
      <p:guideLst>
        <p:guide orient="horz" pos="2160"/>
        <p:guide pos="2880"/>
      </p:guideLst>
    </p:cSldViewPr>
  </p:slideViewPr>
  <p:outlineViewPr>
    <p:cViewPr>
      <p:scale>
        <a:sx n="33" d="100"/>
        <a:sy n="33" d="100"/>
      </p:scale>
      <p:origin x="0" y="2788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255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altLang="zh-CN" dirty="0" err="1" smtClean="0">
                <a:ea typeface="微软雅黑" pitchFamily="34" charset="-122"/>
              </a:rPr>
              <a:t>ULearning</a:t>
            </a:r>
            <a:r>
              <a:rPr lang="zh-CN" altLang="en-US" dirty="0" smtClean="0">
                <a:ea typeface="微软雅黑" pitchFamily="34" charset="-122"/>
              </a:rPr>
              <a:t>小组</a:t>
            </a:r>
            <a:endParaRPr lang="zh-CN" altLang="en-US" dirty="0">
              <a:ea typeface="微软雅黑" pitchFamily="34" charset="-122"/>
            </a:endParaRPr>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841EDF1-6549-46E6-A5F1-53FAD277D3AF}" type="datetimeFigureOut">
              <a:rPr lang="zh-CN" altLang="en-US" smtClean="0">
                <a:ea typeface="微软雅黑" pitchFamily="34" charset="-122"/>
              </a:rPr>
              <a:pPr/>
              <a:t>2014/4/23</a:t>
            </a:fld>
            <a:endParaRPr lang="zh-CN" altLang="en-US" dirty="0">
              <a:ea typeface="微软雅黑" pitchFamily="34" charset="-122"/>
            </a:endParaRPr>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dirty="0">
              <a:ea typeface="微软雅黑" pitchFamily="34" charset="-122"/>
            </a:endParaRPr>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A880EC-27B8-4A9A-A631-F7DE02B3F2B3}" type="slidenum">
              <a:rPr lang="zh-CN" altLang="en-US" smtClean="0">
                <a:ea typeface="微软雅黑" pitchFamily="34" charset="-122"/>
              </a:rPr>
              <a:pPr/>
              <a:t>‹#›</a:t>
            </a:fld>
            <a:endParaRPr lang="zh-CN" altLang="en-US" dirty="0">
              <a:ea typeface="微软雅黑" pitchFamily="34" charset="-122"/>
            </a:endParaRPr>
          </a:p>
        </p:txBody>
      </p:sp>
    </p:spTree>
    <p:extLst>
      <p:ext uri="{BB962C8B-B14F-4D97-AF65-F5344CB8AC3E}">
        <p14:creationId xmlns:p14="http://schemas.microsoft.com/office/powerpoint/2010/main" val="328670128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altLang="zh-CN" dirty="0" err="1" smtClean="0">
                <a:ea typeface="微软雅黑" pitchFamily="34" charset="-122"/>
              </a:rPr>
              <a:t>ULearning</a:t>
            </a:r>
            <a:r>
              <a:rPr lang="zh-CN" altLang="en-US" dirty="0" smtClean="0">
                <a:ea typeface="微软雅黑" pitchFamily="34" charset="-122"/>
              </a:rPr>
              <a:t>小组</a:t>
            </a:r>
            <a:endParaRPr lang="zh-CN" altLang="en-US" dirty="0">
              <a:ea typeface="微软雅黑" pitchFamily="34" charset="-122"/>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itchFamily="34" charset="-122"/>
              </a:defRPr>
            </a:lvl1pPr>
          </a:lstStyle>
          <a:p>
            <a:fld id="{DAE92D0C-CD34-4A6E-9780-0788DD8043FD}" type="datetimeFigureOut">
              <a:rPr lang="zh-CN" altLang="en-US" smtClean="0"/>
              <a:pPr/>
              <a:t>2014/4/23</a:t>
            </a:fld>
            <a:endParaRPr lang="zh-CN" altLang="en-US" dirty="0"/>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软雅黑" pitchFamily="34" charset="-122"/>
              </a:defRPr>
            </a:lvl1pPr>
          </a:lstStyle>
          <a:p>
            <a:fld id="{9855B5DC-3CAA-4815-916D-78B67ED47110}" type="slidenum">
              <a:rPr lang="zh-CN" altLang="en-US" smtClean="0"/>
              <a:pPr/>
              <a:t>‹#›</a:t>
            </a:fld>
            <a:endParaRPr lang="zh-CN" altLang="en-US" dirty="0"/>
          </a:p>
        </p:txBody>
      </p:sp>
    </p:spTree>
    <p:extLst>
      <p:ext uri="{BB962C8B-B14F-4D97-AF65-F5344CB8AC3E}">
        <p14:creationId xmlns:p14="http://schemas.microsoft.com/office/powerpoint/2010/main" val="391744143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微软雅黑" pitchFamily="34" charset="-122"/>
        <a:cs typeface="+mn-cs"/>
      </a:defRPr>
    </a:lvl1pPr>
    <a:lvl2pPr marL="457200" algn="l" defTabSz="914400" rtl="0" eaLnBrk="1" latinLnBrk="0" hangingPunct="1">
      <a:defRPr sz="1200" kern="1200">
        <a:solidFill>
          <a:schemeClr val="tx1"/>
        </a:solidFill>
        <a:latin typeface="+mn-lt"/>
        <a:ea typeface="微软雅黑" pitchFamily="34" charset="-122"/>
        <a:cs typeface="+mn-cs"/>
      </a:defRPr>
    </a:lvl2pPr>
    <a:lvl3pPr marL="914400" algn="l" defTabSz="914400" rtl="0" eaLnBrk="1" latinLnBrk="0" hangingPunct="1">
      <a:defRPr sz="1200" kern="1200">
        <a:solidFill>
          <a:schemeClr val="tx1"/>
        </a:solidFill>
        <a:latin typeface="+mn-lt"/>
        <a:ea typeface="微软雅黑" pitchFamily="34" charset="-122"/>
        <a:cs typeface="+mn-cs"/>
      </a:defRPr>
    </a:lvl3pPr>
    <a:lvl4pPr marL="1371600" algn="l" defTabSz="914400" rtl="0" eaLnBrk="1" latinLnBrk="0" hangingPunct="1">
      <a:defRPr sz="1200" kern="1200">
        <a:solidFill>
          <a:schemeClr val="tx1"/>
        </a:solidFill>
        <a:latin typeface="+mn-lt"/>
        <a:ea typeface="微软雅黑" pitchFamily="34" charset="-122"/>
        <a:cs typeface="+mn-cs"/>
      </a:defRPr>
    </a:lvl4pPr>
    <a:lvl5pPr marL="1828800" algn="l" defTabSz="914400" rtl="0" eaLnBrk="1" latinLnBrk="0" hangingPunct="1">
      <a:defRPr sz="1200" kern="1200">
        <a:solidFill>
          <a:schemeClr val="tx1"/>
        </a:solidFill>
        <a:latin typeface="+mn-lt"/>
        <a:ea typeface="微软雅黑"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2011.12.03</a:t>
            </a:r>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eaLnBrk="1" hangingPunct="1"/>
            <a:fld id="{C0B18AD3-AF13-45E1-ACC5-2925086E96E8}" type="slidenum">
              <a:rPr lang="zh-CN" altLang="en-US" smtClean="0"/>
              <a:pPr eaLnBrk="1" hangingPunct="1"/>
              <a:t>7</a:t>
            </a:fld>
            <a:endParaRPr lang="en-US" altLang="zh-CN" smtClean="0"/>
          </a:p>
        </p:txBody>
      </p:sp>
      <p:sp>
        <p:nvSpPr>
          <p:cNvPr id="19046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9046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zh-CN" alt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4" name="灯片编号占位符 3"/>
          <p:cNvSpPr>
            <a:spLocks noGrp="1"/>
          </p:cNvSpPr>
          <p:nvPr>
            <p:ph type="sldNum" sz="quarter" idx="5"/>
          </p:nvPr>
        </p:nvSpPr>
        <p:spPr/>
        <p:txBody>
          <a:bodyPr/>
          <a:lstStyle/>
          <a:p>
            <a:pPr>
              <a:defRPr/>
            </a:pPr>
            <a:fld id="{CF345B86-122B-4CAD-8C31-2F0D4027422A}" type="slidenum">
              <a:rPr lang="zh-CN" altLang="en-US" smtClean="0"/>
              <a:pPr>
                <a:defRPr/>
              </a:pPr>
              <a:t>10</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378507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578485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00640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effectLst>
            <a:reflection blurRad="6350" stA="52000" endA="300" endPos="35000" dir="5400000" sy="-100000" algn="bl" rotWithShape="0"/>
          </a:effectLst>
        </p:spPr>
        <p:txBody>
          <a:bodyPr/>
          <a:lstStyle>
            <a:lvl1pPr>
              <a:defRPr b="1">
                <a:latin typeface="微软雅黑" pitchFamily="34" charset="-122"/>
                <a:ea typeface="微软雅黑" pitchFamily="34" charset="-122"/>
              </a:defRPr>
            </a:lvl1p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1371600" y="3886200"/>
            <a:ext cx="6400800" cy="1752600"/>
          </a:xfrm>
        </p:spPr>
        <p:txBody>
          <a:bodyPr/>
          <a:lstStyle>
            <a:lvl1pPr marL="0" indent="0" algn="ctr">
              <a:buNone/>
              <a:defRPr b="1">
                <a:solidFill>
                  <a:schemeClr val="tx1">
                    <a:tint val="75000"/>
                  </a:schemeClr>
                </a:solidFill>
                <a:latin typeface="华文仿宋" pitchFamily="2" charset="-122"/>
                <a:ea typeface="华文仿宋" pitchFamily="2"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smtClean="0"/>
              <a:t>单击此处编辑母版副标题样式</a:t>
            </a:r>
            <a:endParaRPr lang="zh-CN" altLang="en-US" dirty="0"/>
          </a:p>
        </p:txBody>
      </p:sp>
      <p:pic>
        <p:nvPicPr>
          <p:cNvPr id="7" name="图片 6" descr="lc_logo.png"/>
          <p:cNvPicPr>
            <a:picLocks noChangeAspect="1"/>
          </p:cNvPicPr>
          <p:nvPr userDrawn="1"/>
        </p:nvPicPr>
        <p:blipFill>
          <a:blip r:embed="rId2" cstate="print"/>
          <a:stretch>
            <a:fillRect/>
          </a:stretch>
        </p:blipFill>
        <p:spPr>
          <a:xfrm>
            <a:off x="395536" y="332656"/>
            <a:ext cx="2374603" cy="673016"/>
          </a:xfrm>
          <a:prstGeom prst="rect">
            <a:avLst/>
          </a:prstGeom>
          <a:noFill/>
          <a:ln>
            <a:noFill/>
          </a:ln>
        </p:spPr>
      </p:pic>
      <p:pic>
        <p:nvPicPr>
          <p:cNvPr id="8" name="图片 7" descr="ulearninglogo.jpg"/>
          <p:cNvPicPr>
            <a:picLocks noChangeAspect="1"/>
          </p:cNvPicPr>
          <p:nvPr userDrawn="1"/>
        </p:nvPicPr>
        <p:blipFill>
          <a:blip r:embed="rId3" cstate="print"/>
          <a:stretch>
            <a:fillRect/>
          </a:stretch>
        </p:blipFill>
        <p:spPr>
          <a:xfrm>
            <a:off x="6876256" y="5452070"/>
            <a:ext cx="1828800" cy="857250"/>
          </a:xfrm>
          <a:prstGeom prst="rect">
            <a:avLst/>
          </a:prstGeom>
          <a:noFill/>
          <a:ln>
            <a:noFill/>
          </a:ln>
        </p:spPr>
      </p:pic>
      <p:sp>
        <p:nvSpPr>
          <p:cNvPr id="9" name="矩形 8"/>
          <p:cNvSpPr/>
          <p:nvPr userDrawn="1"/>
        </p:nvSpPr>
        <p:spPr>
          <a:xfrm>
            <a:off x="0" y="0"/>
            <a:ext cx="9144000" cy="1988840"/>
          </a:xfrm>
          <a:prstGeom prst="rect">
            <a:avLst/>
          </a:prstGeom>
          <a:gradFill flip="none" rotWithShape="1">
            <a:gsLst>
              <a:gs pos="0">
                <a:srgbClr val="0070C0"/>
              </a:gs>
              <a:gs pos="100000">
                <a:schemeClr val="accent1">
                  <a:tint val="23500"/>
                  <a:satMod val="160000"/>
                </a:schemeClr>
              </a:gs>
              <a:gs pos="100000">
                <a:schemeClr val="accent1">
                  <a:tint val="23500"/>
                  <a:satMod val="160000"/>
                </a:schemeClr>
              </a:gs>
            </a:gsLst>
            <a:lin ang="20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808000"/>
              </a:solidFill>
              <a:ea typeface="微软雅黑" pitchFamily="34" charset="-122"/>
            </a:endParaRPr>
          </a:p>
        </p:txBody>
      </p:sp>
      <p:pic>
        <p:nvPicPr>
          <p:cNvPr id="10" name="图片 9" descr="lc_logo.png"/>
          <p:cNvPicPr>
            <a:picLocks noChangeAspect="1"/>
          </p:cNvPicPr>
          <p:nvPr userDrawn="1"/>
        </p:nvPicPr>
        <p:blipFill>
          <a:blip r:embed="rId2" cstate="print"/>
          <a:stretch>
            <a:fillRect/>
          </a:stretch>
        </p:blipFill>
        <p:spPr>
          <a:xfrm>
            <a:off x="323527" y="404664"/>
            <a:ext cx="3324444" cy="942222"/>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15186860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02441228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88482719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88107943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132036801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06495402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49116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4911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80336379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pic>
        <p:nvPicPr>
          <p:cNvPr id="2" name="Picture 2" descr="F:\work\第二\天空纸板\未标题-9.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38371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节标题">
    <p:spTree>
      <p:nvGrpSpPr>
        <p:cNvPr id="1" name=""/>
        <p:cNvGrpSpPr/>
        <p:nvPr/>
      </p:nvGrpSpPr>
      <p:grpSpPr>
        <a:xfrm>
          <a:off x="0" y="0"/>
          <a:ext cx="0" cy="0"/>
          <a:chOff x="0" y="0"/>
          <a:chExt cx="0" cy="0"/>
        </a:xfrm>
      </p:grpSpPr>
      <p:pic>
        <p:nvPicPr>
          <p:cNvPr id="2" name="Picture 2" descr="F:\work\第二\天空纸板\未标题-9.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0155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76478CC-7358-4AA7-B6A7-4A2DAC454605}" type="slidenum">
              <a:rPr lang="zh-CN" altLang="en-US"/>
              <a:pPr>
                <a:defRPr/>
              </a:pPr>
              <a:t>‹#›</a:t>
            </a:fld>
            <a:endParaRPr lang="zh-CN" altLang="en-US"/>
          </a:p>
        </p:txBody>
      </p:sp>
    </p:spTree>
    <p:extLst>
      <p:ext uri="{BB962C8B-B14F-4D97-AF65-F5344CB8AC3E}">
        <p14:creationId xmlns:p14="http://schemas.microsoft.com/office/powerpoint/2010/main" val="2367940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lgn="ctr">
              <a:defRPr b="1">
                <a:latin typeface="华文中宋" pitchFamily="2" charset="-122"/>
                <a:ea typeface="华文中宋" pitchFamily="2" charset="-122"/>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lvl1pPr>
              <a:defRPr b="0">
                <a:latin typeface="+mj-lt"/>
                <a:ea typeface="黑体" pitchFamily="49" charset="-122"/>
                <a:cs typeface="Tahoma" pitchFamily="34" charset="0"/>
              </a:defRPr>
            </a:lvl1pPr>
            <a:lvl2pPr>
              <a:defRPr>
                <a:latin typeface="华文中宋" pitchFamily="2" charset="-122"/>
                <a:ea typeface="华文中宋" pitchFamily="2" charset="-122"/>
                <a:cs typeface="Tahoma" pitchFamily="34" charset="0"/>
              </a:defRPr>
            </a:lvl2pPr>
            <a:lvl3pPr>
              <a:defRPr>
                <a:latin typeface="Tahoma" pitchFamily="34" charset="0"/>
                <a:ea typeface="楷体" pitchFamily="49" charset="-122"/>
                <a:cs typeface="Tahoma" pitchFamily="34" charset="0"/>
              </a:defRPr>
            </a:lvl3pPr>
            <a:lvl4pPr>
              <a:defRPr>
                <a:latin typeface="Tahoma" pitchFamily="34" charset="0"/>
                <a:cs typeface="Tahoma" pitchFamily="34" charset="0"/>
              </a:defRPr>
            </a:lvl4pPr>
            <a:lvl5pPr>
              <a:defRPr>
                <a:latin typeface="Tahoma" pitchFamily="34" charset="0"/>
                <a:cs typeface="Tahoma" pitchFamily="34" charset="0"/>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pic>
        <p:nvPicPr>
          <p:cNvPr id="8" name="图片 7" descr="ulearninglogo.jpg"/>
          <p:cNvPicPr>
            <a:picLocks noChangeAspect="1"/>
          </p:cNvPicPr>
          <p:nvPr userDrawn="1"/>
        </p:nvPicPr>
        <p:blipFill>
          <a:blip r:embed="rId2" cstate="print"/>
          <a:stretch>
            <a:fillRect/>
          </a:stretch>
        </p:blipFill>
        <p:spPr>
          <a:xfrm>
            <a:off x="6876256" y="5445224"/>
            <a:ext cx="1828800" cy="857250"/>
          </a:xfrm>
          <a:prstGeom prst="rect">
            <a:avLst/>
          </a:prstGeom>
        </p:spPr>
      </p:pic>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99FA03F-B17E-433F-A758-6395A17A8E6E}" type="slidenum">
              <a:rPr lang="zh-CN" altLang="en-US"/>
              <a:pPr>
                <a:defRPr/>
              </a:pPr>
              <a:t>‹#›</a:t>
            </a:fld>
            <a:endParaRPr lang="zh-CN" altLang="en-US"/>
          </a:p>
        </p:txBody>
      </p:sp>
    </p:spTree>
    <p:extLst>
      <p:ext uri="{BB962C8B-B14F-4D97-AF65-F5344CB8AC3E}">
        <p14:creationId xmlns:p14="http://schemas.microsoft.com/office/powerpoint/2010/main" val="2988847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255B21E-4B01-4D0D-BC57-98E5EAC2601E}" type="slidenum">
              <a:rPr lang="zh-CN" altLang="en-US"/>
              <a:pPr>
                <a:defRPr/>
              </a:pPr>
              <a:t>‹#›</a:t>
            </a:fld>
            <a:endParaRPr lang="zh-CN" altLang="en-US"/>
          </a:p>
        </p:txBody>
      </p:sp>
    </p:spTree>
    <p:extLst>
      <p:ext uri="{BB962C8B-B14F-4D97-AF65-F5344CB8AC3E}">
        <p14:creationId xmlns:p14="http://schemas.microsoft.com/office/powerpoint/2010/main" val="21648783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F15A6148-04C8-4309-90DA-1F5EF074CEEC}" type="slidenum">
              <a:rPr lang="zh-CN" altLang="en-US"/>
              <a:pPr>
                <a:defRPr/>
              </a:pPr>
              <a:t>‹#›</a:t>
            </a:fld>
            <a:endParaRPr lang="zh-CN" altLang="en-US"/>
          </a:p>
        </p:txBody>
      </p:sp>
    </p:spTree>
    <p:extLst>
      <p:ext uri="{BB962C8B-B14F-4D97-AF65-F5344CB8AC3E}">
        <p14:creationId xmlns:p14="http://schemas.microsoft.com/office/powerpoint/2010/main" val="8308670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233B2CC5-F7BD-4976-B234-18A8BB33BFAF}" type="slidenum">
              <a:rPr lang="zh-CN" altLang="en-US"/>
              <a:pPr>
                <a:defRPr/>
              </a:pPr>
              <a:t>‹#›</a:t>
            </a:fld>
            <a:endParaRPr lang="zh-CN" altLang="en-US"/>
          </a:p>
        </p:txBody>
      </p:sp>
    </p:spTree>
    <p:extLst>
      <p:ext uri="{BB962C8B-B14F-4D97-AF65-F5344CB8AC3E}">
        <p14:creationId xmlns:p14="http://schemas.microsoft.com/office/powerpoint/2010/main" val="33571500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73EC15CC-14DF-4C53-A7EF-C7A8BBD3C4AC}" type="slidenum">
              <a:rPr lang="zh-CN" altLang="en-US"/>
              <a:pPr>
                <a:defRPr/>
              </a:pPr>
              <a:t>‹#›</a:t>
            </a:fld>
            <a:endParaRPr lang="zh-CN" altLang="en-US"/>
          </a:p>
        </p:txBody>
      </p:sp>
    </p:spTree>
    <p:extLst>
      <p:ext uri="{BB962C8B-B14F-4D97-AF65-F5344CB8AC3E}">
        <p14:creationId xmlns:p14="http://schemas.microsoft.com/office/powerpoint/2010/main" val="15517314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D439A4F3-5FF4-468B-B0AC-20A6C022A16B}" type="slidenum">
              <a:rPr lang="zh-CN" altLang="en-US"/>
              <a:pPr>
                <a:defRPr/>
              </a:pPr>
              <a:t>‹#›</a:t>
            </a:fld>
            <a:endParaRPr lang="zh-CN" altLang="en-US"/>
          </a:p>
        </p:txBody>
      </p:sp>
    </p:spTree>
    <p:extLst>
      <p:ext uri="{BB962C8B-B14F-4D97-AF65-F5344CB8AC3E}">
        <p14:creationId xmlns:p14="http://schemas.microsoft.com/office/powerpoint/2010/main" val="4381407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141BE66C-6601-4FAC-AD38-7B205F0F1D2A}" type="slidenum">
              <a:rPr lang="zh-CN" altLang="en-US"/>
              <a:pPr>
                <a:defRPr/>
              </a:pPr>
              <a:t>‹#›</a:t>
            </a:fld>
            <a:endParaRPr lang="zh-CN" altLang="en-US"/>
          </a:p>
        </p:txBody>
      </p:sp>
    </p:spTree>
    <p:extLst>
      <p:ext uri="{BB962C8B-B14F-4D97-AF65-F5344CB8AC3E}">
        <p14:creationId xmlns:p14="http://schemas.microsoft.com/office/powerpoint/2010/main" val="14154761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A1A6B4CA-33B4-4313-8E3F-F0AD43C1E872}" type="slidenum">
              <a:rPr lang="zh-CN" altLang="en-US"/>
              <a:pPr>
                <a:defRPr/>
              </a:pPr>
              <a:t>‹#›</a:t>
            </a:fld>
            <a:endParaRPr lang="zh-CN" altLang="en-US"/>
          </a:p>
        </p:txBody>
      </p:sp>
    </p:spTree>
    <p:extLst>
      <p:ext uri="{BB962C8B-B14F-4D97-AF65-F5344CB8AC3E}">
        <p14:creationId xmlns:p14="http://schemas.microsoft.com/office/powerpoint/2010/main" val="40319629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9171A82-D8F9-4571-96F6-15656A8EC2E0}" type="slidenum">
              <a:rPr lang="zh-CN" altLang="en-US"/>
              <a:pPr>
                <a:defRPr/>
              </a:pPr>
              <a:t>‹#›</a:t>
            </a:fld>
            <a:endParaRPr lang="zh-CN" altLang="en-US"/>
          </a:p>
        </p:txBody>
      </p:sp>
    </p:spTree>
    <p:extLst>
      <p:ext uri="{BB962C8B-B14F-4D97-AF65-F5344CB8AC3E}">
        <p14:creationId xmlns:p14="http://schemas.microsoft.com/office/powerpoint/2010/main" val="42257024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327F1AA-5C50-40A7-99CC-D7169B497F17}" type="slidenum">
              <a:rPr lang="zh-CN" altLang="en-US"/>
              <a:pPr>
                <a:defRPr/>
              </a:pPr>
              <a:t>‹#›</a:t>
            </a:fld>
            <a:endParaRPr lang="zh-CN" altLang="en-US"/>
          </a:p>
        </p:txBody>
      </p:sp>
    </p:spTree>
    <p:extLst>
      <p:ext uri="{BB962C8B-B14F-4D97-AF65-F5344CB8AC3E}">
        <p14:creationId xmlns:p14="http://schemas.microsoft.com/office/powerpoint/2010/main" val="2188578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2996952"/>
            <a:ext cx="7772400" cy="1362075"/>
          </a:xfrm>
          <a:effectLst>
            <a:outerShdw blurRad="50800" dist="38100" dir="2700000" algn="tl" rotWithShape="0">
              <a:prstClr val="black">
                <a:alpha val="40000"/>
              </a:prstClr>
            </a:outerShdw>
          </a:effectLst>
        </p:spPr>
        <p:txBody>
          <a:bodyPr anchor="t">
            <a:noAutofit/>
          </a:bodyPr>
          <a:lstStyle>
            <a:lvl1pPr algn="ctr">
              <a:defRPr sz="4400" b="1" cap="all">
                <a:solidFill>
                  <a:srgbClr val="990000"/>
                </a:solidFill>
                <a:latin typeface="方正姚体" pitchFamily="2" charset="-122"/>
                <a:ea typeface="方正姚体" pitchFamily="2" charset="-122"/>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722313" y="436510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dirty="0" smtClean="0"/>
              <a:t>单击此处编辑母版文本样式</a:t>
            </a:r>
          </a:p>
        </p:txBody>
      </p:sp>
      <p:pic>
        <p:nvPicPr>
          <p:cNvPr id="10" name="图片 9" descr="learningcell.jpg"/>
          <p:cNvPicPr>
            <a:picLocks noChangeAspect="1"/>
          </p:cNvPicPr>
          <p:nvPr userDrawn="1"/>
        </p:nvPicPr>
        <p:blipFill>
          <a:blip r:embed="rId2" cstate="print"/>
          <a:stretch>
            <a:fillRect/>
          </a:stretch>
        </p:blipFill>
        <p:spPr>
          <a:xfrm>
            <a:off x="3827512" y="1412776"/>
            <a:ext cx="1608584" cy="1515333"/>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b="1">
                <a:latin typeface="微软雅黑" pitchFamily="34" charset="-122"/>
                <a:ea typeface="微软雅黑" pitchFamily="34" charset="-122"/>
              </a:defRPr>
            </a:lvl1pPr>
          </a:lstStyle>
          <a:p>
            <a:r>
              <a:rPr lang="zh-CN" altLang="en-US" dirty="0" smtClean="0"/>
              <a:t>单击此处编辑母版标题样式</a:t>
            </a:r>
            <a:endParaRPr lang="zh-CN" altLang="en-US" dirty="0"/>
          </a:p>
        </p:txBody>
      </p:sp>
      <p:sp>
        <p:nvSpPr>
          <p:cNvPr id="3" name="内容占位符 2"/>
          <p:cNvSpPr>
            <a:spLocks noGrp="1"/>
          </p:cNvSpPr>
          <p:nvPr>
            <p:ph sz="half" idx="1"/>
          </p:nvPr>
        </p:nvSpPr>
        <p:spPr>
          <a:xfrm>
            <a:off x="457200" y="1600200"/>
            <a:ext cx="4038600" cy="4525963"/>
          </a:xfrm>
        </p:spPr>
        <p:txBody>
          <a:bodyPr/>
          <a:lstStyle>
            <a:lvl1pPr>
              <a:defRPr sz="2800" b="0">
                <a:latin typeface="黑体" pitchFamily="49" charset="-122"/>
                <a:ea typeface="黑体" pitchFamily="49" charset="-122"/>
              </a:defRPr>
            </a:lvl1pPr>
            <a:lvl2pPr>
              <a:defRPr sz="2400">
                <a:latin typeface="华文中宋" pitchFamily="2" charset="-122"/>
                <a:ea typeface="华文中宋" pitchFamily="2" charset="-122"/>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8200" y="1600200"/>
            <a:ext cx="4038600" cy="4525963"/>
          </a:xfrm>
        </p:spPr>
        <p:txBody>
          <a:bodyPr/>
          <a:lstStyle>
            <a:lvl1pPr>
              <a:defRPr sz="2800" b="0">
                <a:latin typeface="黑体" pitchFamily="49" charset="-122"/>
                <a:ea typeface="黑体" pitchFamily="49" charset="-122"/>
              </a:defRPr>
            </a:lvl1pPr>
            <a:lvl2pPr>
              <a:defRPr sz="2400">
                <a:latin typeface="华文中宋" pitchFamily="2" charset="-122"/>
                <a:ea typeface="华文中宋" pitchFamily="2" charset="-122"/>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966386C-5333-495E-BE34-B39FB1944FBC}" type="datetimeFigureOut">
              <a:rPr lang="zh-CN" altLang="en-US" smtClean="0"/>
              <a:pPr/>
              <a:t>2014/4/23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88C8FCC-8646-468B-B3CC-9FCA5BE098CB}" type="slidenum">
              <a:rPr lang="zh-CN" altLang="en-US" smtClean="0"/>
              <a:pPr/>
              <a:t>‹#›</a:t>
            </a:fld>
            <a:endParaRPr lang="zh-CN" altLang="en-US"/>
          </a:p>
        </p:txBody>
      </p:sp>
    </p:spTree>
    <p:extLst>
      <p:ext uri="{BB962C8B-B14F-4D97-AF65-F5344CB8AC3E}">
        <p14:creationId xmlns:p14="http://schemas.microsoft.com/office/powerpoint/2010/main" val="2316457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图片 5" descr="未命名-1.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2425" y="285750"/>
            <a:ext cx="93345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234940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20979480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158269746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981075"/>
            <a:ext cx="4038600" cy="4784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981075"/>
            <a:ext cx="4038600" cy="4784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73549740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png"/><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7.jpeg"/><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微软雅黑" pitchFamily="34" charset="-122"/>
              </a:defRPr>
            </a:lvl1pPr>
          </a:lstStyle>
          <a:p>
            <a:fld id="{7521CFA2-C643-4712-A4D0-5F4DAEFF807F}" type="datetime1">
              <a:rPr lang="zh-CN" altLang="en-US" smtClean="0"/>
              <a:pPr/>
              <a:t>2014/4/23</a:t>
            </a:fld>
            <a:endParaRPr lang="zh-CN" altLang="en-US" dirty="0"/>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微软雅黑" pitchFamily="34" charset="-122"/>
              </a:defRPr>
            </a:lvl1pPr>
          </a:lstStyle>
          <a:p>
            <a:r>
              <a:rPr lang="en-US" altLang="zh-CN" dirty="0" smtClean="0"/>
              <a:t>Learning Cell http://lcell.bnu.edu.cn/index.jsp</a:t>
            </a:r>
            <a:endParaRPr lang="zh-CN" altLang="en-US" dirty="0"/>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微软雅黑" pitchFamily="34" charset="-122"/>
              </a:defRPr>
            </a:lvl1pPr>
          </a:lstStyle>
          <a:p>
            <a:fld id="{0C913308-F349-4B6D-A68A-DD1791B4A57B}" type="slidenum">
              <a:rPr lang="zh-CN" altLang="en-US" smtClean="0"/>
              <a:pPr/>
              <a:t>‹#›</a:t>
            </a:fld>
            <a:endParaRPr lang="zh-CN" altLang="en-US" dirty="0"/>
          </a:p>
        </p:txBody>
      </p:sp>
      <p:sp>
        <p:nvSpPr>
          <p:cNvPr id="7" name="TextBox 6"/>
          <p:cNvSpPr txBox="1"/>
          <p:nvPr userDrawn="1"/>
        </p:nvSpPr>
        <p:spPr>
          <a:xfrm>
            <a:off x="3491880" y="107340"/>
            <a:ext cx="5508104" cy="369332"/>
          </a:xfrm>
          <a:prstGeom prst="rect">
            <a:avLst/>
          </a:prstGeom>
          <a:noFill/>
        </p:spPr>
        <p:txBody>
          <a:bodyPr wrap="square" rtlCol="0">
            <a:spAutoFit/>
          </a:bodyPr>
          <a:lstStyle/>
          <a:p>
            <a:r>
              <a:rPr lang="zh-CN" altLang="en-US" dirty="0" smtClean="0">
                <a:latin typeface="华文仿宋" pitchFamily="2" charset="-122"/>
                <a:ea typeface="华文仿宋" pitchFamily="2" charset="-122"/>
              </a:rPr>
              <a:t>北京师范大学现代教育技术研究所 泛在学习研究小组</a:t>
            </a:r>
            <a:endParaRPr lang="zh-CN" altLang="en-US" dirty="0">
              <a:latin typeface="华文仿宋" pitchFamily="2" charset="-122"/>
              <a:ea typeface="华文仿宋" pitchFamily="2" charset="-122"/>
            </a:endParaRPr>
          </a:p>
        </p:txBody>
      </p:sp>
      <p:pic>
        <p:nvPicPr>
          <p:cNvPr id="8" name="图片 7" descr="lc_logo.png"/>
          <p:cNvPicPr>
            <a:picLocks noChangeAspect="1"/>
          </p:cNvPicPr>
          <p:nvPr userDrawn="1"/>
        </p:nvPicPr>
        <p:blipFill>
          <a:blip r:embed="rId7" cstate="print"/>
          <a:stretch>
            <a:fillRect/>
          </a:stretch>
        </p:blipFill>
        <p:spPr>
          <a:xfrm>
            <a:off x="395536" y="332656"/>
            <a:ext cx="2374603" cy="673016"/>
          </a:xfrm>
          <a:prstGeom prst="rect">
            <a:avLst/>
          </a:prstGeom>
          <a:noFill/>
          <a:ln>
            <a:noFill/>
          </a:ln>
        </p:spPr>
      </p:pic>
      <p:pic>
        <p:nvPicPr>
          <p:cNvPr id="9" name="图片 8" descr="ulearninglogo.jpg"/>
          <p:cNvPicPr>
            <a:picLocks noChangeAspect="1"/>
          </p:cNvPicPr>
          <p:nvPr userDrawn="1"/>
        </p:nvPicPr>
        <p:blipFill>
          <a:blip r:embed="rId8" cstate="print"/>
          <a:stretch>
            <a:fillRect/>
          </a:stretch>
        </p:blipFill>
        <p:spPr>
          <a:xfrm>
            <a:off x="6876256" y="5452070"/>
            <a:ext cx="1828800" cy="857250"/>
          </a:xfrm>
          <a:prstGeom prst="rect">
            <a:avLst/>
          </a:prstGeom>
          <a:noFill/>
          <a:ln>
            <a:noFill/>
          </a:ln>
        </p:spPr>
      </p:pic>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10" name="Rectangle 17"/>
          <p:cNvSpPr>
            <a:spLocks noChangeArrowheads="1"/>
          </p:cNvSpPr>
          <p:nvPr userDrawn="1"/>
        </p:nvSpPr>
        <p:spPr bwMode="gray">
          <a:xfrm>
            <a:off x="0" y="-27384"/>
            <a:ext cx="9144000" cy="1340768"/>
          </a:xfrm>
          <a:prstGeom prst="rect">
            <a:avLst/>
          </a:prstGeom>
          <a:gradFill flip="none" rotWithShape="1">
            <a:gsLst>
              <a:gs pos="0">
                <a:srgbClr val="0070C0"/>
              </a:gs>
              <a:gs pos="100000">
                <a:schemeClr val="hlink">
                  <a:gamma/>
                  <a:tint val="0"/>
                  <a:invGamma/>
                </a:schemeClr>
              </a:gs>
            </a:gsLst>
            <a:lin ang="5400000" scaled="1"/>
            <a:tileRect/>
          </a:gradFill>
          <a:ln w="9525">
            <a:noFill/>
            <a:miter lim="800000"/>
            <a:headEnd/>
            <a:tailEnd/>
          </a:ln>
          <a:effectLst/>
        </p:spPr>
        <p:txBody>
          <a:bodyPr wrap="none" anchor="ctr"/>
          <a:lstStyle/>
          <a:p>
            <a:endParaRPr lang="zh-CN" altLang="en-US" dirty="0">
              <a:ea typeface="微软雅黑" pitchFamily="34" charset="-122"/>
            </a:endParaRPr>
          </a:p>
        </p:txBody>
      </p:sp>
      <p:grpSp>
        <p:nvGrpSpPr>
          <p:cNvPr id="11" name="组合 10"/>
          <p:cNvGrpSpPr/>
          <p:nvPr userDrawn="1"/>
        </p:nvGrpSpPr>
        <p:grpSpPr>
          <a:xfrm>
            <a:off x="0" y="6327180"/>
            <a:ext cx="9144000" cy="558204"/>
            <a:chOff x="0" y="6324599"/>
            <a:chExt cx="9144000" cy="542924"/>
          </a:xfrm>
        </p:grpSpPr>
        <p:pic>
          <p:nvPicPr>
            <p:cNvPr id="12" name="Picture 16" descr="1"/>
            <p:cNvPicPr>
              <a:picLocks noChangeAspect="1" noChangeArrowheads="1"/>
            </p:cNvPicPr>
            <p:nvPr userDrawn="1"/>
          </p:nvPicPr>
          <p:blipFill>
            <a:blip r:embed="rId9" cstate="print"/>
            <a:srcRect b="38461"/>
            <a:stretch>
              <a:fillRect/>
            </a:stretch>
          </p:blipFill>
          <p:spPr bwMode="auto">
            <a:xfrm>
              <a:off x="0" y="6324599"/>
              <a:ext cx="9144000" cy="542924"/>
            </a:xfrm>
            <a:prstGeom prst="rect">
              <a:avLst/>
            </a:prstGeom>
            <a:noFill/>
          </p:spPr>
        </p:pic>
        <p:pic>
          <p:nvPicPr>
            <p:cNvPr id="13" name="Picture 26" descr="b_1"/>
            <p:cNvPicPr>
              <a:picLocks noChangeAspect="1" noChangeArrowheads="1"/>
            </p:cNvPicPr>
            <p:nvPr userDrawn="1"/>
          </p:nvPicPr>
          <p:blipFill>
            <a:blip r:embed="rId10" cstate="print"/>
            <a:srcRect/>
            <a:stretch>
              <a:fillRect/>
            </a:stretch>
          </p:blipFill>
          <p:spPr bwMode="auto">
            <a:xfrm>
              <a:off x="7358082" y="6500837"/>
              <a:ext cx="646113" cy="280987"/>
            </a:xfrm>
            <a:prstGeom prst="rect">
              <a:avLst/>
            </a:prstGeom>
            <a:noFill/>
          </p:spPr>
        </p:pic>
        <p:pic>
          <p:nvPicPr>
            <p:cNvPr id="14" name="Picture 21" descr="artplus_nature_naturalcity42_i"/>
            <p:cNvPicPr>
              <a:picLocks noChangeAspect="1" noChangeArrowheads="1"/>
            </p:cNvPicPr>
            <p:nvPr userDrawn="1"/>
          </p:nvPicPr>
          <p:blipFill>
            <a:blip r:embed="rId11" cstate="print"/>
            <a:srcRect/>
            <a:stretch>
              <a:fillRect/>
            </a:stretch>
          </p:blipFill>
          <p:spPr bwMode="auto">
            <a:xfrm>
              <a:off x="8072462" y="6403048"/>
              <a:ext cx="857255" cy="454954"/>
            </a:xfrm>
            <a:prstGeom prst="rect">
              <a:avLst/>
            </a:prstGeom>
            <a:noFill/>
          </p:spPr>
        </p:pic>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700" r:id="rId5"/>
  </p:sldLayoutIdLst>
  <p:timing>
    <p:tnLst>
      <p:par>
        <p:cTn id="1" dur="indefinite" restart="never" nodeType="tmRoot"/>
      </p:par>
    </p:tnLst>
  </p:timing>
  <p:hf hdr="0" dt="0"/>
  <p:txStyles>
    <p:titleStyle>
      <a:lvl1pPr algn="ctr" defTabSz="914400" rtl="0" eaLnBrk="1" latinLnBrk="0" hangingPunct="1">
        <a:spcBef>
          <a:spcPct val="0"/>
        </a:spcBef>
        <a:buNone/>
        <a:defRPr sz="4400" b="1" kern="1200">
          <a:solidFill>
            <a:schemeClr val="tx1"/>
          </a:solidFill>
          <a:latin typeface="微软雅黑" pitchFamily="34" charset="-122"/>
          <a:ea typeface="微软雅黑" pitchFamily="34" charset="-122"/>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黑体" pitchFamily="49" charset="-122"/>
          <a:ea typeface="黑体" pitchFamily="49"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华文中宋" pitchFamily="2" charset="-122"/>
          <a:ea typeface="华文中宋" pitchFamily="2"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微软雅黑" pitchFamily="34" charset="-122"/>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微软雅黑" pitchFamily="34" charset="-122"/>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10"/>
          <p:cNvSpPr>
            <a:spLocks noGrp="1" noChangeArrowheads="1"/>
          </p:cNvSpPr>
          <p:nvPr>
            <p:ph type="title"/>
          </p:nvPr>
        </p:nvSpPr>
        <p:spPr bwMode="auto">
          <a:xfrm>
            <a:off x="457200" y="274638"/>
            <a:ext cx="82296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12"/>
          <p:cNvSpPr>
            <a:spLocks noGrp="1" noChangeArrowheads="1"/>
          </p:cNvSpPr>
          <p:nvPr>
            <p:ph type="body" idx="1"/>
          </p:nvPr>
        </p:nvSpPr>
        <p:spPr bwMode="auto">
          <a:xfrm>
            <a:off x="457200" y="981075"/>
            <a:ext cx="8229600" cy="478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Tree>
    <p:extLst>
      <p:ext uri="{BB962C8B-B14F-4D97-AF65-F5344CB8AC3E}">
        <p14:creationId xmlns:p14="http://schemas.microsoft.com/office/powerpoint/2010/main" val="326271235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6" r:id="rId12"/>
    <p:sldLayoutId id="2147483687" r:id="rId13"/>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2400">
          <a:solidFill>
            <a:srgbClr val="1C1C1C"/>
          </a:solidFill>
          <a:latin typeface="+mj-lt"/>
          <a:ea typeface="+mj-ea"/>
          <a:cs typeface="+mj-cs"/>
        </a:defRPr>
      </a:lvl1pPr>
      <a:lvl2pPr algn="l" rtl="0" eaLnBrk="0" fontAlgn="base" hangingPunct="0">
        <a:spcBef>
          <a:spcPct val="0"/>
        </a:spcBef>
        <a:spcAft>
          <a:spcPct val="0"/>
        </a:spcAft>
        <a:defRPr sz="2400">
          <a:solidFill>
            <a:srgbClr val="1C1C1C"/>
          </a:solidFill>
          <a:latin typeface="黑体" pitchFamily="2" charset="-122"/>
          <a:ea typeface="黑体" pitchFamily="2" charset="-122"/>
        </a:defRPr>
      </a:lvl2pPr>
      <a:lvl3pPr algn="l" rtl="0" eaLnBrk="0" fontAlgn="base" hangingPunct="0">
        <a:spcBef>
          <a:spcPct val="0"/>
        </a:spcBef>
        <a:spcAft>
          <a:spcPct val="0"/>
        </a:spcAft>
        <a:defRPr sz="2400">
          <a:solidFill>
            <a:srgbClr val="1C1C1C"/>
          </a:solidFill>
          <a:latin typeface="黑体" pitchFamily="2" charset="-122"/>
          <a:ea typeface="黑体" pitchFamily="2" charset="-122"/>
        </a:defRPr>
      </a:lvl3pPr>
      <a:lvl4pPr algn="l" rtl="0" eaLnBrk="0" fontAlgn="base" hangingPunct="0">
        <a:spcBef>
          <a:spcPct val="0"/>
        </a:spcBef>
        <a:spcAft>
          <a:spcPct val="0"/>
        </a:spcAft>
        <a:defRPr sz="2400">
          <a:solidFill>
            <a:srgbClr val="1C1C1C"/>
          </a:solidFill>
          <a:latin typeface="黑体" pitchFamily="2" charset="-122"/>
          <a:ea typeface="黑体" pitchFamily="2" charset="-122"/>
        </a:defRPr>
      </a:lvl4pPr>
      <a:lvl5pPr algn="l" rtl="0" eaLnBrk="0" fontAlgn="base" hangingPunct="0">
        <a:spcBef>
          <a:spcPct val="0"/>
        </a:spcBef>
        <a:spcAft>
          <a:spcPct val="0"/>
        </a:spcAft>
        <a:defRPr sz="2400">
          <a:solidFill>
            <a:srgbClr val="1C1C1C"/>
          </a:solidFill>
          <a:latin typeface="黑体" pitchFamily="2" charset="-122"/>
          <a:ea typeface="黑体" pitchFamily="2" charset="-122"/>
        </a:defRPr>
      </a:lvl5pPr>
      <a:lvl6pPr marL="457200" algn="l" rtl="0" fontAlgn="base">
        <a:spcBef>
          <a:spcPct val="0"/>
        </a:spcBef>
        <a:spcAft>
          <a:spcPct val="0"/>
        </a:spcAft>
        <a:defRPr sz="2400">
          <a:solidFill>
            <a:srgbClr val="1C1C1C"/>
          </a:solidFill>
          <a:latin typeface="黑体" pitchFamily="2" charset="-122"/>
          <a:ea typeface="黑体" pitchFamily="2" charset="-122"/>
        </a:defRPr>
      </a:lvl6pPr>
      <a:lvl7pPr marL="914400" algn="l" rtl="0" fontAlgn="base">
        <a:spcBef>
          <a:spcPct val="0"/>
        </a:spcBef>
        <a:spcAft>
          <a:spcPct val="0"/>
        </a:spcAft>
        <a:defRPr sz="2400">
          <a:solidFill>
            <a:srgbClr val="1C1C1C"/>
          </a:solidFill>
          <a:latin typeface="黑体" pitchFamily="2" charset="-122"/>
          <a:ea typeface="黑体" pitchFamily="2" charset="-122"/>
        </a:defRPr>
      </a:lvl7pPr>
      <a:lvl8pPr marL="1371600" algn="l" rtl="0" fontAlgn="base">
        <a:spcBef>
          <a:spcPct val="0"/>
        </a:spcBef>
        <a:spcAft>
          <a:spcPct val="0"/>
        </a:spcAft>
        <a:defRPr sz="2400">
          <a:solidFill>
            <a:srgbClr val="1C1C1C"/>
          </a:solidFill>
          <a:latin typeface="黑体" pitchFamily="2" charset="-122"/>
          <a:ea typeface="黑体" pitchFamily="2" charset="-122"/>
        </a:defRPr>
      </a:lvl8pPr>
      <a:lvl9pPr marL="1828800" algn="l" rtl="0" fontAlgn="base">
        <a:spcBef>
          <a:spcPct val="0"/>
        </a:spcBef>
        <a:spcAft>
          <a:spcPct val="0"/>
        </a:spcAft>
        <a:defRPr sz="2400">
          <a:solidFill>
            <a:srgbClr val="1C1C1C"/>
          </a:solidFill>
          <a:latin typeface="黑体" pitchFamily="2" charset="-122"/>
          <a:ea typeface="黑体" pitchFamily="2" charset="-122"/>
        </a:defRPr>
      </a:lvl9pPr>
    </p:titleStyle>
    <p:bodyStyle>
      <a:lvl1pPr marL="342900" indent="12700" algn="l" rtl="0" eaLnBrk="0" fontAlgn="base" hangingPunct="0">
        <a:spcBef>
          <a:spcPct val="20000"/>
        </a:spcBef>
        <a:spcAft>
          <a:spcPct val="0"/>
        </a:spcAft>
        <a:buClr>
          <a:srgbClr val="1C1C1C"/>
        </a:buClr>
        <a:buFont typeface="Wingdings" pitchFamily="2" charset="2"/>
        <a:buChar char="•"/>
        <a:defRPr sz="1600" b="1">
          <a:solidFill>
            <a:srgbClr val="1C1C1C"/>
          </a:solidFill>
          <a:latin typeface="+mn-lt"/>
          <a:ea typeface="+mn-ea"/>
          <a:cs typeface="+mn-cs"/>
        </a:defRPr>
      </a:lvl1pPr>
      <a:lvl2pPr marL="820738" indent="-7938" algn="l" rtl="0" eaLnBrk="0" fontAlgn="base" hangingPunct="0">
        <a:spcBef>
          <a:spcPct val="20000"/>
        </a:spcBef>
        <a:spcAft>
          <a:spcPct val="0"/>
        </a:spcAft>
        <a:buClr>
          <a:schemeClr val="tx2"/>
        </a:buClr>
        <a:buFont typeface="Wingdings" pitchFamily="2" charset="2"/>
        <a:buChar char="§"/>
        <a:defRPr sz="1600">
          <a:solidFill>
            <a:srgbClr val="1C1C1C"/>
          </a:solidFill>
          <a:latin typeface="+mn-lt"/>
          <a:ea typeface="+mn-ea"/>
        </a:defRPr>
      </a:lvl2pPr>
      <a:lvl3pPr marL="1257300" indent="-342900" algn="l" rtl="0" eaLnBrk="0" fontAlgn="base" hangingPunct="0">
        <a:spcBef>
          <a:spcPct val="20000"/>
        </a:spcBef>
        <a:spcAft>
          <a:spcPct val="0"/>
        </a:spcAft>
        <a:buClr>
          <a:schemeClr val="tx1"/>
        </a:buClr>
        <a:buChar char="•"/>
        <a:defRPr sz="1600">
          <a:solidFill>
            <a:srgbClr val="1C1C1C"/>
          </a:solidFill>
          <a:latin typeface="+mn-lt"/>
          <a:ea typeface="+mn-ea"/>
        </a:defRPr>
      </a:lvl3pPr>
      <a:lvl4pPr marL="1612900" indent="-241300" algn="l" rtl="0" eaLnBrk="0" fontAlgn="base" hangingPunct="0">
        <a:spcBef>
          <a:spcPct val="20000"/>
        </a:spcBef>
        <a:spcAft>
          <a:spcPct val="0"/>
        </a:spcAft>
        <a:buChar char="–"/>
        <a:defRPr sz="1600">
          <a:solidFill>
            <a:srgbClr val="1C1C1C"/>
          </a:solidFill>
          <a:latin typeface="+mn-lt"/>
          <a:ea typeface="+mn-ea"/>
        </a:defRPr>
      </a:lvl4pPr>
      <a:lvl5pPr marL="1968500" indent="-139700" algn="l" rtl="0" eaLnBrk="0" fontAlgn="base" hangingPunct="0">
        <a:spcBef>
          <a:spcPct val="20000"/>
        </a:spcBef>
        <a:spcAft>
          <a:spcPct val="0"/>
        </a:spcAft>
        <a:buChar char="»"/>
        <a:defRPr sz="1600">
          <a:solidFill>
            <a:srgbClr val="1C1C1C"/>
          </a:solidFill>
          <a:latin typeface="+mn-lt"/>
          <a:ea typeface="+mn-ea"/>
        </a:defRPr>
      </a:lvl5pPr>
      <a:lvl6pPr marL="2425700" algn="l" rtl="0" fontAlgn="base">
        <a:spcBef>
          <a:spcPct val="20000"/>
        </a:spcBef>
        <a:spcAft>
          <a:spcPct val="0"/>
        </a:spcAft>
        <a:buChar char="»"/>
        <a:defRPr sz="1600">
          <a:solidFill>
            <a:srgbClr val="1C1C1C"/>
          </a:solidFill>
          <a:latin typeface="+mn-lt"/>
          <a:ea typeface="+mn-ea"/>
        </a:defRPr>
      </a:lvl6pPr>
      <a:lvl7pPr marL="2882900" algn="l" rtl="0" fontAlgn="base">
        <a:spcBef>
          <a:spcPct val="20000"/>
        </a:spcBef>
        <a:spcAft>
          <a:spcPct val="0"/>
        </a:spcAft>
        <a:buChar char="»"/>
        <a:defRPr sz="1600">
          <a:solidFill>
            <a:srgbClr val="1C1C1C"/>
          </a:solidFill>
          <a:latin typeface="+mn-lt"/>
          <a:ea typeface="+mn-ea"/>
        </a:defRPr>
      </a:lvl7pPr>
      <a:lvl8pPr marL="3340100" algn="l" rtl="0" fontAlgn="base">
        <a:spcBef>
          <a:spcPct val="20000"/>
        </a:spcBef>
        <a:spcAft>
          <a:spcPct val="0"/>
        </a:spcAft>
        <a:buChar char="»"/>
        <a:defRPr sz="1600">
          <a:solidFill>
            <a:srgbClr val="1C1C1C"/>
          </a:solidFill>
          <a:latin typeface="+mn-lt"/>
          <a:ea typeface="+mn-ea"/>
        </a:defRPr>
      </a:lvl8pPr>
      <a:lvl9pPr marL="3797300" algn="l" rtl="0" fontAlgn="base">
        <a:spcBef>
          <a:spcPct val="20000"/>
        </a:spcBef>
        <a:spcAft>
          <a:spcPct val="0"/>
        </a:spcAft>
        <a:buChar char="»"/>
        <a:defRPr sz="1600">
          <a:solidFill>
            <a:srgbClr val="1C1C1C"/>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3075"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prstClr val="black">
                    <a:tint val="75000"/>
                  </a:prstClr>
                </a:solidFill>
                <a:latin typeface="Arial" charset="0"/>
              </a:defRPr>
            </a:lvl1pPr>
          </a:lstStyle>
          <a:p>
            <a:pPr fontAlgn="base">
              <a:spcBef>
                <a:spcPct val="0"/>
              </a:spcBef>
              <a:spcAft>
                <a:spcPct val="0"/>
              </a:spcAft>
              <a:defRPr/>
            </a:pPr>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latin typeface="Arial" charset="0"/>
              </a:defRPr>
            </a:lvl1pPr>
          </a:lstStyle>
          <a:p>
            <a:pPr fontAlgn="base">
              <a:spcBef>
                <a:spcPct val="0"/>
              </a:spcBef>
              <a:spcAft>
                <a:spcPct val="0"/>
              </a:spcAft>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prstClr val="black">
                    <a:tint val="75000"/>
                  </a:prstClr>
                </a:solidFill>
                <a:latin typeface="Arial" charset="0"/>
              </a:defRPr>
            </a:lvl1pPr>
          </a:lstStyle>
          <a:p>
            <a:pPr fontAlgn="base">
              <a:spcBef>
                <a:spcPct val="0"/>
              </a:spcBef>
              <a:spcAft>
                <a:spcPct val="0"/>
              </a:spcAft>
              <a:defRPr/>
            </a:pPr>
            <a:fld id="{57D15FAE-2488-486D-ABCA-83CE4D0601DA}" type="slidenum">
              <a:rPr lang="zh-CN" altLang="en-US"/>
              <a:pPr fontAlgn="base">
                <a:spcBef>
                  <a:spcPct val="0"/>
                </a:spcBef>
                <a:spcAft>
                  <a:spcPct val="0"/>
                </a:spcAft>
                <a:defRPr/>
              </a:pPr>
              <a:t>‹#›</a:t>
            </a:fld>
            <a:endParaRPr lang="zh-CN" altLang="en-US"/>
          </a:p>
        </p:txBody>
      </p:sp>
    </p:spTree>
    <p:extLst>
      <p:ext uri="{BB962C8B-B14F-4D97-AF65-F5344CB8AC3E}">
        <p14:creationId xmlns:p14="http://schemas.microsoft.com/office/powerpoint/2010/main" val="291787706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lcell.bnu.edu.cn/do/lcpage?action=view&amp;koId=21229"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2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lcell.bnu.edu.cn/do/lcpage?action=view&amp;koId=105608"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12.png"/><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539552" y="2247007"/>
            <a:ext cx="8064896" cy="1830065"/>
          </a:xfrm>
          <a:effectLst/>
        </p:spPr>
        <p:txBody>
          <a:bodyPr>
            <a:normAutofit/>
          </a:bodyPr>
          <a:lstStyle/>
          <a:p>
            <a:r>
              <a:rPr lang="zh-CN" altLang="en-US" sz="5400" dirty="0">
                <a:effectLst>
                  <a:reflection blurRad="6350" stA="55000" endA="300" endPos="45500" dir="5400000" sy="-100000" algn="bl" rotWithShape="0"/>
                </a:effectLst>
                <a:latin typeface="隶书" pitchFamily="49" charset="-122"/>
                <a:ea typeface="隶书" pitchFamily="49" charset="-122"/>
              </a:rPr>
              <a:t>学习元</a:t>
            </a:r>
            <a:r>
              <a:rPr lang="zh-CN" altLang="en-US" sz="5400" dirty="0" smtClean="0">
                <a:effectLst>
                  <a:reflection blurRad="6350" stA="55000" endA="300" endPos="45500" dir="5400000" sy="-100000" algn="bl" rotWithShape="0"/>
                </a:effectLst>
                <a:latin typeface="隶书" pitchFamily="49" charset="-122"/>
                <a:ea typeface="隶书" pitchFamily="49" charset="-122"/>
              </a:rPr>
              <a:t>平台高阶操作</a:t>
            </a:r>
            <a:endParaRPr lang="zh-CN" altLang="en-US" sz="3600" dirty="0">
              <a:effectLst>
                <a:reflection blurRad="6350" stA="55000" endA="300" endPos="45500" dir="5400000" sy="-100000" algn="bl" rotWithShape="0"/>
              </a:effectLst>
              <a:latin typeface="华文行楷" pitchFamily="2" charset="-122"/>
              <a:ea typeface="华文行楷" pitchFamily="2" charset="-122"/>
            </a:endParaRPr>
          </a:p>
        </p:txBody>
      </p:sp>
      <p:sp>
        <p:nvSpPr>
          <p:cNvPr id="3" name="副标题 2"/>
          <p:cNvSpPr>
            <a:spLocks noGrp="1"/>
          </p:cNvSpPr>
          <p:nvPr>
            <p:ph type="subTitle" idx="1"/>
          </p:nvPr>
        </p:nvSpPr>
        <p:spPr>
          <a:xfrm>
            <a:off x="1371600" y="4268688"/>
            <a:ext cx="6400800" cy="1752600"/>
          </a:xfrm>
        </p:spPr>
        <p:txBody>
          <a:bodyPr>
            <a:normAutofit/>
          </a:bodyPr>
          <a:lstStyle/>
          <a:p>
            <a:r>
              <a:rPr lang="zh-CN" altLang="en-US" sz="2400" dirty="0" smtClean="0"/>
              <a:t>北京师范大学现代教育技术研究所</a:t>
            </a:r>
            <a:endParaRPr lang="en-US" altLang="zh-CN" sz="2400" dirty="0" smtClean="0"/>
          </a:p>
          <a:p>
            <a:r>
              <a:rPr lang="en-US" altLang="zh-CN" sz="2400" dirty="0" smtClean="0"/>
              <a:t>2014.02    </a:t>
            </a:r>
            <a:r>
              <a:rPr lang="zh-CN" altLang="en-US" sz="2400" dirty="0" smtClean="0"/>
              <a:t>段金菊</a:t>
            </a:r>
            <a:endParaRPr lang="zh-CN"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标题 1"/>
          <p:cNvSpPr>
            <a:spLocks noGrp="1"/>
          </p:cNvSpPr>
          <p:nvPr>
            <p:ph type="title"/>
          </p:nvPr>
        </p:nvSpPr>
        <p:spPr/>
        <p:txBody>
          <a:bodyPr/>
          <a:lstStyle/>
          <a:p>
            <a:pPr algn="l"/>
            <a:r>
              <a:rPr lang="zh-CN" altLang="en-US" sz="3600" dirty="0" smtClean="0">
                <a:solidFill>
                  <a:srgbClr val="FF0000"/>
                </a:solidFill>
                <a:latin typeface="微软雅黑" pitchFamily="34" charset="-122"/>
                <a:ea typeface="微软雅黑" pitchFamily="34" charset="-122"/>
              </a:rPr>
              <a:t>学习</a:t>
            </a:r>
            <a:r>
              <a:rPr lang="zh-CN" altLang="en-US" sz="3600" dirty="0">
                <a:solidFill>
                  <a:srgbClr val="FF0000"/>
                </a:solidFill>
                <a:latin typeface="微软雅黑" pitchFamily="34" charset="-122"/>
                <a:ea typeface="微软雅黑" pitchFamily="34" charset="-122"/>
              </a:rPr>
              <a:t>元页面主要内容</a:t>
            </a:r>
          </a:p>
        </p:txBody>
      </p:sp>
      <p:sp>
        <p:nvSpPr>
          <p:cNvPr id="20483" name="内容占位符 2"/>
          <p:cNvSpPr>
            <a:spLocks noGrp="1"/>
          </p:cNvSpPr>
          <p:nvPr>
            <p:ph idx="1"/>
          </p:nvPr>
        </p:nvSpPr>
        <p:spPr>
          <a:xfrm>
            <a:off x="457200" y="1340768"/>
            <a:ext cx="8229600" cy="4525963"/>
          </a:xfrm>
        </p:spPr>
        <p:txBody>
          <a:bodyPr>
            <a:noAutofit/>
          </a:bodyPr>
          <a:lstStyle/>
          <a:p>
            <a:r>
              <a:rPr lang="zh-CN" altLang="en-US" sz="2400" dirty="0" smtClean="0">
                <a:latin typeface="微软雅黑" pitchFamily="34" charset="-122"/>
                <a:ea typeface="微软雅黑" pitchFamily="34" charset="-122"/>
              </a:rPr>
              <a:t>内容：学习元内容。</a:t>
            </a:r>
            <a:endParaRPr lang="en-US" altLang="zh-CN" sz="2400" dirty="0" smtClean="0">
              <a:latin typeface="微软雅黑" pitchFamily="34" charset="-122"/>
              <a:ea typeface="微软雅黑" pitchFamily="34" charset="-122"/>
            </a:endParaRPr>
          </a:p>
          <a:p>
            <a:r>
              <a:rPr lang="zh-CN" altLang="en-US" sz="2400" dirty="0" smtClean="0">
                <a:latin typeface="微软雅黑" pitchFamily="34" charset="-122"/>
                <a:ea typeface="微软雅黑" pitchFamily="34" charset="-122"/>
              </a:rPr>
              <a:t>基本信息：学习元标题、学习目标、引用该学习元的知识群、社区等。</a:t>
            </a:r>
            <a:endParaRPr lang="en-US" altLang="zh-CN" sz="2400" dirty="0" smtClean="0">
              <a:latin typeface="微软雅黑" pitchFamily="34" charset="-122"/>
              <a:ea typeface="微软雅黑" pitchFamily="34" charset="-122"/>
            </a:endParaRPr>
          </a:p>
          <a:p>
            <a:r>
              <a:rPr lang="zh-CN" altLang="en-US" sz="2400" dirty="0" smtClean="0">
                <a:latin typeface="微软雅黑" pitchFamily="34" charset="-122"/>
                <a:ea typeface="微软雅黑" pitchFamily="34" charset="-122"/>
              </a:rPr>
              <a:t>资源：学习元上传的一些文件（资源）。</a:t>
            </a:r>
            <a:endParaRPr lang="en-US" altLang="zh-CN" sz="2400" dirty="0" smtClean="0">
              <a:latin typeface="微软雅黑" pitchFamily="34" charset="-122"/>
              <a:ea typeface="微软雅黑" pitchFamily="34" charset="-122"/>
            </a:endParaRPr>
          </a:p>
          <a:p>
            <a:r>
              <a:rPr lang="zh-CN" altLang="en-US" sz="2400" dirty="0" smtClean="0">
                <a:latin typeface="微软雅黑" pitchFamily="34" charset="-122"/>
                <a:ea typeface="微软雅黑" pitchFamily="34" charset="-122"/>
              </a:rPr>
              <a:t>活动：学习元的学习活动。</a:t>
            </a:r>
            <a:endParaRPr lang="en-US" altLang="zh-CN" sz="2400" dirty="0" smtClean="0">
              <a:latin typeface="微软雅黑" pitchFamily="34" charset="-122"/>
              <a:ea typeface="微软雅黑" pitchFamily="34" charset="-122"/>
            </a:endParaRPr>
          </a:p>
          <a:p>
            <a:r>
              <a:rPr lang="zh-CN" altLang="en-US" sz="2400" dirty="0" smtClean="0">
                <a:latin typeface="微软雅黑" pitchFamily="34" charset="-122"/>
                <a:ea typeface="微软雅黑" pitchFamily="34" charset="-122"/>
              </a:rPr>
              <a:t>用户：学习元的创建者、浏览者、编辑者等。</a:t>
            </a:r>
            <a:endParaRPr lang="en-US" altLang="zh-CN" sz="2400" dirty="0" smtClean="0">
              <a:latin typeface="微软雅黑" pitchFamily="34" charset="-122"/>
              <a:ea typeface="微软雅黑" pitchFamily="34" charset="-122"/>
            </a:endParaRPr>
          </a:p>
          <a:p>
            <a:r>
              <a:rPr lang="zh-CN" altLang="en-US" sz="2400" dirty="0" smtClean="0">
                <a:latin typeface="微软雅黑" pitchFamily="34" charset="-122"/>
                <a:ea typeface="微软雅黑" pitchFamily="34" charset="-122"/>
              </a:rPr>
              <a:t>历史：学习元的版本信息</a:t>
            </a:r>
            <a:endParaRPr lang="en-US" altLang="zh-CN" sz="2400" dirty="0" smtClean="0">
              <a:latin typeface="微软雅黑" pitchFamily="34" charset="-122"/>
              <a:ea typeface="微软雅黑" pitchFamily="34" charset="-122"/>
            </a:endParaRPr>
          </a:p>
          <a:p>
            <a:r>
              <a:rPr lang="zh-CN" altLang="en-US" sz="2400" dirty="0" smtClean="0">
                <a:latin typeface="微软雅黑" pitchFamily="34" charset="-122"/>
                <a:ea typeface="微软雅黑" pitchFamily="34" charset="-122"/>
              </a:rPr>
              <a:t>动态：学习元的用户操作信息</a:t>
            </a:r>
            <a:endParaRPr lang="en-US" altLang="zh-CN" sz="2400" dirty="0" smtClean="0">
              <a:latin typeface="微软雅黑" pitchFamily="34" charset="-122"/>
              <a:ea typeface="微软雅黑" pitchFamily="34" charset="-122"/>
            </a:endParaRPr>
          </a:p>
          <a:p>
            <a:r>
              <a:rPr lang="zh-CN" altLang="en-US" sz="2400" dirty="0" smtClean="0">
                <a:latin typeface="微软雅黑" pitchFamily="34" charset="-122"/>
                <a:ea typeface="微软雅黑" pitchFamily="34" charset="-122"/>
              </a:rPr>
              <a:t>关联：将学习元和其他学习元建立某种关系</a:t>
            </a:r>
            <a:endParaRPr lang="en-US" altLang="zh-CN" sz="2400" dirty="0" smtClean="0">
              <a:latin typeface="微软雅黑" pitchFamily="34" charset="-122"/>
              <a:ea typeface="微软雅黑" pitchFamily="34" charset="-122"/>
            </a:endParaRPr>
          </a:p>
          <a:p>
            <a:r>
              <a:rPr lang="zh-CN" altLang="en-US" sz="2400" dirty="0" smtClean="0">
                <a:latin typeface="微软雅黑" pitchFamily="34" charset="-122"/>
                <a:ea typeface="微软雅黑" pitchFamily="34" charset="-122"/>
              </a:rPr>
              <a:t>评价：查看自己在学习该学习中的评价信息</a:t>
            </a:r>
            <a:endParaRPr lang="en-US" altLang="zh-CN" sz="2400" dirty="0" smtClean="0">
              <a:latin typeface="微软雅黑" pitchFamily="34" charset="-122"/>
              <a:ea typeface="微软雅黑" pitchFamily="34" charset="-122"/>
            </a:endParaRPr>
          </a:p>
          <a:p>
            <a:r>
              <a:rPr lang="zh-CN" altLang="en-US" sz="2400" dirty="0" smtClean="0">
                <a:latin typeface="微软雅黑" pitchFamily="34" charset="-122"/>
                <a:ea typeface="微软雅黑" pitchFamily="34" charset="-122"/>
              </a:rPr>
              <a:t>工具、</a:t>
            </a:r>
            <a:r>
              <a:rPr lang="en-US" altLang="zh-CN" sz="2400" dirty="0">
                <a:latin typeface="微软雅黑" pitchFamily="34" charset="-122"/>
                <a:ea typeface="微软雅黑" pitchFamily="34" charset="-122"/>
              </a:rPr>
              <a:t> KNS</a:t>
            </a:r>
            <a:r>
              <a:rPr lang="zh-CN" altLang="en-US" sz="2400" dirty="0" smtClean="0">
                <a:latin typeface="微软雅黑" pitchFamily="34" charset="-122"/>
                <a:ea typeface="微软雅黑" pitchFamily="34" charset="-122"/>
              </a:rPr>
              <a:t>网络、</a:t>
            </a:r>
            <a:r>
              <a:rPr lang="zh-CN" altLang="en-US" sz="2400" dirty="0">
                <a:latin typeface="微软雅黑" pitchFamily="34" charset="-122"/>
                <a:ea typeface="微软雅黑" pitchFamily="34" charset="-122"/>
              </a:rPr>
              <a:t>语义</a:t>
            </a:r>
            <a:r>
              <a:rPr lang="zh-CN" altLang="en-US" sz="2400" dirty="0" smtClean="0">
                <a:latin typeface="微软雅黑" pitchFamily="34" charset="-122"/>
                <a:ea typeface="微软雅黑" pitchFamily="34" charset="-122"/>
              </a:rPr>
              <a:t>属性、分类、</a:t>
            </a:r>
            <a:r>
              <a:rPr lang="zh-CN" altLang="en-US" sz="2400" dirty="0">
                <a:latin typeface="微软雅黑" pitchFamily="34" charset="-122"/>
                <a:ea typeface="微软雅黑" pitchFamily="34" charset="-122"/>
              </a:rPr>
              <a:t>多余展示</a:t>
            </a:r>
            <a:r>
              <a:rPr lang="zh-CN" altLang="en-US" sz="2400" dirty="0" smtClean="0">
                <a:latin typeface="微软雅黑" pitchFamily="34" charset="-122"/>
                <a:ea typeface="微软雅黑" pitchFamily="34" charset="-122"/>
              </a:rPr>
              <a:t>模板、管理</a:t>
            </a:r>
            <a:r>
              <a:rPr lang="en-US" altLang="zh-CN" sz="2400" dirty="0" smtClean="0">
                <a:latin typeface="微软雅黑" pitchFamily="34" charset="-122"/>
                <a:ea typeface="微软雅黑" pitchFamily="34" charset="-122"/>
              </a:rPr>
              <a:t>……</a:t>
            </a:r>
          </a:p>
          <a:p>
            <a:pPr>
              <a:buFont typeface="Wingdings" pitchFamily="2" charset="2"/>
              <a:buNone/>
            </a:pPr>
            <a:endParaRPr lang="zh-CN" altLang="en-US" sz="2400" dirty="0" smtClean="0">
              <a:latin typeface="微软雅黑" pitchFamily="34" charset="-122"/>
              <a:ea typeface="微软雅黑" pitchFamily="34" charset="-122"/>
            </a:endParaRPr>
          </a:p>
        </p:txBody>
      </p:sp>
      <p:sp>
        <p:nvSpPr>
          <p:cNvPr id="4" name="页脚占位符 3"/>
          <p:cNvSpPr>
            <a:spLocks noGrp="1"/>
          </p:cNvSpPr>
          <p:nvPr>
            <p:ph type="ftr" sz="quarter" idx="4294967295"/>
          </p:nvPr>
        </p:nvSpPr>
        <p:spPr>
          <a:xfrm>
            <a:off x="6553200" y="6356350"/>
            <a:ext cx="2133600" cy="365125"/>
          </a:xfrm>
        </p:spPr>
        <p:txBody>
          <a:bodyPr/>
          <a:lstStyle/>
          <a:p>
            <a:pPr>
              <a:defRPr/>
            </a:pPr>
            <a:endParaRPr lang="en-US" altLang="zh-CN"/>
          </a:p>
        </p:txBody>
      </p:sp>
      <p:sp>
        <p:nvSpPr>
          <p:cNvPr id="2" name="矩形 1"/>
          <p:cNvSpPr/>
          <p:nvPr/>
        </p:nvSpPr>
        <p:spPr>
          <a:xfrm>
            <a:off x="395536" y="2924944"/>
            <a:ext cx="8568952" cy="576064"/>
          </a:xfrm>
          <a:prstGeom prst="rect">
            <a:avLst/>
          </a:prstGeom>
          <a:noFill/>
          <a:ln>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20153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600" dirty="0" smtClean="0">
                <a:solidFill>
                  <a:srgbClr val="FF0000"/>
                </a:solidFill>
                <a:latin typeface="微软雅黑" pitchFamily="34" charset="-122"/>
                <a:ea typeface="微软雅黑" pitchFamily="34" charset="-122"/>
                <a:sym typeface="微软雅黑" pitchFamily="34" charset="-122"/>
              </a:rPr>
              <a:t>学习活动</a:t>
            </a:r>
            <a:r>
              <a:rPr lang="zh-CN" altLang="en-US" sz="2000" dirty="0" smtClean="0">
                <a:solidFill>
                  <a:srgbClr val="FF0000"/>
                </a:solidFill>
                <a:latin typeface="微软雅黑" pitchFamily="34" charset="-122"/>
                <a:ea typeface="微软雅黑" pitchFamily="34" charset="-122"/>
                <a:sym typeface="微软雅黑" pitchFamily="34" charset="-122"/>
              </a:rPr>
              <a:t>：参与</a:t>
            </a:r>
            <a:endParaRPr lang="zh-CN" altLang="en-US" sz="3600" dirty="0">
              <a:solidFill>
                <a:srgbClr val="FF0000"/>
              </a:solidFill>
              <a:latin typeface="微软雅黑" pitchFamily="34" charset="-122"/>
              <a:ea typeface="微软雅黑" pitchFamily="34" charset="-122"/>
            </a:endParaRPr>
          </a:p>
        </p:txBody>
      </p:sp>
      <p:sp>
        <p:nvSpPr>
          <p:cNvPr id="4" name="页脚占位符 3"/>
          <p:cNvSpPr>
            <a:spLocks noGrp="1"/>
          </p:cNvSpPr>
          <p:nvPr>
            <p:ph type="ftr" sz="quarter" idx="4294967295"/>
          </p:nvPr>
        </p:nvSpPr>
        <p:spPr>
          <a:xfrm>
            <a:off x="3124200" y="6356350"/>
            <a:ext cx="2895600" cy="365125"/>
          </a:xfrm>
        </p:spPr>
        <p:txBody>
          <a:bodyPr/>
          <a:lstStyle/>
          <a:p>
            <a:r>
              <a:rPr lang="en-US" altLang="zh-CN" smtClean="0"/>
              <a:t>Learning Cell http://lcell.bnu.edu.cn/index.jsp</a:t>
            </a:r>
            <a:endParaRPr lang="zh-CN" altLang="en-US"/>
          </a:p>
        </p:txBody>
      </p:sp>
      <p:sp>
        <p:nvSpPr>
          <p:cNvPr id="5" name="灯片编号占位符 4"/>
          <p:cNvSpPr>
            <a:spLocks noGrp="1"/>
          </p:cNvSpPr>
          <p:nvPr>
            <p:ph type="sldNum" sz="quarter" idx="4294967295"/>
          </p:nvPr>
        </p:nvSpPr>
        <p:spPr>
          <a:xfrm>
            <a:off x="6553200" y="6356350"/>
            <a:ext cx="2133600" cy="365125"/>
          </a:xfrm>
        </p:spPr>
        <p:txBody>
          <a:bodyPr/>
          <a:lstStyle/>
          <a:p>
            <a:fld id="{0C913308-F349-4B6D-A68A-DD1791B4A57B}" type="slidenum">
              <a:rPr lang="zh-CN" altLang="en-US" smtClean="0"/>
              <a:pPr/>
              <a:t>11</a:t>
            </a:fld>
            <a:endParaRPr lang="zh-CN" altLang="en-US"/>
          </a:p>
        </p:txBody>
      </p:sp>
      <p:sp>
        <p:nvSpPr>
          <p:cNvPr id="6" name="矩形 5"/>
          <p:cNvSpPr>
            <a:spLocks noChangeArrowheads="1"/>
          </p:cNvSpPr>
          <p:nvPr/>
        </p:nvSpPr>
        <p:spPr bwMode="auto">
          <a:xfrm>
            <a:off x="0" y="-27384"/>
            <a:ext cx="1582738" cy="142557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50000"/>
              </a:lnSpc>
            </a:pPr>
            <a:r>
              <a:rPr lang="zh-CN" altLang="en-US" sz="2000" b="1" dirty="0" smtClean="0">
                <a:solidFill>
                  <a:srgbClr val="FFFFFF"/>
                </a:solidFill>
                <a:latin typeface="微软雅黑" pitchFamily="34" charset="-122"/>
                <a:ea typeface="微软雅黑" pitchFamily="34" charset="-122"/>
                <a:sym typeface="微软雅黑" pitchFamily="34" charset="-122"/>
              </a:rPr>
              <a:t>学习活动</a:t>
            </a:r>
            <a:endParaRPr lang="zh-CN" altLang="en-US" sz="2000" b="1" dirty="0">
              <a:solidFill>
                <a:srgbClr val="FFFFFF"/>
              </a:solidFill>
              <a:latin typeface="微软雅黑" pitchFamily="34" charset="-122"/>
              <a:ea typeface="微软雅黑" pitchFamily="34" charset="-122"/>
              <a:sym typeface="微软雅黑" pitchFamily="34" charset="-122"/>
            </a:endParaRPr>
          </a:p>
        </p:txBody>
      </p:sp>
      <p:pic>
        <p:nvPicPr>
          <p:cNvPr id="3074"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1839846"/>
            <a:ext cx="9042611" cy="381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38157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4294967295"/>
          </p:nvPr>
        </p:nvSpPr>
        <p:spPr>
          <a:xfrm>
            <a:off x="3124200" y="6356350"/>
            <a:ext cx="2895600" cy="365125"/>
          </a:xfrm>
        </p:spPr>
        <p:txBody>
          <a:bodyPr/>
          <a:lstStyle/>
          <a:p>
            <a:r>
              <a:rPr lang="en-US" altLang="zh-CN" smtClean="0"/>
              <a:t>Learning Cell http://lcell.bnu.edu.cn/index.jsp</a:t>
            </a:r>
            <a:endParaRPr lang="zh-CN" altLang="en-US"/>
          </a:p>
        </p:txBody>
      </p:sp>
      <p:sp>
        <p:nvSpPr>
          <p:cNvPr id="5" name="灯片编号占位符 4"/>
          <p:cNvSpPr>
            <a:spLocks noGrp="1"/>
          </p:cNvSpPr>
          <p:nvPr>
            <p:ph type="sldNum" sz="quarter" idx="4294967295"/>
          </p:nvPr>
        </p:nvSpPr>
        <p:spPr>
          <a:xfrm>
            <a:off x="6553200" y="6356350"/>
            <a:ext cx="2133600" cy="365125"/>
          </a:xfrm>
        </p:spPr>
        <p:txBody>
          <a:bodyPr/>
          <a:lstStyle/>
          <a:p>
            <a:fld id="{0C913308-F349-4B6D-A68A-DD1791B4A57B}" type="slidenum">
              <a:rPr lang="zh-CN" altLang="en-US" smtClean="0"/>
              <a:pPr/>
              <a:t>12</a:t>
            </a:fld>
            <a:endParaRPr lang="zh-CN" altLang="en-US"/>
          </a:p>
        </p:txBody>
      </p:sp>
      <p:sp>
        <p:nvSpPr>
          <p:cNvPr id="14" name="标题 1"/>
          <p:cNvSpPr>
            <a:spLocks noGrp="1"/>
          </p:cNvSpPr>
          <p:nvPr>
            <p:ph type="title"/>
          </p:nvPr>
        </p:nvSpPr>
        <p:spPr>
          <a:xfrm>
            <a:off x="251520" y="341784"/>
            <a:ext cx="8229600" cy="1143000"/>
          </a:xfrm>
        </p:spPr>
        <p:txBody>
          <a:bodyPr/>
          <a:lstStyle/>
          <a:p>
            <a:pPr algn="l"/>
            <a:r>
              <a:rPr lang="zh-CN" altLang="en-US" sz="3600" dirty="0" smtClean="0">
                <a:solidFill>
                  <a:srgbClr val="FF0000"/>
                </a:solidFill>
                <a:latin typeface="微软雅黑" pitchFamily="34" charset="-122"/>
                <a:ea typeface="微软雅黑" pitchFamily="34" charset="-122"/>
              </a:rPr>
              <a:t>参与学习活动</a:t>
            </a:r>
            <a:endParaRPr lang="zh-CN" altLang="en-US" sz="3600" dirty="0">
              <a:solidFill>
                <a:srgbClr val="FF0000"/>
              </a:solidFill>
              <a:latin typeface="微软雅黑" pitchFamily="34" charset="-122"/>
              <a:ea typeface="微软雅黑" pitchFamily="34" charset="-122"/>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1268760"/>
            <a:ext cx="9032194"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矩形 10"/>
          <p:cNvSpPr/>
          <p:nvPr/>
        </p:nvSpPr>
        <p:spPr>
          <a:xfrm>
            <a:off x="6228184" y="3429000"/>
            <a:ext cx="936104"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756" y="1268760"/>
            <a:ext cx="8483674" cy="530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64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 calcmode="lin" valueType="num">
                                      <p:cBhvr additive="base">
                                        <p:cTn id="12" dur="500" fill="hold"/>
                                        <p:tgtEl>
                                          <p:spTgt spid="3076"/>
                                        </p:tgtEl>
                                        <p:attrNameLst>
                                          <p:attrName>ppt_x</p:attrName>
                                        </p:attrNameLst>
                                      </p:cBhvr>
                                      <p:tavLst>
                                        <p:tav tm="0">
                                          <p:val>
                                            <p:strVal val="#ppt_x"/>
                                          </p:val>
                                        </p:tav>
                                        <p:tav tm="100000">
                                          <p:val>
                                            <p:strVal val="#ppt_x"/>
                                          </p:val>
                                        </p:tav>
                                      </p:tavLst>
                                    </p:anim>
                                    <p:anim calcmode="lin" valueType="num">
                                      <p:cBhvr additive="base">
                                        <p:cTn id="13"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764704"/>
            <a:ext cx="8229600" cy="1143000"/>
          </a:xfrm>
        </p:spPr>
        <p:txBody>
          <a:bodyPr>
            <a:normAutofit/>
          </a:bodyPr>
          <a:lstStyle/>
          <a:p>
            <a:r>
              <a:rPr lang="zh-CN" altLang="en-US" sz="5400" dirty="0" smtClean="0">
                <a:solidFill>
                  <a:srgbClr val="FF0000"/>
                </a:solidFill>
                <a:latin typeface="隶书" pitchFamily="49" charset="-122"/>
                <a:ea typeface="隶书" pitchFamily="49" charset="-122"/>
                <a:cs typeface="Tahoma" pitchFamily="34" charset="0"/>
              </a:rPr>
              <a:t>学习任务 </a:t>
            </a:r>
            <a:r>
              <a:rPr lang="en-US" altLang="zh-CN" sz="2800" dirty="0" smtClean="0">
                <a:solidFill>
                  <a:srgbClr val="0000FF"/>
                </a:solidFill>
                <a:latin typeface="隶书" pitchFamily="49" charset="-122"/>
                <a:ea typeface="隶书" pitchFamily="49" charset="-122"/>
                <a:cs typeface="Tahoma" pitchFamily="34" charset="0"/>
              </a:rPr>
              <a:t>20</a:t>
            </a:r>
            <a:r>
              <a:rPr lang="zh-CN" altLang="en-US" sz="2800" dirty="0" smtClean="0">
                <a:solidFill>
                  <a:srgbClr val="0000FF"/>
                </a:solidFill>
                <a:latin typeface="隶书" pitchFamily="49" charset="-122"/>
                <a:ea typeface="隶书" pitchFamily="49" charset="-122"/>
                <a:cs typeface="Tahoma" pitchFamily="34" charset="0"/>
              </a:rPr>
              <a:t>分钟</a:t>
            </a:r>
            <a:endParaRPr lang="zh-CN" altLang="en-US" sz="2800" dirty="0">
              <a:solidFill>
                <a:srgbClr val="0000FF"/>
              </a:solidFill>
              <a:latin typeface="隶书" pitchFamily="49" charset="-122"/>
              <a:ea typeface="隶书" pitchFamily="49" charset="-122"/>
              <a:cs typeface="Tahoma" pitchFamily="34" charset="0"/>
            </a:endParaRPr>
          </a:p>
        </p:txBody>
      </p:sp>
      <p:pic>
        <p:nvPicPr>
          <p:cNvPr id="6" name="内容占位符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722461" y="4016632"/>
            <a:ext cx="1953995" cy="2292688"/>
          </a:xfrm>
        </p:spPr>
      </p:pic>
      <p:sp>
        <p:nvSpPr>
          <p:cNvPr id="3" name="TextBox 2"/>
          <p:cNvSpPr txBox="1"/>
          <p:nvPr/>
        </p:nvSpPr>
        <p:spPr>
          <a:xfrm>
            <a:off x="611560" y="1772816"/>
            <a:ext cx="8064896" cy="3416320"/>
          </a:xfrm>
          <a:prstGeom prst="rect">
            <a:avLst/>
          </a:prstGeom>
          <a:noFill/>
        </p:spPr>
        <p:txBody>
          <a:bodyPr wrap="square" rtlCol="0">
            <a:spAutoFit/>
          </a:bodyPr>
          <a:lstStyle/>
          <a:p>
            <a:pPr>
              <a:lnSpc>
                <a:spcPct val="150000"/>
              </a:lnSpc>
            </a:pPr>
            <a:r>
              <a:rPr lang="en-US" altLang="zh-CN" sz="2400" dirty="0" smtClean="0">
                <a:latin typeface="微软雅黑" pitchFamily="34" charset="-122"/>
                <a:ea typeface="微软雅黑" pitchFamily="34" charset="-122"/>
              </a:rPr>
              <a:t>1.</a:t>
            </a:r>
            <a:r>
              <a:rPr lang="zh-CN" altLang="en-US" sz="2400" dirty="0" smtClean="0">
                <a:latin typeface="微软雅黑" pitchFamily="34" charset="-122"/>
                <a:ea typeface="微软雅黑" pitchFamily="34" charset="-122"/>
              </a:rPr>
              <a:t>搜索到</a:t>
            </a:r>
            <a:r>
              <a:rPr lang="zh-CN" altLang="en-US" sz="2400" b="1" dirty="0" smtClean="0">
                <a:solidFill>
                  <a:srgbClr val="FF0000"/>
                </a:solidFill>
                <a:latin typeface="微软雅黑" pitchFamily="34" charset="-122"/>
                <a:ea typeface="微软雅黑" pitchFamily="34" charset="-122"/>
              </a:rPr>
              <a:t>“学习元平台高阶培训</a:t>
            </a:r>
            <a:r>
              <a:rPr lang="zh-CN" altLang="en-US" sz="2400" dirty="0" smtClean="0">
                <a:solidFill>
                  <a:srgbClr val="FF0000"/>
                </a:solidFill>
                <a:latin typeface="微软雅黑" pitchFamily="34" charset="-122"/>
                <a:ea typeface="微软雅黑" pitchFamily="34" charset="-122"/>
              </a:rPr>
              <a:t>”</a:t>
            </a:r>
            <a:endParaRPr lang="zh-CN" altLang="en-US" sz="2400" dirty="0">
              <a:solidFill>
                <a:srgbClr val="FF0000"/>
              </a:solidFill>
              <a:latin typeface="微软雅黑" pitchFamily="34" charset="-122"/>
              <a:ea typeface="微软雅黑" pitchFamily="34" charset="-122"/>
            </a:endParaRPr>
          </a:p>
          <a:p>
            <a:pPr>
              <a:lnSpc>
                <a:spcPct val="150000"/>
              </a:lnSpc>
            </a:pPr>
            <a:r>
              <a:rPr lang="zh-CN" altLang="en-US" sz="2400" dirty="0" smtClean="0">
                <a:latin typeface="微软雅黑" pitchFamily="34" charset="-122"/>
                <a:ea typeface="微软雅黑" pitchFamily="34" charset="-122"/>
              </a:rPr>
              <a:t>的学习元，或输入以下地址：</a:t>
            </a:r>
            <a:endParaRPr lang="en-US" altLang="zh-CN" sz="2400" dirty="0" smtClean="0">
              <a:latin typeface="微软雅黑" pitchFamily="34" charset="-122"/>
              <a:ea typeface="微软雅黑" pitchFamily="34" charset="-122"/>
            </a:endParaRPr>
          </a:p>
          <a:p>
            <a:pPr>
              <a:lnSpc>
                <a:spcPct val="150000"/>
              </a:lnSpc>
            </a:pPr>
            <a:r>
              <a:rPr lang="en-US" altLang="zh-CN" sz="2400" dirty="0"/>
              <a:t>http://lcell.bnu.edu.cn/do/lcpage?action=view&amp;koId=105608</a:t>
            </a:r>
            <a:endParaRPr lang="en-US" altLang="zh-CN" sz="2400" dirty="0" smtClean="0">
              <a:latin typeface="微软雅黑" pitchFamily="34" charset="-122"/>
              <a:ea typeface="微软雅黑" pitchFamily="34" charset="-122"/>
            </a:endParaRPr>
          </a:p>
          <a:p>
            <a:pPr>
              <a:lnSpc>
                <a:spcPct val="150000"/>
              </a:lnSpc>
            </a:pPr>
            <a:r>
              <a:rPr lang="en-US" altLang="zh-CN" sz="2400" dirty="0" smtClean="0">
                <a:latin typeface="微软雅黑" pitchFamily="34" charset="-122"/>
                <a:ea typeface="微软雅黑" pitchFamily="34" charset="-122"/>
              </a:rPr>
              <a:t>2.</a:t>
            </a:r>
            <a:r>
              <a:rPr lang="zh-CN" altLang="en-US" sz="2400" dirty="0" smtClean="0">
                <a:latin typeface="微软雅黑" pitchFamily="34" charset="-122"/>
                <a:ea typeface="微软雅黑" pitchFamily="34" charset="-122"/>
              </a:rPr>
              <a:t>浏览该学习元的内容，了解每个活动的形式</a:t>
            </a:r>
            <a:endParaRPr lang="en-US" altLang="zh-CN" sz="2400" dirty="0" smtClean="0">
              <a:latin typeface="微软雅黑" pitchFamily="34" charset="-122"/>
              <a:ea typeface="微软雅黑" pitchFamily="34" charset="-122"/>
            </a:endParaRPr>
          </a:p>
          <a:p>
            <a:pPr>
              <a:lnSpc>
                <a:spcPct val="150000"/>
              </a:lnSpc>
            </a:pPr>
            <a:r>
              <a:rPr lang="en-US" altLang="zh-CN" sz="2400" dirty="0" smtClean="0">
                <a:latin typeface="微软雅黑" pitchFamily="34" charset="-122"/>
                <a:ea typeface="微软雅黑" pitchFamily="34" charset="-122"/>
              </a:rPr>
              <a:t>3.</a:t>
            </a:r>
            <a:r>
              <a:rPr lang="zh-CN" altLang="en-US" sz="2400" dirty="0" smtClean="0">
                <a:latin typeface="微软雅黑" pitchFamily="34" charset="-122"/>
                <a:ea typeface="微软雅黑" pitchFamily="34" charset="-122"/>
              </a:rPr>
              <a:t>选择</a:t>
            </a:r>
            <a:r>
              <a:rPr lang="en-US" altLang="zh-CN" sz="2400" dirty="0" smtClean="0">
                <a:latin typeface="微软雅黑" pitchFamily="34" charset="-122"/>
                <a:ea typeface="微软雅黑" pitchFamily="34" charset="-122"/>
              </a:rPr>
              <a:t>2-3</a:t>
            </a:r>
            <a:r>
              <a:rPr lang="zh-CN" altLang="en-US" sz="2400" dirty="0" smtClean="0">
                <a:latin typeface="微软雅黑" pitchFamily="34" charset="-122"/>
                <a:ea typeface="微软雅黑" pitchFamily="34" charset="-122"/>
              </a:rPr>
              <a:t>个活动进行</a:t>
            </a:r>
            <a:r>
              <a:rPr lang="zh-CN" altLang="en-US" sz="2400" dirty="0" smtClean="0">
                <a:solidFill>
                  <a:srgbClr val="FF0000"/>
                </a:solidFill>
                <a:latin typeface="微软雅黑" pitchFamily="34" charset="-122"/>
                <a:ea typeface="微软雅黑" pitchFamily="34" charset="-122"/>
              </a:rPr>
              <a:t>参与</a:t>
            </a:r>
            <a:endParaRPr lang="en-US" altLang="zh-CN" sz="2400" dirty="0">
              <a:latin typeface="微软雅黑" pitchFamily="34" charset="-122"/>
              <a:ea typeface="微软雅黑" pitchFamily="34" charset="-122"/>
            </a:endParaRPr>
          </a:p>
          <a:p>
            <a:pPr>
              <a:lnSpc>
                <a:spcPct val="150000"/>
              </a:lnSpc>
            </a:pPr>
            <a:endParaRPr lang="en-US" altLang="zh-CN" sz="2400" dirty="0" smtClean="0">
              <a:latin typeface="微软雅黑" pitchFamily="34" charset="-122"/>
              <a:ea typeface="微软雅黑" pitchFamily="34" charset="-122"/>
            </a:endParaRPr>
          </a:p>
        </p:txBody>
      </p:sp>
    </p:spTree>
    <p:extLst>
      <p:ext uri="{BB962C8B-B14F-4D97-AF65-F5344CB8AC3E}">
        <p14:creationId xmlns:p14="http://schemas.microsoft.com/office/powerpoint/2010/main" val="31482905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effectLst>
                  <a:reflection blurRad="6350" stA="55000" endA="300" endPos="45500" dir="5400000" sy="-100000" algn="bl" rotWithShape="0"/>
                </a:effectLst>
                <a:latin typeface="隶书" pitchFamily="49" charset="-122"/>
                <a:ea typeface="隶书" pitchFamily="49" charset="-122"/>
              </a:rPr>
              <a:t>学习元平台高阶操作</a:t>
            </a:r>
            <a:endParaRPr lang="zh-CN" altLang="en-US" dirty="0"/>
          </a:p>
        </p:txBody>
      </p:sp>
      <p:sp>
        <p:nvSpPr>
          <p:cNvPr id="3" name="内容占位符 2"/>
          <p:cNvSpPr>
            <a:spLocks noGrp="1"/>
          </p:cNvSpPr>
          <p:nvPr>
            <p:ph idx="1"/>
          </p:nvPr>
        </p:nvSpPr>
        <p:spPr/>
        <p:txBody>
          <a:bodyPr/>
          <a:lstStyle/>
          <a:p>
            <a:endParaRPr lang="en-US" altLang="zh-CN" dirty="0" smtClean="0"/>
          </a:p>
          <a:p>
            <a:endParaRPr lang="en-US" altLang="zh-CN" dirty="0"/>
          </a:p>
          <a:p>
            <a:r>
              <a:rPr lang="zh-CN" altLang="en-US" dirty="0" smtClean="0"/>
              <a:t>      模块四：基于学习元平台的学习形式</a:t>
            </a:r>
            <a:endParaRPr lang="zh-CN" altLang="en-US" dirty="0"/>
          </a:p>
        </p:txBody>
      </p:sp>
    </p:spTree>
    <p:extLst>
      <p:ext uri="{BB962C8B-B14F-4D97-AF65-F5344CB8AC3E}">
        <p14:creationId xmlns:p14="http://schemas.microsoft.com/office/powerpoint/2010/main" val="1007928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descr="C:\Users\Cammy\AppData\Roaming\Tencent\Users\179483839\QQ\WinTemp\RichOle\B{4L5SEU2VS@2J)6FLB1Z~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775" y="1106860"/>
            <a:ext cx="8814441" cy="5441801"/>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323528" y="116632"/>
            <a:ext cx="8424936" cy="461665"/>
          </a:xfrm>
          <a:prstGeom prst="rect">
            <a:avLst/>
          </a:prstGeom>
        </p:spPr>
        <p:txBody>
          <a:bodyPr wrap="square">
            <a:spAutoFit/>
          </a:bodyPr>
          <a:lstStyle/>
          <a:p>
            <a:r>
              <a:rPr lang="zh-CN" altLang="en-US" sz="2400" b="1" dirty="0">
                <a:solidFill>
                  <a:srgbClr val="FF0000"/>
                </a:solidFill>
              </a:rPr>
              <a:t>接受</a:t>
            </a:r>
            <a:r>
              <a:rPr lang="zh-CN" altLang="en-US" sz="2400" b="1" dirty="0" smtClean="0">
                <a:solidFill>
                  <a:srgbClr val="FF0000"/>
                </a:solidFill>
              </a:rPr>
              <a:t>中学：</a:t>
            </a:r>
            <a:r>
              <a:rPr lang="zh-CN" altLang="en-US" dirty="0"/>
              <a:t>浏览内容为主</a:t>
            </a:r>
          </a:p>
        </p:txBody>
      </p:sp>
    </p:spTree>
    <p:extLst>
      <p:ext uri="{BB962C8B-B14F-4D97-AF65-F5344CB8AC3E}">
        <p14:creationId xmlns:p14="http://schemas.microsoft.com/office/powerpoint/2010/main" val="11463355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23528" y="116632"/>
            <a:ext cx="8424936" cy="1015663"/>
          </a:xfrm>
          <a:prstGeom prst="rect">
            <a:avLst/>
          </a:prstGeom>
        </p:spPr>
        <p:txBody>
          <a:bodyPr wrap="square">
            <a:spAutoFit/>
          </a:bodyPr>
          <a:lstStyle/>
          <a:p>
            <a:r>
              <a:rPr lang="zh-CN" altLang="en-US" sz="2400" b="1" dirty="0">
                <a:solidFill>
                  <a:srgbClr val="FF0000"/>
                </a:solidFill>
              </a:rPr>
              <a:t>做中学：</a:t>
            </a:r>
            <a:r>
              <a:rPr lang="zh-CN" altLang="en-US" dirty="0"/>
              <a:t>学习环境通过将内容与活动、资源的无缝整合，实现了浏览内容与参与活动两种学习方式的融合，使学习者可以在学习内容的过程中，自然而然的进入与内容密切相关的学习活动，实现更好的学习体验。</a:t>
            </a:r>
          </a:p>
        </p:txBody>
      </p:sp>
      <p:pic>
        <p:nvPicPr>
          <p:cNvPr id="19457" name="Picture 1" descr="C:\Users\Cammy\AppData\Roaming\Tencent\Users\179483839\QQ\WinTemp\RichOle\96YY~@3CLFLZ}A(8USB)8Q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220" y="1411452"/>
            <a:ext cx="8383488" cy="5038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98094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5536" y="188640"/>
            <a:ext cx="8424936" cy="738664"/>
          </a:xfrm>
          <a:prstGeom prst="rect">
            <a:avLst/>
          </a:prstGeom>
        </p:spPr>
        <p:txBody>
          <a:bodyPr wrap="square">
            <a:spAutoFit/>
          </a:bodyPr>
          <a:lstStyle/>
          <a:p>
            <a:r>
              <a:rPr lang="zh-CN" altLang="en-US" sz="2400" b="1" dirty="0">
                <a:solidFill>
                  <a:srgbClr val="FF0000"/>
                </a:solidFill>
              </a:rPr>
              <a:t>联系中学：</a:t>
            </a:r>
            <a:r>
              <a:rPr lang="zh-CN" altLang="en-US" dirty="0"/>
              <a:t>在知识的相互联系中整体把握知识架构，从多个角度审视和思考，加深对知识的理解，并有利于激发灵感和促进创新。</a:t>
            </a:r>
          </a:p>
        </p:txBody>
      </p:sp>
      <p:sp>
        <p:nvSpPr>
          <p:cNvPr id="5" name="矩形 4"/>
          <p:cNvSpPr/>
          <p:nvPr/>
        </p:nvSpPr>
        <p:spPr>
          <a:xfrm>
            <a:off x="0" y="1052736"/>
            <a:ext cx="6588224" cy="1142836"/>
          </a:xfrm>
          <a:prstGeom prst="rect">
            <a:avLst/>
          </a:prstGeom>
          <a:gradFill flip="none" rotWithShape="1">
            <a:gsLst>
              <a:gs pos="0">
                <a:schemeClr val="bg1"/>
              </a:gs>
              <a:gs pos="50000">
                <a:srgbClr val="C00000"/>
              </a:gs>
              <a:gs pos="100000">
                <a:srgbClr val="C00000"/>
              </a:gs>
            </a:gsLst>
            <a:path path="circle">
              <a:fillToRect l="100000" t="100000"/>
            </a:path>
            <a:tileRect r="-100000" b="-10000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t>教师通过查看知识网络，</a:t>
            </a:r>
            <a:r>
              <a:rPr lang="zh-CN" altLang="en-US" dirty="0"/>
              <a:t>可以了解知识群中各学习元之间的</a:t>
            </a:r>
            <a:r>
              <a:rPr lang="zh-CN" altLang="en-US" dirty="0" smtClean="0"/>
              <a:t>关系</a:t>
            </a:r>
            <a:r>
              <a:rPr lang="zh-CN" altLang="en-US" dirty="0"/>
              <a:t>，以及知识群的成长状况，</a:t>
            </a:r>
            <a:r>
              <a:rPr lang="zh-CN" altLang="en-US" dirty="0" smtClean="0"/>
              <a:t>进而对知识群内的学习元进行管理，如将不相关的学习元删除。</a:t>
            </a:r>
            <a:endParaRPr lang="zh-CN" altLang="en-US" dirty="0"/>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7" y="2564904"/>
            <a:ext cx="1594463" cy="7200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0755" y="2420888"/>
            <a:ext cx="5825336" cy="4239791"/>
          </a:xfrm>
          <a:prstGeom prst="rect">
            <a:avLst/>
          </a:prstGeom>
        </p:spPr>
      </p:pic>
      <p:pic>
        <p:nvPicPr>
          <p:cNvPr id="8" name="图片 7"/>
          <p:cNvPicPr>
            <a:picLocks noChangeAspect="1"/>
          </p:cNvPicPr>
          <p:nvPr/>
        </p:nvPicPr>
        <p:blipFill rotWithShape="1">
          <a:blip r:embed="rId4">
            <a:extLst>
              <a:ext uri="{28A0092B-C50C-407E-A947-70E740481C1C}">
                <a14:useLocalDpi xmlns:a14="http://schemas.microsoft.com/office/drawing/2010/main" val="0"/>
              </a:ext>
            </a:extLst>
          </a:blip>
          <a:srcRect r="32068"/>
          <a:stretch/>
        </p:blipFill>
        <p:spPr>
          <a:xfrm>
            <a:off x="251520" y="3717032"/>
            <a:ext cx="2607794" cy="2630448"/>
          </a:xfrm>
          <a:prstGeom prst="rect">
            <a:avLst/>
          </a:prstGeom>
        </p:spPr>
      </p:pic>
    </p:spTree>
    <p:extLst>
      <p:ext uri="{BB962C8B-B14F-4D97-AF65-F5344CB8AC3E}">
        <p14:creationId xmlns:p14="http://schemas.microsoft.com/office/powerpoint/2010/main" val="3553271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23528" y="188640"/>
            <a:ext cx="8424936" cy="738664"/>
          </a:xfrm>
          <a:prstGeom prst="rect">
            <a:avLst/>
          </a:prstGeom>
        </p:spPr>
        <p:txBody>
          <a:bodyPr wrap="square">
            <a:spAutoFit/>
          </a:bodyPr>
          <a:lstStyle/>
          <a:p>
            <a:r>
              <a:rPr lang="zh-CN" altLang="en-US" sz="2400" b="1" dirty="0">
                <a:solidFill>
                  <a:srgbClr val="FF0000"/>
                </a:solidFill>
              </a:rPr>
              <a:t>重构中学：</a:t>
            </a:r>
            <a:r>
              <a:rPr lang="zh-CN" altLang="en-US" dirty="0"/>
              <a:t>学习者可以自由组合和管理多个小的知识单元，</a:t>
            </a:r>
            <a:r>
              <a:rPr lang="zh-CN" altLang="en-US" dirty="0" smtClean="0"/>
              <a:t>建构知识</a:t>
            </a:r>
            <a:r>
              <a:rPr lang="zh-CN" altLang="en-US" dirty="0"/>
              <a:t>体系，促进知识管理。</a:t>
            </a:r>
          </a:p>
        </p:txBody>
      </p:sp>
      <p:sp>
        <p:nvSpPr>
          <p:cNvPr id="6" name="TextBox 5"/>
          <p:cNvSpPr txBox="1"/>
          <p:nvPr/>
        </p:nvSpPr>
        <p:spPr>
          <a:xfrm>
            <a:off x="395537" y="910461"/>
            <a:ext cx="8352927" cy="646331"/>
          </a:xfrm>
          <a:prstGeom prst="rect">
            <a:avLst/>
          </a:prstGeom>
          <a:noFill/>
        </p:spPr>
        <p:txBody>
          <a:bodyPr wrap="square" rtlCol="0">
            <a:spAutoFit/>
          </a:bodyPr>
          <a:lstStyle/>
          <a:p>
            <a:r>
              <a:rPr lang="zh-CN" altLang="en-US" dirty="0" smtClean="0"/>
              <a:t>         个人空间是个人的管理空间，可对个人基本信息、个人知识、个人人际资源进行管理，且为个性化的学习提供支持。</a:t>
            </a:r>
            <a:endParaRPr lang="zh-CN" altLang="en-US" dirty="0"/>
          </a:p>
        </p:txBody>
      </p:sp>
      <p:pic>
        <p:nvPicPr>
          <p:cNvPr id="20481" name="Picture 1" descr="C:\Users\Cammy\AppData\Roaming\Tencent\Users\179483839\QQ\WinTemp\RichOle\OBV7VCKL7K36(50K27KR`}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752" y="1625116"/>
            <a:ext cx="8213712" cy="4828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50349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23528" y="188640"/>
            <a:ext cx="8424936" cy="738664"/>
          </a:xfrm>
          <a:prstGeom prst="rect">
            <a:avLst/>
          </a:prstGeom>
        </p:spPr>
        <p:txBody>
          <a:bodyPr wrap="square">
            <a:spAutoFit/>
          </a:bodyPr>
          <a:lstStyle/>
          <a:p>
            <a:r>
              <a:rPr lang="zh-CN" altLang="en-US" sz="2400" b="1" dirty="0">
                <a:solidFill>
                  <a:srgbClr val="FF0000"/>
                </a:solidFill>
              </a:rPr>
              <a:t>重构中学：</a:t>
            </a:r>
            <a:r>
              <a:rPr lang="zh-CN" altLang="en-US" dirty="0"/>
              <a:t>学习者可以自由组合和管理多个小的知识单元，</a:t>
            </a:r>
            <a:r>
              <a:rPr lang="zh-CN" altLang="en-US" dirty="0" smtClean="0"/>
              <a:t>建构知识</a:t>
            </a:r>
            <a:r>
              <a:rPr lang="zh-CN" altLang="en-US" dirty="0"/>
              <a:t>体系，促进知识管理。</a:t>
            </a:r>
          </a:p>
        </p:txBody>
      </p:sp>
      <p:sp>
        <p:nvSpPr>
          <p:cNvPr id="6" name="TextBox 5"/>
          <p:cNvSpPr txBox="1"/>
          <p:nvPr/>
        </p:nvSpPr>
        <p:spPr>
          <a:xfrm>
            <a:off x="395537" y="910461"/>
            <a:ext cx="8352927" cy="646331"/>
          </a:xfrm>
          <a:prstGeom prst="rect">
            <a:avLst/>
          </a:prstGeom>
          <a:noFill/>
        </p:spPr>
        <p:txBody>
          <a:bodyPr wrap="square" rtlCol="0">
            <a:spAutoFit/>
          </a:bodyPr>
          <a:lstStyle/>
          <a:p>
            <a:r>
              <a:rPr lang="zh-CN" altLang="en-US" dirty="0" smtClean="0"/>
              <a:t>         可根据一定的主题，根据自己的认识选择一定的知识点（内容）构成知识群（课程）。</a:t>
            </a:r>
            <a:endParaRPr lang="zh-CN" altLang="en-US" dirty="0"/>
          </a:p>
        </p:txBody>
      </p:sp>
      <p:pic>
        <p:nvPicPr>
          <p:cNvPr id="21505" name="Picture 1" descr="C:\Users\Cammy\AppData\Roaming\Tencent\Users\179483839\QQ\WinTemp\RichOle\J6$%K)_MY9KJ0KC3%0U`N`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543" y="1549946"/>
            <a:ext cx="8448913" cy="5096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71533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effectLst>
                  <a:reflection blurRad="6350" stA="55000" endA="300" endPos="45500" dir="5400000" sy="-100000" algn="bl" rotWithShape="0"/>
                </a:effectLst>
                <a:latin typeface="隶书" pitchFamily="49" charset="-122"/>
                <a:ea typeface="隶书" pitchFamily="49" charset="-122"/>
              </a:rPr>
              <a:t>学习元平台高阶操作</a:t>
            </a:r>
            <a:endParaRPr lang="zh-CN" altLang="en-US" dirty="0"/>
          </a:p>
        </p:txBody>
      </p:sp>
      <p:sp>
        <p:nvSpPr>
          <p:cNvPr id="3" name="内容占位符 2"/>
          <p:cNvSpPr>
            <a:spLocks noGrp="1"/>
          </p:cNvSpPr>
          <p:nvPr>
            <p:ph idx="1"/>
          </p:nvPr>
        </p:nvSpPr>
        <p:spPr/>
        <p:txBody>
          <a:bodyPr/>
          <a:lstStyle/>
          <a:p>
            <a:r>
              <a:rPr lang="zh-CN" altLang="en-US" dirty="0" smtClean="0"/>
              <a:t>碎片化时代如何学习？</a:t>
            </a:r>
            <a:endParaRPr lang="en-US" altLang="zh-CN" dirty="0" smtClean="0"/>
          </a:p>
          <a:p>
            <a:r>
              <a:rPr lang="en-US" altLang="zh-CN" dirty="0" smtClean="0"/>
              <a:t>1.</a:t>
            </a:r>
            <a:r>
              <a:rPr lang="zh-CN" altLang="en-US" dirty="0" smtClean="0"/>
              <a:t>如何在信息的海洋中找到有用的知识？</a:t>
            </a:r>
            <a:endParaRPr lang="en-US" altLang="zh-CN" dirty="0" smtClean="0"/>
          </a:p>
          <a:p>
            <a:r>
              <a:rPr lang="en-US" altLang="zh-CN" dirty="0" smtClean="0"/>
              <a:t>2.</a:t>
            </a:r>
            <a:r>
              <a:rPr lang="zh-CN" altLang="en-US" dirty="0" smtClean="0"/>
              <a:t>网络化学习如何消除挫败感和孤独感？</a:t>
            </a:r>
            <a:endParaRPr lang="zh-CN" altLang="en-US" dirty="0"/>
          </a:p>
        </p:txBody>
      </p:sp>
    </p:spTree>
    <p:extLst>
      <p:ext uri="{BB962C8B-B14F-4D97-AF65-F5344CB8AC3E}">
        <p14:creationId xmlns:p14="http://schemas.microsoft.com/office/powerpoint/2010/main" val="2995376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descr="C:\Users\Cammy\AppData\Roaming\Tencent\Users\179483839\QQ\WinTemp\RichOle\6``D(Z]BKD_)T}3F4AX%0_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2636912"/>
            <a:ext cx="5548486" cy="14192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5536" y="260648"/>
            <a:ext cx="8291263" cy="1015663"/>
          </a:xfrm>
          <a:prstGeom prst="rect">
            <a:avLst/>
          </a:prstGeom>
          <a:noFill/>
        </p:spPr>
        <p:txBody>
          <a:bodyPr wrap="square" rtlCol="0">
            <a:spAutoFit/>
          </a:bodyPr>
          <a:lstStyle/>
          <a:p>
            <a:r>
              <a:rPr lang="zh-CN" altLang="en-US" sz="2400" b="1" dirty="0">
                <a:solidFill>
                  <a:srgbClr val="FF0000"/>
                </a:solidFill>
              </a:rPr>
              <a:t>反思</a:t>
            </a:r>
            <a:r>
              <a:rPr lang="zh-CN" altLang="en-US" sz="2400" b="1" dirty="0" smtClean="0">
                <a:solidFill>
                  <a:srgbClr val="FF0000"/>
                </a:solidFill>
              </a:rPr>
              <a:t>中学：</a:t>
            </a:r>
            <a:r>
              <a:rPr lang="zh-CN" altLang="en-US" dirty="0" smtClean="0"/>
              <a:t>学习者通过查看一个知识单元生长和建构的历史轨迹，在这一过程性的情景中反思知识演化的内在逻辑，促进学习者在学习过程中对自身学习的有效反思。</a:t>
            </a:r>
            <a:endParaRPr lang="zh-CN" altLang="en-US" dirty="0"/>
          </a:p>
        </p:txBody>
      </p:sp>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l="2363" t="4011" r="2994"/>
          <a:stretch/>
        </p:blipFill>
        <p:spPr>
          <a:xfrm>
            <a:off x="395536" y="2855340"/>
            <a:ext cx="8654223" cy="3503879"/>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l="1744" t="8977" r="3131"/>
          <a:stretch/>
        </p:blipFill>
        <p:spPr>
          <a:xfrm>
            <a:off x="1371600" y="4607279"/>
            <a:ext cx="7524750" cy="2062081"/>
          </a:xfrm>
          <a:prstGeom prst="rect">
            <a:avLst/>
          </a:prstGeom>
        </p:spPr>
      </p:pic>
      <p:pic>
        <p:nvPicPr>
          <p:cNvPr id="12" name="图片 11"/>
          <p:cNvPicPr>
            <a:picLocks noChangeAspect="1"/>
          </p:cNvPicPr>
          <p:nvPr/>
        </p:nvPicPr>
        <p:blipFill rotWithShape="1">
          <a:blip r:embed="rId3">
            <a:extLst>
              <a:ext uri="{28A0092B-C50C-407E-A947-70E740481C1C}">
                <a14:useLocalDpi xmlns:a14="http://schemas.microsoft.com/office/drawing/2010/main" val="0"/>
              </a:ext>
            </a:extLst>
          </a:blip>
          <a:srcRect l="696" t="3120" r="86913" b="83794"/>
          <a:stretch/>
        </p:blipFill>
        <p:spPr>
          <a:xfrm>
            <a:off x="395537" y="1537580"/>
            <a:ext cx="1133012" cy="4776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圆角矩形 12"/>
          <p:cNvSpPr/>
          <p:nvPr/>
        </p:nvSpPr>
        <p:spPr>
          <a:xfrm>
            <a:off x="1835695" y="1268760"/>
            <a:ext cx="6851103" cy="11428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t>多名协作者共同对内容进行编辑，形成了学习元的不同版本。教师可通过查看学习元的历史版本了解学习元的进化过程，以及每个版本的不同变化。</a:t>
            </a:r>
          </a:p>
        </p:txBody>
      </p:sp>
      <p:pic>
        <p:nvPicPr>
          <p:cNvPr id="14" name="图片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121" y="2855340"/>
            <a:ext cx="6355871" cy="3384376"/>
          </a:xfrm>
          <a:prstGeom prst="rect">
            <a:avLst/>
          </a:prstGeom>
        </p:spPr>
      </p:pic>
    </p:spTree>
    <p:extLst>
      <p:ext uri="{BB962C8B-B14F-4D97-AF65-F5344CB8AC3E}">
        <p14:creationId xmlns:p14="http://schemas.microsoft.com/office/powerpoint/2010/main" val="1357170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2531"/>
                                        </p:tgtEl>
                                        <p:attrNameLst>
                                          <p:attrName>style.visibility</p:attrName>
                                        </p:attrNameLst>
                                      </p:cBhvr>
                                      <p:to>
                                        <p:strVal val="visible"/>
                                      </p:to>
                                    </p:set>
                                    <p:animEffect transition="in" filter="fade">
                                      <p:cBhvr>
                                        <p:cTn id="19" dur="1000"/>
                                        <p:tgtEl>
                                          <p:spTgt spid="22531"/>
                                        </p:tgtEl>
                                      </p:cBhvr>
                                    </p:animEffect>
                                    <p:anim calcmode="lin" valueType="num">
                                      <p:cBhvr>
                                        <p:cTn id="20" dur="1000" fill="hold"/>
                                        <p:tgtEl>
                                          <p:spTgt spid="22531"/>
                                        </p:tgtEl>
                                        <p:attrNameLst>
                                          <p:attrName>ppt_x</p:attrName>
                                        </p:attrNameLst>
                                      </p:cBhvr>
                                      <p:tavLst>
                                        <p:tav tm="0">
                                          <p:val>
                                            <p:strVal val="#ppt_x"/>
                                          </p:val>
                                        </p:tav>
                                        <p:tav tm="100000">
                                          <p:val>
                                            <p:strVal val="#ppt_x"/>
                                          </p:val>
                                        </p:tav>
                                      </p:tavLst>
                                    </p:anim>
                                    <p:anim calcmode="lin" valueType="num">
                                      <p:cBhvr>
                                        <p:cTn id="21" dur="1000" fill="hold"/>
                                        <p:tgtEl>
                                          <p:spTgt spid="2253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1000"/>
                                        <p:tgtEl>
                                          <p:spTgt spid="14"/>
                                        </p:tgtEl>
                                      </p:cBhvr>
                                    </p:animEffect>
                                    <p:anim calcmode="lin" valueType="num">
                                      <p:cBhvr>
                                        <p:cTn id="46" dur="1000" fill="hold"/>
                                        <p:tgtEl>
                                          <p:spTgt spid="14"/>
                                        </p:tgtEl>
                                        <p:attrNameLst>
                                          <p:attrName>ppt_x</p:attrName>
                                        </p:attrNameLst>
                                      </p:cBhvr>
                                      <p:tavLst>
                                        <p:tav tm="0">
                                          <p:val>
                                            <p:strVal val="#ppt_x"/>
                                          </p:val>
                                        </p:tav>
                                        <p:tav tm="100000">
                                          <p:val>
                                            <p:strVal val="#ppt_x"/>
                                          </p:val>
                                        </p:tav>
                                      </p:tavLst>
                                    </p:anim>
                                    <p:anim calcmode="lin" valueType="num">
                                      <p:cBhvr>
                                        <p:cTn id="4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188640"/>
            <a:ext cx="8208911" cy="738664"/>
          </a:xfrm>
          <a:prstGeom prst="rect">
            <a:avLst/>
          </a:prstGeom>
          <a:noFill/>
        </p:spPr>
        <p:txBody>
          <a:bodyPr wrap="square" rtlCol="0">
            <a:spAutoFit/>
          </a:bodyPr>
          <a:lstStyle/>
          <a:p>
            <a:r>
              <a:rPr lang="zh-CN" altLang="en-US" sz="2400" b="1" dirty="0" smtClean="0">
                <a:solidFill>
                  <a:srgbClr val="FF0000"/>
                </a:solidFill>
              </a:rPr>
              <a:t>交流中学：</a:t>
            </a:r>
            <a:r>
              <a:rPr lang="zh-CN" altLang="en-US" dirty="0" smtClean="0"/>
              <a:t>通过学习对象关联到专家、协作者、学习者，构建与学习内容密切的社会认知网络，在交流中充分</a:t>
            </a:r>
            <a:r>
              <a:rPr lang="zh-CN" altLang="en-US" dirty="0"/>
              <a:t>吸收</a:t>
            </a:r>
            <a:r>
              <a:rPr lang="zh-CN" altLang="en-US" dirty="0" smtClean="0"/>
              <a:t>他人的智慧。</a:t>
            </a:r>
            <a:endParaRPr lang="zh-CN" altLang="en-US"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1019" y="1844824"/>
            <a:ext cx="5965477" cy="480507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031" y="1556792"/>
            <a:ext cx="1429681" cy="6772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圆角矩形 6"/>
          <p:cNvSpPr/>
          <p:nvPr/>
        </p:nvSpPr>
        <p:spPr>
          <a:xfrm>
            <a:off x="251520" y="2492896"/>
            <a:ext cx="2664295" cy="3960440"/>
          </a:xfrm>
          <a:prstGeom prst="roundRect">
            <a:avLst/>
          </a:prstGeom>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        在</a:t>
            </a:r>
            <a:r>
              <a:rPr lang="en-US" altLang="zh-CN" dirty="0" smtClean="0"/>
              <a:t>KNS</a:t>
            </a:r>
            <a:r>
              <a:rPr lang="zh-CN" altLang="en-US" dirty="0" smtClean="0"/>
              <a:t>网络中我们可以看到与学习元紧密相关的其他学习元，以及与这些学习元紧密相关的人。我们可以选择与当前学习有紧密关联的学习元进行学习，或将相关的学习元组织成一个知识群，也可与相关用户进行交流学习。</a:t>
            </a:r>
            <a:endParaRPr lang="zh-CN" altLang="en-US" dirty="0"/>
          </a:p>
        </p:txBody>
      </p:sp>
    </p:spTree>
    <p:extLst>
      <p:ext uri="{BB962C8B-B14F-4D97-AF65-F5344CB8AC3E}">
        <p14:creationId xmlns:p14="http://schemas.microsoft.com/office/powerpoint/2010/main" val="22874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188640"/>
            <a:ext cx="8208911" cy="738664"/>
          </a:xfrm>
          <a:prstGeom prst="rect">
            <a:avLst/>
          </a:prstGeom>
          <a:noFill/>
        </p:spPr>
        <p:txBody>
          <a:bodyPr wrap="square" rtlCol="0">
            <a:spAutoFit/>
          </a:bodyPr>
          <a:lstStyle/>
          <a:p>
            <a:r>
              <a:rPr lang="zh-CN" altLang="en-US" sz="2400" b="1" dirty="0" smtClean="0">
                <a:solidFill>
                  <a:srgbClr val="FF0000"/>
                </a:solidFill>
              </a:rPr>
              <a:t>交流中学：</a:t>
            </a:r>
            <a:r>
              <a:rPr lang="zh-CN" altLang="en-US" dirty="0" smtClean="0"/>
              <a:t>通过学习对象关联到专家、协作者、学习者，构建与学习内容密切的社会认知网络，在交流中充分</a:t>
            </a:r>
            <a:r>
              <a:rPr lang="zh-CN" altLang="en-US" dirty="0"/>
              <a:t>吸收</a:t>
            </a:r>
            <a:r>
              <a:rPr lang="zh-CN" altLang="en-US" dirty="0" smtClean="0"/>
              <a:t>他人的智慧。</a:t>
            </a:r>
            <a:endParaRPr lang="zh-CN" altLang="en-US" dirty="0"/>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7" y="1556792"/>
            <a:ext cx="1584175" cy="7200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1840" y="1916831"/>
            <a:ext cx="5915549" cy="4752529"/>
          </a:xfrm>
          <a:prstGeom prst="rect">
            <a:avLst/>
          </a:prstGeom>
        </p:spPr>
      </p:pic>
      <p:sp>
        <p:nvSpPr>
          <p:cNvPr id="10" name="圆角矩形 9"/>
          <p:cNvSpPr/>
          <p:nvPr/>
        </p:nvSpPr>
        <p:spPr>
          <a:xfrm>
            <a:off x="179513" y="2564904"/>
            <a:ext cx="2664295" cy="3960440"/>
          </a:xfrm>
          <a:prstGeom prst="roundRect">
            <a:avLst/>
          </a:prstGeom>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t>教师通过查看人际网络，可了解当前与知识群有关的用户群体以及知识群受关注的程度，对感兴趣的用户可加为好友、互相交流</a:t>
            </a:r>
          </a:p>
        </p:txBody>
      </p:sp>
    </p:spTree>
    <p:extLst>
      <p:ext uri="{BB962C8B-B14F-4D97-AF65-F5344CB8AC3E}">
        <p14:creationId xmlns:p14="http://schemas.microsoft.com/office/powerpoint/2010/main" val="52494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188640"/>
            <a:ext cx="8208911" cy="738664"/>
          </a:xfrm>
          <a:prstGeom prst="rect">
            <a:avLst/>
          </a:prstGeom>
          <a:noFill/>
        </p:spPr>
        <p:txBody>
          <a:bodyPr wrap="square" rtlCol="0">
            <a:spAutoFit/>
          </a:bodyPr>
          <a:lstStyle/>
          <a:p>
            <a:r>
              <a:rPr lang="zh-CN" altLang="en-US" sz="2400" b="1" dirty="0" smtClean="0">
                <a:solidFill>
                  <a:srgbClr val="FF0000"/>
                </a:solidFill>
              </a:rPr>
              <a:t>交流中学：</a:t>
            </a:r>
            <a:r>
              <a:rPr lang="zh-CN" altLang="en-US" dirty="0" smtClean="0"/>
              <a:t>通过学习对象关联到专家、协作者、学习者，构建与学习内容密切的社会认知网络，在交流中充分</a:t>
            </a:r>
            <a:r>
              <a:rPr lang="zh-CN" altLang="en-US" dirty="0"/>
              <a:t>吸收</a:t>
            </a:r>
            <a:r>
              <a:rPr lang="zh-CN" altLang="en-US" dirty="0" smtClean="0"/>
              <a:t>他人的智慧。</a:t>
            </a:r>
            <a:endParaRPr lang="zh-CN" altLang="en-US" dirty="0"/>
          </a:p>
        </p:txBody>
      </p:sp>
      <p:sp>
        <p:nvSpPr>
          <p:cNvPr id="6" name="圆角矩形 5"/>
          <p:cNvSpPr/>
          <p:nvPr/>
        </p:nvSpPr>
        <p:spPr>
          <a:xfrm>
            <a:off x="220208" y="2890349"/>
            <a:ext cx="2664295" cy="2592288"/>
          </a:xfrm>
          <a:prstGeom prst="roundRect">
            <a:avLst/>
          </a:prstGeom>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t>系统根据用户已有的知识网络，向用户推荐协作伙伴，促进用户按需建构社会人际网络</a:t>
            </a:r>
            <a:endParaRPr lang="zh-CN" altLang="en-US" dirty="0"/>
          </a:p>
        </p:txBody>
      </p:sp>
      <p:grpSp>
        <p:nvGrpSpPr>
          <p:cNvPr id="7" name="组合 6"/>
          <p:cNvGrpSpPr/>
          <p:nvPr/>
        </p:nvGrpSpPr>
        <p:grpSpPr>
          <a:xfrm>
            <a:off x="3419873" y="1592014"/>
            <a:ext cx="5472608" cy="5008157"/>
            <a:chOff x="3419873" y="1592014"/>
            <a:chExt cx="5472608" cy="5008157"/>
          </a:xfrm>
        </p:grpSpPr>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9873" y="1592014"/>
              <a:ext cx="5472608" cy="4717306"/>
            </a:xfrm>
            <a:prstGeom prst="rect">
              <a:avLst/>
            </a:prstGeom>
          </p:spPr>
        </p:pic>
        <p:pic>
          <p:nvPicPr>
            <p:cNvPr id="12" name="图片 11"/>
            <p:cNvPicPr>
              <a:picLocks noChangeAspect="1"/>
            </p:cNvPicPr>
            <p:nvPr/>
          </p:nvPicPr>
          <p:blipFill rotWithShape="1">
            <a:blip r:embed="rId3">
              <a:extLst>
                <a:ext uri="{28A0092B-C50C-407E-A947-70E740481C1C}">
                  <a14:useLocalDpi xmlns:a14="http://schemas.microsoft.com/office/drawing/2010/main" val="0"/>
                </a:ext>
              </a:extLst>
            </a:blip>
            <a:srcRect b="22042"/>
            <a:stretch/>
          </p:blipFill>
          <p:spPr>
            <a:xfrm>
              <a:off x="6516216" y="4365104"/>
              <a:ext cx="2133600" cy="22350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pic>
        <p:nvPicPr>
          <p:cNvPr id="13" name="图片 12"/>
          <p:cNvPicPr>
            <a:picLocks noChangeAspect="1"/>
          </p:cNvPicPr>
          <p:nvPr/>
        </p:nvPicPr>
        <p:blipFill rotWithShape="1">
          <a:blip r:embed="rId3">
            <a:extLst>
              <a:ext uri="{28A0092B-C50C-407E-A947-70E740481C1C}">
                <a14:useLocalDpi xmlns:a14="http://schemas.microsoft.com/office/drawing/2010/main" val="0"/>
              </a:ext>
            </a:extLst>
          </a:blip>
          <a:srcRect l="6655" r="6990" b="69711"/>
          <a:stretch/>
        </p:blipFill>
        <p:spPr>
          <a:xfrm>
            <a:off x="586854" y="1408489"/>
            <a:ext cx="1842447" cy="8683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65572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188640"/>
            <a:ext cx="8208911" cy="738664"/>
          </a:xfrm>
          <a:prstGeom prst="rect">
            <a:avLst/>
          </a:prstGeom>
          <a:noFill/>
        </p:spPr>
        <p:txBody>
          <a:bodyPr wrap="square" rtlCol="0">
            <a:spAutoFit/>
          </a:bodyPr>
          <a:lstStyle/>
          <a:p>
            <a:r>
              <a:rPr lang="zh-CN" altLang="en-US" sz="2400" b="1" dirty="0" smtClean="0">
                <a:solidFill>
                  <a:srgbClr val="FF0000"/>
                </a:solidFill>
              </a:rPr>
              <a:t>交流中学：</a:t>
            </a:r>
            <a:r>
              <a:rPr lang="zh-CN" altLang="en-US" dirty="0" smtClean="0"/>
              <a:t>通过学习对象关联到专家、协作者、学习者，构建与学习内容密切的社会认知网络，在交流中充分</a:t>
            </a:r>
            <a:r>
              <a:rPr lang="zh-CN" altLang="en-US" dirty="0"/>
              <a:t>吸收</a:t>
            </a:r>
            <a:r>
              <a:rPr lang="zh-CN" altLang="en-US" dirty="0" smtClean="0"/>
              <a:t>他人的智慧。</a:t>
            </a:r>
            <a:endParaRPr lang="zh-CN" altLang="en-US" dirty="0"/>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800" y="3007902"/>
            <a:ext cx="5895975" cy="3467100"/>
          </a:xfrm>
          <a:prstGeom prst="rect">
            <a:avLst/>
          </a:prstGeom>
        </p:spPr>
      </p:pic>
      <p:sp>
        <p:nvSpPr>
          <p:cNvPr id="9" name="TextBox 8"/>
          <p:cNvSpPr txBox="1"/>
          <p:nvPr/>
        </p:nvSpPr>
        <p:spPr>
          <a:xfrm>
            <a:off x="467545" y="3212976"/>
            <a:ext cx="2016223" cy="2031325"/>
          </a:xfrm>
          <a:prstGeom prst="rect">
            <a:avLst/>
          </a:prstGeom>
          <a:noFill/>
        </p:spPr>
        <p:txBody>
          <a:bodyPr wrap="square" rtlCol="0">
            <a:spAutoFit/>
          </a:bodyPr>
          <a:lstStyle/>
          <a:p>
            <a:r>
              <a:rPr lang="zh-CN" altLang="en-US" dirty="0" smtClean="0"/>
              <a:t>教师可创建一个学习社区，鼓励班级成员都参与进来，共同就学习的问题进行交流、探讨，形成一个学习共同体。</a:t>
            </a:r>
            <a:endParaRPr lang="zh-CN" altLang="en-US" dirty="0"/>
          </a:p>
        </p:txBody>
      </p:sp>
      <p:sp>
        <p:nvSpPr>
          <p:cNvPr id="10" name="矩形 9"/>
          <p:cNvSpPr/>
          <p:nvPr/>
        </p:nvSpPr>
        <p:spPr>
          <a:xfrm>
            <a:off x="395537" y="1412776"/>
            <a:ext cx="8208910" cy="1200329"/>
          </a:xfrm>
          <a:prstGeom prst="rect">
            <a:avLst/>
          </a:prstGeom>
        </p:spPr>
        <p:txBody>
          <a:bodyPr wrap="square">
            <a:spAutoFit/>
          </a:bodyPr>
          <a:lstStyle/>
          <a:p>
            <a:r>
              <a:rPr lang="zh-CN" altLang="en-US" dirty="0" smtClean="0"/>
              <a:t>        </a:t>
            </a:r>
            <a:r>
              <a:rPr lang="zh-CN" altLang="en-US" dirty="0" smtClean="0">
                <a:solidFill>
                  <a:srgbClr val="0070C0"/>
                </a:solidFill>
              </a:rPr>
              <a:t>学习社区是</a:t>
            </a:r>
            <a:r>
              <a:rPr lang="zh-CN" altLang="en-US" dirty="0">
                <a:solidFill>
                  <a:srgbClr val="0070C0"/>
                </a:solidFill>
              </a:rPr>
              <a:t>一个学习共同体，成员在特定环境中分享知识和经验、交互信息，一起就相同的学习目标和兴趣进行协作地解决问题或完成任务，彼此经常在学习过程中沟通交流，分享各种学习资源，共同完成一定学习任务，从而在成员之间形成了相互影响，互相促进的人际关系，形成了一定的规范和文化。</a:t>
            </a:r>
          </a:p>
        </p:txBody>
      </p:sp>
    </p:spTree>
    <p:extLst>
      <p:ext uri="{BB962C8B-B14F-4D97-AF65-F5344CB8AC3E}">
        <p14:creationId xmlns:p14="http://schemas.microsoft.com/office/powerpoint/2010/main" val="3057578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5536" y="188640"/>
            <a:ext cx="8280920" cy="1015663"/>
          </a:xfrm>
          <a:prstGeom prst="rect">
            <a:avLst/>
          </a:prstGeom>
        </p:spPr>
        <p:txBody>
          <a:bodyPr wrap="square">
            <a:spAutoFit/>
          </a:bodyPr>
          <a:lstStyle/>
          <a:p>
            <a:r>
              <a:rPr lang="zh-CN" altLang="en-US" sz="2400" b="1" dirty="0">
                <a:solidFill>
                  <a:srgbClr val="FF0000"/>
                </a:solidFill>
              </a:rPr>
              <a:t>教中学：</a:t>
            </a:r>
            <a:r>
              <a:rPr lang="zh-CN" altLang="en-US" dirty="0"/>
              <a:t>在“教”的过程中，往往能偶深化施教者对所教内容的记忆和理解，而学习者在交流、协同编辑的过程中，恰好能经常性的切换“教”与“学”的角色。</a:t>
            </a:r>
          </a:p>
        </p:txBody>
      </p:sp>
      <p:pic>
        <p:nvPicPr>
          <p:cNvPr id="24578" name="Picture 2" descr="C:\Users\Cammy\AppData\Roaming\Tencent\Users\179483839\QQ\WinTemp\RichOle\K34B`}EFXZS_32}MLATFP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779" y="1700808"/>
            <a:ext cx="8759701" cy="423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88735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5536" y="188640"/>
            <a:ext cx="8280920" cy="1015663"/>
          </a:xfrm>
          <a:prstGeom prst="rect">
            <a:avLst/>
          </a:prstGeom>
        </p:spPr>
        <p:txBody>
          <a:bodyPr wrap="square">
            <a:spAutoFit/>
          </a:bodyPr>
          <a:lstStyle/>
          <a:p>
            <a:r>
              <a:rPr lang="zh-CN" altLang="en-US" sz="2400" b="1" dirty="0">
                <a:solidFill>
                  <a:srgbClr val="FF0000"/>
                </a:solidFill>
              </a:rPr>
              <a:t>教中学：</a:t>
            </a:r>
            <a:r>
              <a:rPr lang="zh-CN" altLang="en-US" dirty="0"/>
              <a:t>在“教”的过程中，往往能偶深化施教者对所教内容的记忆和理解，而学习者在交流、协同编辑的过程中，恰好能经常性的切换“教”与“学”的角色。</a:t>
            </a:r>
          </a:p>
        </p:txBody>
      </p:sp>
      <p:pic>
        <p:nvPicPr>
          <p:cNvPr id="25601" name="Picture 1" descr="C:\Users\Cammy\AppData\Roaming\Tencent\Users\179483839\QQ\WinTemp\RichOle\)ULK[M3(25SHOL3@Q[AI)@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84784"/>
            <a:ext cx="8611407" cy="4762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1368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260648"/>
            <a:ext cx="8280920" cy="738664"/>
          </a:xfrm>
          <a:prstGeom prst="rect">
            <a:avLst/>
          </a:prstGeom>
          <a:noFill/>
        </p:spPr>
        <p:txBody>
          <a:bodyPr wrap="square" rtlCol="0">
            <a:spAutoFit/>
          </a:bodyPr>
          <a:lstStyle/>
          <a:p>
            <a:r>
              <a:rPr lang="zh-CN" altLang="en-US" sz="2400" b="1" dirty="0">
                <a:solidFill>
                  <a:srgbClr val="FF0000"/>
                </a:solidFill>
              </a:rPr>
              <a:t>创造</a:t>
            </a:r>
            <a:r>
              <a:rPr lang="zh-CN" altLang="en-US" sz="2400" b="1" dirty="0" smtClean="0">
                <a:solidFill>
                  <a:srgbClr val="FF0000"/>
                </a:solidFill>
              </a:rPr>
              <a:t>中学：</a:t>
            </a:r>
            <a:r>
              <a:rPr lang="zh-CN" altLang="en-US" dirty="0"/>
              <a:t>学习</a:t>
            </a:r>
            <a:r>
              <a:rPr lang="zh-CN" altLang="en-US" dirty="0" smtClean="0"/>
              <a:t>者不仅是被动的接受知识，而且可以在综合、重组、反思、交流的基础上，形成结构化的表达，主动的贡献智慧。</a:t>
            </a:r>
            <a:endParaRPr lang="zh-CN" altLang="en-US" dirty="0"/>
          </a:p>
        </p:txBody>
      </p:sp>
      <p:sp>
        <p:nvSpPr>
          <p:cNvPr id="9" name="矩形 8"/>
          <p:cNvSpPr/>
          <p:nvPr/>
        </p:nvSpPr>
        <p:spPr>
          <a:xfrm>
            <a:off x="36512" y="5776676"/>
            <a:ext cx="9144000" cy="964692"/>
          </a:xfrm>
          <a:prstGeom prst="rect">
            <a:avLst/>
          </a:prstGeom>
          <a:solidFill>
            <a:srgbClr val="C00000"/>
          </a:solidFill>
          <a:ln>
            <a:solidFill>
              <a:srgbClr val="C00000"/>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smtClean="0"/>
              <a:t>Scorm</a:t>
            </a:r>
            <a:r>
              <a:rPr lang="zh-CN" altLang="en-US" dirty="0" smtClean="0"/>
              <a:t>切分方式：用户只要上传一个</a:t>
            </a:r>
            <a:r>
              <a:rPr lang="en-US" altLang="zh-CN" dirty="0" smtClean="0"/>
              <a:t>Scorm</a:t>
            </a:r>
            <a:r>
              <a:rPr lang="zh-CN" altLang="en-US" dirty="0" smtClean="0"/>
              <a:t>包，系统即可将其切分转换成学习元，实现</a:t>
            </a:r>
            <a:r>
              <a:rPr lang="en-US" altLang="zh-CN" dirty="0" smtClean="0"/>
              <a:t>Scorm       </a:t>
            </a:r>
          </a:p>
          <a:p>
            <a:r>
              <a:rPr lang="en-US" altLang="zh-CN" dirty="0"/>
              <a:t> </a:t>
            </a:r>
            <a:r>
              <a:rPr lang="en-US" altLang="zh-CN" dirty="0" smtClean="0"/>
              <a:t>                                 </a:t>
            </a:r>
            <a:r>
              <a:rPr lang="zh-CN" altLang="en-US" dirty="0" smtClean="0"/>
              <a:t>到学习元的转换。</a:t>
            </a:r>
            <a:endParaRPr lang="zh-CN" altLang="en-US" dirty="0"/>
          </a:p>
        </p:txBody>
      </p:sp>
      <p:pic>
        <p:nvPicPr>
          <p:cNvPr id="26625" name="Picture 1" descr="C:\Users\Cammy\AppData\Roaming\Tencent\Users\179483839\QQ\WinTemp\RichOle\WNZV7$FE$}J]O6SNY0}~VNM.jpg"/>
          <p:cNvPicPr>
            <a:picLocks noChangeAspect="1" noChangeArrowheads="1"/>
          </p:cNvPicPr>
          <p:nvPr/>
        </p:nvPicPr>
        <p:blipFill rotWithShape="1">
          <a:blip r:embed="rId2">
            <a:extLst>
              <a:ext uri="{28A0092B-C50C-407E-A947-70E740481C1C}">
                <a14:useLocalDpi xmlns:a14="http://schemas.microsoft.com/office/drawing/2010/main" val="0"/>
              </a:ext>
            </a:extLst>
          </a:blip>
          <a:srcRect l="9433" t="19933" r="9986" b="33972"/>
          <a:stretch/>
        </p:blipFill>
        <p:spPr bwMode="auto">
          <a:xfrm>
            <a:off x="437911" y="1861331"/>
            <a:ext cx="8341202" cy="2863813"/>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2" descr="C:\Users\Cammy\AppData\Roaming\Tencent\Users\179483839\QQ\WinTemp\RichOle\FAJ`H7]UHKXEH_VAW$69.jp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AutoShape 3" descr="C:\Users\Cammy\AppData\Roaming\Tencent\Users\179483839\QQ\WinTemp\RichOle\FAJ`H7]UHKXEH_VAW$69.jp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AutoShape 4" descr="C:\Users\Cammy\AppData\Roaming\Tencent\Users\179483839\QQ\WinTemp\RichOle\FAJ`H7]UHKXEH_VAW$69.jpg"/>
          <p:cNvSpPr>
            <a:spLocks noChangeAspect="1" noChangeArrowheads="1"/>
          </p:cNvSpPr>
          <p:nvPr/>
        </p:nvSpPr>
        <p:spPr bwMode="auto">
          <a:xfrm>
            <a:off x="304800" y="304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64" y="1285875"/>
            <a:ext cx="6610350" cy="4286250"/>
          </a:xfrm>
          <a:prstGeom prst="rect">
            <a:avLst/>
          </a:prstGeom>
          <a:ln>
            <a:noFill/>
          </a:ln>
          <a:effectLst>
            <a:outerShdw blurRad="292100" dist="139700" dir="2700000" algn="tl" rotWithShape="0">
              <a:srgbClr val="333333">
                <a:alpha val="65000"/>
              </a:srgbClr>
            </a:outerShdw>
          </a:effectLst>
        </p:spPr>
      </p:pic>
      <p:pic>
        <p:nvPicPr>
          <p:cNvPr id="26630" name="Picture 6" descr="C:\Users\Cammy\AppData\Roaming\Tencent\Users\179483839\QQ\WinTemp\RichOle\ZW97UH5[__7HU{A]46P)UT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1285876"/>
            <a:ext cx="6264696" cy="4286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6631" name="Picture 7" descr="C:\Users\Cammy\AppData\Roaming\Tencent\Users\179483839\QQ\WinTemp\RichOle\_)3O`$W`_~{S1}N7XDOQQZ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3688" y="1285876"/>
            <a:ext cx="6408712" cy="4286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6632" name="Picture 8" descr="C:\Users\Cammy\AppData\Roaming\Tencent\Users\179483839\QQ\WinTemp\RichOle\PBZ76NT2WVKWH[LK}_A4HIM.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27785" y="1285874"/>
            <a:ext cx="6151328" cy="42862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692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6625"/>
                                        </p:tgtEl>
                                        <p:attrNameLst>
                                          <p:attrName>style.visibility</p:attrName>
                                        </p:attrNameLst>
                                      </p:cBhvr>
                                      <p:to>
                                        <p:strVal val="visible"/>
                                      </p:to>
                                    </p:set>
                                    <p:animEffect transition="in" filter="fade">
                                      <p:cBhvr>
                                        <p:cTn id="12" dur="1000"/>
                                        <p:tgtEl>
                                          <p:spTgt spid="26625"/>
                                        </p:tgtEl>
                                      </p:cBhvr>
                                    </p:animEffect>
                                    <p:anim calcmode="lin" valueType="num">
                                      <p:cBhvr>
                                        <p:cTn id="13" dur="1000" fill="hold"/>
                                        <p:tgtEl>
                                          <p:spTgt spid="26625"/>
                                        </p:tgtEl>
                                        <p:attrNameLst>
                                          <p:attrName>ppt_x</p:attrName>
                                        </p:attrNameLst>
                                      </p:cBhvr>
                                      <p:tavLst>
                                        <p:tav tm="0">
                                          <p:val>
                                            <p:strVal val="#ppt_x"/>
                                          </p:val>
                                        </p:tav>
                                        <p:tav tm="100000">
                                          <p:val>
                                            <p:strVal val="#ppt_x"/>
                                          </p:val>
                                        </p:tav>
                                      </p:tavLst>
                                    </p:anim>
                                    <p:anim calcmode="lin" valueType="num">
                                      <p:cBhvr>
                                        <p:cTn id="14" dur="1000" fill="hold"/>
                                        <p:tgtEl>
                                          <p:spTgt spid="2662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1+#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26630"/>
                                        </p:tgtEl>
                                        <p:attrNameLst>
                                          <p:attrName>style.visibility</p:attrName>
                                        </p:attrNameLst>
                                      </p:cBhvr>
                                      <p:to>
                                        <p:strVal val="visible"/>
                                      </p:to>
                                    </p:set>
                                    <p:anim calcmode="lin" valueType="num">
                                      <p:cBhvr additive="base">
                                        <p:cTn id="25" dur="500" fill="hold"/>
                                        <p:tgtEl>
                                          <p:spTgt spid="26630"/>
                                        </p:tgtEl>
                                        <p:attrNameLst>
                                          <p:attrName>ppt_x</p:attrName>
                                        </p:attrNameLst>
                                      </p:cBhvr>
                                      <p:tavLst>
                                        <p:tav tm="0">
                                          <p:val>
                                            <p:strVal val="1+#ppt_w/2"/>
                                          </p:val>
                                        </p:tav>
                                        <p:tav tm="100000">
                                          <p:val>
                                            <p:strVal val="#ppt_x"/>
                                          </p:val>
                                        </p:tav>
                                      </p:tavLst>
                                    </p:anim>
                                    <p:anim calcmode="lin" valueType="num">
                                      <p:cBhvr additive="base">
                                        <p:cTn id="26" dur="500" fill="hold"/>
                                        <p:tgtEl>
                                          <p:spTgt spid="2663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26631"/>
                                        </p:tgtEl>
                                        <p:attrNameLst>
                                          <p:attrName>style.visibility</p:attrName>
                                        </p:attrNameLst>
                                      </p:cBhvr>
                                      <p:to>
                                        <p:strVal val="visible"/>
                                      </p:to>
                                    </p:set>
                                    <p:anim calcmode="lin" valueType="num">
                                      <p:cBhvr additive="base">
                                        <p:cTn id="31" dur="500" fill="hold"/>
                                        <p:tgtEl>
                                          <p:spTgt spid="26631"/>
                                        </p:tgtEl>
                                        <p:attrNameLst>
                                          <p:attrName>ppt_x</p:attrName>
                                        </p:attrNameLst>
                                      </p:cBhvr>
                                      <p:tavLst>
                                        <p:tav tm="0">
                                          <p:val>
                                            <p:strVal val="1+#ppt_w/2"/>
                                          </p:val>
                                        </p:tav>
                                        <p:tav tm="100000">
                                          <p:val>
                                            <p:strVal val="#ppt_x"/>
                                          </p:val>
                                        </p:tav>
                                      </p:tavLst>
                                    </p:anim>
                                    <p:anim calcmode="lin" valueType="num">
                                      <p:cBhvr additive="base">
                                        <p:cTn id="32" dur="500" fill="hold"/>
                                        <p:tgtEl>
                                          <p:spTgt spid="2663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nodeType="clickEffect">
                                  <p:stCondLst>
                                    <p:cond delay="0"/>
                                  </p:stCondLst>
                                  <p:childTnLst>
                                    <p:set>
                                      <p:cBhvr>
                                        <p:cTn id="41" dur="1" fill="hold">
                                          <p:stCondLst>
                                            <p:cond delay="0"/>
                                          </p:stCondLst>
                                        </p:cTn>
                                        <p:tgtEl>
                                          <p:spTgt spid="26632"/>
                                        </p:tgtEl>
                                        <p:attrNameLst>
                                          <p:attrName>style.visibility</p:attrName>
                                        </p:attrNameLst>
                                      </p:cBhvr>
                                      <p:to>
                                        <p:strVal val="visible"/>
                                      </p:to>
                                    </p:set>
                                    <p:anim calcmode="lin" valueType="num">
                                      <p:cBhvr additive="base">
                                        <p:cTn id="42" dur="500" fill="hold"/>
                                        <p:tgtEl>
                                          <p:spTgt spid="26632"/>
                                        </p:tgtEl>
                                        <p:attrNameLst>
                                          <p:attrName>ppt_x</p:attrName>
                                        </p:attrNameLst>
                                      </p:cBhvr>
                                      <p:tavLst>
                                        <p:tav tm="0">
                                          <p:val>
                                            <p:strVal val="1+#ppt_w/2"/>
                                          </p:val>
                                        </p:tav>
                                        <p:tav tm="100000">
                                          <p:val>
                                            <p:strVal val="#ppt_x"/>
                                          </p:val>
                                        </p:tav>
                                      </p:tavLst>
                                    </p:anim>
                                    <p:anim calcmode="lin" valueType="num">
                                      <p:cBhvr additive="base">
                                        <p:cTn id="43" dur="500" fill="hold"/>
                                        <p:tgtEl>
                                          <p:spTgt spid="266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260648"/>
            <a:ext cx="8280920" cy="738664"/>
          </a:xfrm>
          <a:prstGeom prst="rect">
            <a:avLst/>
          </a:prstGeom>
          <a:noFill/>
        </p:spPr>
        <p:txBody>
          <a:bodyPr wrap="square" rtlCol="0">
            <a:spAutoFit/>
          </a:bodyPr>
          <a:lstStyle/>
          <a:p>
            <a:r>
              <a:rPr lang="zh-CN" altLang="en-US" sz="2400" b="1" dirty="0">
                <a:solidFill>
                  <a:srgbClr val="FF0000"/>
                </a:solidFill>
              </a:rPr>
              <a:t>比较</a:t>
            </a:r>
            <a:r>
              <a:rPr lang="zh-CN" altLang="en-US" sz="2400" b="1" dirty="0" smtClean="0">
                <a:solidFill>
                  <a:srgbClr val="FF0000"/>
                </a:solidFill>
              </a:rPr>
              <a:t>中学：</a:t>
            </a:r>
            <a:r>
              <a:rPr lang="zh-CN" altLang="en-US" dirty="0"/>
              <a:t>同题异解，在比较</a:t>
            </a:r>
            <a:r>
              <a:rPr lang="zh-CN" altLang="en-US" dirty="0" smtClean="0"/>
              <a:t>中学。针对同一个主题或任务，学习者可通过互相之间的比较，吸取他人的优势与精华，发现自己的不足，从而获得学习。</a:t>
            </a:r>
            <a:endParaRPr lang="zh-CN" altLang="en-US" dirty="0"/>
          </a:p>
        </p:txBody>
      </p:sp>
      <p:pic>
        <p:nvPicPr>
          <p:cNvPr id="27649" name="Picture 1" descr="C:\Users\Cammy\AppData\Roaming\Tencent\Users\179483839\QQ\WinTemp\RichOle\~C`N[V@YJS9L_~4)UV)NA}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40" y="1397918"/>
            <a:ext cx="8951912" cy="4829175"/>
          </a:xfrm>
          <a:prstGeom prst="rect">
            <a:avLst/>
          </a:prstGeom>
          <a:noFill/>
          <a:extLst>
            <a:ext uri="{909E8E84-426E-40DD-AFC4-6F175D3DCCD1}">
              <a14:hiddenFill xmlns:a14="http://schemas.microsoft.com/office/drawing/2010/main">
                <a:solidFill>
                  <a:srgbClr val="FFFFFF"/>
                </a:solidFill>
              </a14:hiddenFill>
            </a:ext>
          </a:extLst>
        </p:spPr>
      </p:pic>
      <p:pic>
        <p:nvPicPr>
          <p:cNvPr id="17409" name="Picture 1" descr="C:\Users\Cammy\AppData\Roaming\Tencent\Users\179483839\QQ\WinTemp\RichOle\@{@HZG2XK95%$C4F)}A]@@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397917"/>
            <a:ext cx="4355977" cy="4829175"/>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descr="C:\Users\Cammy\AppData\Roaming\Tencent\Users\179483839\QQ\WinTemp\RichOle\@N@]Q@~F3XF0D_Q7_~%BD$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1397917"/>
            <a:ext cx="4752528" cy="5090133"/>
          </a:xfrm>
          <a:prstGeom prst="rect">
            <a:avLst/>
          </a:prstGeom>
          <a:noFill/>
          <a:extLst>
            <a:ext uri="{909E8E84-426E-40DD-AFC4-6F175D3DCCD1}">
              <a14:hiddenFill xmlns:a14="http://schemas.microsoft.com/office/drawing/2010/main">
                <a:solidFill>
                  <a:srgbClr val="FFFFFF"/>
                </a:solidFill>
              </a14:hiddenFill>
            </a:ext>
          </a:extLst>
        </p:spPr>
      </p:pic>
      <p:cxnSp>
        <p:nvCxnSpPr>
          <p:cNvPr id="3" name="直接连接符 2"/>
          <p:cNvCxnSpPr/>
          <p:nvPr/>
        </p:nvCxnSpPr>
        <p:spPr>
          <a:xfrm>
            <a:off x="4355976" y="1196752"/>
            <a:ext cx="0" cy="5291298"/>
          </a:xfrm>
          <a:prstGeom prst="line">
            <a:avLst/>
          </a:prstGeom>
          <a:ln w="3810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4145201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7409"/>
                                        </p:tgtEl>
                                        <p:attrNameLst>
                                          <p:attrName>style.visibility</p:attrName>
                                        </p:attrNameLst>
                                      </p:cBhvr>
                                      <p:to>
                                        <p:strVal val="visible"/>
                                      </p:to>
                                    </p:set>
                                    <p:anim calcmode="lin" valueType="num">
                                      <p:cBhvr additive="base">
                                        <p:cTn id="12" dur="500" fill="hold"/>
                                        <p:tgtEl>
                                          <p:spTgt spid="17409"/>
                                        </p:tgtEl>
                                        <p:attrNameLst>
                                          <p:attrName>ppt_x</p:attrName>
                                        </p:attrNameLst>
                                      </p:cBhvr>
                                      <p:tavLst>
                                        <p:tav tm="0">
                                          <p:val>
                                            <p:strVal val="0-#ppt_w/2"/>
                                          </p:val>
                                        </p:tav>
                                        <p:tav tm="100000">
                                          <p:val>
                                            <p:strVal val="#ppt_x"/>
                                          </p:val>
                                        </p:tav>
                                      </p:tavLst>
                                    </p:anim>
                                    <p:anim calcmode="lin" valueType="num">
                                      <p:cBhvr additive="base">
                                        <p:cTn id="13" dur="500" fill="hold"/>
                                        <p:tgtEl>
                                          <p:spTgt spid="17409"/>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17410"/>
                                        </p:tgtEl>
                                        <p:attrNameLst>
                                          <p:attrName>style.visibility</p:attrName>
                                        </p:attrNameLst>
                                      </p:cBhvr>
                                      <p:to>
                                        <p:strVal val="visible"/>
                                      </p:to>
                                    </p:set>
                                    <p:anim calcmode="lin" valueType="num">
                                      <p:cBhvr additive="base">
                                        <p:cTn id="18" dur="500" fill="hold"/>
                                        <p:tgtEl>
                                          <p:spTgt spid="17410"/>
                                        </p:tgtEl>
                                        <p:attrNameLst>
                                          <p:attrName>ppt_x</p:attrName>
                                        </p:attrNameLst>
                                      </p:cBhvr>
                                      <p:tavLst>
                                        <p:tav tm="0">
                                          <p:val>
                                            <p:strVal val="1+#ppt_w/2"/>
                                          </p:val>
                                        </p:tav>
                                        <p:tav tm="100000">
                                          <p:val>
                                            <p:strVal val="#ppt_x"/>
                                          </p:val>
                                        </p:tav>
                                      </p:tavLst>
                                    </p:anim>
                                    <p:anim calcmode="lin" valueType="num">
                                      <p:cBhvr additive="base">
                                        <p:cTn id="19" dur="500" fill="hold"/>
                                        <p:tgtEl>
                                          <p:spTgt spid="17410"/>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260648"/>
            <a:ext cx="8280920" cy="738664"/>
          </a:xfrm>
          <a:prstGeom prst="rect">
            <a:avLst/>
          </a:prstGeom>
          <a:noFill/>
        </p:spPr>
        <p:txBody>
          <a:bodyPr wrap="square" rtlCol="0">
            <a:spAutoFit/>
          </a:bodyPr>
          <a:lstStyle/>
          <a:p>
            <a:r>
              <a:rPr lang="zh-CN" altLang="en-US" sz="2400" b="1" dirty="0">
                <a:solidFill>
                  <a:srgbClr val="FF0000"/>
                </a:solidFill>
              </a:rPr>
              <a:t>比较</a:t>
            </a:r>
            <a:r>
              <a:rPr lang="zh-CN" altLang="en-US" sz="2400" b="1" dirty="0" smtClean="0">
                <a:solidFill>
                  <a:srgbClr val="FF0000"/>
                </a:solidFill>
              </a:rPr>
              <a:t>中学：</a:t>
            </a:r>
            <a:r>
              <a:rPr lang="zh-CN" altLang="en-US" dirty="0"/>
              <a:t>同题异解，在比较</a:t>
            </a:r>
            <a:r>
              <a:rPr lang="zh-CN" altLang="en-US" dirty="0" smtClean="0"/>
              <a:t>中学。针对同一个主题或任务，学习者可通过互相之间的比较，吸取他人的优势与精华，发现自己的不足，从而获得学习。</a:t>
            </a:r>
            <a:endParaRPr lang="zh-CN" altLang="en-US" dirty="0"/>
          </a:p>
        </p:txBody>
      </p:sp>
      <p:pic>
        <p:nvPicPr>
          <p:cNvPr id="28673" name="Picture 1" descr="C:\Users\Cammy\AppData\Roaming\Tencent\Users\179483839\QQ\WinTemp\RichOle\O7S1DL(J4~~6(S_R9M[X6H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048" y="1213116"/>
            <a:ext cx="8316416" cy="5411001"/>
          </a:xfrm>
          <a:prstGeom prst="rect">
            <a:avLst/>
          </a:prstGeom>
          <a:noFill/>
          <a:extLst>
            <a:ext uri="{909E8E84-426E-40DD-AFC4-6F175D3DCCD1}">
              <a14:hiddenFill xmlns:a14="http://schemas.microsoft.com/office/drawing/2010/main">
                <a:solidFill>
                  <a:srgbClr val="FFFFFF"/>
                </a:solidFill>
              </a14:hiddenFill>
            </a:ext>
          </a:extLst>
        </p:spPr>
      </p:pic>
      <p:pic>
        <p:nvPicPr>
          <p:cNvPr id="24577" name="Picture 1" descr="C:\Users\Cammy\AppData\Roaming\Tencent\Users\179483839\QQ\WinTemp\RichOle\VT995X`1_)GMS_I0UHU8UQ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24578" name="Picture 2" descr="C:\Users\Cammy\AppData\Roaming\Tencent\Users\179483839\QQ\WinTemp\RichOle\1RYNN_C%JPE5C}W{%%B30Y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29000"/>
            <a:ext cx="9048750" cy="34290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直接连接符 2"/>
          <p:cNvCxnSpPr/>
          <p:nvPr/>
        </p:nvCxnSpPr>
        <p:spPr>
          <a:xfrm>
            <a:off x="0" y="3429000"/>
            <a:ext cx="9144000" cy="0"/>
          </a:xfrm>
          <a:prstGeom prst="line">
            <a:avLst/>
          </a:prstGeom>
          <a:ln w="3810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083666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24577"/>
                                        </p:tgtEl>
                                        <p:attrNameLst>
                                          <p:attrName>style.visibility</p:attrName>
                                        </p:attrNameLst>
                                      </p:cBhvr>
                                      <p:to>
                                        <p:strVal val="visible"/>
                                      </p:to>
                                    </p:set>
                                    <p:anim calcmode="lin" valueType="num">
                                      <p:cBhvr additive="base">
                                        <p:cTn id="12" dur="500" fill="hold"/>
                                        <p:tgtEl>
                                          <p:spTgt spid="24577"/>
                                        </p:tgtEl>
                                        <p:attrNameLst>
                                          <p:attrName>ppt_x</p:attrName>
                                        </p:attrNameLst>
                                      </p:cBhvr>
                                      <p:tavLst>
                                        <p:tav tm="0">
                                          <p:val>
                                            <p:strVal val="#ppt_x"/>
                                          </p:val>
                                        </p:tav>
                                        <p:tav tm="100000">
                                          <p:val>
                                            <p:strVal val="#ppt_x"/>
                                          </p:val>
                                        </p:tav>
                                      </p:tavLst>
                                    </p:anim>
                                    <p:anim calcmode="lin" valueType="num">
                                      <p:cBhvr additive="base">
                                        <p:cTn id="13" dur="500" fill="hold"/>
                                        <p:tgtEl>
                                          <p:spTgt spid="24577"/>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4578"/>
                                        </p:tgtEl>
                                        <p:attrNameLst>
                                          <p:attrName>style.visibility</p:attrName>
                                        </p:attrNameLst>
                                      </p:cBhvr>
                                      <p:to>
                                        <p:strVal val="visible"/>
                                      </p:to>
                                    </p:set>
                                    <p:anim calcmode="lin" valueType="num">
                                      <p:cBhvr additive="base">
                                        <p:cTn id="18" dur="500" fill="hold"/>
                                        <p:tgtEl>
                                          <p:spTgt spid="24578"/>
                                        </p:tgtEl>
                                        <p:attrNameLst>
                                          <p:attrName>ppt_x</p:attrName>
                                        </p:attrNameLst>
                                      </p:cBhvr>
                                      <p:tavLst>
                                        <p:tav tm="0">
                                          <p:val>
                                            <p:strVal val="#ppt_x"/>
                                          </p:val>
                                        </p:tav>
                                        <p:tav tm="100000">
                                          <p:val>
                                            <p:strVal val="#ppt_x"/>
                                          </p:val>
                                        </p:tav>
                                      </p:tavLst>
                                    </p:anim>
                                    <p:anim calcmode="lin" valueType="num">
                                      <p:cBhvr additive="base">
                                        <p:cTn id="19" dur="500" fill="hold"/>
                                        <p:tgtEl>
                                          <p:spTgt spid="2457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1+#ppt_w/2"/>
                                          </p:val>
                                        </p:tav>
                                        <p:tav tm="100000">
                                          <p:val>
                                            <p:strVal val="#ppt_x"/>
                                          </p:val>
                                        </p:tav>
                                      </p:tavLst>
                                    </p:anim>
                                    <p:anim calcmode="lin" valueType="num">
                                      <p:cBhvr additive="base">
                                        <p:cTn id="25"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effectLst>
                  <a:reflection blurRad="6350" stA="55000" endA="300" endPos="45500" dir="5400000" sy="-100000" algn="bl" rotWithShape="0"/>
                </a:effectLst>
                <a:latin typeface="隶书" pitchFamily="49" charset="-122"/>
                <a:ea typeface="隶书" pitchFamily="49" charset="-122"/>
              </a:rPr>
              <a:t>学习元平台高阶操作</a:t>
            </a:r>
            <a:endParaRPr lang="zh-CN" altLang="en-US" dirty="0"/>
          </a:p>
        </p:txBody>
      </p:sp>
      <p:sp>
        <p:nvSpPr>
          <p:cNvPr id="3" name="内容占位符 2"/>
          <p:cNvSpPr>
            <a:spLocks noGrp="1"/>
          </p:cNvSpPr>
          <p:nvPr>
            <p:ph idx="1"/>
          </p:nvPr>
        </p:nvSpPr>
        <p:spPr/>
        <p:txBody>
          <a:bodyPr/>
          <a:lstStyle/>
          <a:p>
            <a:endParaRPr lang="en-US" altLang="zh-CN" dirty="0" smtClean="0"/>
          </a:p>
          <a:p>
            <a:endParaRPr lang="en-US" altLang="zh-CN" dirty="0"/>
          </a:p>
          <a:p>
            <a:r>
              <a:rPr lang="zh-CN" altLang="en-US" sz="4000" dirty="0" smtClean="0"/>
              <a:t>      </a:t>
            </a:r>
            <a:r>
              <a:rPr lang="zh-CN" altLang="en-US" sz="4000" dirty="0" smtClean="0"/>
              <a:t>模块一：</a:t>
            </a:r>
            <a:r>
              <a:rPr lang="zh-CN" altLang="en-US" sz="4000" dirty="0" smtClean="0"/>
              <a:t>虚拟导师，学习同伴</a:t>
            </a:r>
            <a:endParaRPr lang="zh-CN" altLang="en-US" sz="4000" dirty="0"/>
          </a:p>
          <a:p>
            <a:endParaRPr lang="zh-CN" altLang="en-US" dirty="0"/>
          </a:p>
        </p:txBody>
      </p:sp>
    </p:spTree>
    <p:extLst>
      <p:ext uri="{BB962C8B-B14F-4D97-AF65-F5344CB8AC3E}">
        <p14:creationId xmlns:p14="http://schemas.microsoft.com/office/powerpoint/2010/main" val="18575605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rgbClr val="FF0000"/>
                </a:solidFill>
                <a:latin typeface="隶书" pitchFamily="49" charset="-122"/>
                <a:ea typeface="隶书" pitchFamily="49" charset="-122"/>
                <a:cs typeface="Tahoma" pitchFamily="34" charset="0"/>
              </a:rPr>
              <a:t>学习任务 </a:t>
            </a:r>
            <a:r>
              <a:rPr lang="en-US" altLang="zh-CN" sz="2000" dirty="0">
                <a:solidFill>
                  <a:srgbClr val="0000FF"/>
                </a:solidFill>
                <a:latin typeface="隶书" pitchFamily="49" charset="-122"/>
                <a:ea typeface="隶书" pitchFamily="49" charset="-122"/>
                <a:cs typeface="Tahoma" pitchFamily="34" charset="0"/>
              </a:rPr>
              <a:t>20</a:t>
            </a:r>
            <a:r>
              <a:rPr lang="zh-CN" altLang="en-US" sz="2000" dirty="0">
                <a:solidFill>
                  <a:srgbClr val="0000FF"/>
                </a:solidFill>
                <a:latin typeface="隶书" pitchFamily="49" charset="-122"/>
                <a:ea typeface="隶书" pitchFamily="49" charset="-122"/>
                <a:cs typeface="Tahoma" pitchFamily="34" charset="0"/>
              </a:rPr>
              <a:t>分钟</a:t>
            </a:r>
            <a:endParaRPr lang="zh-CN" altLang="en-US" dirty="0"/>
          </a:p>
        </p:txBody>
      </p:sp>
      <p:sp>
        <p:nvSpPr>
          <p:cNvPr id="3" name="内容占位符 2"/>
          <p:cNvSpPr>
            <a:spLocks noGrp="1"/>
          </p:cNvSpPr>
          <p:nvPr>
            <p:ph idx="1"/>
          </p:nvPr>
        </p:nvSpPr>
        <p:spPr/>
        <p:txBody>
          <a:bodyPr/>
          <a:lstStyle/>
          <a:p>
            <a:r>
              <a:rPr lang="zh-CN" altLang="en-US" dirty="0" smtClean="0"/>
              <a:t>对于上述九种学习形式，您喜欢哪几种？或者在上述的基础上，你可以组合设计新的学习形式，具体请参加学习活动，地址为：学习元高阶培训：</a:t>
            </a:r>
            <a:r>
              <a:rPr lang="en-US" altLang="zh-CN" dirty="0">
                <a:hlinkClick r:id="rId2"/>
              </a:rPr>
              <a:t>http://</a:t>
            </a:r>
            <a:r>
              <a:rPr lang="en-US" altLang="zh-CN" dirty="0" smtClean="0">
                <a:hlinkClick r:id="rId2"/>
              </a:rPr>
              <a:t>lcell.bnu.edu.cn/do/lcpage?action=view&amp;koId=105608</a:t>
            </a:r>
            <a:r>
              <a:rPr lang="zh-CN" altLang="en-US" dirty="0" smtClean="0"/>
              <a:t>。</a:t>
            </a:r>
            <a:endParaRPr lang="zh-CN" altLang="en-US" dirty="0"/>
          </a:p>
        </p:txBody>
      </p:sp>
    </p:spTree>
    <p:extLst>
      <p:ext uri="{BB962C8B-B14F-4D97-AF65-F5344CB8AC3E}">
        <p14:creationId xmlns:p14="http://schemas.microsoft.com/office/powerpoint/2010/main" val="15506565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ctrTitle"/>
          </p:nvPr>
        </p:nvSpPr>
        <p:spPr>
          <a:xfrm>
            <a:off x="685800" y="2130425"/>
            <a:ext cx="7772400" cy="2090663"/>
          </a:xfrm>
          <a:effectLst/>
        </p:spPr>
        <p:txBody>
          <a:bodyPr>
            <a:normAutofit/>
          </a:bodyPr>
          <a:lstStyle/>
          <a:p>
            <a:r>
              <a:rPr lang="zh-CN" altLang="en-US" dirty="0" smtClean="0">
                <a:solidFill>
                  <a:srgbClr val="FF0000"/>
                </a:solidFill>
                <a:latin typeface="隶书" pitchFamily="49" charset="-122"/>
                <a:ea typeface="隶书" pitchFamily="49" charset="-122"/>
              </a:rPr>
              <a:t>谢谢聆听</a:t>
            </a:r>
            <a:endParaRPr lang="zh-CN" altLang="en-US" dirty="0">
              <a:solidFill>
                <a:srgbClr val="FF0000"/>
              </a:solidFill>
              <a:latin typeface="隶书" pitchFamily="49" charset="-122"/>
              <a:ea typeface="隶书" pitchFamily="49" charset="-122"/>
            </a:endParaRPr>
          </a:p>
        </p:txBody>
      </p:sp>
      <p:sp>
        <p:nvSpPr>
          <p:cNvPr id="5" name="页脚占位符 4"/>
          <p:cNvSpPr>
            <a:spLocks noGrp="1"/>
          </p:cNvSpPr>
          <p:nvPr>
            <p:ph type="ftr" sz="quarter" idx="4294967295"/>
          </p:nvPr>
        </p:nvSpPr>
        <p:spPr>
          <a:xfrm>
            <a:off x="3124200" y="6356350"/>
            <a:ext cx="2895600" cy="365125"/>
          </a:xfrm>
        </p:spPr>
        <p:txBody>
          <a:bodyPr/>
          <a:lstStyle/>
          <a:p>
            <a:r>
              <a:rPr lang="en-US" altLang="zh-CN" smtClean="0"/>
              <a:t>Learning Cell http://lcell.bnu.edu.cn/index.jsp</a:t>
            </a:r>
            <a:endParaRPr lang="zh-CN" altLang="en-US"/>
          </a:p>
        </p:txBody>
      </p:sp>
      <p:sp>
        <p:nvSpPr>
          <p:cNvPr id="8" name="灯片编号占位符 7"/>
          <p:cNvSpPr>
            <a:spLocks noGrp="1"/>
          </p:cNvSpPr>
          <p:nvPr>
            <p:ph type="sldNum" sz="quarter" idx="4294967295"/>
          </p:nvPr>
        </p:nvSpPr>
        <p:spPr>
          <a:xfrm>
            <a:off x="6553200" y="6356350"/>
            <a:ext cx="2133600" cy="365125"/>
          </a:xfrm>
        </p:spPr>
        <p:txBody>
          <a:bodyPr/>
          <a:lstStyle/>
          <a:p>
            <a:fld id="{0C913308-F349-4B6D-A68A-DD1791B4A57B}" type="slidenum">
              <a:rPr lang="zh-CN" altLang="en-US" smtClean="0"/>
              <a:pPr/>
              <a:t>31</a:t>
            </a:fld>
            <a:endParaRPr lang="zh-CN" altLang="en-US"/>
          </a:p>
        </p:txBody>
      </p:sp>
    </p:spTree>
    <p:extLst>
      <p:ext uri="{BB962C8B-B14F-4D97-AF65-F5344CB8AC3E}">
        <p14:creationId xmlns:p14="http://schemas.microsoft.com/office/powerpoint/2010/main" val="2054265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effectLst>
                  <a:reflection blurRad="6350" stA="55000" endA="300" endPos="45500" dir="5400000" sy="-100000" algn="bl" rotWithShape="0"/>
                </a:effectLst>
                <a:latin typeface="隶书" pitchFamily="49" charset="-122"/>
                <a:ea typeface="隶书" pitchFamily="49" charset="-122"/>
              </a:rPr>
              <a:t>学习元平台高阶操作</a:t>
            </a:r>
            <a:endParaRPr lang="zh-CN" altLang="en-US" dirty="0"/>
          </a:p>
        </p:txBody>
      </p:sp>
      <p:sp>
        <p:nvSpPr>
          <p:cNvPr id="3" name="内容占位符 2"/>
          <p:cNvSpPr>
            <a:spLocks noGrp="1"/>
          </p:cNvSpPr>
          <p:nvPr>
            <p:ph idx="1"/>
          </p:nvPr>
        </p:nvSpPr>
        <p:spPr/>
        <p:txBody>
          <a:bodyPr/>
          <a:lstStyle/>
          <a:p>
            <a:r>
              <a:rPr lang="zh-CN" altLang="en-US" dirty="0" smtClean="0"/>
              <a:t>如何查找关于某一知识点的虚拟导师与虚拟同伴？</a:t>
            </a:r>
            <a:endParaRPr lang="en-US" altLang="zh-CN" dirty="0" smtClean="0"/>
          </a:p>
          <a:p>
            <a:r>
              <a:rPr lang="zh-CN" altLang="en-US" dirty="0" smtClean="0"/>
              <a:t>如何与专家与同伴建立交流，进行协同互动呢？</a:t>
            </a:r>
            <a:endParaRPr lang="en-US" altLang="zh-CN" dirty="0" smtClean="0"/>
          </a:p>
          <a:p>
            <a:endParaRPr lang="zh-CN" altLang="en-US"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rcRect l="7689" r="7500"/>
          <a:stretch>
            <a:fillRect/>
          </a:stretch>
        </p:blipFill>
        <p:spPr bwMode="auto">
          <a:xfrm>
            <a:off x="2915816" y="3501008"/>
            <a:ext cx="2727103" cy="2583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502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xit" presetSubtype="0" fill="hold" nodeType="withEffect">
                                  <p:stCondLst>
                                    <p:cond delay="0"/>
                                  </p:stCondLst>
                                  <p:childTnLst>
                                    <p:animEffect transition="out" filter="fade">
                                      <p:cBhvr>
                                        <p:cTn id="11" dur="1000"/>
                                        <p:tgtEl>
                                          <p:spTgt spid="4"/>
                                        </p:tgtEl>
                                      </p:cBhvr>
                                    </p:animEffect>
                                    <p:anim calcmode="lin" valueType="num">
                                      <p:cBhvr>
                                        <p:cTn id="12" dur="1000"/>
                                        <p:tgtEl>
                                          <p:spTgt spid="4"/>
                                        </p:tgtEl>
                                        <p:attrNameLst>
                                          <p:attrName>ppt_x</p:attrName>
                                        </p:attrNameLst>
                                      </p:cBhvr>
                                      <p:tavLst>
                                        <p:tav tm="0">
                                          <p:val>
                                            <p:strVal val="ppt_x"/>
                                          </p:val>
                                        </p:tav>
                                        <p:tav tm="100000">
                                          <p:val>
                                            <p:strVal val="ppt_x"/>
                                          </p:val>
                                        </p:tav>
                                      </p:tavLst>
                                    </p:anim>
                                    <p:anim calcmode="lin" valueType="num">
                                      <p:cBhvr>
                                        <p:cTn id="13" dur="1000"/>
                                        <p:tgtEl>
                                          <p:spTgt spid="4"/>
                                        </p:tgtEl>
                                        <p:attrNameLst>
                                          <p:attrName>ppt_y</p:attrName>
                                        </p:attrNameLst>
                                      </p:cBhvr>
                                      <p:tavLst>
                                        <p:tav tm="0">
                                          <p:val>
                                            <p:strVal val="ppt_y"/>
                                          </p:val>
                                        </p:tav>
                                        <p:tav tm="100000">
                                          <p:val>
                                            <p:strVal val="ppt_y-.1"/>
                                          </p:val>
                                        </p:tav>
                                      </p:tavLst>
                                    </p:anim>
                                    <p:set>
                                      <p:cBhvr>
                                        <p:cTn id="14"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rgbClr val="FF0000"/>
                </a:solidFill>
                <a:latin typeface="隶书" pitchFamily="49" charset="-122"/>
                <a:ea typeface="隶书" pitchFamily="49" charset="-122"/>
                <a:cs typeface="Tahoma" pitchFamily="34" charset="0"/>
              </a:rPr>
              <a:t>学习任务 </a:t>
            </a:r>
            <a:r>
              <a:rPr lang="en-US" altLang="zh-CN" sz="2000" dirty="0">
                <a:solidFill>
                  <a:srgbClr val="0000FF"/>
                </a:solidFill>
                <a:latin typeface="隶书" pitchFamily="49" charset="-122"/>
                <a:ea typeface="隶书" pitchFamily="49" charset="-122"/>
                <a:cs typeface="Tahoma" pitchFamily="34" charset="0"/>
              </a:rPr>
              <a:t>20</a:t>
            </a:r>
            <a:r>
              <a:rPr lang="zh-CN" altLang="en-US" sz="2000" dirty="0">
                <a:solidFill>
                  <a:srgbClr val="0000FF"/>
                </a:solidFill>
                <a:latin typeface="隶书" pitchFamily="49" charset="-122"/>
                <a:ea typeface="隶书" pitchFamily="49" charset="-122"/>
                <a:cs typeface="Tahoma" pitchFamily="34" charset="0"/>
              </a:rPr>
              <a:t>分钟</a:t>
            </a:r>
            <a:endParaRPr lang="zh-CN" altLang="en-US" dirty="0"/>
          </a:p>
        </p:txBody>
      </p:sp>
      <p:sp>
        <p:nvSpPr>
          <p:cNvPr id="3" name="内容占位符 2"/>
          <p:cNvSpPr>
            <a:spLocks noGrp="1"/>
          </p:cNvSpPr>
          <p:nvPr>
            <p:ph idx="1"/>
          </p:nvPr>
        </p:nvSpPr>
        <p:spPr/>
        <p:txBody>
          <a:bodyPr/>
          <a:lstStyle/>
          <a:p>
            <a:r>
              <a:rPr lang="en-US" altLang="zh-CN" dirty="0" smtClean="0"/>
              <a:t>1.</a:t>
            </a:r>
            <a:r>
              <a:rPr lang="zh-CN" altLang="en-US" dirty="0" smtClean="0"/>
              <a:t>查看教师</a:t>
            </a:r>
            <a:r>
              <a:rPr lang="zh-CN" altLang="en-US" dirty="0" smtClean="0"/>
              <a:t>信息化教学设计群；</a:t>
            </a:r>
            <a:endParaRPr lang="en-US" altLang="zh-CN" dirty="0" smtClean="0"/>
          </a:p>
          <a:p>
            <a:r>
              <a:rPr lang="en-US" altLang="zh-CN" dirty="0" smtClean="0"/>
              <a:t>2.</a:t>
            </a:r>
            <a:r>
              <a:rPr lang="zh-CN" altLang="en-US" dirty="0" smtClean="0"/>
              <a:t>寻找某个某个学习元的特定学习者群体；</a:t>
            </a:r>
            <a:endParaRPr lang="en-US" altLang="zh-CN" dirty="0" smtClean="0"/>
          </a:p>
          <a:p>
            <a:r>
              <a:rPr lang="en-US" altLang="zh-CN" dirty="0" smtClean="0"/>
              <a:t>3.</a:t>
            </a:r>
            <a:r>
              <a:rPr lang="zh-CN" altLang="en-US" dirty="0" smtClean="0"/>
              <a:t>寻找关于某个知识群的特定学习者群体；</a:t>
            </a:r>
            <a:endParaRPr lang="en-US" altLang="zh-CN" dirty="0" smtClean="0"/>
          </a:p>
          <a:p>
            <a:r>
              <a:rPr lang="en-US" altLang="zh-CN" dirty="0" smtClean="0"/>
              <a:t>4.</a:t>
            </a:r>
            <a:r>
              <a:rPr lang="zh-CN" altLang="en-US" dirty="0" smtClean="0"/>
              <a:t>通过加为好友，进入个人空间，站内短信等形式查看好友的相关信息；</a:t>
            </a:r>
            <a:endParaRPr lang="en-US" altLang="zh-CN" dirty="0" smtClean="0"/>
          </a:p>
          <a:p>
            <a:r>
              <a:rPr lang="en-US" altLang="zh-CN" dirty="0" smtClean="0"/>
              <a:t>5.</a:t>
            </a:r>
            <a:r>
              <a:rPr lang="zh-CN" altLang="en-US" dirty="0" smtClean="0"/>
              <a:t>与好友建立联系（添加至少</a:t>
            </a:r>
            <a:r>
              <a:rPr lang="en-US" altLang="zh-CN" dirty="0" smtClean="0"/>
              <a:t>5</a:t>
            </a:r>
            <a:r>
              <a:rPr lang="zh-CN" altLang="en-US" dirty="0" smtClean="0"/>
              <a:t>位虚拟导师和</a:t>
            </a:r>
            <a:r>
              <a:rPr lang="en-US" altLang="zh-CN" dirty="0" smtClean="0"/>
              <a:t>5</a:t>
            </a:r>
            <a:r>
              <a:rPr lang="zh-CN" altLang="en-US" dirty="0" smtClean="0"/>
              <a:t>位学习同伴），</a:t>
            </a:r>
            <a:r>
              <a:rPr lang="zh-CN" altLang="en-US" dirty="0" smtClean="0">
                <a:solidFill>
                  <a:srgbClr val="FF0000"/>
                </a:solidFill>
              </a:rPr>
              <a:t>以后要互帮互学，务必重视</a:t>
            </a:r>
            <a:r>
              <a:rPr lang="en-US" altLang="zh-CN" dirty="0" smtClean="0">
                <a:solidFill>
                  <a:srgbClr val="FF0000"/>
                </a:solidFill>
              </a:rPr>
              <a:t>~</a:t>
            </a:r>
            <a:r>
              <a:rPr lang="zh-CN" altLang="en-US" dirty="0" smtClean="0"/>
              <a:t>！</a:t>
            </a:r>
            <a:endParaRPr lang="zh-CN" altLang="en-US" dirty="0"/>
          </a:p>
        </p:txBody>
      </p:sp>
    </p:spTree>
    <p:extLst>
      <p:ext uri="{BB962C8B-B14F-4D97-AF65-F5344CB8AC3E}">
        <p14:creationId xmlns:p14="http://schemas.microsoft.com/office/powerpoint/2010/main" val="1511504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effectLst>
                  <a:reflection blurRad="6350" stA="55000" endA="300" endPos="45500" dir="5400000" sy="-100000" algn="bl" rotWithShape="0"/>
                </a:effectLst>
                <a:latin typeface="隶书" pitchFamily="49" charset="-122"/>
                <a:ea typeface="隶书" pitchFamily="49" charset="-122"/>
              </a:rPr>
              <a:t>学习元平台高阶操作</a:t>
            </a:r>
            <a:endParaRPr lang="zh-CN" altLang="en-US" dirty="0"/>
          </a:p>
        </p:txBody>
      </p:sp>
      <p:sp>
        <p:nvSpPr>
          <p:cNvPr id="3" name="内容占位符 2"/>
          <p:cNvSpPr>
            <a:spLocks noGrp="1"/>
          </p:cNvSpPr>
          <p:nvPr>
            <p:ph idx="1"/>
          </p:nvPr>
        </p:nvSpPr>
        <p:spPr/>
        <p:txBody>
          <a:bodyPr>
            <a:normAutofit/>
          </a:bodyPr>
          <a:lstStyle/>
          <a:p>
            <a:pPr marL="0" indent="0" algn="ctr">
              <a:buNone/>
            </a:pPr>
            <a:endParaRPr lang="en-US" altLang="zh-CN" sz="4400" dirty="0" smtClean="0"/>
          </a:p>
          <a:p>
            <a:pPr marL="0" indent="0" algn="ctr">
              <a:buNone/>
            </a:pPr>
            <a:r>
              <a:rPr lang="zh-CN" altLang="en-US" sz="4800" dirty="0" smtClean="0"/>
              <a:t>模块二：</a:t>
            </a:r>
            <a:r>
              <a:rPr lang="zh-CN" altLang="en-US" sz="4800" dirty="0" smtClean="0"/>
              <a:t>学习活动</a:t>
            </a:r>
            <a:endParaRPr lang="zh-CN" altLang="en-US" sz="4800" dirty="0"/>
          </a:p>
        </p:txBody>
      </p:sp>
    </p:spTree>
    <p:extLst>
      <p:ext uri="{BB962C8B-B14F-4D97-AF65-F5344CB8AC3E}">
        <p14:creationId xmlns:p14="http://schemas.microsoft.com/office/powerpoint/2010/main" val="434578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3"/>
          <p:cNvGraphicFramePr>
            <a:graphicFrameLocks noChangeAspect="1"/>
          </p:cNvGraphicFramePr>
          <p:nvPr/>
        </p:nvGraphicFramePr>
        <p:xfrm>
          <a:off x="1676400" y="1600200"/>
          <a:ext cx="3238500" cy="4381500"/>
        </p:xfrm>
        <a:graphic>
          <a:graphicData uri="http://schemas.openxmlformats.org/presentationml/2006/ole">
            <mc:AlternateContent xmlns:mc="http://schemas.openxmlformats.org/markup-compatibility/2006">
              <mc:Choice xmlns:v="urn:schemas-microsoft-com:vml" Requires="v">
                <p:oleObj spid="_x0000_s4103" name="Image" r:id="rId4" imgW="4358630" imgH="5896223" progId="Photoshop.Image.10">
                  <p:embed/>
                </p:oleObj>
              </mc:Choice>
              <mc:Fallback>
                <p:oleObj name="Image" r:id="rId4" imgW="4358630" imgH="5896223" progId="Photoshop.Image.10">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1600200"/>
                        <a:ext cx="3238500" cy="438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0" name="Text Box 9"/>
          <p:cNvSpPr txBox="1">
            <a:spLocks noChangeArrowheads="1"/>
          </p:cNvSpPr>
          <p:nvPr/>
        </p:nvSpPr>
        <p:spPr bwMode="auto">
          <a:xfrm>
            <a:off x="914400" y="568424"/>
            <a:ext cx="7258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algn="ctr" eaLnBrk="1" hangingPunct="1"/>
            <a:r>
              <a:rPr lang="zh-CN" altLang="en-US" sz="4000" dirty="0"/>
              <a:t>学习活动知识内化的途径</a:t>
            </a:r>
            <a:endParaRPr lang="en-US" altLang="zh-CN" sz="4000" dirty="0"/>
          </a:p>
        </p:txBody>
      </p:sp>
      <p:sp>
        <p:nvSpPr>
          <p:cNvPr id="5124" name="矩形 7"/>
          <p:cNvSpPr>
            <a:spLocks noChangeArrowheads="1"/>
          </p:cNvSpPr>
          <p:nvPr/>
        </p:nvSpPr>
        <p:spPr bwMode="auto">
          <a:xfrm>
            <a:off x="2743200" y="6096000"/>
            <a:ext cx="13382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a:t>亚里斯多德</a:t>
            </a:r>
          </a:p>
        </p:txBody>
      </p:sp>
      <p:sp>
        <p:nvSpPr>
          <p:cNvPr id="9" name="云形标注 8"/>
          <p:cNvSpPr/>
          <p:nvPr/>
        </p:nvSpPr>
        <p:spPr>
          <a:xfrm>
            <a:off x="5257800" y="2286000"/>
            <a:ext cx="3429000" cy="1981200"/>
          </a:xfrm>
          <a:prstGeom prst="cloudCallout">
            <a:avLst>
              <a:gd name="adj1" fmla="val -86456"/>
              <a:gd name="adj2" fmla="val 64105"/>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t>我们所要学习去做（</a:t>
            </a:r>
            <a:r>
              <a:rPr lang="en-US" altLang="zh-CN" dirty="0"/>
              <a:t>do</a:t>
            </a:r>
            <a:r>
              <a:rPr lang="zh-CN" altLang="en-US" dirty="0"/>
              <a:t>）的，</a:t>
            </a:r>
          </a:p>
          <a:p>
            <a:pPr algn="ctr">
              <a:defRPr/>
            </a:pPr>
            <a:r>
              <a:rPr lang="zh-CN" altLang="en-US" dirty="0"/>
              <a:t>应该通过做（</a:t>
            </a:r>
            <a:r>
              <a:rPr lang="en-US" altLang="zh-CN" dirty="0"/>
              <a:t>doing</a:t>
            </a:r>
            <a:r>
              <a:rPr lang="zh-CN" altLang="en-US" dirty="0"/>
              <a:t>）来学习。 </a:t>
            </a:r>
          </a:p>
        </p:txBody>
      </p:sp>
    </p:spTree>
    <p:extLst>
      <p:ext uri="{BB962C8B-B14F-4D97-AF65-F5344CB8AC3E}">
        <p14:creationId xmlns:p14="http://schemas.microsoft.com/office/powerpoint/2010/main" val="312178701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030"/>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7000"/>
                                  </p:stCondLst>
                                  <p:childTnLst>
                                    <p:set>
                                      <p:cBhvr>
                                        <p:cTn id="9" dur="1" fill="hold">
                                          <p:stCondLst>
                                            <p:cond delay="499"/>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0"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http://t0.gstatic.com/images?q=tbn:pUaMK4lKAIChp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47800"/>
            <a:ext cx="9048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39" name="Rectangle 2"/>
          <p:cNvSpPr>
            <a:spLocks noGrp="1" noChangeArrowheads="1"/>
          </p:cNvSpPr>
          <p:nvPr>
            <p:ph type="title"/>
          </p:nvPr>
        </p:nvSpPr>
        <p:spPr/>
        <p:txBody>
          <a:bodyPr>
            <a:normAutofit fontScale="90000"/>
          </a:bodyPr>
          <a:lstStyle/>
          <a:p>
            <a:r>
              <a:rPr lang="zh-CN" altLang="en-US" dirty="0" smtClean="0"/>
              <a:t>学习活动是远程教育学与教再度整合的桥梁</a:t>
            </a:r>
          </a:p>
        </p:txBody>
      </p:sp>
      <p:sp>
        <p:nvSpPr>
          <p:cNvPr id="91140" name="内容占位符 3"/>
          <p:cNvSpPr>
            <a:spLocks noGrp="1"/>
          </p:cNvSpPr>
          <p:nvPr>
            <p:ph idx="1"/>
          </p:nvPr>
        </p:nvSpPr>
        <p:spPr>
          <a:xfrm>
            <a:off x="609600" y="1916832"/>
            <a:ext cx="8229600" cy="4818931"/>
          </a:xfrm>
        </p:spPr>
        <p:txBody>
          <a:bodyPr/>
          <a:lstStyle/>
          <a:p>
            <a:r>
              <a:rPr lang="zh-CN" altLang="en-US" sz="2000" dirty="0" smtClean="0"/>
              <a:t> </a:t>
            </a:r>
            <a:r>
              <a:rPr lang="zh-CN" altLang="en-US" sz="2000" dirty="0" smtClean="0">
                <a:solidFill>
                  <a:srgbClr val="FF0000"/>
                </a:solidFill>
              </a:rPr>
              <a:t>基更</a:t>
            </a:r>
            <a:r>
              <a:rPr lang="zh-CN" altLang="en-US" sz="2000" dirty="0" smtClean="0"/>
              <a:t>就提出，远程教育“教的行为与学的行为的时空分离”的本质，一方面，为远程教育带来了更多的开放特征，成为其吸引众多社会学习者的主要原因，另一方面，也成为远程教育提供高质量教学，保证远程学习者获得成功所面临的最大挑战。这种挑战，将转化为远程教育自身如何在教与学时空分离的情形下重建教与学的关系这一挑战。</a:t>
            </a:r>
          </a:p>
          <a:p>
            <a:r>
              <a:rPr lang="zh-CN" altLang="en-US" sz="2000" dirty="0" smtClean="0"/>
              <a:t>。</a:t>
            </a:r>
          </a:p>
        </p:txBody>
      </p:sp>
    </p:spTree>
    <p:extLst>
      <p:ext uri="{BB962C8B-B14F-4D97-AF65-F5344CB8AC3E}">
        <p14:creationId xmlns:p14="http://schemas.microsoft.com/office/powerpoint/2010/main" val="47637976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学习活动是远程教育学与教再度整合的桥梁</a:t>
            </a:r>
          </a:p>
        </p:txBody>
      </p:sp>
      <p:sp>
        <p:nvSpPr>
          <p:cNvPr id="3" name="内容占位符 2"/>
          <p:cNvSpPr>
            <a:spLocks noGrp="1"/>
          </p:cNvSpPr>
          <p:nvPr>
            <p:ph idx="1"/>
          </p:nvPr>
        </p:nvSpPr>
        <p:spPr/>
        <p:txBody>
          <a:bodyPr>
            <a:normAutofit fontScale="85000" lnSpcReduction="20000"/>
          </a:bodyPr>
          <a:lstStyle/>
          <a:p>
            <a:r>
              <a:rPr lang="zh-CN" altLang="en-US" dirty="0"/>
              <a:t> </a:t>
            </a:r>
            <a:r>
              <a:rPr lang="zh-CN" altLang="en-US" dirty="0">
                <a:solidFill>
                  <a:srgbClr val="FF0000"/>
                </a:solidFill>
              </a:rPr>
              <a:t>基更</a:t>
            </a:r>
            <a:r>
              <a:rPr lang="zh-CN" altLang="en-US" dirty="0"/>
              <a:t>提出了教与学再度整合的观点。认为教与学的再度整合必须通过人际交流来实现。而在远程教育中，这种交流主要不是面授辅导，更多的是通过各种媒介的人际交流和材料中包含的模拟的人际交流。因此，“交互”和“媒介”构成了远程教育教学过程的重要要素。</a:t>
            </a:r>
          </a:p>
          <a:p>
            <a:r>
              <a:rPr lang="zh-CN" altLang="en-US" dirty="0"/>
              <a:t>以媒体为中介的交互学习活动是实现远程教育中教与学再度整合的关键过程，以及将学习材料和学习活动有效地结合，是远程教育中教与学再度整合的重点和难点；通过有效的学习活动设计，引导和激发远程学习者对知识的深度内化，可以促进网上教学的教与学再度整合</a:t>
            </a:r>
          </a:p>
        </p:txBody>
      </p:sp>
    </p:spTree>
    <p:extLst>
      <p:ext uri="{BB962C8B-B14F-4D97-AF65-F5344CB8AC3E}">
        <p14:creationId xmlns:p14="http://schemas.microsoft.com/office/powerpoint/2010/main" val="1954832476"/>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ordriDesignStudi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ordriDesignStudio">
      <a:majorFont>
        <a:latin typeface="黑体"/>
        <a:ea typeface="黑体"/>
        <a:cs typeface=""/>
      </a:majorFont>
      <a:minorFont>
        <a:latin typeface="黑体"/>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ordriDesignStudio 1">
        <a:dk1>
          <a:srgbClr val="1D528D"/>
        </a:dk1>
        <a:lt1>
          <a:srgbClr val="FFFFFF"/>
        </a:lt1>
        <a:dk2>
          <a:srgbClr val="000000"/>
        </a:dk2>
        <a:lt2>
          <a:srgbClr val="C0C0C0"/>
        </a:lt2>
        <a:accent1>
          <a:srgbClr val="2CA3C8"/>
        </a:accent1>
        <a:accent2>
          <a:srgbClr val="C5903B"/>
        </a:accent2>
        <a:accent3>
          <a:srgbClr val="FFFFFF"/>
        </a:accent3>
        <a:accent4>
          <a:srgbClr val="174578"/>
        </a:accent4>
        <a:accent5>
          <a:srgbClr val="ACCEE0"/>
        </a:accent5>
        <a:accent6>
          <a:srgbClr val="B28235"/>
        </a:accent6>
        <a:hlink>
          <a:srgbClr val="FF9900"/>
        </a:hlink>
        <a:folHlink>
          <a:srgbClr val="969696"/>
        </a:folHlink>
      </a:clrScheme>
      <a:clrMap bg1="lt1" tx1="dk1" bg2="lt2" tx2="dk2" accent1="accent1" accent2="accent2" accent3="accent3" accent4="accent4" accent5="accent5" accent6="accent6" hlink="hlink" folHlink="folHlink"/>
    </a:extraClrScheme>
    <a:extraClrScheme>
      <a:clrScheme name="NordriDesignStudio 2">
        <a:dk1>
          <a:srgbClr val="124B98"/>
        </a:dk1>
        <a:lt1>
          <a:srgbClr val="FFFFFF"/>
        </a:lt1>
        <a:dk2>
          <a:srgbClr val="000000"/>
        </a:dk2>
        <a:lt2>
          <a:srgbClr val="C0C0C0"/>
        </a:lt2>
        <a:accent1>
          <a:srgbClr val="4A95E8"/>
        </a:accent1>
        <a:accent2>
          <a:srgbClr val="6D8DE9"/>
        </a:accent2>
        <a:accent3>
          <a:srgbClr val="FFFFFF"/>
        </a:accent3>
        <a:accent4>
          <a:srgbClr val="0E3F81"/>
        </a:accent4>
        <a:accent5>
          <a:srgbClr val="B1C8F2"/>
        </a:accent5>
        <a:accent6>
          <a:srgbClr val="627FD3"/>
        </a:accent6>
        <a:hlink>
          <a:srgbClr val="95CD2F"/>
        </a:hlink>
        <a:folHlink>
          <a:srgbClr val="CAA664"/>
        </a:folHlink>
      </a:clrScheme>
      <a:clrMap bg1="lt1" tx1="dk1" bg2="lt2" tx2="dk2" accent1="accent1" accent2="accent2" accent3="accent3" accent4="accent4" accent5="accent5" accent6="accent6" hlink="hlink" folHlink="folHlink"/>
    </a:extraClrScheme>
    <a:extraClrScheme>
      <a:clrScheme name="NordriDesignStudio 3">
        <a:dk1>
          <a:srgbClr val="666699"/>
        </a:dk1>
        <a:lt1>
          <a:srgbClr val="FFFFFF"/>
        </a:lt1>
        <a:dk2>
          <a:srgbClr val="000066"/>
        </a:dk2>
        <a:lt2>
          <a:srgbClr val="C0C0C0"/>
        </a:lt2>
        <a:accent1>
          <a:srgbClr val="49CACD"/>
        </a:accent1>
        <a:accent2>
          <a:srgbClr val="467CE8"/>
        </a:accent2>
        <a:accent3>
          <a:srgbClr val="FFFFFF"/>
        </a:accent3>
        <a:accent4>
          <a:srgbClr val="565682"/>
        </a:accent4>
        <a:accent5>
          <a:srgbClr val="B1E1E3"/>
        </a:accent5>
        <a:accent6>
          <a:srgbClr val="3F70D2"/>
        </a:accent6>
        <a:hlink>
          <a:srgbClr val="28BFEE"/>
        </a:hlink>
        <a:folHlink>
          <a:srgbClr val="878FA5"/>
        </a:folHlink>
      </a:clrScheme>
      <a:clrMap bg1="lt1" tx1="dk1" bg2="lt2" tx2="dk2" accent1="accent1" accent2="accent2" accent3="accent3" accent4="accent4" accent5="accent5" accent6="accent6" hlink="hlink" folHlink="folHlink"/>
    </a:extraClrScheme>
    <a:extraClrScheme>
      <a:clrScheme name="NordriDesignStudio 4">
        <a:dk1>
          <a:srgbClr val="666699"/>
        </a:dk1>
        <a:lt1>
          <a:srgbClr val="FFFFFF"/>
        </a:lt1>
        <a:dk2>
          <a:srgbClr val="000066"/>
        </a:dk2>
        <a:lt2>
          <a:srgbClr val="C0C0C0"/>
        </a:lt2>
        <a:accent1>
          <a:srgbClr val="49CACD"/>
        </a:accent1>
        <a:accent2>
          <a:srgbClr val="467CE8"/>
        </a:accent2>
        <a:accent3>
          <a:srgbClr val="FFFFFF"/>
        </a:accent3>
        <a:accent4>
          <a:srgbClr val="565682"/>
        </a:accent4>
        <a:accent5>
          <a:srgbClr val="B1E1E3"/>
        </a:accent5>
        <a:accent6>
          <a:srgbClr val="3F70D2"/>
        </a:accent6>
        <a:hlink>
          <a:srgbClr val="FF6600"/>
        </a:hlink>
        <a:folHlink>
          <a:srgbClr val="878FA5"/>
        </a:folHlink>
      </a:clrScheme>
      <a:clrMap bg1="lt1" tx1="dk1" bg2="lt2" tx2="dk2" accent1="accent1" accent2="accent2" accent3="accent3" accent4="accent4" accent5="accent5" accent6="accent6" hlink="hlink" folHlink="folHlink"/>
    </a:extraClrScheme>
    <a:extraClrScheme>
      <a:clrScheme name="NordriDesignStudio 5">
        <a:dk1>
          <a:srgbClr val="666699"/>
        </a:dk1>
        <a:lt1>
          <a:srgbClr val="FFFFFF"/>
        </a:lt1>
        <a:dk2>
          <a:srgbClr val="000066"/>
        </a:dk2>
        <a:lt2>
          <a:srgbClr val="C0C0C0"/>
        </a:lt2>
        <a:accent1>
          <a:srgbClr val="49CACD"/>
        </a:accent1>
        <a:accent2>
          <a:srgbClr val="467CE8"/>
        </a:accent2>
        <a:accent3>
          <a:srgbClr val="FFFFFF"/>
        </a:accent3>
        <a:accent4>
          <a:srgbClr val="565682"/>
        </a:accent4>
        <a:accent5>
          <a:srgbClr val="B1E1E3"/>
        </a:accent5>
        <a:accent6>
          <a:srgbClr val="3F70D2"/>
        </a:accent6>
        <a:hlink>
          <a:srgbClr val="000066"/>
        </a:hlink>
        <a:folHlink>
          <a:srgbClr val="878FA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5383</TotalTime>
  <Words>1703</Words>
  <Application>Microsoft Office PowerPoint</Application>
  <PresentationFormat>全屏显示(4:3)</PresentationFormat>
  <Paragraphs>95</Paragraphs>
  <Slides>31</Slides>
  <Notes>7</Notes>
  <HiddenSlides>0</HiddenSlides>
  <MMClips>0</MMClips>
  <ScaleCrop>false</ScaleCrop>
  <HeadingPairs>
    <vt:vector size="6" baseType="variant">
      <vt:variant>
        <vt:lpstr>主题</vt:lpstr>
      </vt:variant>
      <vt:variant>
        <vt:i4>3</vt:i4>
      </vt:variant>
      <vt:variant>
        <vt:lpstr>嵌入 OLE 服务器</vt:lpstr>
      </vt:variant>
      <vt:variant>
        <vt:i4>1</vt:i4>
      </vt:variant>
      <vt:variant>
        <vt:lpstr>幻灯片标题</vt:lpstr>
      </vt:variant>
      <vt:variant>
        <vt:i4>31</vt:i4>
      </vt:variant>
    </vt:vector>
  </HeadingPairs>
  <TitlesOfParts>
    <vt:vector size="35" baseType="lpstr">
      <vt:lpstr>Office 主题</vt:lpstr>
      <vt:lpstr>NordriDesignStudio</vt:lpstr>
      <vt:lpstr>1_自定义设计方案</vt:lpstr>
      <vt:lpstr>Image</vt:lpstr>
      <vt:lpstr>学习元平台高阶操作</vt:lpstr>
      <vt:lpstr>学习元平台高阶操作</vt:lpstr>
      <vt:lpstr>学习元平台高阶操作</vt:lpstr>
      <vt:lpstr>学习元平台高阶操作</vt:lpstr>
      <vt:lpstr>学习任务 20分钟</vt:lpstr>
      <vt:lpstr>学习元平台高阶操作</vt:lpstr>
      <vt:lpstr>PowerPoint 演示文稿</vt:lpstr>
      <vt:lpstr>学习活动是远程教育学与教再度整合的桥梁</vt:lpstr>
      <vt:lpstr>学习活动是远程教育学与教再度整合的桥梁</vt:lpstr>
      <vt:lpstr>学习元页面主要内容</vt:lpstr>
      <vt:lpstr>学习活动：参与</vt:lpstr>
      <vt:lpstr>参与学习活动</vt:lpstr>
      <vt:lpstr>学习任务 20分钟</vt:lpstr>
      <vt:lpstr>学习元平台高阶操作</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学习任务 20分钟</vt:lpstr>
      <vt:lpstr>谢谢聆听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学习元使用介绍</dc:title>
  <dc:creator>chengweiet</dc:creator>
  <cp:lastModifiedBy>admin</cp:lastModifiedBy>
  <cp:revision>561</cp:revision>
  <dcterms:created xsi:type="dcterms:W3CDTF">2011-03-10T05:16:34Z</dcterms:created>
  <dcterms:modified xsi:type="dcterms:W3CDTF">2014-04-23T01:12:05Z</dcterms:modified>
</cp:coreProperties>
</file>