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E9EB1-29A2-40D3-A8F3-CAD7716F54E6}" type="doc">
      <dgm:prSet loTypeId="urn:microsoft.com/office/officeart/2005/8/layout/radial5" loCatId="cycle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zh-CN" altLang="en-US"/>
        </a:p>
      </dgm:t>
    </dgm:pt>
    <dgm:pt modelId="{7576CCB9-A1B7-4642-A7D9-5B8A66EF81D5}">
      <dgm:prSet phldrT="[文本]" custT="1"/>
      <dgm:spPr/>
      <dgm:t>
        <a:bodyPr/>
        <a:lstStyle/>
        <a:p>
          <a:r>
            <a:rPr lang="zh-CN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微课</a:t>
          </a:r>
          <a:endParaRPr lang="en-US" altLang="zh-CN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gm:t>
    </dgm:pt>
    <dgm:pt modelId="{A5C3B161-60FB-4E9A-A410-DD0D0024BABE}" type="parTrans" cxnId="{510E413A-CF87-4445-AA38-46C1A1969C78}">
      <dgm:prSet/>
      <dgm:spPr/>
      <dgm:t>
        <a:bodyPr/>
        <a:lstStyle/>
        <a:p>
          <a:endParaRPr lang="zh-CN" altLang="en-US" sz="1400"/>
        </a:p>
      </dgm:t>
    </dgm:pt>
    <dgm:pt modelId="{C05029B9-ABD9-4D8D-AB34-6DF38E105490}" type="sibTrans" cxnId="{510E413A-CF87-4445-AA38-46C1A1969C78}">
      <dgm:prSet/>
      <dgm:spPr/>
      <dgm:t>
        <a:bodyPr/>
        <a:lstStyle/>
        <a:p>
          <a:endParaRPr lang="zh-CN" altLang="en-US" sz="1400"/>
        </a:p>
      </dgm:t>
    </dgm:pt>
    <dgm:pt modelId="{61AA43A3-6C8C-48D8-AD2B-91625E07E1B0}">
      <dgm:prSet phldrT="[文本]" custT="1"/>
      <dgm:spPr/>
      <dgm:t>
        <a:bodyPr/>
        <a:lstStyle/>
        <a:p>
          <a:r>
            <a:rPr lang="zh-CN" altLang="en-US" sz="1800" b="1" dirty="0" smtClean="0">
              <a:effectLst/>
              <a:latin typeface="微软雅黑" pitchFamily="34" charset="-122"/>
              <a:ea typeface="微软雅黑" pitchFamily="34" charset="-122"/>
            </a:rPr>
            <a:t>教师培训</a:t>
          </a:r>
          <a:endParaRPr lang="zh-CN" altLang="en-US" sz="1800" b="1" dirty="0">
            <a:effectLst/>
            <a:latin typeface="微软雅黑" pitchFamily="34" charset="-122"/>
            <a:ea typeface="微软雅黑" pitchFamily="34" charset="-122"/>
          </a:endParaRPr>
        </a:p>
      </dgm:t>
    </dgm:pt>
    <dgm:pt modelId="{E38CC96D-0DAC-436B-AA3D-C54AA540F7D1}" type="parTrans" cxnId="{5A6B5B0D-2718-4A22-B0D6-190EEC793CBE}">
      <dgm:prSet custT="1"/>
      <dgm:spPr/>
      <dgm:t>
        <a:bodyPr/>
        <a:lstStyle/>
        <a:p>
          <a:endParaRPr lang="zh-CN" altLang="en-US" sz="1800"/>
        </a:p>
      </dgm:t>
    </dgm:pt>
    <dgm:pt modelId="{164C28C8-BBEA-461C-A232-AD059D02565D}" type="sibTrans" cxnId="{5A6B5B0D-2718-4A22-B0D6-190EEC793CBE}">
      <dgm:prSet/>
      <dgm:spPr/>
      <dgm:t>
        <a:bodyPr/>
        <a:lstStyle/>
        <a:p>
          <a:endParaRPr lang="zh-CN" altLang="en-US" sz="1400"/>
        </a:p>
      </dgm:t>
    </dgm:pt>
    <dgm:pt modelId="{31D35B16-510D-445A-875F-D643C9EF3A83}">
      <dgm:prSet phldrT="[文本]" custT="1"/>
      <dgm:spPr/>
      <dgm:t>
        <a:bodyPr/>
        <a:lstStyle/>
        <a:p>
          <a:r>
            <a:rPr lang="zh-CN" altLang="en-US" sz="1800" b="1" dirty="0" smtClean="0">
              <a:effectLst/>
              <a:latin typeface="微软雅黑" pitchFamily="34" charset="-122"/>
              <a:ea typeface="微软雅黑" pitchFamily="34" charset="-122"/>
            </a:rPr>
            <a:t>协同备课</a:t>
          </a:r>
          <a:endParaRPr lang="zh-CN" altLang="en-US" sz="1800" b="1" dirty="0">
            <a:effectLst/>
            <a:latin typeface="微软雅黑" pitchFamily="34" charset="-122"/>
            <a:ea typeface="微软雅黑" pitchFamily="34" charset="-122"/>
          </a:endParaRPr>
        </a:p>
      </dgm:t>
    </dgm:pt>
    <dgm:pt modelId="{308E0CB7-EC56-4A73-AC87-C7387ED9777D}" type="parTrans" cxnId="{96C802B3-1B62-47BE-8052-E89FD0B182E6}">
      <dgm:prSet custT="1"/>
      <dgm:spPr/>
      <dgm:t>
        <a:bodyPr/>
        <a:lstStyle/>
        <a:p>
          <a:endParaRPr lang="zh-CN" altLang="en-US" sz="1800"/>
        </a:p>
      </dgm:t>
    </dgm:pt>
    <dgm:pt modelId="{5B4076B8-FFD9-4476-9CE7-F08DEB03B6E4}" type="sibTrans" cxnId="{96C802B3-1B62-47BE-8052-E89FD0B182E6}">
      <dgm:prSet/>
      <dgm:spPr/>
      <dgm:t>
        <a:bodyPr/>
        <a:lstStyle/>
        <a:p>
          <a:endParaRPr lang="zh-CN" altLang="en-US" sz="1400"/>
        </a:p>
      </dgm:t>
    </dgm:pt>
    <dgm:pt modelId="{39871691-D891-4460-A5DB-CEEDBD141DF9}">
      <dgm:prSet phldrT="[文本]" custT="1"/>
      <dgm:spPr/>
      <dgm:t>
        <a:bodyPr/>
        <a:lstStyle/>
        <a:p>
          <a:r>
            <a:rPr lang="zh-CN" altLang="en-US" sz="1800" b="1" dirty="0" smtClean="0">
              <a:effectLst/>
              <a:latin typeface="微软雅黑" pitchFamily="34" charset="-122"/>
              <a:ea typeface="微软雅黑" pitchFamily="34" charset="-122"/>
            </a:rPr>
            <a:t>自主学习</a:t>
          </a:r>
          <a:endParaRPr lang="en-US" altLang="zh-CN" sz="1800" b="1" dirty="0" smtClean="0">
            <a:effectLst/>
            <a:latin typeface="微软雅黑" pitchFamily="34" charset="-122"/>
            <a:ea typeface="微软雅黑" pitchFamily="34" charset="-122"/>
          </a:endParaRPr>
        </a:p>
      </dgm:t>
    </dgm:pt>
    <dgm:pt modelId="{EF562DC1-17B4-4B86-81E9-8BCDE8D43A24}" type="parTrans" cxnId="{CF18523E-8E49-4A28-8841-B4C827A65AD4}">
      <dgm:prSet custT="1"/>
      <dgm:spPr/>
      <dgm:t>
        <a:bodyPr/>
        <a:lstStyle/>
        <a:p>
          <a:endParaRPr lang="zh-CN" altLang="en-US" sz="1800"/>
        </a:p>
      </dgm:t>
    </dgm:pt>
    <dgm:pt modelId="{9473FD91-9DBE-4F70-8E1C-3B98A5367383}" type="sibTrans" cxnId="{CF18523E-8E49-4A28-8841-B4C827A65AD4}">
      <dgm:prSet/>
      <dgm:spPr/>
      <dgm:t>
        <a:bodyPr/>
        <a:lstStyle/>
        <a:p>
          <a:endParaRPr lang="zh-CN" altLang="en-US" sz="1400"/>
        </a:p>
      </dgm:t>
    </dgm:pt>
    <dgm:pt modelId="{5B0F75A9-FEE8-489D-A761-EA9A58A2A880}">
      <dgm:prSet phldrT="[文本]" custT="1"/>
      <dgm:spPr/>
      <dgm:t>
        <a:bodyPr/>
        <a:lstStyle/>
        <a:p>
          <a:r>
            <a:rPr lang="zh-CN" altLang="en-US" sz="1800" b="1" dirty="0" smtClean="0">
              <a:effectLst/>
              <a:latin typeface="微软雅黑" pitchFamily="34" charset="-122"/>
              <a:ea typeface="微软雅黑" pitchFamily="34" charset="-122"/>
            </a:rPr>
            <a:t>网络教研</a:t>
          </a:r>
          <a:endParaRPr lang="zh-CN" altLang="en-US" sz="1800" b="1" dirty="0">
            <a:effectLst/>
            <a:latin typeface="微软雅黑" pitchFamily="34" charset="-122"/>
            <a:ea typeface="微软雅黑" pitchFamily="34" charset="-122"/>
          </a:endParaRPr>
        </a:p>
      </dgm:t>
    </dgm:pt>
    <dgm:pt modelId="{D5F19E08-71FE-4965-B4CC-7BE93677C6D9}" type="parTrans" cxnId="{B14C8CA2-F2D8-4DAC-B46D-A7A95377223F}">
      <dgm:prSet custT="1"/>
      <dgm:spPr/>
      <dgm:t>
        <a:bodyPr/>
        <a:lstStyle/>
        <a:p>
          <a:endParaRPr lang="zh-CN" altLang="en-US" sz="1800"/>
        </a:p>
      </dgm:t>
    </dgm:pt>
    <dgm:pt modelId="{C3465BCE-36AE-4967-B3F3-D1E4AE7B88C4}" type="sibTrans" cxnId="{B14C8CA2-F2D8-4DAC-B46D-A7A95377223F}">
      <dgm:prSet/>
      <dgm:spPr/>
      <dgm:t>
        <a:bodyPr/>
        <a:lstStyle/>
        <a:p>
          <a:endParaRPr lang="zh-CN" altLang="en-US" sz="1400"/>
        </a:p>
      </dgm:t>
    </dgm:pt>
    <dgm:pt modelId="{5095E3B0-B420-4816-A431-4123C6BC4A3C}" type="pres">
      <dgm:prSet presAssocID="{E5AE9EB1-29A2-40D3-A8F3-CAD7716F54E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A45CAA4-C2F4-4FE2-8AB0-02E4FB857615}" type="pres">
      <dgm:prSet presAssocID="{7576CCB9-A1B7-4642-A7D9-5B8A66EF81D5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F8BE8C27-24AC-49F0-9863-DE8E006F0455}" type="pres">
      <dgm:prSet presAssocID="{E38CC96D-0DAC-436B-AA3D-C54AA540F7D1}" presName="parTrans" presStyleLbl="sibTrans2D1" presStyleIdx="0" presStyleCnt="4"/>
      <dgm:spPr/>
      <dgm:t>
        <a:bodyPr/>
        <a:lstStyle/>
        <a:p>
          <a:endParaRPr lang="zh-CN" altLang="en-US"/>
        </a:p>
      </dgm:t>
    </dgm:pt>
    <dgm:pt modelId="{64AF6F21-E689-42B5-AC77-161D57DEADD6}" type="pres">
      <dgm:prSet presAssocID="{E38CC96D-0DAC-436B-AA3D-C54AA540F7D1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86B3ABE8-B354-40F8-955B-E0C301C297AD}" type="pres">
      <dgm:prSet presAssocID="{61AA43A3-6C8C-48D8-AD2B-91625E07E1B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D9CFA4-C309-4C28-9263-11C5B3710CD5}" type="pres">
      <dgm:prSet presAssocID="{308E0CB7-EC56-4A73-AC87-C7387ED9777D}" presName="parTrans" presStyleLbl="sibTrans2D1" presStyleIdx="1" presStyleCnt="4"/>
      <dgm:spPr/>
      <dgm:t>
        <a:bodyPr/>
        <a:lstStyle/>
        <a:p>
          <a:endParaRPr lang="zh-CN" altLang="en-US"/>
        </a:p>
      </dgm:t>
    </dgm:pt>
    <dgm:pt modelId="{4C5469BE-F55F-4A73-9C5D-6721335F373C}" type="pres">
      <dgm:prSet presAssocID="{308E0CB7-EC56-4A73-AC87-C7387ED9777D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F1546AD9-A08E-4AF7-9206-E8085455E3F3}" type="pres">
      <dgm:prSet presAssocID="{31D35B16-510D-445A-875F-D643C9EF3A8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C3853B-F0ED-4167-B0EC-AD631DA7A879}" type="pres">
      <dgm:prSet presAssocID="{EF562DC1-17B4-4B86-81E9-8BCDE8D43A24}" presName="parTrans" presStyleLbl="sibTrans2D1" presStyleIdx="2" presStyleCnt="4"/>
      <dgm:spPr/>
      <dgm:t>
        <a:bodyPr/>
        <a:lstStyle/>
        <a:p>
          <a:endParaRPr lang="zh-CN" altLang="en-US"/>
        </a:p>
      </dgm:t>
    </dgm:pt>
    <dgm:pt modelId="{EFC004D5-05E9-44BC-9ABE-94DB1FE82E12}" type="pres">
      <dgm:prSet presAssocID="{EF562DC1-17B4-4B86-81E9-8BCDE8D43A24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9F0CFC92-A158-4A06-89E5-20D43C27AEFC}" type="pres">
      <dgm:prSet presAssocID="{39871691-D891-4460-A5DB-CEEDBD141DF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17B8DC-FF11-4C49-B8F0-6F29ADF6E7CD}" type="pres">
      <dgm:prSet presAssocID="{D5F19E08-71FE-4965-B4CC-7BE93677C6D9}" presName="parTrans" presStyleLbl="sibTrans2D1" presStyleIdx="3" presStyleCnt="4"/>
      <dgm:spPr/>
      <dgm:t>
        <a:bodyPr/>
        <a:lstStyle/>
        <a:p>
          <a:endParaRPr lang="zh-CN" altLang="en-US"/>
        </a:p>
      </dgm:t>
    </dgm:pt>
    <dgm:pt modelId="{726D13C9-2A90-4C05-BC0D-95778417937F}" type="pres">
      <dgm:prSet presAssocID="{D5F19E08-71FE-4965-B4CC-7BE93677C6D9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75C846FF-2886-4040-A91C-3CFACDE25159}" type="pres">
      <dgm:prSet presAssocID="{5B0F75A9-FEE8-489D-A761-EA9A58A2A88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39150D0-03CC-42C8-9F52-D2A4B3450F2B}" type="presOf" srcId="{39871691-D891-4460-A5DB-CEEDBD141DF9}" destId="{9F0CFC92-A158-4A06-89E5-20D43C27AEFC}" srcOrd="0" destOrd="0" presId="urn:microsoft.com/office/officeart/2005/8/layout/radial5"/>
    <dgm:cxn modelId="{18F9DF23-F4E0-4CC5-87A1-7D4B7D00C7C7}" type="presOf" srcId="{7576CCB9-A1B7-4642-A7D9-5B8A66EF81D5}" destId="{1A45CAA4-C2F4-4FE2-8AB0-02E4FB857615}" srcOrd="0" destOrd="0" presId="urn:microsoft.com/office/officeart/2005/8/layout/radial5"/>
    <dgm:cxn modelId="{700D1C5B-156B-4D8B-9039-CCF96C12D1F8}" type="presOf" srcId="{5B0F75A9-FEE8-489D-A761-EA9A58A2A880}" destId="{75C846FF-2886-4040-A91C-3CFACDE25159}" srcOrd="0" destOrd="0" presId="urn:microsoft.com/office/officeart/2005/8/layout/radial5"/>
    <dgm:cxn modelId="{833931EE-2570-477B-8FC9-F7A72E5B888A}" type="presOf" srcId="{D5F19E08-71FE-4965-B4CC-7BE93677C6D9}" destId="{726D13C9-2A90-4C05-BC0D-95778417937F}" srcOrd="1" destOrd="0" presId="urn:microsoft.com/office/officeart/2005/8/layout/radial5"/>
    <dgm:cxn modelId="{5A6B5B0D-2718-4A22-B0D6-190EEC793CBE}" srcId="{7576CCB9-A1B7-4642-A7D9-5B8A66EF81D5}" destId="{61AA43A3-6C8C-48D8-AD2B-91625E07E1B0}" srcOrd="0" destOrd="0" parTransId="{E38CC96D-0DAC-436B-AA3D-C54AA540F7D1}" sibTransId="{164C28C8-BBEA-461C-A232-AD059D02565D}"/>
    <dgm:cxn modelId="{CF18523E-8E49-4A28-8841-B4C827A65AD4}" srcId="{7576CCB9-A1B7-4642-A7D9-5B8A66EF81D5}" destId="{39871691-D891-4460-A5DB-CEEDBD141DF9}" srcOrd="2" destOrd="0" parTransId="{EF562DC1-17B4-4B86-81E9-8BCDE8D43A24}" sibTransId="{9473FD91-9DBE-4F70-8E1C-3B98A5367383}"/>
    <dgm:cxn modelId="{36DDA66F-3B64-427A-9D06-03E5891FA942}" type="presOf" srcId="{D5F19E08-71FE-4965-B4CC-7BE93677C6D9}" destId="{AF17B8DC-FF11-4C49-B8F0-6F29ADF6E7CD}" srcOrd="0" destOrd="0" presId="urn:microsoft.com/office/officeart/2005/8/layout/radial5"/>
    <dgm:cxn modelId="{B2B68953-4406-4F12-AE11-114F91C8E238}" type="presOf" srcId="{EF562DC1-17B4-4B86-81E9-8BCDE8D43A24}" destId="{30C3853B-F0ED-4167-B0EC-AD631DA7A879}" srcOrd="0" destOrd="0" presId="urn:microsoft.com/office/officeart/2005/8/layout/radial5"/>
    <dgm:cxn modelId="{B14C8CA2-F2D8-4DAC-B46D-A7A95377223F}" srcId="{7576CCB9-A1B7-4642-A7D9-5B8A66EF81D5}" destId="{5B0F75A9-FEE8-489D-A761-EA9A58A2A880}" srcOrd="3" destOrd="0" parTransId="{D5F19E08-71FE-4965-B4CC-7BE93677C6D9}" sibTransId="{C3465BCE-36AE-4967-B3F3-D1E4AE7B88C4}"/>
    <dgm:cxn modelId="{85BC57CA-468D-4FEB-B2B7-466AAF4EE70A}" type="presOf" srcId="{308E0CB7-EC56-4A73-AC87-C7387ED9777D}" destId="{4C5469BE-F55F-4A73-9C5D-6721335F373C}" srcOrd="1" destOrd="0" presId="urn:microsoft.com/office/officeart/2005/8/layout/radial5"/>
    <dgm:cxn modelId="{889373BE-F977-49AD-9B96-99C5C3EC9E75}" type="presOf" srcId="{EF562DC1-17B4-4B86-81E9-8BCDE8D43A24}" destId="{EFC004D5-05E9-44BC-9ABE-94DB1FE82E12}" srcOrd="1" destOrd="0" presId="urn:microsoft.com/office/officeart/2005/8/layout/radial5"/>
    <dgm:cxn modelId="{510E413A-CF87-4445-AA38-46C1A1969C78}" srcId="{E5AE9EB1-29A2-40D3-A8F3-CAD7716F54E6}" destId="{7576CCB9-A1B7-4642-A7D9-5B8A66EF81D5}" srcOrd="0" destOrd="0" parTransId="{A5C3B161-60FB-4E9A-A410-DD0D0024BABE}" sibTransId="{C05029B9-ABD9-4D8D-AB34-6DF38E105490}"/>
    <dgm:cxn modelId="{FEA55E25-BB1E-4585-8CEB-C8EA58E21B05}" type="presOf" srcId="{E5AE9EB1-29A2-40D3-A8F3-CAD7716F54E6}" destId="{5095E3B0-B420-4816-A431-4123C6BC4A3C}" srcOrd="0" destOrd="0" presId="urn:microsoft.com/office/officeart/2005/8/layout/radial5"/>
    <dgm:cxn modelId="{97C9D19F-74F1-4D08-B965-6DC138EB6A40}" type="presOf" srcId="{308E0CB7-EC56-4A73-AC87-C7387ED9777D}" destId="{92D9CFA4-C309-4C28-9263-11C5B3710CD5}" srcOrd="0" destOrd="0" presId="urn:microsoft.com/office/officeart/2005/8/layout/radial5"/>
    <dgm:cxn modelId="{BE4AB0E5-3B6E-43D5-B4DF-8752193B5769}" type="presOf" srcId="{61AA43A3-6C8C-48D8-AD2B-91625E07E1B0}" destId="{86B3ABE8-B354-40F8-955B-E0C301C297AD}" srcOrd="0" destOrd="0" presId="urn:microsoft.com/office/officeart/2005/8/layout/radial5"/>
    <dgm:cxn modelId="{C38754BA-DA58-4822-8B39-60BBC46DEE81}" type="presOf" srcId="{31D35B16-510D-445A-875F-D643C9EF3A83}" destId="{F1546AD9-A08E-4AF7-9206-E8085455E3F3}" srcOrd="0" destOrd="0" presId="urn:microsoft.com/office/officeart/2005/8/layout/radial5"/>
    <dgm:cxn modelId="{96C802B3-1B62-47BE-8052-E89FD0B182E6}" srcId="{7576CCB9-A1B7-4642-A7D9-5B8A66EF81D5}" destId="{31D35B16-510D-445A-875F-D643C9EF3A83}" srcOrd="1" destOrd="0" parTransId="{308E0CB7-EC56-4A73-AC87-C7387ED9777D}" sibTransId="{5B4076B8-FFD9-4476-9CE7-F08DEB03B6E4}"/>
    <dgm:cxn modelId="{D6C388FE-F06A-4F5A-ABD6-B594BB70C076}" type="presOf" srcId="{E38CC96D-0DAC-436B-AA3D-C54AA540F7D1}" destId="{F8BE8C27-24AC-49F0-9863-DE8E006F0455}" srcOrd="0" destOrd="0" presId="urn:microsoft.com/office/officeart/2005/8/layout/radial5"/>
    <dgm:cxn modelId="{3CF98862-E987-45CD-8ADD-CD714ED0F1F3}" type="presOf" srcId="{E38CC96D-0DAC-436B-AA3D-C54AA540F7D1}" destId="{64AF6F21-E689-42B5-AC77-161D57DEADD6}" srcOrd="1" destOrd="0" presId="urn:microsoft.com/office/officeart/2005/8/layout/radial5"/>
    <dgm:cxn modelId="{526D60B3-00FE-4D25-B352-9D07A3715682}" type="presParOf" srcId="{5095E3B0-B420-4816-A431-4123C6BC4A3C}" destId="{1A45CAA4-C2F4-4FE2-8AB0-02E4FB857615}" srcOrd="0" destOrd="0" presId="urn:microsoft.com/office/officeart/2005/8/layout/radial5"/>
    <dgm:cxn modelId="{807C3EC3-AEE8-4671-8FDB-7840C3A3625B}" type="presParOf" srcId="{5095E3B0-B420-4816-A431-4123C6BC4A3C}" destId="{F8BE8C27-24AC-49F0-9863-DE8E006F0455}" srcOrd="1" destOrd="0" presId="urn:microsoft.com/office/officeart/2005/8/layout/radial5"/>
    <dgm:cxn modelId="{7F17D03A-0290-406B-9272-42B6F295D324}" type="presParOf" srcId="{F8BE8C27-24AC-49F0-9863-DE8E006F0455}" destId="{64AF6F21-E689-42B5-AC77-161D57DEADD6}" srcOrd="0" destOrd="0" presId="urn:microsoft.com/office/officeart/2005/8/layout/radial5"/>
    <dgm:cxn modelId="{6AFDFD20-7CC8-4FFA-85D7-5475071E1E24}" type="presParOf" srcId="{5095E3B0-B420-4816-A431-4123C6BC4A3C}" destId="{86B3ABE8-B354-40F8-955B-E0C301C297AD}" srcOrd="2" destOrd="0" presId="urn:microsoft.com/office/officeart/2005/8/layout/radial5"/>
    <dgm:cxn modelId="{0FA5809D-D61E-45B2-B19D-E72322F78BB3}" type="presParOf" srcId="{5095E3B0-B420-4816-A431-4123C6BC4A3C}" destId="{92D9CFA4-C309-4C28-9263-11C5B3710CD5}" srcOrd="3" destOrd="0" presId="urn:microsoft.com/office/officeart/2005/8/layout/radial5"/>
    <dgm:cxn modelId="{901E011F-BD90-4DEF-B1B0-760DE1ABD817}" type="presParOf" srcId="{92D9CFA4-C309-4C28-9263-11C5B3710CD5}" destId="{4C5469BE-F55F-4A73-9C5D-6721335F373C}" srcOrd="0" destOrd="0" presId="urn:microsoft.com/office/officeart/2005/8/layout/radial5"/>
    <dgm:cxn modelId="{976749B0-4581-42E4-866F-BFCCEBED47B7}" type="presParOf" srcId="{5095E3B0-B420-4816-A431-4123C6BC4A3C}" destId="{F1546AD9-A08E-4AF7-9206-E8085455E3F3}" srcOrd="4" destOrd="0" presId="urn:microsoft.com/office/officeart/2005/8/layout/radial5"/>
    <dgm:cxn modelId="{DD200248-2FFB-47E5-ADEE-E20945AF403B}" type="presParOf" srcId="{5095E3B0-B420-4816-A431-4123C6BC4A3C}" destId="{30C3853B-F0ED-4167-B0EC-AD631DA7A879}" srcOrd="5" destOrd="0" presId="urn:microsoft.com/office/officeart/2005/8/layout/radial5"/>
    <dgm:cxn modelId="{4E2D040D-B3CC-436F-A7EA-158FFC9809D7}" type="presParOf" srcId="{30C3853B-F0ED-4167-B0EC-AD631DA7A879}" destId="{EFC004D5-05E9-44BC-9ABE-94DB1FE82E12}" srcOrd="0" destOrd="0" presId="urn:microsoft.com/office/officeart/2005/8/layout/radial5"/>
    <dgm:cxn modelId="{98F8C8D3-84C9-42E2-A33F-668C90F4AB90}" type="presParOf" srcId="{5095E3B0-B420-4816-A431-4123C6BC4A3C}" destId="{9F0CFC92-A158-4A06-89E5-20D43C27AEFC}" srcOrd="6" destOrd="0" presId="urn:microsoft.com/office/officeart/2005/8/layout/radial5"/>
    <dgm:cxn modelId="{8C28D4F1-D9F0-4967-BC5D-585BEFC84CAB}" type="presParOf" srcId="{5095E3B0-B420-4816-A431-4123C6BC4A3C}" destId="{AF17B8DC-FF11-4C49-B8F0-6F29ADF6E7CD}" srcOrd="7" destOrd="0" presId="urn:microsoft.com/office/officeart/2005/8/layout/radial5"/>
    <dgm:cxn modelId="{E25523BE-B593-40F4-B6CF-F86CBA976204}" type="presParOf" srcId="{AF17B8DC-FF11-4C49-B8F0-6F29ADF6E7CD}" destId="{726D13C9-2A90-4C05-BC0D-95778417937F}" srcOrd="0" destOrd="0" presId="urn:microsoft.com/office/officeart/2005/8/layout/radial5"/>
    <dgm:cxn modelId="{24A65703-6FE5-4367-A939-39C29C2B2DE7}" type="presParOf" srcId="{5095E3B0-B420-4816-A431-4123C6BC4A3C}" destId="{75C846FF-2886-4040-A91C-3CFACDE25159}" srcOrd="8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5CAA4-C2F4-4FE2-8AB0-02E4FB857615}">
      <dsp:nvSpPr>
        <dsp:cNvPr id="0" name=""/>
        <dsp:cNvSpPr/>
      </dsp:nvSpPr>
      <dsp:spPr>
        <a:xfrm>
          <a:off x="3548345" y="1964169"/>
          <a:ext cx="1400253" cy="140025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rPr>
            <a:t>微课</a:t>
          </a:r>
          <a:endParaRPr lang="en-US" altLang="zh-CN" sz="2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endParaRPr>
        </a:p>
      </dsp:txBody>
      <dsp:txXfrm>
        <a:off x="3753407" y="2169231"/>
        <a:ext cx="990129" cy="990129"/>
      </dsp:txXfrm>
    </dsp:sp>
    <dsp:sp modelId="{F8BE8C27-24AC-49F0-9863-DE8E006F0455}">
      <dsp:nvSpPr>
        <dsp:cNvPr id="0" name=""/>
        <dsp:cNvSpPr/>
      </dsp:nvSpPr>
      <dsp:spPr>
        <a:xfrm rot="16200000">
          <a:off x="4099911" y="1454232"/>
          <a:ext cx="297121" cy="476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>
        <a:off x="4144479" y="1594017"/>
        <a:ext cx="207985" cy="285652"/>
      </dsp:txXfrm>
    </dsp:sp>
    <dsp:sp modelId="{86B3ABE8-B354-40F8-955B-E0C301C297AD}">
      <dsp:nvSpPr>
        <dsp:cNvPr id="0" name=""/>
        <dsp:cNvSpPr/>
      </dsp:nvSpPr>
      <dsp:spPr>
        <a:xfrm>
          <a:off x="3548345" y="3310"/>
          <a:ext cx="1400253" cy="140025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effectLst/>
              <a:latin typeface="微软雅黑" pitchFamily="34" charset="-122"/>
              <a:ea typeface="微软雅黑" pitchFamily="34" charset="-122"/>
            </a:rPr>
            <a:t>教师培训</a:t>
          </a:r>
          <a:endParaRPr lang="zh-CN" altLang="en-US" sz="1800" b="1" kern="1200" dirty="0">
            <a:effectLst/>
            <a:latin typeface="微软雅黑" pitchFamily="34" charset="-122"/>
            <a:ea typeface="微软雅黑" pitchFamily="34" charset="-122"/>
          </a:endParaRPr>
        </a:p>
      </dsp:txBody>
      <dsp:txXfrm>
        <a:off x="3753407" y="208372"/>
        <a:ext cx="990129" cy="990129"/>
      </dsp:txXfrm>
    </dsp:sp>
    <dsp:sp modelId="{92D9CFA4-C309-4C28-9263-11C5B3710CD5}">
      <dsp:nvSpPr>
        <dsp:cNvPr id="0" name=""/>
        <dsp:cNvSpPr/>
      </dsp:nvSpPr>
      <dsp:spPr>
        <a:xfrm>
          <a:off x="5071931" y="2426252"/>
          <a:ext cx="297121" cy="476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>
        <a:off x="5071931" y="2521469"/>
        <a:ext cx="207985" cy="285652"/>
      </dsp:txXfrm>
    </dsp:sp>
    <dsp:sp modelId="{F1546AD9-A08E-4AF7-9206-E8085455E3F3}">
      <dsp:nvSpPr>
        <dsp:cNvPr id="0" name=""/>
        <dsp:cNvSpPr/>
      </dsp:nvSpPr>
      <dsp:spPr>
        <a:xfrm>
          <a:off x="5509204" y="1964169"/>
          <a:ext cx="1400253" cy="140025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effectLst/>
              <a:latin typeface="微软雅黑" pitchFamily="34" charset="-122"/>
              <a:ea typeface="微软雅黑" pitchFamily="34" charset="-122"/>
            </a:rPr>
            <a:t>协同备课</a:t>
          </a:r>
          <a:endParaRPr lang="zh-CN" altLang="en-US" sz="1800" b="1" kern="1200" dirty="0">
            <a:effectLst/>
            <a:latin typeface="微软雅黑" pitchFamily="34" charset="-122"/>
            <a:ea typeface="微软雅黑" pitchFamily="34" charset="-122"/>
          </a:endParaRPr>
        </a:p>
      </dsp:txBody>
      <dsp:txXfrm>
        <a:off x="5714266" y="2169231"/>
        <a:ext cx="990129" cy="990129"/>
      </dsp:txXfrm>
    </dsp:sp>
    <dsp:sp modelId="{30C3853B-F0ED-4167-B0EC-AD631DA7A879}">
      <dsp:nvSpPr>
        <dsp:cNvPr id="0" name=""/>
        <dsp:cNvSpPr/>
      </dsp:nvSpPr>
      <dsp:spPr>
        <a:xfrm rot="5400000">
          <a:off x="4099911" y="3398273"/>
          <a:ext cx="297121" cy="476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>
        <a:off x="4144479" y="3448922"/>
        <a:ext cx="207985" cy="285652"/>
      </dsp:txXfrm>
    </dsp:sp>
    <dsp:sp modelId="{9F0CFC92-A158-4A06-89E5-20D43C27AEFC}">
      <dsp:nvSpPr>
        <dsp:cNvPr id="0" name=""/>
        <dsp:cNvSpPr/>
      </dsp:nvSpPr>
      <dsp:spPr>
        <a:xfrm>
          <a:off x="3548345" y="3925028"/>
          <a:ext cx="1400253" cy="140025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effectLst/>
              <a:latin typeface="微软雅黑" pitchFamily="34" charset="-122"/>
              <a:ea typeface="微软雅黑" pitchFamily="34" charset="-122"/>
            </a:rPr>
            <a:t>自主学习</a:t>
          </a:r>
          <a:endParaRPr lang="en-US" altLang="zh-CN" sz="1800" b="1" kern="1200" dirty="0" smtClean="0">
            <a:effectLst/>
            <a:latin typeface="微软雅黑" pitchFamily="34" charset="-122"/>
            <a:ea typeface="微软雅黑" pitchFamily="34" charset="-122"/>
          </a:endParaRPr>
        </a:p>
      </dsp:txBody>
      <dsp:txXfrm>
        <a:off x="3753407" y="4130090"/>
        <a:ext cx="990129" cy="990129"/>
      </dsp:txXfrm>
    </dsp:sp>
    <dsp:sp modelId="{AF17B8DC-FF11-4C49-B8F0-6F29ADF6E7CD}">
      <dsp:nvSpPr>
        <dsp:cNvPr id="0" name=""/>
        <dsp:cNvSpPr/>
      </dsp:nvSpPr>
      <dsp:spPr>
        <a:xfrm rot="10800000">
          <a:off x="3127890" y="2426252"/>
          <a:ext cx="297121" cy="4760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 rot="10800000">
        <a:off x="3217026" y="2521469"/>
        <a:ext cx="207985" cy="285652"/>
      </dsp:txXfrm>
    </dsp:sp>
    <dsp:sp modelId="{75C846FF-2886-4040-A91C-3CFACDE25159}">
      <dsp:nvSpPr>
        <dsp:cNvPr id="0" name=""/>
        <dsp:cNvSpPr/>
      </dsp:nvSpPr>
      <dsp:spPr>
        <a:xfrm>
          <a:off x="1587486" y="1964169"/>
          <a:ext cx="1400253" cy="140025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effectLst/>
              <a:latin typeface="微软雅黑" pitchFamily="34" charset="-122"/>
              <a:ea typeface="微软雅黑" pitchFamily="34" charset="-122"/>
            </a:rPr>
            <a:t>网络教研</a:t>
          </a:r>
          <a:endParaRPr lang="zh-CN" altLang="en-US" sz="1800" b="1" kern="1200" dirty="0">
            <a:effectLst/>
            <a:latin typeface="微软雅黑" pitchFamily="34" charset="-122"/>
            <a:ea typeface="微软雅黑" pitchFamily="34" charset="-122"/>
          </a:endParaRPr>
        </a:p>
      </dsp:txBody>
      <dsp:txXfrm>
        <a:off x="1792548" y="2169231"/>
        <a:ext cx="990129" cy="990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1CBFB-01D1-44E4-8DFA-4030C7322108}" type="datetimeFigureOut">
              <a:rPr lang="zh-CN" altLang="en-US" smtClean="0"/>
              <a:t>2014/2/22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3A3FC-6FEC-4E6A-813C-BFC3CB6A46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49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95B5-CF55-4C73-B00C-FE3F163FAE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95B5-CF55-4C73-B00C-FE3F163FAE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95B5-CF55-4C73-B00C-FE3F163FAE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95B5-CF55-4C73-B00C-FE3F163FAE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95B5-CF55-4C73-B00C-FE3F163FAE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95B5-CF55-4C73-B00C-FE3F163FAE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95B5-CF55-4C73-B00C-FE3F163FAE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95B5-CF55-4C73-B00C-FE3F163FAE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95B5-CF55-4C73-B00C-FE3F163FAE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95B5-CF55-4C73-B00C-FE3F163FAE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95B5-CF55-4C73-B00C-FE3F163FAE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95B5-CF55-4C73-B00C-FE3F163FAE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95B5-CF55-4C73-B00C-FE3F163FAE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95B5-CF55-4C73-B00C-FE3F163FAE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95B5-CF55-4C73-B00C-FE3F163FAE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95B5-CF55-4C73-B00C-FE3F163FAE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95B5-CF55-4C73-B00C-FE3F163FAE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95B5-CF55-4C73-B00C-FE3F163FAE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95B5-CF55-4C73-B00C-FE3F163FAE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95B5-CF55-4C73-B00C-FE3F163FAE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95B5-CF55-4C73-B00C-FE3F163FAE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95B5-CF55-4C73-B00C-FE3F163FAE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795B5-CF55-4C73-B00C-FE3F163FAE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2627-2A1C-45D9-A350-EAA7630FF823}" type="datetimeFigureOut">
              <a:rPr lang="zh-CN" altLang="en-US" smtClean="0"/>
              <a:t>2014/2/22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9AF2-D3F3-40F9-A7C2-9409D85351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36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2627-2A1C-45D9-A350-EAA7630FF823}" type="datetimeFigureOut">
              <a:rPr lang="zh-CN" altLang="en-US" smtClean="0"/>
              <a:t>2014/2/22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9AF2-D3F3-40F9-A7C2-9409D85351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7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2627-2A1C-45D9-A350-EAA7630FF823}" type="datetimeFigureOut">
              <a:rPr lang="zh-CN" altLang="en-US" smtClean="0"/>
              <a:t>2014/2/22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9AF2-D3F3-40F9-A7C2-9409D85351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377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859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863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2627-2A1C-45D9-A350-EAA7630FF823}" type="datetimeFigureOut">
              <a:rPr lang="zh-CN" altLang="en-US" smtClean="0"/>
              <a:t>2014/2/22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9AF2-D3F3-40F9-A7C2-9409D85351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313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2627-2A1C-45D9-A350-EAA7630FF823}" type="datetimeFigureOut">
              <a:rPr lang="zh-CN" altLang="en-US" smtClean="0"/>
              <a:t>2014/2/22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9AF2-D3F3-40F9-A7C2-9409D85351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824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93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2627-2A1C-45D9-A350-EAA7630FF823}" type="datetimeFigureOut">
              <a:rPr lang="zh-CN" altLang="en-US" smtClean="0"/>
              <a:t>2014/2/22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9AF2-D3F3-40F9-A7C2-9409D85351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82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2627-2A1C-45D9-A350-EAA7630FF823}" type="datetimeFigureOut">
              <a:rPr lang="zh-CN" altLang="en-US" smtClean="0"/>
              <a:t>2014/2/22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9AF2-D3F3-40F9-A7C2-9409D85351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77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2627-2A1C-45D9-A350-EAA7630FF823}" type="datetimeFigureOut">
              <a:rPr lang="zh-CN" altLang="en-US" smtClean="0"/>
              <a:t>2014/2/22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9AF2-D3F3-40F9-A7C2-9409D85351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47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2627-2A1C-45D9-A350-EAA7630FF823}" type="datetimeFigureOut">
              <a:rPr lang="zh-CN" altLang="en-US" smtClean="0"/>
              <a:t>2014/2/22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9AF2-D3F3-40F9-A7C2-9409D85351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42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2627-2A1C-45D9-A350-EAA7630FF823}" type="datetimeFigureOut">
              <a:rPr lang="zh-CN" altLang="en-US" smtClean="0"/>
              <a:t>2014/2/22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9AF2-D3F3-40F9-A7C2-9409D85351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49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2627-2A1C-45D9-A350-EAA7630FF823}" type="datetimeFigureOut">
              <a:rPr lang="zh-CN" altLang="en-US" smtClean="0"/>
              <a:t>2014/2/22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9AF2-D3F3-40F9-A7C2-9409D85351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91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52627-2A1C-45D9-A350-EAA7630FF823}" type="datetimeFigureOut">
              <a:rPr lang="zh-CN" altLang="en-US" smtClean="0"/>
              <a:t>2014/2/22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9AF2-D3F3-40F9-A7C2-9409D85351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07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khanacademy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0.png"/><Relationship Id="rId5" Type="http://schemas.openxmlformats.org/officeDocument/2006/relationships/slide" Target="slide8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hyperlink" Target="&#21487;&#27735;&#23398;&#38498;/&#35782;&#23383;&#25945;&#23398;&#29255;&#27573;&#12298;&#38647;&#38632;&#12299;&#65288;&#23433;&#24509;&#32933;&#35199;&#32043;&#34028;&#38215;&#20013;&#24515;&#26657;&#32993;&#32487;&#39134;&#65289;.mpg" TargetMode="External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K:\&#20811;&#25289;&#20811;-&#21683;&#22013;&#25171;&#21943;&#22159;pptx%20&#39640;&#28165;.mp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斜纹 10"/>
          <p:cNvSpPr/>
          <p:nvPr/>
        </p:nvSpPr>
        <p:spPr>
          <a:xfrm rot="10800000">
            <a:off x="8135937" y="5849937"/>
            <a:ext cx="1008063" cy="1008063"/>
          </a:xfrm>
          <a:prstGeom prst="diagStrip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zh-CN" altLang="en-US" sz="1800" kern="0" dirty="0">
              <a:solidFill>
                <a:sysClr val="windowText" lastClr="000000"/>
              </a:solidFill>
              <a:ea typeface="微软雅黑"/>
            </a:endParaRPr>
          </a:p>
        </p:txBody>
      </p:sp>
      <p:sp>
        <p:nvSpPr>
          <p:cNvPr id="12" name="TextBox 11"/>
          <p:cNvSpPr txBox="1"/>
          <p:nvPr/>
        </p:nvSpPr>
        <p:spPr>
          <a:xfrm rot="18928564">
            <a:off x="8385781" y="633215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过渡页</a:t>
            </a:r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3348163" y="5208265"/>
            <a:ext cx="2700000" cy="468000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r>
              <a:rPr lang="zh-CN" altLang="en-US" sz="20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rPr>
              <a:t>微课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1308332"/>
            <a:ext cx="2339960" cy="3899933"/>
          </a:xfrm>
          <a:prstGeom prst="rect">
            <a:avLst/>
          </a:prstGeom>
          <a:ln w="28575">
            <a:solidFill>
              <a:srgbClr val="FF99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323569"/>
            <a:ext cx="2339959" cy="3899933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9454" y="1308332"/>
            <a:ext cx="2337419" cy="3899933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 7"/>
          <p:cNvSpPr>
            <a:spLocks/>
          </p:cNvSpPr>
          <p:nvPr/>
        </p:nvSpPr>
        <p:spPr bwMode="auto">
          <a:xfrm>
            <a:off x="3529454" y="660059"/>
            <a:ext cx="2124000" cy="468000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r>
              <a:rPr lang="zh-CN" altLang="en-US" sz="20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rPr>
              <a:t>微课</a:t>
            </a:r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1346160" y="217048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7"/>
          <p:cNvSpPr>
            <a:spLocks/>
          </p:cNvSpPr>
          <p:nvPr/>
        </p:nvSpPr>
        <p:spPr bwMode="auto">
          <a:xfrm>
            <a:off x="7453524" y="217047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>
            <a:off x="7620464" y="404664"/>
            <a:ext cx="371916" cy="280384"/>
          </a:xfrm>
          <a:prstGeom prst="parallelogram">
            <a:avLst>
              <a:gd name="adj" fmla="val 8141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1206000" y="217049"/>
            <a:ext cx="153931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15616" y="217049"/>
            <a:ext cx="4571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20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Freeform 7"/>
          <p:cNvSpPr>
            <a:spLocks/>
          </p:cNvSpPr>
          <p:nvPr/>
        </p:nvSpPr>
        <p:spPr bwMode="auto">
          <a:xfrm>
            <a:off x="7830000" y="637200"/>
            <a:ext cx="360040" cy="45719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4811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11215 -0.344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-172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-0.41528 -0.34259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4" y="-1713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22222E-6 0 L -0.71858 -0.3319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38" y="-165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3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8.33333E-7 4.81481E-6 L -0.69479 -0.69028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40" y="-3451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3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多终端显示自适应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138613"/>
            <a:ext cx="126523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2214563" y="2924175"/>
            <a:ext cx="4800600" cy="13636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1">
            <a:gsLst>
              <a:gs pos="0">
                <a:srgbClr val="DFDFFF">
                  <a:alpha val="80000"/>
                </a:srgbClr>
              </a:gs>
              <a:gs pos="100000">
                <a:srgbClr val="FFFFFF">
                  <a:alpha val="80000"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zh-CN" altLang="zh-CN" sz="2000" i="1">
              <a:latin typeface="Verdana" pitchFamily="34" charset="0"/>
              <a:cs typeface="Arial" pitchFamily="34" charset="0"/>
            </a:endParaRPr>
          </a:p>
        </p:txBody>
      </p:sp>
      <p:pic>
        <p:nvPicPr>
          <p:cNvPr id="7174" name="Picture 4" descr="tpr52_with_fpr_fromrigh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4676775"/>
            <a:ext cx="137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13148_MotImag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448175"/>
            <a:ext cx="747713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Line 8"/>
          <p:cNvSpPr>
            <a:spLocks noChangeShapeType="1"/>
          </p:cNvSpPr>
          <p:nvPr/>
        </p:nvSpPr>
        <p:spPr bwMode="auto">
          <a:xfrm flipV="1">
            <a:off x="1528763" y="3838575"/>
            <a:ext cx="838200" cy="838200"/>
          </a:xfrm>
          <a:prstGeom prst="line">
            <a:avLst/>
          </a:prstGeom>
          <a:noFill/>
          <a:ln w="28575">
            <a:solidFill>
              <a:srgbClr val="CCE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4805363" y="3990975"/>
            <a:ext cx="0" cy="838200"/>
          </a:xfrm>
          <a:prstGeom prst="line">
            <a:avLst/>
          </a:prstGeom>
          <a:noFill/>
          <a:ln w="28575">
            <a:solidFill>
              <a:srgbClr val="CCE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 flipV="1">
            <a:off x="6557963" y="3990975"/>
            <a:ext cx="457200" cy="304800"/>
          </a:xfrm>
          <a:prstGeom prst="line">
            <a:avLst/>
          </a:prstGeom>
          <a:noFill/>
          <a:ln w="28575">
            <a:solidFill>
              <a:srgbClr val="CCE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179" name="Picture 17" descr="MCj043524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3152775"/>
            <a:ext cx="20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8" descr="MCj043524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3076575"/>
            <a:ext cx="20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9" descr="MCj043524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3381375"/>
            <a:ext cx="20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3" descr="MCj043524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3686175"/>
            <a:ext cx="20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5" descr="MCj043524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3000375"/>
            <a:ext cx="20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6" descr="MCj043524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3381375"/>
            <a:ext cx="20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Line 28"/>
          <p:cNvSpPr>
            <a:spLocks noChangeShapeType="1"/>
          </p:cNvSpPr>
          <p:nvPr/>
        </p:nvSpPr>
        <p:spPr bwMode="auto">
          <a:xfrm flipV="1">
            <a:off x="4119563" y="3305175"/>
            <a:ext cx="838200" cy="20955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6" name="Line 29"/>
          <p:cNvSpPr>
            <a:spLocks noChangeShapeType="1"/>
          </p:cNvSpPr>
          <p:nvPr/>
        </p:nvSpPr>
        <p:spPr bwMode="auto">
          <a:xfrm flipH="1">
            <a:off x="3890963" y="3457575"/>
            <a:ext cx="152400" cy="2286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7" name="Line 30"/>
          <p:cNvSpPr>
            <a:spLocks noChangeShapeType="1"/>
          </p:cNvSpPr>
          <p:nvPr/>
        </p:nvSpPr>
        <p:spPr bwMode="auto">
          <a:xfrm>
            <a:off x="4576763" y="3990975"/>
            <a:ext cx="381000" cy="762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8" name="Line 31"/>
          <p:cNvSpPr>
            <a:spLocks noChangeShapeType="1"/>
          </p:cNvSpPr>
          <p:nvPr/>
        </p:nvSpPr>
        <p:spPr bwMode="auto">
          <a:xfrm>
            <a:off x="4424363" y="3381375"/>
            <a:ext cx="228600" cy="28575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9" name="Line 32"/>
          <p:cNvSpPr>
            <a:spLocks noChangeShapeType="1"/>
          </p:cNvSpPr>
          <p:nvPr/>
        </p:nvSpPr>
        <p:spPr bwMode="auto">
          <a:xfrm flipV="1">
            <a:off x="4881563" y="3667125"/>
            <a:ext cx="152400" cy="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0" name="Line 33"/>
          <p:cNvSpPr>
            <a:spLocks noChangeShapeType="1"/>
          </p:cNvSpPr>
          <p:nvPr/>
        </p:nvSpPr>
        <p:spPr bwMode="auto">
          <a:xfrm flipV="1">
            <a:off x="5033963" y="3838575"/>
            <a:ext cx="228600" cy="20955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1" name="Line 34"/>
          <p:cNvSpPr>
            <a:spLocks noChangeShapeType="1"/>
          </p:cNvSpPr>
          <p:nvPr/>
        </p:nvSpPr>
        <p:spPr bwMode="auto">
          <a:xfrm>
            <a:off x="5110163" y="3286125"/>
            <a:ext cx="304800" cy="762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2" name="Line 35"/>
          <p:cNvSpPr>
            <a:spLocks noChangeShapeType="1"/>
          </p:cNvSpPr>
          <p:nvPr/>
        </p:nvSpPr>
        <p:spPr bwMode="auto">
          <a:xfrm flipV="1">
            <a:off x="4424363" y="3209925"/>
            <a:ext cx="533400" cy="1524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3" name="Line 36"/>
          <p:cNvSpPr>
            <a:spLocks noChangeShapeType="1"/>
          </p:cNvSpPr>
          <p:nvPr/>
        </p:nvSpPr>
        <p:spPr bwMode="auto">
          <a:xfrm flipV="1">
            <a:off x="5414963" y="3762375"/>
            <a:ext cx="228600" cy="762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4" name="Line 37"/>
          <p:cNvSpPr>
            <a:spLocks noChangeShapeType="1"/>
          </p:cNvSpPr>
          <p:nvPr/>
        </p:nvSpPr>
        <p:spPr bwMode="auto">
          <a:xfrm flipV="1">
            <a:off x="5186363" y="3514725"/>
            <a:ext cx="228600" cy="762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5" name="Line 38"/>
          <p:cNvSpPr>
            <a:spLocks noChangeShapeType="1"/>
          </p:cNvSpPr>
          <p:nvPr/>
        </p:nvSpPr>
        <p:spPr bwMode="auto">
          <a:xfrm flipV="1">
            <a:off x="4805363" y="3438525"/>
            <a:ext cx="609600" cy="9525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6" name="Line 39"/>
          <p:cNvSpPr>
            <a:spLocks noChangeShapeType="1"/>
          </p:cNvSpPr>
          <p:nvPr/>
        </p:nvSpPr>
        <p:spPr bwMode="auto">
          <a:xfrm flipV="1">
            <a:off x="5033963" y="3514725"/>
            <a:ext cx="457200" cy="3810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7" name="Line 40"/>
          <p:cNvSpPr>
            <a:spLocks noChangeShapeType="1"/>
          </p:cNvSpPr>
          <p:nvPr/>
        </p:nvSpPr>
        <p:spPr bwMode="auto">
          <a:xfrm>
            <a:off x="4043363" y="3590925"/>
            <a:ext cx="304800" cy="3048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8" name="Line 41"/>
          <p:cNvSpPr>
            <a:spLocks noChangeShapeType="1"/>
          </p:cNvSpPr>
          <p:nvPr/>
        </p:nvSpPr>
        <p:spPr bwMode="auto">
          <a:xfrm>
            <a:off x="4119563" y="3533775"/>
            <a:ext cx="762000" cy="4572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9" name="Line 42"/>
          <p:cNvSpPr>
            <a:spLocks noChangeShapeType="1"/>
          </p:cNvSpPr>
          <p:nvPr/>
        </p:nvSpPr>
        <p:spPr bwMode="auto">
          <a:xfrm flipV="1">
            <a:off x="4119563" y="3667125"/>
            <a:ext cx="533400" cy="2286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00" name="Line 43"/>
          <p:cNvSpPr>
            <a:spLocks noChangeShapeType="1"/>
          </p:cNvSpPr>
          <p:nvPr/>
        </p:nvSpPr>
        <p:spPr bwMode="auto">
          <a:xfrm flipV="1">
            <a:off x="3586163" y="3457575"/>
            <a:ext cx="381000" cy="3810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01" name="Line 44"/>
          <p:cNvSpPr>
            <a:spLocks noChangeShapeType="1"/>
          </p:cNvSpPr>
          <p:nvPr/>
        </p:nvSpPr>
        <p:spPr bwMode="auto">
          <a:xfrm>
            <a:off x="4424363" y="3228975"/>
            <a:ext cx="533400" cy="28575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02" name="Line 45"/>
          <p:cNvSpPr>
            <a:spLocks noChangeShapeType="1"/>
          </p:cNvSpPr>
          <p:nvPr/>
        </p:nvSpPr>
        <p:spPr bwMode="auto">
          <a:xfrm>
            <a:off x="4805363" y="3743325"/>
            <a:ext cx="457200" cy="9525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03" name="Line 46"/>
          <p:cNvSpPr>
            <a:spLocks noChangeShapeType="1"/>
          </p:cNvSpPr>
          <p:nvPr/>
        </p:nvSpPr>
        <p:spPr bwMode="auto">
          <a:xfrm flipV="1">
            <a:off x="5110163" y="3438525"/>
            <a:ext cx="0" cy="9525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04" name="Line 47"/>
          <p:cNvSpPr>
            <a:spLocks noChangeShapeType="1"/>
          </p:cNvSpPr>
          <p:nvPr/>
        </p:nvSpPr>
        <p:spPr bwMode="auto">
          <a:xfrm flipV="1">
            <a:off x="4729163" y="3286125"/>
            <a:ext cx="228600" cy="2286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05" name="Line 48"/>
          <p:cNvSpPr>
            <a:spLocks noChangeShapeType="1"/>
          </p:cNvSpPr>
          <p:nvPr/>
        </p:nvSpPr>
        <p:spPr bwMode="auto">
          <a:xfrm flipH="1" flipV="1">
            <a:off x="4805363" y="3743325"/>
            <a:ext cx="76200" cy="1524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206" name="Picture 49" descr="MCj043524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819525"/>
            <a:ext cx="20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50" descr="MCj043524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3228975"/>
            <a:ext cx="20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" name="Picture 52" descr="MCj043524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3305175"/>
            <a:ext cx="20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" name="Picture 53" descr="MCj043524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3762375"/>
            <a:ext cx="20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0" name="Picture 56" descr="MCj043524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609975"/>
            <a:ext cx="20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1" name="Picture 58" descr="MCj043524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3838575"/>
            <a:ext cx="20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2" name="Picture 60" descr="MCj043524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3533775"/>
            <a:ext cx="20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13" name="Line 64"/>
          <p:cNvSpPr>
            <a:spLocks noChangeShapeType="1"/>
          </p:cNvSpPr>
          <p:nvPr/>
        </p:nvSpPr>
        <p:spPr bwMode="auto">
          <a:xfrm flipV="1">
            <a:off x="3433763" y="3305175"/>
            <a:ext cx="228600" cy="762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14" name="Line 65"/>
          <p:cNvSpPr>
            <a:spLocks noChangeShapeType="1"/>
          </p:cNvSpPr>
          <p:nvPr/>
        </p:nvSpPr>
        <p:spPr bwMode="auto">
          <a:xfrm>
            <a:off x="3967163" y="3838575"/>
            <a:ext cx="152400" cy="1524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15" name="Line 66"/>
          <p:cNvSpPr>
            <a:spLocks noChangeShapeType="1"/>
          </p:cNvSpPr>
          <p:nvPr/>
        </p:nvSpPr>
        <p:spPr bwMode="auto">
          <a:xfrm flipV="1">
            <a:off x="2976563" y="3457575"/>
            <a:ext cx="228600" cy="762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16" name="Line 67"/>
          <p:cNvSpPr>
            <a:spLocks noChangeShapeType="1"/>
          </p:cNvSpPr>
          <p:nvPr/>
        </p:nvSpPr>
        <p:spPr bwMode="auto">
          <a:xfrm flipV="1">
            <a:off x="3586163" y="3838575"/>
            <a:ext cx="228600" cy="1524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17" name="Line 68"/>
          <p:cNvSpPr>
            <a:spLocks noChangeShapeType="1"/>
          </p:cNvSpPr>
          <p:nvPr/>
        </p:nvSpPr>
        <p:spPr bwMode="auto">
          <a:xfrm>
            <a:off x="3205163" y="3914775"/>
            <a:ext cx="152400" cy="762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18" name="Line 69"/>
          <p:cNvSpPr>
            <a:spLocks noChangeShapeType="1"/>
          </p:cNvSpPr>
          <p:nvPr/>
        </p:nvSpPr>
        <p:spPr bwMode="auto">
          <a:xfrm>
            <a:off x="2900363" y="3609975"/>
            <a:ext cx="76200" cy="1524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19" name="Line 70"/>
          <p:cNvSpPr>
            <a:spLocks noChangeShapeType="1"/>
          </p:cNvSpPr>
          <p:nvPr/>
        </p:nvSpPr>
        <p:spPr bwMode="auto">
          <a:xfrm>
            <a:off x="2900363" y="3609975"/>
            <a:ext cx="457200" cy="2286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20" name="Line 71"/>
          <p:cNvSpPr>
            <a:spLocks noChangeShapeType="1"/>
          </p:cNvSpPr>
          <p:nvPr/>
        </p:nvSpPr>
        <p:spPr bwMode="auto">
          <a:xfrm flipH="1" flipV="1">
            <a:off x="3281363" y="3533775"/>
            <a:ext cx="152400" cy="2286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21" name="Line 72"/>
          <p:cNvSpPr>
            <a:spLocks noChangeShapeType="1"/>
          </p:cNvSpPr>
          <p:nvPr/>
        </p:nvSpPr>
        <p:spPr bwMode="auto">
          <a:xfrm flipV="1">
            <a:off x="3052763" y="3533775"/>
            <a:ext cx="228600" cy="2286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22" name="Line 73"/>
          <p:cNvSpPr>
            <a:spLocks noChangeShapeType="1"/>
          </p:cNvSpPr>
          <p:nvPr/>
        </p:nvSpPr>
        <p:spPr bwMode="auto">
          <a:xfrm>
            <a:off x="3433763" y="3533775"/>
            <a:ext cx="381000" cy="2286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23" name="Line 74"/>
          <p:cNvSpPr>
            <a:spLocks noChangeShapeType="1"/>
          </p:cNvSpPr>
          <p:nvPr/>
        </p:nvSpPr>
        <p:spPr bwMode="auto">
          <a:xfrm flipH="1" flipV="1">
            <a:off x="3738563" y="3457575"/>
            <a:ext cx="76200" cy="2286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24" name="Line 75"/>
          <p:cNvSpPr>
            <a:spLocks noChangeShapeType="1"/>
          </p:cNvSpPr>
          <p:nvPr/>
        </p:nvSpPr>
        <p:spPr bwMode="auto">
          <a:xfrm flipV="1">
            <a:off x="4195763" y="3228975"/>
            <a:ext cx="76200" cy="762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25" name="Line 76"/>
          <p:cNvSpPr>
            <a:spLocks noChangeShapeType="1"/>
          </p:cNvSpPr>
          <p:nvPr/>
        </p:nvSpPr>
        <p:spPr bwMode="auto">
          <a:xfrm flipV="1">
            <a:off x="3890963" y="3152775"/>
            <a:ext cx="381000" cy="762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26" name="Line 77"/>
          <p:cNvSpPr>
            <a:spLocks noChangeShapeType="1"/>
          </p:cNvSpPr>
          <p:nvPr/>
        </p:nvSpPr>
        <p:spPr bwMode="auto">
          <a:xfrm flipV="1">
            <a:off x="3205163" y="3381375"/>
            <a:ext cx="533400" cy="4572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27" name="Line 78"/>
          <p:cNvSpPr>
            <a:spLocks noChangeShapeType="1"/>
          </p:cNvSpPr>
          <p:nvPr/>
        </p:nvSpPr>
        <p:spPr bwMode="auto">
          <a:xfrm flipV="1">
            <a:off x="4500563" y="3152775"/>
            <a:ext cx="457200" cy="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28" name="Line 79"/>
          <p:cNvSpPr>
            <a:spLocks noChangeShapeType="1"/>
          </p:cNvSpPr>
          <p:nvPr/>
        </p:nvSpPr>
        <p:spPr bwMode="auto">
          <a:xfrm>
            <a:off x="5033963" y="3152775"/>
            <a:ext cx="457200" cy="762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29" name="Line 80"/>
          <p:cNvSpPr>
            <a:spLocks noChangeShapeType="1"/>
          </p:cNvSpPr>
          <p:nvPr/>
        </p:nvSpPr>
        <p:spPr bwMode="auto">
          <a:xfrm>
            <a:off x="4348163" y="3381375"/>
            <a:ext cx="76200" cy="4572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30" name="Line 81"/>
          <p:cNvSpPr>
            <a:spLocks noChangeShapeType="1"/>
          </p:cNvSpPr>
          <p:nvPr/>
        </p:nvSpPr>
        <p:spPr bwMode="auto">
          <a:xfrm flipV="1">
            <a:off x="4271963" y="3990975"/>
            <a:ext cx="152400" cy="762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31" name="Line 82"/>
          <p:cNvSpPr>
            <a:spLocks noChangeShapeType="1"/>
          </p:cNvSpPr>
          <p:nvPr/>
        </p:nvSpPr>
        <p:spPr bwMode="auto">
          <a:xfrm flipV="1">
            <a:off x="4576763" y="3762375"/>
            <a:ext cx="152400" cy="1524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32" name="Line 83"/>
          <p:cNvSpPr>
            <a:spLocks noChangeShapeType="1"/>
          </p:cNvSpPr>
          <p:nvPr/>
        </p:nvSpPr>
        <p:spPr bwMode="auto">
          <a:xfrm flipV="1">
            <a:off x="4805363" y="3381375"/>
            <a:ext cx="152400" cy="1524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33" name="Line 84"/>
          <p:cNvSpPr>
            <a:spLocks noChangeShapeType="1"/>
          </p:cNvSpPr>
          <p:nvPr/>
        </p:nvSpPr>
        <p:spPr bwMode="auto">
          <a:xfrm flipV="1">
            <a:off x="5643563" y="3228975"/>
            <a:ext cx="152400" cy="3048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34" name="Line 85"/>
          <p:cNvSpPr>
            <a:spLocks noChangeShapeType="1"/>
          </p:cNvSpPr>
          <p:nvPr/>
        </p:nvSpPr>
        <p:spPr bwMode="auto">
          <a:xfrm flipV="1">
            <a:off x="5567363" y="3076575"/>
            <a:ext cx="152400" cy="1524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35" name="Line 86"/>
          <p:cNvSpPr>
            <a:spLocks noChangeShapeType="1"/>
          </p:cNvSpPr>
          <p:nvPr/>
        </p:nvSpPr>
        <p:spPr bwMode="auto">
          <a:xfrm flipV="1">
            <a:off x="5719763" y="3305175"/>
            <a:ext cx="152400" cy="3048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36" name="Line 87"/>
          <p:cNvSpPr>
            <a:spLocks noChangeShapeType="1"/>
          </p:cNvSpPr>
          <p:nvPr/>
        </p:nvSpPr>
        <p:spPr bwMode="auto">
          <a:xfrm flipV="1">
            <a:off x="5719763" y="3381375"/>
            <a:ext cx="304800" cy="2286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37" name="Line 88"/>
          <p:cNvSpPr>
            <a:spLocks noChangeShapeType="1"/>
          </p:cNvSpPr>
          <p:nvPr/>
        </p:nvSpPr>
        <p:spPr bwMode="auto">
          <a:xfrm flipV="1">
            <a:off x="6100763" y="3457575"/>
            <a:ext cx="304800" cy="762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38" name="Line 89"/>
          <p:cNvSpPr>
            <a:spLocks noChangeShapeType="1"/>
          </p:cNvSpPr>
          <p:nvPr/>
        </p:nvSpPr>
        <p:spPr bwMode="auto">
          <a:xfrm flipV="1">
            <a:off x="5872163" y="3609975"/>
            <a:ext cx="76200" cy="1524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39" name="Line 90"/>
          <p:cNvSpPr>
            <a:spLocks noChangeShapeType="1"/>
          </p:cNvSpPr>
          <p:nvPr/>
        </p:nvSpPr>
        <p:spPr bwMode="auto">
          <a:xfrm flipV="1">
            <a:off x="6024563" y="3305175"/>
            <a:ext cx="0" cy="2286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240" name="Picture 54" descr="MCj043524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3152775"/>
            <a:ext cx="20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41" name="Line 91"/>
          <p:cNvSpPr>
            <a:spLocks noChangeShapeType="1"/>
          </p:cNvSpPr>
          <p:nvPr/>
        </p:nvSpPr>
        <p:spPr bwMode="auto">
          <a:xfrm>
            <a:off x="6100763" y="3305175"/>
            <a:ext cx="304800" cy="1524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42" name="Line 92"/>
          <p:cNvSpPr>
            <a:spLocks noChangeShapeType="1"/>
          </p:cNvSpPr>
          <p:nvPr/>
        </p:nvSpPr>
        <p:spPr bwMode="auto">
          <a:xfrm flipH="1" flipV="1">
            <a:off x="5872163" y="3305175"/>
            <a:ext cx="76200" cy="2286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43" name="Line 93"/>
          <p:cNvSpPr>
            <a:spLocks noChangeShapeType="1"/>
          </p:cNvSpPr>
          <p:nvPr/>
        </p:nvSpPr>
        <p:spPr bwMode="auto">
          <a:xfrm>
            <a:off x="5567363" y="3305175"/>
            <a:ext cx="381000" cy="3810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244" name="Picture 55" descr="MCj043524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3076575"/>
            <a:ext cx="20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5" name="Picture 59" descr="MCj043524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3305175"/>
            <a:ext cx="20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6" name="Picture 21" descr="MCj043524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3514725"/>
            <a:ext cx="20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7" name="Picture 24" descr="MCj043524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3514725"/>
            <a:ext cx="20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8" name="Picture 22" descr="MCj043524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3133725"/>
            <a:ext cx="20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49" name="Picture 20" descr="MCj043524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3819525"/>
            <a:ext cx="20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50" name="Picture 51" descr="MCj043524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3686175"/>
            <a:ext cx="20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51" name="Picture 57" descr="MCj0435242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3895725"/>
            <a:ext cx="20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52" name="Line 95"/>
          <p:cNvSpPr>
            <a:spLocks noChangeShapeType="1"/>
          </p:cNvSpPr>
          <p:nvPr/>
        </p:nvSpPr>
        <p:spPr bwMode="auto">
          <a:xfrm flipV="1">
            <a:off x="3509963" y="3381375"/>
            <a:ext cx="838200" cy="4572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53" name="Line 97"/>
          <p:cNvSpPr>
            <a:spLocks noChangeShapeType="1"/>
          </p:cNvSpPr>
          <p:nvPr/>
        </p:nvSpPr>
        <p:spPr bwMode="auto">
          <a:xfrm>
            <a:off x="3814763" y="3381375"/>
            <a:ext cx="304800" cy="5334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254" name="Line 98"/>
          <p:cNvSpPr>
            <a:spLocks noChangeShapeType="1"/>
          </p:cNvSpPr>
          <p:nvPr/>
        </p:nvSpPr>
        <p:spPr bwMode="auto">
          <a:xfrm>
            <a:off x="3586163" y="3914775"/>
            <a:ext cx="533400" cy="2286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595563" y="4448175"/>
          <a:ext cx="66675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7" imgW="666667" imgH="1057423" progId="PBrush">
                  <p:embed/>
                </p:oleObj>
              </mc:Choice>
              <mc:Fallback>
                <p:oleObj name="Bitmap Image" r:id="rId7" imgW="666667" imgH="105742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4448175"/>
                        <a:ext cx="66675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55" name="Line 101"/>
          <p:cNvSpPr>
            <a:spLocks noChangeShapeType="1"/>
          </p:cNvSpPr>
          <p:nvPr/>
        </p:nvSpPr>
        <p:spPr bwMode="auto">
          <a:xfrm flipV="1">
            <a:off x="2900363" y="4067175"/>
            <a:ext cx="152400" cy="381000"/>
          </a:xfrm>
          <a:prstGeom prst="line">
            <a:avLst/>
          </a:prstGeom>
          <a:noFill/>
          <a:ln w="28575">
            <a:solidFill>
              <a:srgbClr val="CCE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808" y="1772816"/>
            <a:ext cx="3960440" cy="1275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5373216"/>
            <a:ext cx="1117736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5445224"/>
            <a:ext cx="1117736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5589240"/>
            <a:ext cx="1117736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5157192"/>
            <a:ext cx="1117736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3571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5482816" y="217048"/>
            <a:ext cx="2124000" cy="468000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r>
              <a:rPr lang="zh-CN" altLang="en-US" sz="20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rPr>
              <a:t>微课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346160" y="217048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453524" y="217047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620464" y="404664"/>
            <a:ext cx="371916" cy="280384"/>
          </a:xfrm>
          <a:prstGeom prst="parallelogram">
            <a:avLst>
              <a:gd name="adj" fmla="val 8141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06000" y="217049"/>
            <a:ext cx="153931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17049"/>
            <a:ext cx="4571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20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30000" y="637200"/>
            <a:ext cx="360040" cy="45719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9832" y="637200"/>
            <a:ext cx="4176464" cy="541568"/>
            <a:chOff x="2477927" y="5767752"/>
            <a:chExt cx="6164894" cy="541568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2477927" y="6309320"/>
              <a:ext cx="5899408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diamond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377335" y="5767752"/>
              <a:ext cx="265486" cy="541568"/>
            </a:xfrm>
            <a:prstGeom prst="line">
              <a:avLst/>
            </a:prstGeom>
            <a:ln>
              <a:solidFill>
                <a:srgbClr val="FF9900"/>
              </a:solidFill>
              <a:headEnd w="lg" len="lg"/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椭圆 13"/>
          <p:cNvSpPr/>
          <p:nvPr/>
        </p:nvSpPr>
        <p:spPr>
          <a:xfrm>
            <a:off x="6588256" y="1052768"/>
            <a:ext cx="288000" cy="28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809436"/>
            <a:ext cx="316835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zh-CN" altLang="en-US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微</a:t>
            </a:r>
            <a:r>
              <a:rPr lang="zh-CN" altLang="en-US" dirty="0" smtClean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课的基本结构</a:t>
            </a:r>
            <a:endParaRPr lang="zh-CN" altLang="en-US" dirty="0">
              <a:solidFill>
                <a:srgbClr val="FC620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372200" y="4653137"/>
            <a:ext cx="2156546" cy="2204864"/>
            <a:chOff x="6996324" y="5149855"/>
            <a:chExt cx="1724498" cy="170814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1340" y="5847229"/>
              <a:ext cx="914400" cy="9144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6324" y="5416091"/>
              <a:ext cx="914400" cy="91440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422" y="5149855"/>
              <a:ext cx="914400" cy="91440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840" y="5943600"/>
              <a:ext cx="914400" cy="914400"/>
            </a:xfrm>
            <a:prstGeom prst="rect">
              <a:avLst/>
            </a:prstGeom>
          </p:spPr>
        </p:pic>
      </p:grpSp>
      <p:sp>
        <p:nvSpPr>
          <p:cNvPr id="23" name="Rectangle 2"/>
          <p:cNvSpPr>
            <a:spLocks noGrp="1" noChangeArrowheads="1"/>
          </p:cNvSpPr>
          <p:nvPr/>
        </p:nvSpPr>
        <p:spPr bwMode="auto">
          <a:xfrm>
            <a:off x="169380" y="2204864"/>
            <a:ext cx="8856984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dirty="0" smtClean="0">
                <a:solidFill>
                  <a:schemeClr val="tx1"/>
                </a:solidFill>
                <a:ea typeface="微软雅黑" pitchFamily="34" charset="-122"/>
              </a:rPr>
              <a:t>微课</a:t>
            </a:r>
            <a:r>
              <a:rPr lang="en-US" altLang="zh-CN" sz="3200" dirty="0" smtClean="0">
                <a:solidFill>
                  <a:schemeClr val="tx1"/>
                </a:solidFill>
                <a:ea typeface="微软雅黑" pitchFamily="34" charset="-122"/>
              </a:rPr>
              <a:t>=</a:t>
            </a:r>
            <a:r>
              <a:rPr lang="zh-CN" altLang="en-US" sz="3200" dirty="0" smtClean="0">
                <a:solidFill>
                  <a:schemeClr val="tx1"/>
                </a:solidFill>
                <a:ea typeface="微软雅黑" pitchFamily="34" charset="-122"/>
              </a:rPr>
              <a:t>微型资源</a:t>
            </a:r>
            <a:r>
              <a:rPr lang="en-US" altLang="zh-CN" sz="3200" dirty="0" smtClean="0">
                <a:solidFill>
                  <a:schemeClr val="tx1"/>
                </a:solidFill>
                <a:ea typeface="微软雅黑" pitchFamily="34" charset="-122"/>
              </a:rPr>
              <a:t>+</a:t>
            </a:r>
            <a:r>
              <a:rPr lang="zh-CN" altLang="en-US" sz="3200" dirty="0" smtClean="0">
                <a:solidFill>
                  <a:schemeClr val="tx1"/>
                </a:solidFill>
                <a:ea typeface="微软雅黑" pitchFamily="34" charset="-122"/>
              </a:rPr>
              <a:t>学习活动</a:t>
            </a:r>
            <a:r>
              <a:rPr lang="en-US" altLang="zh-CN" sz="3200" dirty="0" smtClean="0">
                <a:solidFill>
                  <a:schemeClr val="tx1"/>
                </a:solidFill>
                <a:ea typeface="微软雅黑" pitchFamily="34" charset="-122"/>
              </a:rPr>
              <a:t>+</a:t>
            </a:r>
            <a:r>
              <a:rPr lang="zh-CN" altLang="en-US" sz="3200" dirty="0" smtClean="0">
                <a:solidFill>
                  <a:schemeClr val="tx1"/>
                </a:solidFill>
                <a:ea typeface="微软雅黑" pitchFamily="34" charset="-122"/>
              </a:rPr>
              <a:t>学习评价</a:t>
            </a:r>
            <a:r>
              <a:rPr lang="en-US" altLang="zh-CN" sz="3200" dirty="0" smtClean="0">
                <a:solidFill>
                  <a:schemeClr val="tx1"/>
                </a:solidFill>
                <a:ea typeface="微软雅黑" pitchFamily="34" charset="-122"/>
              </a:rPr>
              <a:t>+</a:t>
            </a:r>
            <a:r>
              <a:rPr lang="zh-CN" altLang="en-US" sz="3200" dirty="0" smtClean="0">
                <a:solidFill>
                  <a:schemeClr val="tx1"/>
                </a:solidFill>
                <a:ea typeface="微软雅黑" pitchFamily="34" charset="-122"/>
              </a:rPr>
              <a:t>认证服务</a:t>
            </a:r>
            <a:endParaRPr lang="zh-CN" alt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 descr="C:\Users\青禾\Documents\应用中心截屏_2013-03-30T09-26-13.717Z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729394"/>
            <a:ext cx="2808312" cy="20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993" y="4808656"/>
            <a:ext cx="2597660" cy="192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10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青禾\Documents\应用中心截屏_2013-03-30T09-23-41.475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0"/>
            <a:ext cx="6280150" cy="69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线形标注 1 2"/>
          <p:cNvSpPr/>
          <p:nvPr/>
        </p:nvSpPr>
        <p:spPr>
          <a:xfrm>
            <a:off x="5940152" y="3451225"/>
            <a:ext cx="3024336" cy="79208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学习内容</a:t>
            </a:r>
            <a:endParaRPr lang="zh-CN" altLang="en-US" sz="2800" dirty="0"/>
          </a:p>
        </p:txBody>
      </p:sp>
      <p:sp>
        <p:nvSpPr>
          <p:cNvPr id="4" name="线形标注 1 3"/>
          <p:cNvSpPr/>
          <p:nvPr/>
        </p:nvSpPr>
        <p:spPr>
          <a:xfrm flipH="1">
            <a:off x="323528" y="4640034"/>
            <a:ext cx="2422551" cy="792088"/>
          </a:xfrm>
          <a:prstGeom prst="borderCallout1">
            <a:avLst>
              <a:gd name="adj1" fmla="val 18750"/>
              <a:gd name="adj2" fmla="val -8333"/>
              <a:gd name="adj3" fmla="val 205082"/>
              <a:gd name="adj4" fmla="val -27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学习活动</a:t>
            </a:r>
            <a:endParaRPr lang="zh-CN" altLang="en-US" sz="2800" dirty="0"/>
          </a:p>
        </p:txBody>
      </p:sp>
      <p:sp>
        <p:nvSpPr>
          <p:cNvPr id="5" name="线形标注 1 4"/>
          <p:cNvSpPr/>
          <p:nvPr/>
        </p:nvSpPr>
        <p:spPr>
          <a:xfrm flipH="1">
            <a:off x="2195736" y="332656"/>
            <a:ext cx="2588569" cy="79208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学习评价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5239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5482816" y="217048"/>
            <a:ext cx="2124000" cy="468000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r>
              <a:rPr lang="zh-CN" altLang="en-US" sz="20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rPr>
              <a:t>微课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346160" y="217048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453524" y="217047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620464" y="404664"/>
            <a:ext cx="371916" cy="280384"/>
          </a:xfrm>
          <a:prstGeom prst="parallelogram">
            <a:avLst>
              <a:gd name="adj" fmla="val 8141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06000" y="217049"/>
            <a:ext cx="153931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17049"/>
            <a:ext cx="4571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20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30000" y="637200"/>
            <a:ext cx="360040" cy="45719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7056440" y="637200"/>
            <a:ext cx="179856" cy="541568"/>
          </a:xfrm>
          <a:prstGeom prst="line">
            <a:avLst/>
          </a:prstGeom>
          <a:ln>
            <a:solidFill>
              <a:srgbClr val="FF9900"/>
            </a:solidFill>
            <a:headEnd w="lg" len="lg"/>
            <a:tailEnd type="oval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26" name="图示 25"/>
          <p:cNvGraphicFramePr/>
          <p:nvPr>
            <p:extLst>
              <p:ext uri="{D42A27DB-BD31-4B8C-83A1-F6EECF244321}">
                <p14:modId xmlns:p14="http://schemas.microsoft.com/office/powerpoint/2010/main" val="3574305557"/>
              </p:ext>
            </p:extLst>
          </p:nvPr>
        </p:nvGraphicFramePr>
        <p:xfrm>
          <a:off x="323528" y="1484784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3059832" y="1052768"/>
            <a:ext cx="3996608" cy="288000"/>
            <a:chOff x="3059832" y="1052768"/>
            <a:chExt cx="3996608" cy="288000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3059832" y="1178768"/>
              <a:ext cx="3996608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diamond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6588256" y="1052768"/>
              <a:ext cx="288000" cy="2880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0800" rIns="18000" bIns="10800" rtlCol="0" anchor="ctr"/>
            <a:lstStyle/>
            <a:p>
              <a:pPr algn="ctr"/>
              <a:r>
                <a:rPr lang="en-US" altLang="zh-CN" dirty="0" smtClean="0">
                  <a:solidFill>
                    <a:prstClr val="white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endParaRPr lang="zh-CN" altLang="en-US" dirty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75856" y="809436"/>
            <a:ext cx="316835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zh-CN" altLang="en-US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微</a:t>
            </a:r>
            <a:r>
              <a:rPr lang="zh-CN" altLang="en-US" dirty="0" smtClean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课的典型案例</a:t>
            </a:r>
            <a:endParaRPr lang="zh-CN" altLang="en-US" dirty="0">
              <a:solidFill>
                <a:srgbClr val="FC6204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04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5482816" y="217048"/>
            <a:ext cx="2124000" cy="468000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r>
              <a:rPr lang="zh-CN" altLang="en-US" sz="20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rPr>
              <a:t>微课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346160" y="217048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453524" y="217047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620464" y="404664"/>
            <a:ext cx="371916" cy="280384"/>
          </a:xfrm>
          <a:prstGeom prst="parallelogram">
            <a:avLst>
              <a:gd name="adj" fmla="val 8141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06000" y="217049"/>
            <a:ext cx="153931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17049"/>
            <a:ext cx="4571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20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30000" y="637200"/>
            <a:ext cx="360040" cy="45719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9832" y="637200"/>
            <a:ext cx="4176464" cy="541568"/>
            <a:chOff x="2477927" y="5767752"/>
            <a:chExt cx="6164894" cy="541568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2477927" y="6309320"/>
              <a:ext cx="5899408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diamond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377335" y="5767752"/>
              <a:ext cx="265486" cy="541568"/>
            </a:xfrm>
            <a:prstGeom prst="line">
              <a:avLst/>
            </a:prstGeom>
            <a:ln>
              <a:solidFill>
                <a:srgbClr val="FF9900"/>
              </a:solidFill>
              <a:headEnd w="lg" len="lg"/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椭圆 13"/>
          <p:cNvSpPr/>
          <p:nvPr/>
        </p:nvSpPr>
        <p:spPr>
          <a:xfrm>
            <a:off x="6588256" y="1052768"/>
            <a:ext cx="288000" cy="28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809436"/>
            <a:ext cx="316835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zh-CN" altLang="en-US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微课的典型应用案例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9734" y="5277458"/>
            <a:ext cx="4800298" cy="1569660"/>
            <a:chOff x="8628686" y="5243102"/>
            <a:chExt cx="4800298" cy="1569660"/>
          </a:xfrm>
        </p:grpSpPr>
        <p:sp>
          <p:nvSpPr>
            <p:cNvPr id="33" name="TextBox 32"/>
            <p:cNvSpPr txBox="1"/>
            <p:nvPr/>
          </p:nvSpPr>
          <p:spPr>
            <a:xfrm>
              <a:off x="8628686" y="5243102"/>
              <a:ext cx="40781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b="1" i="1" dirty="0" smtClean="0">
                  <a:solidFill>
                    <a:srgbClr val="FC62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ea typeface="DFPYeaSong-B5" pitchFamily="18" charset="-120"/>
                </a:rPr>
                <a:t>1</a:t>
              </a:r>
              <a:endParaRPr lang="zh-CN" altLang="en-US" sz="9600" b="1" i="1" dirty="0">
                <a:solidFill>
                  <a:srgbClr val="FC6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ea typeface="DFPYeaSong-B5" pitchFamily="18" charset="-120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8748464" y="5629533"/>
              <a:ext cx="4032448" cy="1080120"/>
              <a:chOff x="8748464" y="5629533"/>
              <a:chExt cx="4032448" cy="1080120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8748464" y="6525344"/>
                <a:ext cx="4032448" cy="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8928523" y="5629533"/>
                <a:ext cx="0" cy="108012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35" name="矩形 34"/>
            <p:cNvSpPr>
              <a:spLocks noChangeArrowheads="1"/>
            </p:cNvSpPr>
            <p:nvPr/>
          </p:nvSpPr>
          <p:spPr bwMode="auto">
            <a:xfrm>
              <a:off x="9612637" y="6170528"/>
              <a:ext cx="38163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  <a:spcAft>
                  <a:spcPts val="60"/>
                </a:spcAft>
              </a:pPr>
              <a:r>
                <a:rPr lang="zh-CN" altLang="en-US" kern="0" dirty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可汗学院（</a:t>
              </a:r>
              <a:r>
                <a:rPr lang="en-US" altLang="zh-CN" kern="0" dirty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Khan Academy</a:t>
              </a:r>
              <a:r>
                <a:rPr lang="zh-CN" altLang="en-US" kern="0" dirty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）</a:t>
              </a:r>
            </a:p>
          </p:txBody>
        </p: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963" y="2348880"/>
            <a:ext cx="3142981" cy="227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4338336" y="1973622"/>
            <a:ext cx="3978080" cy="416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800" dirty="0">
                <a:ea typeface="宋体" pitchFamily="2" charset="-122"/>
                <a:hlinkClick r:id="rId4"/>
              </a:rPr>
              <a:t>http://www.khanacademy.org/</a:t>
            </a:r>
            <a:endParaRPr lang="en-US" altLang="zh-CN" sz="1800" dirty="0">
              <a:ea typeface="宋体" pitchFamily="2" charset="-122"/>
            </a:endParaRPr>
          </a:p>
          <a:p>
            <a:r>
              <a:rPr lang="zh-CN" altLang="en-US" sz="1800" dirty="0"/>
              <a:t>创始人： 沙尔曼</a:t>
            </a:r>
            <a:r>
              <a:rPr lang="en-US" altLang="zh-CN" sz="1800" dirty="0"/>
              <a:t>.</a:t>
            </a:r>
            <a:r>
              <a:rPr lang="zh-CN" altLang="en-US" sz="1800" dirty="0"/>
              <a:t>可汗</a:t>
            </a:r>
            <a:r>
              <a:rPr lang="en-US" altLang="zh-CN" sz="1800" dirty="0"/>
              <a:t>Salman Khan</a:t>
            </a:r>
            <a:r>
              <a:rPr lang="zh-CN" altLang="en-US" sz="1800" dirty="0"/>
              <a:t>，他从</a:t>
            </a:r>
            <a:r>
              <a:rPr lang="en-US" altLang="zh-CN" sz="1800" dirty="0"/>
              <a:t>2004</a:t>
            </a:r>
            <a:r>
              <a:rPr lang="zh-CN" altLang="en-US" sz="1800" dirty="0"/>
              <a:t>年起陆续制作了</a:t>
            </a:r>
            <a:r>
              <a:rPr lang="en-US" altLang="zh-CN" sz="1800" dirty="0"/>
              <a:t>2300</a:t>
            </a:r>
            <a:r>
              <a:rPr lang="zh-CN" altLang="en-US" sz="1800" dirty="0"/>
              <a:t>多段视频辅导材料，内容从数学到越南战争，无所不包。有统计显示，截至目前，已有</a:t>
            </a:r>
            <a:r>
              <a:rPr lang="en-US" altLang="zh-CN" sz="1800" dirty="0"/>
              <a:t>5600</a:t>
            </a:r>
            <a:r>
              <a:rPr lang="zh-CN" altLang="en-US" sz="1800" dirty="0"/>
              <a:t>万人次观看他的“教学录像”。</a:t>
            </a:r>
          </a:p>
          <a:p>
            <a:r>
              <a:rPr lang="zh-CN" altLang="en-US" sz="1800" dirty="0">
                <a:ea typeface="宋体" pitchFamily="2" charset="-122"/>
              </a:rPr>
              <a:t>每段视频为</a:t>
            </a:r>
            <a:r>
              <a:rPr lang="en-US" altLang="zh-CN" sz="1800" b="1" dirty="0">
                <a:solidFill>
                  <a:srgbClr val="FF0000"/>
                </a:solidFill>
                <a:ea typeface="宋体" pitchFamily="2" charset="-122"/>
              </a:rPr>
              <a:t>10</a:t>
            </a:r>
            <a:r>
              <a:rPr lang="zh-CN" altLang="en-US" sz="1800" b="1" dirty="0">
                <a:solidFill>
                  <a:srgbClr val="FF0000"/>
                </a:solidFill>
                <a:ea typeface="宋体" pitchFamily="2" charset="-122"/>
              </a:rPr>
              <a:t>分钟</a:t>
            </a:r>
            <a:r>
              <a:rPr lang="zh-CN" altLang="en-US" sz="1800" dirty="0">
                <a:ea typeface="宋体" pitchFamily="2" charset="-122"/>
              </a:rPr>
              <a:t>左右，</a:t>
            </a:r>
            <a:r>
              <a:rPr lang="zh-CN" altLang="en-US" sz="1800" dirty="0"/>
              <a:t>记录了学习者对每一个问题的完整练习记录，教学者参考该记录，可以很容易得知学习者学习反馈。</a:t>
            </a:r>
            <a:endParaRPr lang="en-US" altLang="zh-CN" sz="1800" dirty="0"/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4211960" y="1844824"/>
            <a:ext cx="0" cy="436006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32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5482816" y="217048"/>
            <a:ext cx="2124000" cy="468000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r>
              <a:rPr lang="zh-CN" altLang="en-US" sz="20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rPr>
              <a:t>微课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346160" y="217048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453524" y="217047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620464" y="404664"/>
            <a:ext cx="371916" cy="280384"/>
          </a:xfrm>
          <a:prstGeom prst="parallelogram">
            <a:avLst>
              <a:gd name="adj" fmla="val 8141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06000" y="217049"/>
            <a:ext cx="153931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17049"/>
            <a:ext cx="4571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20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30000" y="637200"/>
            <a:ext cx="360040" cy="45719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9832" y="637200"/>
            <a:ext cx="4176464" cy="541568"/>
            <a:chOff x="2477927" y="5767752"/>
            <a:chExt cx="6164894" cy="541568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2477927" y="6309320"/>
              <a:ext cx="5899408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diamond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377335" y="5767752"/>
              <a:ext cx="265486" cy="541568"/>
            </a:xfrm>
            <a:prstGeom prst="line">
              <a:avLst/>
            </a:prstGeom>
            <a:ln>
              <a:solidFill>
                <a:srgbClr val="FF9900"/>
              </a:solidFill>
              <a:headEnd w="lg" len="lg"/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椭圆 13"/>
          <p:cNvSpPr/>
          <p:nvPr/>
        </p:nvSpPr>
        <p:spPr>
          <a:xfrm>
            <a:off x="6588256" y="1052768"/>
            <a:ext cx="288000" cy="28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809436"/>
            <a:ext cx="316835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zh-CN" altLang="en-US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微课的典型应用案例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9734" y="5277458"/>
            <a:ext cx="4800298" cy="1569660"/>
            <a:chOff x="8628686" y="5243102"/>
            <a:chExt cx="4800298" cy="1569660"/>
          </a:xfrm>
        </p:grpSpPr>
        <p:sp>
          <p:nvSpPr>
            <p:cNvPr id="33" name="TextBox 32"/>
            <p:cNvSpPr txBox="1"/>
            <p:nvPr/>
          </p:nvSpPr>
          <p:spPr>
            <a:xfrm>
              <a:off x="8628686" y="5243102"/>
              <a:ext cx="40781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b="1" i="1" dirty="0" smtClean="0">
                  <a:solidFill>
                    <a:srgbClr val="FC62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ea typeface="DFPYeaSong-B5" pitchFamily="18" charset="-120"/>
                </a:rPr>
                <a:t>1</a:t>
              </a:r>
              <a:endParaRPr lang="zh-CN" altLang="en-US" sz="9600" b="1" i="1" dirty="0">
                <a:solidFill>
                  <a:srgbClr val="FC6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ea typeface="DFPYeaSong-B5" pitchFamily="18" charset="-120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8748464" y="5629533"/>
              <a:ext cx="4032448" cy="1080120"/>
              <a:chOff x="8748464" y="5629533"/>
              <a:chExt cx="4032448" cy="1080120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8748464" y="6525344"/>
                <a:ext cx="4032448" cy="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8928523" y="5629533"/>
                <a:ext cx="0" cy="108012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35" name="矩形 34"/>
            <p:cNvSpPr>
              <a:spLocks noChangeArrowheads="1"/>
            </p:cNvSpPr>
            <p:nvPr/>
          </p:nvSpPr>
          <p:spPr bwMode="auto">
            <a:xfrm>
              <a:off x="9612637" y="6170528"/>
              <a:ext cx="38163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  <a:spcAft>
                  <a:spcPts val="60"/>
                </a:spcAft>
              </a:pPr>
              <a:r>
                <a:rPr lang="zh-CN" altLang="en-US" kern="0" dirty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可汗学院（</a:t>
              </a:r>
              <a:r>
                <a:rPr lang="en-US" altLang="zh-CN" kern="0" dirty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Khan Academy</a:t>
              </a:r>
              <a:r>
                <a:rPr lang="zh-CN" altLang="en-US" kern="0" dirty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）</a:t>
              </a: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28542"/>
            <a:ext cx="7146432" cy="4147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427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5482816" y="217048"/>
            <a:ext cx="2124000" cy="468000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r>
              <a:rPr lang="zh-CN" altLang="en-US" sz="20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rPr>
              <a:t>微课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346160" y="217048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453524" y="217047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620464" y="404664"/>
            <a:ext cx="371916" cy="280384"/>
          </a:xfrm>
          <a:prstGeom prst="parallelogram">
            <a:avLst>
              <a:gd name="adj" fmla="val 8141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06000" y="217049"/>
            <a:ext cx="153931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17049"/>
            <a:ext cx="4571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20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30000" y="637200"/>
            <a:ext cx="360040" cy="45719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9832" y="637200"/>
            <a:ext cx="4176464" cy="541568"/>
            <a:chOff x="2477927" y="5767752"/>
            <a:chExt cx="6164894" cy="541568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2477927" y="6309320"/>
              <a:ext cx="5899408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diamond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377335" y="5767752"/>
              <a:ext cx="265486" cy="541568"/>
            </a:xfrm>
            <a:prstGeom prst="line">
              <a:avLst/>
            </a:prstGeom>
            <a:ln>
              <a:solidFill>
                <a:srgbClr val="FF9900"/>
              </a:solidFill>
              <a:headEnd w="lg" len="lg"/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椭圆 13"/>
          <p:cNvSpPr/>
          <p:nvPr/>
        </p:nvSpPr>
        <p:spPr>
          <a:xfrm>
            <a:off x="6588256" y="1052768"/>
            <a:ext cx="288000" cy="28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809436"/>
            <a:ext cx="316835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zh-CN" altLang="en-US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微课的典型应用案例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9734" y="5277458"/>
            <a:ext cx="4800298" cy="1569660"/>
            <a:chOff x="8628686" y="5243102"/>
            <a:chExt cx="4800298" cy="1569660"/>
          </a:xfrm>
        </p:grpSpPr>
        <p:sp>
          <p:nvSpPr>
            <p:cNvPr id="33" name="TextBox 32"/>
            <p:cNvSpPr txBox="1"/>
            <p:nvPr/>
          </p:nvSpPr>
          <p:spPr>
            <a:xfrm>
              <a:off x="8628686" y="5243102"/>
              <a:ext cx="40781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b="1" i="1" dirty="0">
                  <a:solidFill>
                    <a:srgbClr val="FC62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ea typeface="DFPYeaSong-B5" pitchFamily="18" charset="-120"/>
                </a:rPr>
                <a:t>2</a:t>
              </a:r>
              <a:endParaRPr lang="zh-CN" altLang="en-US" sz="9600" b="1" i="1" dirty="0">
                <a:solidFill>
                  <a:srgbClr val="FC6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ea typeface="DFPYeaSong-B5" pitchFamily="18" charset="-120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8748464" y="5629533"/>
              <a:ext cx="3168352" cy="1080120"/>
              <a:chOff x="8748464" y="5629533"/>
              <a:chExt cx="3168352" cy="1080120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8748464" y="6525344"/>
                <a:ext cx="3168352" cy="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8928523" y="5629533"/>
                <a:ext cx="0" cy="108012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35" name="矩形 34"/>
            <p:cNvSpPr>
              <a:spLocks noChangeArrowheads="1"/>
            </p:cNvSpPr>
            <p:nvPr/>
          </p:nvSpPr>
          <p:spPr bwMode="auto">
            <a:xfrm>
              <a:off x="9612637" y="6170528"/>
              <a:ext cx="38163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  <a:spcAft>
                  <a:spcPts val="60"/>
                </a:spcAft>
              </a:pPr>
              <a:r>
                <a:rPr lang="en-US" altLang="zh-CN" kern="0" dirty="0" err="1" smtClean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TEDEd</a:t>
              </a:r>
              <a:endParaRPr lang="zh-CN" altLang="en-US" kern="0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468234" y="1268760"/>
            <a:ext cx="4895854" cy="53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ea typeface="宋体" pitchFamily="2" charset="-122"/>
                <a:hlinkClick r:id="rId3"/>
              </a:rPr>
              <a:t>http</a:t>
            </a:r>
            <a:r>
              <a:rPr lang="en-US" altLang="zh-CN" sz="2400" dirty="0">
                <a:ea typeface="宋体" pitchFamily="2" charset="-122"/>
                <a:hlinkClick r:id="rId3"/>
              </a:rPr>
              <a:t>://www.ted.com</a:t>
            </a:r>
            <a:r>
              <a:rPr lang="en-US" altLang="zh-CN" sz="2400" dirty="0" smtClean="0">
                <a:ea typeface="宋体" pitchFamily="2" charset="-122"/>
                <a:hlinkClick r:id="rId3"/>
              </a:rPr>
              <a:t>/</a:t>
            </a:r>
            <a:endParaRPr lang="zh-CN" altLang="en-US" sz="2400" dirty="0">
              <a:ea typeface="宋体" pitchFamily="2" charset="-122"/>
            </a:endParaRPr>
          </a:p>
        </p:txBody>
      </p:sp>
      <p:pic>
        <p:nvPicPr>
          <p:cNvPr id="29" name="图片 3" descr="T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009" y="2040730"/>
            <a:ext cx="5853471" cy="416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t="6630"/>
          <a:stretch/>
        </p:blipFill>
        <p:spPr bwMode="auto">
          <a:xfrm>
            <a:off x="0" y="1859194"/>
            <a:ext cx="4485591" cy="238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7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5482816" y="217048"/>
            <a:ext cx="2124000" cy="468000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r>
              <a:rPr lang="zh-CN" altLang="en-US" sz="20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rPr>
              <a:t>微课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346160" y="217048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453524" y="217047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620464" y="404664"/>
            <a:ext cx="371916" cy="280384"/>
          </a:xfrm>
          <a:prstGeom prst="parallelogram">
            <a:avLst>
              <a:gd name="adj" fmla="val 8141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06000" y="217049"/>
            <a:ext cx="153931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17049"/>
            <a:ext cx="4571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20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30000" y="637200"/>
            <a:ext cx="360040" cy="45719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9832" y="637200"/>
            <a:ext cx="4176464" cy="541568"/>
            <a:chOff x="2477927" y="5767752"/>
            <a:chExt cx="6164894" cy="541568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2477927" y="6309320"/>
              <a:ext cx="5899408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diamond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377335" y="5767752"/>
              <a:ext cx="265486" cy="541568"/>
            </a:xfrm>
            <a:prstGeom prst="line">
              <a:avLst/>
            </a:prstGeom>
            <a:ln>
              <a:solidFill>
                <a:srgbClr val="FF9900"/>
              </a:solidFill>
              <a:headEnd w="lg" len="lg"/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椭圆 13"/>
          <p:cNvSpPr/>
          <p:nvPr/>
        </p:nvSpPr>
        <p:spPr>
          <a:xfrm>
            <a:off x="6588256" y="1052768"/>
            <a:ext cx="288000" cy="28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809436"/>
            <a:ext cx="316835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zh-CN" altLang="en-US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微课的典型应用案例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59734" y="5277458"/>
            <a:ext cx="4800298" cy="1569660"/>
            <a:chOff x="8628686" y="5243102"/>
            <a:chExt cx="4800298" cy="1569660"/>
          </a:xfrm>
        </p:grpSpPr>
        <p:sp>
          <p:nvSpPr>
            <p:cNvPr id="33" name="TextBox 32"/>
            <p:cNvSpPr txBox="1"/>
            <p:nvPr/>
          </p:nvSpPr>
          <p:spPr>
            <a:xfrm>
              <a:off x="8628686" y="5243102"/>
              <a:ext cx="40781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b="1" i="1" dirty="0">
                  <a:solidFill>
                    <a:srgbClr val="FC62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ea typeface="DFPYeaSong-B5" pitchFamily="18" charset="-120"/>
                </a:rPr>
                <a:t>2</a:t>
              </a:r>
              <a:endParaRPr lang="zh-CN" altLang="en-US" sz="9600" b="1" i="1" dirty="0">
                <a:solidFill>
                  <a:srgbClr val="FC6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ea typeface="DFPYeaSong-B5" pitchFamily="18" charset="-120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8748464" y="5629533"/>
              <a:ext cx="3168352" cy="1080120"/>
              <a:chOff x="8748464" y="5629533"/>
              <a:chExt cx="3168352" cy="1080120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8748464" y="6525344"/>
                <a:ext cx="3168352" cy="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8928523" y="5629533"/>
                <a:ext cx="0" cy="108012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35" name="矩形 34"/>
            <p:cNvSpPr>
              <a:spLocks noChangeArrowheads="1"/>
            </p:cNvSpPr>
            <p:nvPr/>
          </p:nvSpPr>
          <p:spPr bwMode="auto">
            <a:xfrm>
              <a:off x="9612637" y="6170528"/>
              <a:ext cx="38163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  <a:spcAft>
                  <a:spcPts val="60"/>
                </a:spcAft>
              </a:pPr>
              <a:r>
                <a:rPr lang="en-US" altLang="zh-CN" kern="0" dirty="0" err="1" smtClean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TEDEd</a:t>
              </a:r>
              <a:endParaRPr lang="zh-CN" altLang="en-US" kern="0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1" name="Text Box 44"/>
          <p:cNvSpPr txBox="1">
            <a:spLocks noChangeArrowheads="1"/>
          </p:cNvSpPr>
          <p:nvPr/>
        </p:nvSpPr>
        <p:spPr bwMode="auto">
          <a:xfrm>
            <a:off x="468234" y="1268760"/>
            <a:ext cx="4895854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ea typeface="宋体" pitchFamily="2" charset="-122"/>
                <a:hlinkClick r:id="rId3"/>
              </a:rPr>
              <a:t>http</a:t>
            </a:r>
            <a:r>
              <a:rPr lang="en-US" altLang="zh-CN" sz="2400" dirty="0">
                <a:ea typeface="宋体" pitchFamily="2" charset="-122"/>
                <a:hlinkClick r:id="rId3"/>
              </a:rPr>
              <a:t>://</a:t>
            </a:r>
            <a:r>
              <a:rPr lang="en-US" altLang="zh-CN" sz="2400" dirty="0" smtClean="0">
                <a:ea typeface="宋体" pitchFamily="2" charset="-122"/>
                <a:hlinkClick r:id="rId3"/>
              </a:rPr>
              <a:t>www.teded.com/</a:t>
            </a:r>
            <a:endParaRPr lang="zh-CN" altLang="en-US" sz="2400" dirty="0">
              <a:ea typeface="宋体" pitchFamily="2" charset="-122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816615" cy="383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81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5482816" y="217048"/>
            <a:ext cx="2124000" cy="468000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r>
              <a:rPr lang="zh-CN" altLang="en-US" sz="20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rPr>
              <a:t>微课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346160" y="217048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453524" y="217047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620464" y="404664"/>
            <a:ext cx="371916" cy="280384"/>
          </a:xfrm>
          <a:prstGeom prst="parallelogram">
            <a:avLst>
              <a:gd name="adj" fmla="val 8141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06000" y="217049"/>
            <a:ext cx="153931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17049"/>
            <a:ext cx="4571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20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30000" y="637200"/>
            <a:ext cx="360040" cy="45719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9832" y="637200"/>
            <a:ext cx="4176464" cy="541568"/>
            <a:chOff x="2477927" y="5767752"/>
            <a:chExt cx="6164894" cy="541568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2477927" y="6309320"/>
              <a:ext cx="5899408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diamond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377335" y="5767752"/>
              <a:ext cx="265486" cy="541568"/>
            </a:xfrm>
            <a:prstGeom prst="line">
              <a:avLst/>
            </a:prstGeom>
            <a:ln>
              <a:solidFill>
                <a:srgbClr val="FF9900"/>
              </a:solidFill>
              <a:headEnd w="lg" len="lg"/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椭圆 13"/>
          <p:cNvSpPr/>
          <p:nvPr/>
        </p:nvSpPr>
        <p:spPr>
          <a:xfrm>
            <a:off x="6588256" y="1052768"/>
            <a:ext cx="288000" cy="28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809436"/>
            <a:ext cx="316835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zh-CN" altLang="en-US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微课的典型应用案例</a:t>
            </a:r>
          </a:p>
        </p:txBody>
      </p:sp>
      <p:grpSp>
        <p:nvGrpSpPr>
          <p:cNvPr id="15" name="组合 29"/>
          <p:cNvGrpSpPr/>
          <p:nvPr/>
        </p:nvGrpSpPr>
        <p:grpSpPr>
          <a:xfrm>
            <a:off x="59734" y="5277458"/>
            <a:ext cx="4800298" cy="1569660"/>
            <a:chOff x="8628686" y="5243102"/>
            <a:chExt cx="4800298" cy="1569660"/>
          </a:xfrm>
        </p:grpSpPr>
        <p:sp>
          <p:nvSpPr>
            <p:cNvPr id="33" name="TextBox 32"/>
            <p:cNvSpPr txBox="1"/>
            <p:nvPr/>
          </p:nvSpPr>
          <p:spPr>
            <a:xfrm>
              <a:off x="8628686" y="5243102"/>
              <a:ext cx="40781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b="1" i="1" dirty="0">
                  <a:solidFill>
                    <a:srgbClr val="FC62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ea typeface="DFPYeaSong-B5" pitchFamily="18" charset="-120"/>
                </a:rPr>
                <a:t>2</a:t>
              </a:r>
              <a:endParaRPr lang="zh-CN" altLang="en-US" sz="9600" b="1" i="1" dirty="0">
                <a:solidFill>
                  <a:srgbClr val="FC6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ea typeface="DFPYeaSong-B5" pitchFamily="18" charset="-120"/>
              </a:endParaRPr>
            </a:p>
          </p:txBody>
        </p:sp>
        <p:grpSp>
          <p:nvGrpSpPr>
            <p:cNvPr id="16" name="组合 33"/>
            <p:cNvGrpSpPr/>
            <p:nvPr/>
          </p:nvGrpSpPr>
          <p:grpSpPr>
            <a:xfrm>
              <a:off x="8748464" y="5629533"/>
              <a:ext cx="3168352" cy="1080120"/>
              <a:chOff x="8748464" y="5629533"/>
              <a:chExt cx="3168352" cy="1080120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8748464" y="6525344"/>
                <a:ext cx="3168352" cy="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8928523" y="5629533"/>
                <a:ext cx="0" cy="108012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35" name="矩形 34"/>
            <p:cNvSpPr>
              <a:spLocks noChangeArrowheads="1"/>
            </p:cNvSpPr>
            <p:nvPr/>
          </p:nvSpPr>
          <p:spPr bwMode="auto">
            <a:xfrm>
              <a:off x="9612637" y="6170528"/>
              <a:ext cx="38163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  <a:spcAft>
                  <a:spcPts val="60"/>
                </a:spcAft>
              </a:pPr>
              <a:r>
                <a:rPr lang="en-US" altLang="zh-CN" kern="0" dirty="0" err="1" smtClean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TEDEd</a:t>
              </a:r>
              <a:endParaRPr lang="zh-CN" altLang="en-US" kern="0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4" name="内容占位符 2"/>
          <p:cNvSpPr txBox="1">
            <a:spLocks/>
          </p:cNvSpPr>
          <p:nvPr/>
        </p:nvSpPr>
        <p:spPr>
          <a:xfrm>
            <a:off x="642938" y="1217697"/>
            <a:ext cx="8329612" cy="46148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C6204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★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视频播放区：右侧列表的</a:t>
            </a:r>
            <a:r>
              <a:rPr lang="zh-CN" altLang="en-US" sz="24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观看（</a:t>
            </a:r>
            <a:r>
              <a:rPr lang="en-US" altLang="zh-CN" sz="24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Watch</a:t>
            </a:r>
            <a:r>
              <a:rPr lang="zh-CN" altLang="en-US" sz="2400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24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链接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指向的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Youtube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播放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C6204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★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即时</a:t>
            </a:r>
            <a:r>
              <a:rPr lang="zh-CN" altLang="en-US" sz="24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练习（</a:t>
            </a:r>
            <a:r>
              <a:rPr lang="en-US" altLang="zh-CN" sz="24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Quick Quiz</a:t>
            </a:r>
            <a:r>
              <a:rPr lang="zh-CN" altLang="en-US" sz="24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）：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提供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了与教育动画相关的五个选择题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C6204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★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 </a:t>
            </a:r>
            <a:r>
              <a:rPr lang="zh-CN" altLang="en-US" sz="24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思考题（</a:t>
            </a:r>
            <a:r>
              <a:rPr lang="en-US" altLang="zh-CN" sz="24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Think</a:t>
            </a:r>
            <a:r>
              <a:rPr lang="zh-CN" altLang="en-US" sz="24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）：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提供了与教育动画相关的若干主观问答题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ts val="4000"/>
              </a:lnSpc>
              <a:spcBef>
                <a:spcPct val="20000"/>
              </a:spcBef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C6204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★</a:t>
            </a:r>
            <a:r>
              <a:rPr kumimoji="0" lang="zh-CN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C6204"/>
                </a:solidFill>
                <a:effectLst/>
                <a:uLnTx/>
                <a:uFillTx/>
                <a:ea typeface="宋体" pitchFamily="2" charset="-122"/>
              </a:rPr>
              <a:t> </a:t>
            </a:r>
            <a:r>
              <a:rPr lang="zh-CN" altLang="en-US" sz="24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深入挖掘（</a:t>
            </a:r>
            <a:r>
              <a:rPr lang="en-US" altLang="zh-CN" sz="24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Dig Deeper</a:t>
            </a:r>
            <a:r>
              <a:rPr lang="zh-CN" altLang="en-US" sz="24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）：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提供了与教育动画相关的拓展材料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C6204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★</a:t>
            </a:r>
            <a:r>
              <a:rPr lang="zh-CN" altLang="en-US" sz="2400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联系</a:t>
            </a:r>
            <a:r>
              <a:rPr lang="zh-CN" altLang="en-US" sz="24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制作者（</a:t>
            </a:r>
            <a:r>
              <a:rPr lang="en-US" altLang="zh-CN" sz="24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Meet The Creators</a:t>
            </a:r>
            <a:r>
              <a:rPr lang="zh-CN" altLang="en-US" sz="24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）：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告诉你这段动画的讲者和制作者分别是谁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C6204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★ </a:t>
            </a:r>
            <a:r>
              <a:rPr lang="zh-CN" altLang="en-US" sz="24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分享按钮：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一键将教育动画分享到常用的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NetWork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 App</a:t>
            </a:r>
          </a:p>
          <a:p>
            <a:pPr marL="342900" indent="-342900">
              <a:lnSpc>
                <a:spcPts val="4000"/>
              </a:lnSpc>
              <a:spcBef>
                <a:spcPct val="20000"/>
              </a:spcBef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C6204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★</a:t>
            </a:r>
            <a:r>
              <a:rPr kumimoji="0" lang="zh-CN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宋体" pitchFamily="2" charset="-122"/>
              </a:rPr>
              <a:t> </a:t>
            </a:r>
            <a:r>
              <a:rPr lang="zh-CN" altLang="en-US" sz="24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翻转课程（</a:t>
            </a:r>
            <a:r>
              <a:rPr lang="en-US" altLang="zh-CN" sz="24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Flip This Lesson</a:t>
            </a:r>
            <a:r>
              <a:rPr lang="zh-CN" altLang="en-US" sz="24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）：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 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TED-Ed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个性化课程制作工具</a:t>
            </a:r>
          </a:p>
        </p:txBody>
      </p:sp>
    </p:spTree>
    <p:extLst>
      <p:ext uri="{BB962C8B-B14F-4D97-AF65-F5344CB8AC3E}">
        <p14:creationId xmlns:p14="http://schemas.microsoft.com/office/powerpoint/2010/main" val="132662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5482816" y="217048"/>
            <a:ext cx="2124000" cy="468000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r>
              <a:rPr lang="zh-CN" altLang="en-US" sz="20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rPr>
              <a:t>微课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346160" y="217048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453524" y="217047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620464" y="404664"/>
            <a:ext cx="371916" cy="280384"/>
          </a:xfrm>
          <a:prstGeom prst="parallelogram">
            <a:avLst>
              <a:gd name="adj" fmla="val 8141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06000" y="217049"/>
            <a:ext cx="153931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17049"/>
            <a:ext cx="4571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20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30000" y="637200"/>
            <a:ext cx="360040" cy="45719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9832" y="637200"/>
            <a:ext cx="4176464" cy="541568"/>
            <a:chOff x="2477927" y="5767752"/>
            <a:chExt cx="6164894" cy="541568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2477927" y="6309320"/>
              <a:ext cx="5899408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diamond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377335" y="5767752"/>
              <a:ext cx="265486" cy="541568"/>
            </a:xfrm>
            <a:prstGeom prst="line">
              <a:avLst/>
            </a:prstGeom>
            <a:ln>
              <a:solidFill>
                <a:srgbClr val="FF9900"/>
              </a:solidFill>
              <a:headEnd w="lg" len="lg"/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椭圆 13"/>
          <p:cNvSpPr/>
          <p:nvPr/>
        </p:nvSpPr>
        <p:spPr>
          <a:xfrm>
            <a:off x="6588256" y="1052768"/>
            <a:ext cx="288000" cy="28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809436"/>
            <a:ext cx="316835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zh-CN" altLang="en-US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微课的典型应用</a:t>
            </a:r>
            <a:r>
              <a:rPr lang="zh-CN" altLang="en-US" dirty="0" smtClean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案例</a:t>
            </a:r>
            <a:endParaRPr lang="zh-CN" altLang="en-US" dirty="0">
              <a:solidFill>
                <a:srgbClr val="FC620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" name="组合 29"/>
          <p:cNvGrpSpPr/>
          <p:nvPr/>
        </p:nvGrpSpPr>
        <p:grpSpPr>
          <a:xfrm>
            <a:off x="59734" y="5277458"/>
            <a:ext cx="4800298" cy="1569660"/>
            <a:chOff x="8628686" y="5243102"/>
            <a:chExt cx="4800298" cy="1569660"/>
          </a:xfrm>
        </p:grpSpPr>
        <p:sp>
          <p:nvSpPr>
            <p:cNvPr id="33" name="TextBox 32"/>
            <p:cNvSpPr txBox="1"/>
            <p:nvPr/>
          </p:nvSpPr>
          <p:spPr>
            <a:xfrm>
              <a:off x="8628686" y="5243102"/>
              <a:ext cx="40781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b="1" i="1" dirty="0">
                  <a:solidFill>
                    <a:srgbClr val="FC62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ea typeface="DFPYeaSong-B5" pitchFamily="18" charset="-120"/>
                </a:rPr>
                <a:t>2</a:t>
              </a:r>
              <a:endParaRPr lang="zh-CN" altLang="en-US" sz="9600" b="1" i="1" dirty="0">
                <a:solidFill>
                  <a:srgbClr val="FC6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ea typeface="DFPYeaSong-B5" pitchFamily="18" charset="-120"/>
              </a:endParaRPr>
            </a:p>
          </p:txBody>
        </p:sp>
        <p:grpSp>
          <p:nvGrpSpPr>
            <p:cNvPr id="16" name="组合 33"/>
            <p:cNvGrpSpPr/>
            <p:nvPr/>
          </p:nvGrpSpPr>
          <p:grpSpPr>
            <a:xfrm>
              <a:off x="8748464" y="5629533"/>
              <a:ext cx="3168352" cy="1080120"/>
              <a:chOff x="8748464" y="5629533"/>
              <a:chExt cx="3168352" cy="1080120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8748464" y="6525344"/>
                <a:ext cx="3168352" cy="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8928523" y="5629533"/>
                <a:ext cx="0" cy="108012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35" name="矩形 34"/>
            <p:cNvSpPr>
              <a:spLocks noChangeArrowheads="1"/>
            </p:cNvSpPr>
            <p:nvPr/>
          </p:nvSpPr>
          <p:spPr bwMode="auto">
            <a:xfrm>
              <a:off x="9612637" y="6170528"/>
              <a:ext cx="38163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  <a:spcAft>
                  <a:spcPts val="60"/>
                </a:spcAft>
              </a:pPr>
              <a:r>
                <a:rPr lang="en-US" altLang="zh-CN" kern="0" dirty="0" err="1" smtClean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TEDEd</a:t>
              </a:r>
              <a:endParaRPr lang="zh-CN" altLang="en-US" kern="0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28625" y="836712"/>
            <a:ext cx="8475663" cy="4799707"/>
            <a:chOff x="428625" y="836712"/>
            <a:chExt cx="8475663" cy="4799707"/>
          </a:xfrm>
        </p:grpSpPr>
        <p:sp>
          <p:nvSpPr>
            <p:cNvPr id="23" name="标题 1"/>
            <p:cNvSpPr txBox="1">
              <a:spLocks/>
            </p:cNvSpPr>
            <p:nvPr/>
          </p:nvSpPr>
          <p:spPr>
            <a:xfrm>
              <a:off x="457200" y="836712"/>
              <a:ext cx="8229600" cy="11430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zh-CN" sz="3600" dirty="0" smtClean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dirty="0" smtClean="0">
                  <a:solidFill>
                    <a:srgbClr val="FF9900"/>
                  </a:solidFill>
                  <a:latin typeface="微软雅黑" pitchFamily="34" charset="-122"/>
                  <a:ea typeface="微软雅黑" pitchFamily="34" charset="-122"/>
                </a:rPr>
                <a:t>Quick</a:t>
              </a:r>
              <a:r>
                <a:rPr lang="en-US" altLang="zh-CN" sz="3600" dirty="0">
                  <a:solidFill>
                    <a:srgbClr val="FF9900"/>
                  </a:solidFill>
                  <a:latin typeface="微软雅黑" pitchFamily="34" charset="-122"/>
                  <a:ea typeface="微软雅黑" pitchFamily="34" charset="-122"/>
                </a:rPr>
                <a:t> Quiz</a:t>
              </a:r>
              <a:endParaRPr lang="zh-CN" altLang="en-US" sz="36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625" y="2278856"/>
              <a:ext cx="8475663" cy="3357563"/>
            </a:xfrm>
            <a:prstGeom prst="rect">
              <a:avLst/>
            </a:prstGeom>
            <a:noFill/>
          </p:spPr>
        </p:pic>
      </p:grpSp>
      <p:sp>
        <p:nvSpPr>
          <p:cNvPr id="26" name="矩形 25"/>
          <p:cNvSpPr/>
          <p:nvPr/>
        </p:nvSpPr>
        <p:spPr bwMode="auto">
          <a:xfrm>
            <a:off x="3071813" y="3993356"/>
            <a:ext cx="1143000" cy="500063"/>
          </a:xfrm>
          <a:prstGeom prst="rect">
            <a:avLst/>
          </a:prstGeom>
          <a:noFill/>
          <a:ln w="38100" cap="flat" cmpd="sng" algn="ctr">
            <a:solidFill>
              <a:srgbClr val="FC620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27" name="线形标注 1 5"/>
          <p:cNvSpPr>
            <a:spLocks/>
          </p:cNvSpPr>
          <p:nvPr/>
        </p:nvSpPr>
        <p:spPr bwMode="auto">
          <a:xfrm>
            <a:off x="3571875" y="4707731"/>
            <a:ext cx="2214563" cy="2214563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38333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8" name="线形标注 1(无边框) 6"/>
          <p:cNvSpPr>
            <a:spLocks/>
          </p:cNvSpPr>
          <p:nvPr/>
        </p:nvSpPr>
        <p:spPr bwMode="auto">
          <a:xfrm>
            <a:off x="4214813" y="1564481"/>
            <a:ext cx="1428750" cy="584200"/>
          </a:xfrm>
          <a:prstGeom prst="callout1">
            <a:avLst>
              <a:gd name="adj1" fmla="val 18750"/>
              <a:gd name="adj2" fmla="val -8333"/>
              <a:gd name="adj3" fmla="val 112500"/>
              <a:gd name="adj4" fmla="val -38333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9" name="云形 28"/>
          <p:cNvSpPr/>
          <p:nvPr/>
        </p:nvSpPr>
        <p:spPr bwMode="auto">
          <a:xfrm>
            <a:off x="3646376" y="3444827"/>
            <a:ext cx="4669110" cy="1827193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Video Hint”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将把学习者引导到视频与该题目内容的对应的视频位置再次观看，而不是从头观看</a:t>
            </a:r>
          </a:p>
        </p:txBody>
      </p:sp>
    </p:spTree>
    <p:extLst>
      <p:ext uri="{BB962C8B-B14F-4D97-AF65-F5344CB8AC3E}">
        <p14:creationId xmlns:p14="http://schemas.microsoft.com/office/powerpoint/2010/main" val="13744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5482816" y="217048"/>
            <a:ext cx="2124000" cy="468000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r>
              <a:rPr lang="zh-CN" altLang="en-US" sz="20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rPr>
              <a:t>微课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346160" y="217048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453524" y="217047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620464" y="404664"/>
            <a:ext cx="371916" cy="280384"/>
          </a:xfrm>
          <a:prstGeom prst="parallelogram">
            <a:avLst>
              <a:gd name="adj" fmla="val 8141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06000" y="217049"/>
            <a:ext cx="153931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17049"/>
            <a:ext cx="4571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20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30000" y="637200"/>
            <a:ext cx="360040" cy="45719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9832" y="637200"/>
            <a:ext cx="4176464" cy="541568"/>
            <a:chOff x="2477927" y="5767752"/>
            <a:chExt cx="6164894" cy="541568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2477927" y="6309320"/>
              <a:ext cx="5899408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diamond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377335" y="5767752"/>
              <a:ext cx="265486" cy="541568"/>
            </a:xfrm>
            <a:prstGeom prst="line">
              <a:avLst/>
            </a:prstGeom>
            <a:ln>
              <a:solidFill>
                <a:srgbClr val="FF9900"/>
              </a:solidFill>
              <a:headEnd w="lg" len="lg"/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椭圆 13"/>
          <p:cNvSpPr/>
          <p:nvPr/>
        </p:nvSpPr>
        <p:spPr>
          <a:xfrm>
            <a:off x="6588256" y="1052768"/>
            <a:ext cx="288000" cy="28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809436"/>
            <a:ext cx="316835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zh-CN" altLang="en-US" dirty="0" smtClean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微课的概念及特点</a:t>
            </a:r>
            <a:endParaRPr lang="zh-CN" altLang="en-US" dirty="0">
              <a:solidFill>
                <a:srgbClr val="FC620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1115616" y="1863056"/>
            <a:ext cx="7200800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indent="0"/>
            <a:r>
              <a:rPr lang="zh-CN" altLang="en-US" sz="2000" dirty="0"/>
              <a:t>最早提出微课（</a:t>
            </a:r>
            <a:r>
              <a:rPr lang="en-US" altLang="zh-CN" sz="2000" dirty="0" err="1"/>
              <a:t>Microlecture</a:t>
            </a:r>
            <a:r>
              <a:rPr lang="zh-CN" altLang="en-US" sz="2000" dirty="0"/>
              <a:t>）这一概念的是美国新墨西哥州圣胡安学院。</a:t>
            </a:r>
            <a:r>
              <a:rPr lang="zh-CN" altLang="en-US" sz="2000" dirty="0" smtClean="0"/>
              <a:t>目前该领域的</a:t>
            </a:r>
            <a:r>
              <a:rPr lang="zh-CN" altLang="en-US" sz="2000" dirty="0"/>
              <a:t>研究动向包括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pPr indent="0"/>
            <a:endParaRPr lang="zh-CN" alt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srgbClr val="FF9900"/>
                </a:solidFill>
              </a:rPr>
              <a:t> </a:t>
            </a:r>
            <a:r>
              <a:rPr lang="zh-CN" altLang="en-US" sz="2000" dirty="0" smtClean="0"/>
              <a:t>微</a:t>
            </a:r>
            <a:r>
              <a:rPr lang="zh-CN" altLang="en-US" sz="2000" dirty="0"/>
              <a:t>课作为新的网络教育形式（</a:t>
            </a:r>
            <a:r>
              <a:rPr lang="en-US" altLang="zh-CN" sz="2000" dirty="0"/>
              <a:t>Online Education</a:t>
            </a:r>
            <a:r>
              <a:rPr lang="zh-CN" altLang="en-US" sz="2000" dirty="0"/>
              <a:t>）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srgbClr val="FF9900"/>
                </a:solidFill>
              </a:rPr>
              <a:t> </a:t>
            </a:r>
            <a:r>
              <a:rPr lang="zh-CN" altLang="en-US" sz="2000" dirty="0" smtClean="0"/>
              <a:t>应用</a:t>
            </a:r>
            <a:r>
              <a:rPr lang="zh-CN" altLang="en-US" sz="2000" dirty="0"/>
              <a:t>于体验式学习课程中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srgbClr val="FF9900"/>
                </a:solidFill>
              </a:rPr>
              <a:t> </a:t>
            </a:r>
            <a:r>
              <a:rPr lang="zh-CN" altLang="en-US" sz="2000" dirty="0" smtClean="0"/>
              <a:t>用于</a:t>
            </a:r>
            <a:r>
              <a:rPr lang="zh-CN" altLang="en-US" sz="2000" dirty="0"/>
              <a:t>简单的、以介绍某个简单的核心概念的课程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2000" b="1" dirty="0" smtClean="0">
                <a:solidFill>
                  <a:srgbClr val="FF9900"/>
                </a:solidFill>
              </a:rPr>
              <a:t> </a:t>
            </a:r>
            <a:r>
              <a:rPr lang="zh-CN" altLang="en-US" sz="2000" dirty="0" smtClean="0"/>
              <a:t>微</a:t>
            </a:r>
            <a:r>
              <a:rPr lang="zh-CN" altLang="en-US" sz="2000" dirty="0"/>
              <a:t>课的设计开发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58" y="4571203"/>
            <a:ext cx="2676634" cy="171611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49" y="4605349"/>
            <a:ext cx="19050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3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5482816" y="217048"/>
            <a:ext cx="2124000" cy="468000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r>
              <a:rPr lang="zh-CN" altLang="en-US" sz="20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rPr>
              <a:t>微课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346160" y="217048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453524" y="217047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620464" y="404664"/>
            <a:ext cx="371916" cy="280384"/>
          </a:xfrm>
          <a:prstGeom prst="parallelogram">
            <a:avLst>
              <a:gd name="adj" fmla="val 8141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06000" y="217049"/>
            <a:ext cx="153931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17049"/>
            <a:ext cx="4571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20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30000" y="637200"/>
            <a:ext cx="360040" cy="45719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9832" y="637200"/>
            <a:ext cx="4176464" cy="541568"/>
            <a:chOff x="2477927" y="5767752"/>
            <a:chExt cx="6164894" cy="541568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2477927" y="6309320"/>
              <a:ext cx="5899408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diamond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377335" y="5767752"/>
              <a:ext cx="265486" cy="541568"/>
            </a:xfrm>
            <a:prstGeom prst="line">
              <a:avLst/>
            </a:prstGeom>
            <a:ln>
              <a:solidFill>
                <a:srgbClr val="FF9900"/>
              </a:solidFill>
              <a:headEnd w="lg" len="lg"/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椭圆 13"/>
          <p:cNvSpPr/>
          <p:nvPr/>
        </p:nvSpPr>
        <p:spPr>
          <a:xfrm>
            <a:off x="6588256" y="1052768"/>
            <a:ext cx="288000" cy="28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809436"/>
            <a:ext cx="316835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zh-CN" altLang="en-US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微课的典型应用案例</a:t>
            </a:r>
          </a:p>
        </p:txBody>
      </p:sp>
      <p:sp>
        <p:nvSpPr>
          <p:cNvPr id="27" name="线形标注 1 5"/>
          <p:cNvSpPr>
            <a:spLocks/>
          </p:cNvSpPr>
          <p:nvPr/>
        </p:nvSpPr>
        <p:spPr bwMode="auto">
          <a:xfrm>
            <a:off x="3571875" y="4707731"/>
            <a:ext cx="2214563" cy="2214563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38333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28" name="线形标注 1(无边框) 6"/>
          <p:cNvSpPr>
            <a:spLocks/>
          </p:cNvSpPr>
          <p:nvPr/>
        </p:nvSpPr>
        <p:spPr bwMode="auto">
          <a:xfrm>
            <a:off x="4214813" y="1564481"/>
            <a:ext cx="1428750" cy="584200"/>
          </a:xfrm>
          <a:prstGeom prst="callout1">
            <a:avLst>
              <a:gd name="adj1" fmla="val 18750"/>
              <a:gd name="adj2" fmla="val -8333"/>
              <a:gd name="adj3" fmla="val 112500"/>
              <a:gd name="adj4" fmla="val -38333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1" name="内容占位符 2"/>
          <p:cNvSpPr txBox="1">
            <a:spLocks/>
          </p:cNvSpPr>
          <p:nvPr/>
        </p:nvSpPr>
        <p:spPr>
          <a:xfrm>
            <a:off x="352103" y="1802234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23528" y="1444724"/>
            <a:ext cx="8283575" cy="4576564"/>
            <a:chOff x="323528" y="1124744"/>
            <a:chExt cx="8283575" cy="4576564"/>
          </a:xfrm>
        </p:grpSpPr>
        <p:sp>
          <p:nvSpPr>
            <p:cNvPr id="30" name="标题 1"/>
            <p:cNvSpPr txBox="1">
              <a:spLocks/>
            </p:cNvSpPr>
            <p:nvPr/>
          </p:nvSpPr>
          <p:spPr>
            <a:xfrm>
              <a:off x="352103" y="1124744"/>
              <a:ext cx="8229600" cy="11430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dirty="0">
                  <a:solidFill>
                    <a:srgbClr val="FF9900"/>
                  </a:solidFill>
                  <a:latin typeface="微软雅黑" pitchFamily="34" charset="-122"/>
                  <a:ea typeface="微软雅黑" pitchFamily="34" charset="-122"/>
                </a:rPr>
                <a:t>Flip the video</a:t>
              </a:r>
              <a:endParaRPr lang="zh-CN" altLang="en-US" sz="3600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1700808"/>
              <a:ext cx="8283575" cy="40005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sp>
        <p:nvSpPr>
          <p:cNvPr id="34" name="云形 33"/>
          <p:cNvSpPr/>
          <p:nvPr/>
        </p:nvSpPr>
        <p:spPr bwMode="auto">
          <a:xfrm>
            <a:off x="1400796" y="1646414"/>
            <a:ext cx="7056784" cy="5200471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      它让每个用户都可以成为视频个性化课程设计者。这套工具以任意一段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TED-Ed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TEDx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TED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视频，甚至是任意一段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</a:rPr>
              <a:t>Youtube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上的视频为教程基础，每个用户可以修改其名称、简介、即时练习、思考题、拓展资源等内容，还可以在最后补充一段结语。完成编辑并发布课程后，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TED-Ed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将为这段课程分配一个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URL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，制作者可将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URL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传给自己的学习者以完成这段课程的学习。制作者也可以通过统计界面看到有多少学习者参与这段课程，他们回答问题的情况如何。</a:t>
            </a:r>
          </a:p>
        </p:txBody>
      </p:sp>
      <p:grpSp>
        <p:nvGrpSpPr>
          <p:cNvPr id="15" name="组合 29"/>
          <p:cNvGrpSpPr/>
          <p:nvPr/>
        </p:nvGrpSpPr>
        <p:grpSpPr>
          <a:xfrm>
            <a:off x="59734" y="5277458"/>
            <a:ext cx="4800298" cy="1569660"/>
            <a:chOff x="8628686" y="5243102"/>
            <a:chExt cx="4800298" cy="1569660"/>
          </a:xfrm>
        </p:grpSpPr>
        <p:sp>
          <p:nvSpPr>
            <p:cNvPr id="33" name="TextBox 32"/>
            <p:cNvSpPr txBox="1"/>
            <p:nvPr/>
          </p:nvSpPr>
          <p:spPr>
            <a:xfrm>
              <a:off x="8628686" y="5243102"/>
              <a:ext cx="40781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b="1" i="1" dirty="0">
                  <a:solidFill>
                    <a:srgbClr val="FC62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ea typeface="DFPYeaSong-B5" pitchFamily="18" charset="-120"/>
                </a:rPr>
                <a:t>2</a:t>
              </a:r>
              <a:endParaRPr lang="zh-CN" altLang="en-US" sz="9600" b="1" i="1" dirty="0">
                <a:solidFill>
                  <a:srgbClr val="FC6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ea typeface="DFPYeaSong-B5" pitchFamily="18" charset="-120"/>
              </a:endParaRPr>
            </a:p>
          </p:txBody>
        </p:sp>
        <p:grpSp>
          <p:nvGrpSpPr>
            <p:cNvPr id="16" name="组合 33"/>
            <p:cNvGrpSpPr/>
            <p:nvPr/>
          </p:nvGrpSpPr>
          <p:grpSpPr>
            <a:xfrm>
              <a:off x="8748464" y="5629533"/>
              <a:ext cx="3168352" cy="1080120"/>
              <a:chOff x="8748464" y="5629533"/>
              <a:chExt cx="3168352" cy="1080120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8748464" y="6525344"/>
                <a:ext cx="3168352" cy="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8928523" y="5629533"/>
                <a:ext cx="0" cy="108012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35" name="矩形 34"/>
            <p:cNvSpPr>
              <a:spLocks noChangeArrowheads="1"/>
            </p:cNvSpPr>
            <p:nvPr/>
          </p:nvSpPr>
          <p:spPr bwMode="auto">
            <a:xfrm>
              <a:off x="9612637" y="6170528"/>
              <a:ext cx="38163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  <a:spcAft>
                  <a:spcPts val="60"/>
                </a:spcAft>
              </a:pPr>
              <a:r>
                <a:rPr lang="en-US" altLang="zh-CN" kern="0" dirty="0" err="1" smtClean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TEDEd</a:t>
              </a:r>
              <a:endParaRPr lang="zh-CN" altLang="en-US" kern="0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2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4" grpId="0" animBg="1"/>
      <p:bldP spid="3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合 95"/>
          <p:cNvGrpSpPr/>
          <p:nvPr/>
        </p:nvGrpSpPr>
        <p:grpSpPr>
          <a:xfrm>
            <a:off x="3059832" y="637200"/>
            <a:ext cx="4176464" cy="541568"/>
            <a:chOff x="2477927" y="5767752"/>
            <a:chExt cx="6164894" cy="541568"/>
          </a:xfrm>
        </p:grpSpPr>
        <p:cxnSp>
          <p:nvCxnSpPr>
            <p:cNvPr id="97" name="直接连接符 96"/>
            <p:cNvCxnSpPr/>
            <p:nvPr/>
          </p:nvCxnSpPr>
          <p:spPr>
            <a:xfrm flipH="1">
              <a:off x="2477927" y="6309320"/>
              <a:ext cx="5899408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diamond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8377335" y="5767752"/>
              <a:ext cx="265486" cy="541568"/>
            </a:xfrm>
            <a:prstGeom prst="line">
              <a:avLst/>
            </a:prstGeom>
            <a:ln>
              <a:solidFill>
                <a:srgbClr val="FF9900"/>
              </a:solidFill>
              <a:headEnd w="lg" len="lg"/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0" name="组合 89"/>
          <p:cNvGrpSpPr/>
          <p:nvPr/>
        </p:nvGrpSpPr>
        <p:grpSpPr>
          <a:xfrm>
            <a:off x="59734" y="5277458"/>
            <a:ext cx="4800298" cy="1569660"/>
            <a:chOff x="8628686" y="5243102"/>
            <a:chExt cx="4800298" cy="1569660"/>
          </a:xfrm>
        </p:grpSpPr>
        <p:sp>
          <p:nvSpPr>
            <p:cNvPr id="91" name="TextBox 90"/>
            <p:cNvSpPr txBox="1"/>
            <p:nvPr/>
          </p:nvSpPr>
          <p:spPr>
            <a:xfrm>
              <a:off x="8628686" y="5243102"/>
              <a:ext cx="40781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b="1" i="1" dirty="0" smtClean="0">
                  <a:solidFill>
                    <a:srgbClr val="FC62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ea typeface="DFPYeaSong-B5" pitchFamily="18" charset="-120"/>
                </a:rPr>
                <a:t>3</a:t>
              </a:r>
              <a:endParaRPr lang="zh-CN" altLang="en-US" sz="9600" b="1" i="1" dirty="0">
                <a:solidFill>
                  <a:srgbClr val="FC6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ea typeface="DFPYeaSong-B5" pitchFamily="18" charset="-12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748464" y="5629533"/>
              <a:ext cx="3168352" cy="1080120"/>
              <a:chOff x="8748464" y="5629533"/>
              <a:chExt cx="3168352" cy="1080120"/>
            </a:xfrm>
          </p:grpSpPr>
          <p:cxnSp>
            <p:nvCxnSpPr>
              <p:cNvPr id="94" name="直接连接符 93"/>
              <p:cNvCxnSpPr/>
              <p:nvPr/>
            </p:nvCxnSpPr>
            <p:spPr>
              <a:xfrm>
                <a:off x="8748464" y="6525344"/>
                <a:ext cx="3168352" cy="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8928523" y="5629533"/>
                <a:ext cx="0" cy="108012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93" name="矩形 92"/>
            <p:cNvSpPr>
              <a:spLocks noChangeArrowheads="1"/>
            </p:cNvSpPr>
            <p:nvPr/>
          </p:nvSpPr>
          <p:spPr bwMode="auto">
            <a:xfrm>
              <a:off x="9612637" y="6170528"/>
              <a:ext cx="38163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  <a:spcAft>
                  <a:spcPts val="60"/>
                </a:spcAft>
              </a:pPr>
              <a:r>
                <a:rPr lang="zh-CN" altLang="en-US" kern="0" dirty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优酷网易等公开课</a:t>
              </a:r>
            </a:p>
          </p:txBody>
        </p:sp>
      </p:grpSp>
      <p:sp>
        <p:nvSpPr>
          <p:cNvPr id="4" name="Freeform 7"/>
          <p:cNvSpPr>
            <a:spLocks/>
          </p:cNvSpPr>
          <p:nvPr/>
        </p:nvSpPr>
        <p:spPr bwMode="auto">
          <a:xfrm>
            <a:off x="5482816" y="217048"/>
            <a:ext cx="2124000" cy="468000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r>
              <a:rPr lang="zh-CN" altLang="en-US" sz="20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rPr>
              <a:t>微课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346160" y="217048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453524" y="217047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620464" y="404664"/>
            <a:ext cx="371916" cy="280384"/>
          </a:xfrm>
          <a:prstGeom prst="parallelogram">
            <a:avLst>
              <a:gd name="adj" fmla="val 8141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06000" y="217049"/>
            <a:ext cx="153931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17049"/>
            <a:ext cx="4571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20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30000" y="637200"/>
            <a:ext cx="360040" cy="45719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6588256" y="1052768"/>
            <a:ext cx="288000" cy="28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275856" y="809436"/>
            <a:ext cx="316835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zh-CN" altLang="en-US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微课的典型应用案例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14" y="1533124"/>
            <a:ext cx="59340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10" y="2596280"/>
            <a:ext cx="5992812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53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合 95"/>
          <p:cNvGrpSpPr/>
          <p:nvPr/>
        </p:nvGrpSpPr>
        <p:grpSpPr>
          <a:xfrm>
            <a:off x="3059832" y="637200"/>
            <a:ext cx="4176464" cy="541568"/>
            <a:chOff x="2477927" y="5767752"/>
            <a:chExt cx="6164894" cy="541568"/>
          </a:xfrm>
        </p:grpSpPr>
        <p:cxnSp>
          <p:nvCxnSpPr>
            <p:cNvPr id="97" name="直接连接符 96"/>
            <p:cNvCxnSpPr/>
            <p:nvPr/>
          </p:nvCxnSpPr>
          <p:spPr>
            <a:xfrm flipH="1">
              <a:off x="2477927" y="6309320"/>
              <a:ext cx="5899408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diamond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8377335" y="5767752"/>
              <a:ext cx="265486" cy="541568"/>
            </a:xfrm>
            <a:prstGeom prst="line">
              <a:avLst/>
            </a:prstGeom>
            <a:ln>
              <a:solidFill>
                <a:srgbClr val="FF9900"/>
              </a:solidFill>
              <a:headEnd w="lg" len="lg"/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0" name="组合 89"/>
          <p:cNvGrpSpPr/>
          <p:nvPr/>
        </p:nvGrpSpPr>
        <p:grpSpPr>
          <a:xfrm>
            <a:off x="59734" y="5277458"/>
            <a:ext cx="4800298" cy="1569660"/>
            <a:chOff x="8628686" y="5243102"/>
            <a:chExt cx="4800298" cy="1569660"/>
          </a:xfrm>
        </p:grpSpPr>
        <p:sp>
          <p:nvSpPr>
            <p:cNvPr id="91" name="TextBox 90"/>
            <p:cNvSpPr txBox="1"/>
            <p:nvPr/>
          </p:nvSpPr>
          <p:spPr>
            <a:xfrm>
              <a:off x="8628686" y="5243102"/>
              <a:ext cx="40781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b="1" i="1" dirty="0" smtClean="0">
                  <a:solidFill>
                    <a:srgbClr val="FC62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ea typeface="DFPYeaSong-B5" pitchFamily="18" charset="-120"/>
                </a:rPr>
                <a:t>4</a:t>
              </a:r>
              <a:endParaRPr lang="zh-CN" altLang="en-US" sz="9600" b="1" i="1" dirty="0">
                <a:solidFill>
                  <a:srgbClr val="FC6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ea typeface="DFPYeaSong-B5" pitchFamily="18" charset="-12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748464" y="5629533"/>
              <a:ext cx="3168352" cy="1080120"/>
              <a:chOff x="8748464" y="5629533"/>
              <a:chExt cx="3168352" cy="1080120"/>
            </a:xfrm>
          </p:grpSpPr>
          <p:cxnSp>
            <p:nvCxnSpPr>
              <p:cNvPr id="94" name="直接连接符 93"/>
              <p:cNvCxnSpPr/>
              <p:nvPr/>
            </p:nvCxnSpPr>
            <p:spPr>
              <a:xfrm>
                <a:off x="8748464" y="6525344"/>
                <a:ext cx="3168352" cy="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8928523" y="5629533"/>
                <a:ext cx="0" cy="108012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93" name="矩形 92"/>
            <p:cNvSpPr>
              <a:spLocks noChangeArrowheads="1"/>
            </p:cNvSpPr>
            <p:nvPr/>
          </p:nvSpPr>
          <p:spPr bwMode="auto">
            <a:xfrm>
              <a:off x="9612637" y="6170528"/>
              <a:ext cx="38163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  <a:spcAft>
                  <a:spcPts val="60"/>
                </a:spcAft>
              </a:pPr>
              <a:r>
                <a:rPr lang="zh-CN" altLang="en-US" kern="0" dirty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微课网（</a:t>
              </a:r>
              <a:r>
                <a:rPr lang="en-US" altLang="zh-CN" kern="0" dirty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http://course.vko.cn</a:t>
              </a:r>
              <a:r>
                <a:rPr lang="zh-CN" altLang="en-US" kern="0" dirty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）</a:t>
              </a:r>
            </a:p>
          </p:txBody>
        </p:sp>
      </p:grpSp>
      <p:sp>
        <p:nvSpPr>
          <p:cNvPr id="4" name="Freeform 7"/>
          <p:cNvSpPr>
            <a:spLocks/>
          </p:cNvSpPr>
          <p:nvPr/>
        </p:nvSpPr>
        <p:spPr bwMode="auto">
          <a:xfrm>
            <a:off x="5482816" y="217048"/>
            <a:ext cx="2124000" cy="468000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r>
              <a:rPr lang="zh-CN" altLang="en-US" sz="20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rPr>
              <a:t>微课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346160" y="217048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453524" y="217047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620464" y="404664"/>
            <a:ext cx="371916" cy="280384"/>
          </a:xfrm>
          <a:prstGeom prst="parallelogram">
            <a:avLst>
              <a:gd name="adj" fmla="val 8141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06000" y="217049"/>
            <a:ext cx="153931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17049"/>
            <a:ext cx="4571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20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30000" y="637200"/>
            <a:ext cx="360040" cy="45719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6588256" y="1052768"/>
            <a:ext cx="288000" cy="28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275856" y="809436"/>
            <a:ext cx="316835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zh-CN" altLang="en-US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微课的典型应用案例</a:t>
            </a: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134371" cy="413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98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5482816" y="217048"/>
            <a:ext cx="2124000" cy="468000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r>
              <a:rPr lang="zh-CN" altLang="en-US" sz="20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rPr>
              <a:t>微课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346160" y="217048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453524" y="217047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620464" y="404664"/>
            <a:ext cx="371916" cy="280384"/>
          </a:xfrm>
          <a:prstGeom prst="parallelogram">
            <a:avLst>
              <a:gd name="adj" fmla="val 8141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06000" y="217049"/>
            <a:ext cx="153931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17049"/>
            <a:ext cx="4571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20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30000" y="637200"/>
            <a:ext cx="360040" cy="45719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9832" y="637200"/>
            <a:ext cx="4176464" cy="541568"/>
            <a:chOff x="2477927" y="5767752"/>
            <a:chExt cx="6164894" cy="541568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2477927" y="6309320"/>
              <a:ext cx="5899408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diamond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377335" y="5767752"/>
              <a:ext cx="265486" cy="541568"/>
            </a:xfrm>
            <a:prstGeom prst="line">
              <a:avLst/>
            </a:prstGeom>
            <a:ln>
              <a:solidFill>
                <a:srgbClr val="FF9900"/>
              </a:solidFill>
              <a:headEnd w="lg" len="lg"/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275856" y="809436"/>
            <a:ext cx="316835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zh-CN" altLang="en-US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微课的典型应用案例</a:t>
            </a: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49" y="1628800"/>
            <a:ext cx="7334965" cy="428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椭圆 24"/>
          <p:cNvSpPr/>
          <p:nvPr/>
        </p:nvSpPr>
        <p:spPr>
          <a:xfrm>
            <a:off x="6588256" y="1052768"/>
            <a:ext cx="288000" cy="28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9734" y="5277458"/>
            <a:ext cx="4800298" cy="1569660"/>
            <a:chOff x="8628686" y="5243102"/>
            <a:chExt cx="4800298" cy="1569660"/>
          </a:xfrm>
        </p:grpSpPr>
        <p:sp>
          <p:nvSpPr>
            <p:cNvPr id="20" name="TextBox 19"/>
            <p:cNvSpPr txBox="1"/>
            <p:nvPr/>
          </p:nvSpPr>
          <p:spPr>
            <a:xfrm>
              <a:off x="8628686" y="5243102"/>
              <a:ext cx="40781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b="1" i="1" dirty="0" smtClean="0">
                  <a:solidFill>
                    <a:srgbClr val="FC62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ea typeface="DFPYeaSong-B5" pitchFamily="18" charset="-120"/>
                </a:rPr>
                <a:t>5</a:t>
              </a:r>
              <a:endParaRPr lang="zh-CN" altLang="en-US" sz="9600" b="1" i="1" dirty="0">
                <a:solidFill>
                  <a:srgbClr val="FC6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ea typeface="DFPYeaSong-B5" pitchFamily="18" charset="-12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8748464" y="5629533"/>
              <a:ext cx="3323320" cy="1080120"/>
              <a:chOff x="8748464" y="5629533"/>
              <a:chExt cx="3323320" cy="1080120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8748464" y="6525344"/>
                <a:ext cx="3323320" cy="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8928523" y="5629533"/>
                <a:ext cx="0" cy="108012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9612637" y="6170528"/>
              <a:ext cx="38163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  <a:spcAft>
                  <a:spcPts val="60"/>
                </a:spcAft>
              </a:pPr>
              <a:r>
                <a:rPr lang="zh-CN" altLang="en-US" kern="0" dirty="0" smtClean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教育大发现社区</a:t>
              </a:r>
              <a:endParaRPr lang="zh-CN" altLang="en-US" kern="0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4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5482816" y="217048"/>
            <a:ext cx="2124000" cy="468000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r>
              <a:rPr lang="zh-CN" altLang="en-US" sz="20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rPr>
              <a:t>微课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346160" y="217048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453524" y="217047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620464" y="404664"/>
            <a:ext cx="371916" cy="280384"/>
          </a:xfrm>
          <a:prstGeom prst="parallelogram">
            <a:avLst>
              <a:gd name="adj" fmla="val 8141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06000" y="217049"/>
            <a:ext cx="153931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17049"/>
            <a:ext cx="4571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20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30000" y="637200"/>
            <a:ext cx="360040" cy="45719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9832" y="637200"/>
            <a:ext cx="4176464" cy="541568"/>
            <a:chOff x="2477927" y="5767752"/>
            <a:chExt cx="6164894" cy="541568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2477927" y="6309320"/>
              <a:ext cx="5899408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diamond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377335" y="5767752"/>
              <a:ext cx="265486" cy="541568"/>
            </a:xfrm>
            <a:prstGeom prst="line">
              <a:avLst/>
            </a:prstGeom>
            <a:ln>
              <a:solidFill>
                <a:srgbClr val="FF9900"/>
              </a:solidFill>
              <a:headEnd w="lg" len="lg"/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275856" y="809436"/>
            <a:ext cx="316835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zh-CN" altLang="en-US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微课的典型应用案例</a:t>
            </a:r>
          </a:p>
        </p:txBody>
      </p:sp>
      <p:grpSp>
        <p:nvGrpSpPr>
          <p:cNvPr id="14" name="组合 17"/>
          <p:cNvGrpSpPr/>
          <p:nvPr/>
        </p:nvGrpSpPr>
        <p:grpSpPr>
          <a:xfrm>
            <a:off x="59734" y="5277458"/>
            <a:ext cx="4800298" cy="1569660"/>
            <a:chOff x="8628686" y="5243102"/>
            <a:chExt cx="4800298" cy="1569660"/>
          </a:xfrm>
        </p:grpSpPr>
        <p:sp>
          <p:nvSpPr>
            <p:cNvPr id="20" name="TextBox 19"/>
            <p:cNvSpPr txBox="1"/>
            <p:nvPr/>
          </p:nvSpPr>
          <p:spPr>
            <a:xfrm>
              <a:off x="8628686" y="5243102"/>
              <a:ext cx="40781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b="1" i="1" dirty="0" smtClean="0">
                  <a:solidFill>
                    <a:srgbClr val="FC62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ea typeface="DFPYeaSong-B5" pitchFamily="18" charset="-120"/>
                </a:rPr>
                <a:t>6</a:t>
              </a:r>
              <a:endParaRPr lang="zh-CN" altLang="en-US" sz="9600" b="1" i="1" dirty="0">
                <a:solidFill>
                  <a:srgbClr val="FC6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ea typeface="DFPYeaSong-B5" pitchFamily="18" charset="-120"/>
              </a:endParaRPr>
            </a:p>
          </p:txBody>
        </p:sp>
        <p:grpSp>
          <p:nvGrpSpPr>
            <p:cNvPr id="15" name="组合 20"/>
            <p:cNvGrpSpPr/>
            <p:nvPr/>
          </p:nvGrpSpPr>
          <p:grpSpPr>
            <a:xfrm>
              <a:off x="8748464" y="5629533"/>
              <a:ext cx="1800200" cy="1080120"/>
              <a:chOff x="8748464" y="5629533"/>
              <a:chExt cx="1800200" cy="1080120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8748464" y="6525344"/>
                <a:ext cx="1800200" cy="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8928523" y="5629533"/>
                <a:ext cx="0" cy="108012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9612637" y="6170528"/>
              <a:ext cx="38163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  <a:spcAft>
                  <a:spcPts val="60"/>
                </a:spcAft>
              </a:pPr>
              <a:r>
                <a:rPr lang="zh-CN" altLang="en-US" kern="0" dirty="0" smtClean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学习元</a:t>
              </a:r>
              <a:endParaRPr lang="zh-CN" altLang="en-US" kern="0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6588256" y="1052768"/>
            <a:ext cx="288000" cy="28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7569133" cy="448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63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2"/>
          <p:cNvSpPr txBox="1">
            <a:spLocks noChangeArrowheads="1"/>
          </p:cNvSpPr>
          <p:nvPr/>
        </p:nvSpPr>
        <p:spPr bwMode="black">
          <a:xfrm>
            <a:off x="35496" y="1268760"/>
            <a:ext cx="649128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lvl="1" defTabSz="720725" eaLnBrk="0" hangingPunct="0">
              <a:defRPr sz="2000" b="0">
                <a:solidFill>
                  <a:srgbClr val="FC6204"/>
                </a:solidFill>
                <a:latin typeface="方正粗倩简体" pitchFamily="65" charset="-122"/>
                <a:ea typeface="方正粗倩简体" pitchFamily="65" charset="-122"/>
                <a:cs typeface="Arial" pitchFamily="34" charset="0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000" dirty="0">
                <a:solidFill>
                  <a:srgbClr val="FC6204"/>
                </a:solidFill>
                <a:latin typeface="方正粗倩简体" pitchFamily="65" charset="-122"/>
                <a:ea typeface="方正粗倩简体" pitchFamily="65" charset="-122"/>
                <a:cs typeface="Arial" pitchFamily="34" charset="0"/>
              </a:rPr>
              <a:t>3.1 </a:t>
            </a:r>
            <a:r>
              <a:rPr lang="zh-CN" altLang="en-US" sz="2000" dirty="0">
                <a:solidFill>
                  <a:srgbClr val="FC6204"/>
                </a:solidFill>
                <a:latin typeface="方正粗倩简体" pitchFamily="65" charset="-122"/>
                <a:ea typeface="方正粗倩简体" pitchFamily="65" charset="-122"/>
                <a:cs typeface="Arial" pitchFamily="34" charset="0"/>
              </a:rPr>
              <a:t>基于</a:t>
            </a:r>
            <a:r>
              <a:rPr lang="zh-CN" altLang="en-US" sz="2000" dirty="0" smtClean="0">
                <a:solidFill>
                  <a:srgbClr val="FC6204"/>
                </a:solidFill>
                <a:latin typeface="方正粗倩简体" pitchFamily="65" charset="-122"/>
                <a:ea typeface="方正粗倩简体" pitchFamily="65" charset="-122"/>
                <a:cs typeface="Arial" pitchFamily="34" charset="0"/>
              </a:rPr>
              <a:t>微课的</a:t>
            </a:r>
            <a:r>
              <a:rPr lang="zh-CN" altLang="en-US" sz="2000" dirty="0">
                <a:solidFill>
                  <a:srgbClr val="FC6204"/>
                </a:solidFill>
                <a:latin typeface="方正粗倩简体" pitchFamily="65" charset="-122"/>
                <a:ea typeface="方正粗倩简体" pitchFamily="65" charset="-122"/>
                <a:cs typeface="Arial" pitchFamily="34" charset="0"/>
              </a:rPr>
              <a:t>教师培训</a:t>
            </a:r>
            <a:endParaRPr lang="ko-KR" altLang="en-US" sz="2000" dirty="0">
              <a:solidFill>
                <a:srgbClr val="FC6204"/>
              </a:solidFill>
              <a:latin typeface="方正粗倩简体" pitchFamily="65" charset="-122"/>
              <a:ea typeface="方正粗倩简体" pitchFamily="65" charset="-122"/>
              <a:cs typeface="Arial" pitchFamily="34" charset="0"/>
            </a:endParaRPr>
          </a:p>
        </p:txBody>
      </p:sp>
      <p:grpSp>
        <p:nvGrpSpPr>
          <p:cNvPr id="17" name="组合 14"/>
          <p:cNvGrpSpPr/>
          <p:nvPr/>
        </p:nvGrpSpPr>
        <p:grpSpPr>
          <a:xfrm>
            <a:off x="1018541" y="1772816"/>
            <a:ext cx="7378827" cy="4099023"/>
            <a:chOff x="811213" y="1989138"/>
            <a:chExt cx="8007350" cy="4448175"/>
          </a:xfrm>
        </p:grpSpPr>
        <p:sp>
          <p:nvSpPr>
            <p:cNvPr id="92" name="Line 19"/>
            <p:cNvSpPr>
              <a:spLocks noChangeShapeType="1"/>
            </p:cNvSpPr>
            <p:nvPr/>
          </p:nvSpPr>
          <p:spPr bwMode="auto">
            <a:xfrm>
              <a:off x="1692275" y="4149725"/>
              <a:ext cx="6518275" cy="0"/>
            </a:xfrm>
            <a:prstGeom prst="line">
              <a:avLst/>
            </a:prstGeom>
            <a:noFill/>
            <a:ln w="38100" cap="rnd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Line 20"/>
            <p:cNvSpPr>
              <a:spLocks noChangeShapeType="1"/>
            </p:cNvSpPr>
            <p:nvPr/>
          </p:nvSpPr>
          <p:spPr bwMode="auto">
            <a:xfrm flipV="1">
              <a:off x="1725613" y="5256213"/>
              <a:ext cx="6518275" cy="3175"/>
            </a:xfrm>
            <a:prstGeom prst="line">
              <a:avLst/>
            </a:prstGeom>
            <a:noFill/>
            <a:ln w="38100" cap="rnd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Line 18"/>
            <p:cNvSpPr>
              <a:spLocks noChangeShapeType="1"/>
            </p:cNvSpPr>
            <p:nvPr/>
          </p:nvSpPr>
          <p:spPr bwMode="auto">
            <a:xfrm flipV="1">
              <a:off x="1692275" y="2852738"/>
              <a:ext cx="6551613" cy="44450"/>
            </a:xfrm>
            <a:prstGeom prst="line">
              <a:avLst/>
            </a:prstGeom>
            <a:noFill/>
            <a:ln w="38100" cap="rnd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8" name="Group 43"/>
            <p:cNvGrpSpPr>
              <a:grpSpLocks/>
            </p:cNvGrpSpPr>
            <p:nvPr/>
          </p:nvGrpSpPr>
          <p:grpSpPr bwMode="auto">
            <a:xfrm>
              <a:off x="811213" y="1989138"/>
              <a:ext cx="1744662" cy="4103687"/>
              <a:chOff x="511" y="1253"/>
              <a:chExt cx="1099" cy="2585"/>
            </a:xfrm>
          </p:grpSpPr>
          <p:cxnSp>
            <p:nvCxnSpPr>
              <p:cNvPr id="96" name="AutoShape 16"/>
              <p:cNvCxnSpPr>
                <a:cxnSpLocks noChangeShapeType="1"/>
                <a:stCxn id="106" idx="11"/>
                <a:endCxn id="111" idx="0"/>
              </p:cNvCxnSpPr>
              <p:nvPr/>
            </p:nvCxnSpPr>
            <p:spPr bwMode="gray">
              <a:xfrm>
                <a:off x="1049" y="2351"/>
                <a:ext cx="3" cy="362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" name="AutoShape 17"/>
              <p:cNvCxnSpPr>
                <a:cxnSpLocks noChangeShapeType="1"/>
                <a:stCxn id="110" idx="11"/>
                <a:endCxn id="109" idx="0"/>
              </p:cNvCxnSpPr>
              <p:nvPr/>
            </p:nvCxnSpPr>
            <p:spPr bwMode="gray">
              <a:xfrm>
                <a:off x="1049" y="3072"/>
                <a:ext cx="3" cy="366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8" name="AutoShape 15"/>
              <p:cNvCxnSpPr>
                <a:cxnSpLocks noChangeShapeType="1"/>
              </p:cNvCxnSpPr>
              <p:nvPr/>
            </p:nvCxnSpPr>
            <p:spPr bwMode="gray">
              <a:xfrm>
                <a:off x="1066" y="1570"/>
                <a:ext cx="1" cy="417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" name="Group 42"/>
              <p:cNvGrpSpPr>
                <a:grpSpLocks/>
              </p:cNvGrpSpPr>
              <p:nvPr/>
            </p:nvGrpSpPr>
            <p:grpSpPr bwMode="auto">
              <a:xfrm>
                <a:off x="511" y="1987"/>
                <a:ext cx="1082" cy="1851"/>
                <a:chOff x="511" y="1987"/>
                <a:chExt cx="1082" cy="1851"/>
              </a:xfrm>
            </p:grpSpPr>
            <p:grpSp>
              <p:nvGrpSpPr>
                <p:cNvPr id="25" name="Group 9"/>
                <p:cNvGrpSpPr>
                  <a:grpSpLocks/>
                </p:cNvGrpSpPr>
                <p:nvPr/>
              </p:nvGrpSpPr>
              <p:grpSpPr bwMode="auto">
                <a:xfrm>
                  <a:off x="511" y="2713"/>
                  <a:ext cx="1082" cy="405"/>
                  <a:chOff x="816" y="2304"/>
                  <a:chExt cx="1440" cy="448"/>
                </a:xfrm>
              </p:grpSpPr>
              <p:sp>
                <p:nvSpPr>
                  <p:cNvPr id="110" name="Freeform 10"/>
                  <p:cNvSpPr>
                    <a:spLocks/>
                  </p:cNvSpPr>
                  <p:nvPr/>
                </p:nvSpPr>
                <p:spPr bwMode="gray">
                  <a:xfrm>
                    <a:off x="901" y="2562"/>
                    <a:ext cx="1270" cy="190"/>
                  </a:xfrm>
                  <a:custGeom>
                    <a:avLst/>
                    <a:gdLst>
                      <a:gd name="T0" fmla="*/ 6509 w 1120"/>
                      <a:gd name="T1" fmla="*/ 5 h 252"/>
                      <a:gd name="T2" fmla="*/ 6480 w 1120"/>
                      <a:gd name="T3" fmla="*/ 5 h 252"/>
                      <a:gd name="T4" fmla="*/ 6386 w 1120"/>
                      <a:gd name="T5" fmla="*/ 5 h 252"/>
                      <a:gd name="T6" fmla="*/ 6242 w 1120"/>
                      <a:gd name="T7" fmla="*/ 5 h 252"/>
                      <a:gd name="T8" fmla="*/ 6035 w 1120"/>
                      <a:gd name="T9" fmla="*/ 5 h 252"/>
                      <a:gd name="T10" fmla="*/ 5767 w 1120"/>
                      <a:gd name="T11" fmla="*/ 5 h 252"/>
                      <a:gd name="T12" fmla="*/ 5455 w 1120"/>
                      <a:gd name="T13" fmla="*/ 5 h 252"/>
                      <a:gd name="T14" fmla="*/ 5090 w 1120"/>
                      <a:gd name="T15" fmla="*/ 5 h 252"/>
                      <a:gd name="T16" fmla="*/ 4679 w 1120"/>
                      <a:gd name="T17" fmla="*/ 4 h 252"/>
                      <a:gd name="T18" fmla="*/ 4244 w 1120"/>
                      <a:gd name="T19" fmla="*/ 4 h 252"/>
                      <a:gd name="T20" fmla="*/ 3754 w 1120"/>
                      <a:gd name="T21" fmla="*/ 4 h 252"/>
                      <a:gd name="T22" fmla="*/ 3224 w 1120"/>
                      <a:gd name="T23" fmla="*/ 4 h 252"/>
                      <a:gd name="T24" fmla="*/ 2704 w 1120"/>
                      <a:gd name="T25" fmla="*/ 4 h 252"/>
                      <a:gd name="T26" fmla="*/ 2227 w 1120"/>
                      <a:gd name="T27" fmla="*/ 4 h 252"/>
                      <a:gd name="T28" fmla="*/ 1788 w 1120"/>
                      <a:gd name="T29" fmla="*/ 4 h 252"/>
                      <a:gd name="T30" fmla="*/ 1383 w 1120"/>
                      <a:gd name="T31" fmla="*/ 5 h 252"/>
                      <a:gd name="T32" fmla="*/ 1038 w 1120"/>
                      <a:gd name="T33" fmla="*/ 5 h 252"/>
                      <a:gd name="T34" fmla="*/ 733 w 1120"/>
                      <a:gd name="T35" fmla="*/ 5 h 252"/>
                      <a:gd name="T36" fmla="*/ 472 w 1120"/>
                      <a:gd name="T37" fmla="*/ 5 h 252"/>
                      <a:gd name="T38" fmla="*/ 269 w 1120"/>
                      <a:gd name="T39" fmla="*/ 5 h 252"/>
                      <a:gd name="T40" fmla="*/ 113 w 1120"/>
                      <a:gd name="T41" fmla="*/ 5 h 252"/>
                      <a:gd name="T42" fmla="*/ 33 w 1120"/>
                      <a:gd name="T43" fmla="*/ 5 h 252"/>
                      <a:gd name="T44" fmla="*/ 0 w 1120"/>
                      <a:gd name="T45" fmla="*/ 5 h 252"/>
                      <a:gd name="T46" fmla="*/ 0 w 1120"/>
                      <a:gd name="T47" fmla="*/ 2 h 252"/>
                      <a:gd name="T48" fmla="*/ 3251 w 1120"/>
                      <a:gd name="T49" fmla="*/ 0 h 252"/>
                      <a:gd name="T50" fmla="*/ 6509 w 1120"/>
                      <a:gd name="T51" fmla="*/ 2 h 252"/>
                      <a:gd name="T52" fmla="*/ 6509 w 1120"/>
                      <a:gd name="T53" fmla="*/ 5 h 252"/>
                      <a:gd name="T54" fmla="*/ 6509 w 1120"/>
                      <a:gd name="T55" fmla="*/ 5 h 25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120"/>
                      <a:gd name="T85" fmla="*/ 0 h 252"/>
                      <a:gd name="T86" fmla="*/ 1120 w 1120"/>
                      <a:gd name="T87" fmla="*/ 252 h 25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120" h="252">
                        <a:moveTo>
                          <a:pt x="1120" y="252"/>
                        </a:moveTo>
                        <a:lnTo>
                          <a:pt x="1116" y="250"/>
                        </a:lnTo>
                        <a:lnTo>
                          <a:pt x="1100" y="246"/>
                        </a:lnTo>
                        <a:lnTo>
                          <a:pt x="1074" y="240"/>
                        </a:lnTo>
                        <a:lnTo>
                          <a:pt x="1038" y="232"/>
                        </a:lnTo>
                        <a:lnTo>
                          <a:pt x="992" y="222"/>
                        </a:lnTo>
                        <a:lnTo>
                          <a:pt x="938" y="212"/>
                        </a:lnTo>
                        <a:lnTo>
                          <a:pt x="876" y="204"/>
                        </a:lnTo>
                        <a:lnTo>
                          <a:pt x="806" y="196"/>
                        </a:lnTo>
                        <a:lnTo>
                          <a:pt x="730" y="190"/>
                        </a:lnTo>
                        <a:lnTo>
                          <a:pt x="646" y="184"/>
                        </a:lnTo>
                        <a:lnTo>
                          <a:pt x="556" y="184"/>
                        </a:lnTo>
                        <a:lnTo>
                          <a:pt x="466" y="184"/>
                        </a:lnTo>
                        <a:lnTo>
                          <a:pt x="384" y="190"/>
                        </a:lnTo>
                        <a:lnTo>
                          <a:pt x="308" y="196"/>
                        </a:lnTo>
                        <a:lnTo>
                          <a:pt x="238" y="204"/>
                        </a:lnTo>
                        <a:lnTo>
                          <a:pt x="178" y="212"/>
                        </a:lnTo>
                        <a:lnTo>
                          <a:pt x="126" y="222"/>
                        </a:lnTo>
                        <a:lnTo>
                          <a:pt x="82" y="232"/>
                        </a:lnTo>
                        <a:lnTo>
                          <a:pt x="46" y="240"/>
                        </a:lnTo>
                        <a:lnTo>
                          <a:pt x="20" y="246"/>
                        </a:lnTo>
                        <a:lnTo>
                          <a:pt x="6" y="250"/>
                        </a:lnTo>
                        <a:lnTo>
                          <a:pt x="0" y="252"/>
                        </a:lnTo>
                        <a:lnTo>
                          <a:pt x="0" y="62"/>
                        </a:lnTo>
                        <a:lnTo>
                          <a:pt x="560" y="0"/>
                        </a:lnTo>
                        <a:lnTo>
                          <a:pt x="1120" y="62"/>
                        </a:lnTo>
                        <a:lnTo>
                          <a:pt x="1120" y="252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3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1" name="Rectangle 11"/>
                  <p:cNvSpPr>
                    <a:spLocks noChangeArrowheads="1"/>
                  </p:cNvSpPr>
                  <p:nvPr/>
                </p:nvSpPr>
                <p:spPr bwMode="gray">
                  <a:xfrm>
                    <a:off x="816" y="2304"/>
                    <a:ext cx="1440" cy="39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5CB1FE">
                          <a:gamma/>
                          <a:tint val="36471"/>
                          <a:invGamma/>
                        </a:srgbClr>
                      </a:gs>
                      <a:gs pos="100000">
                        <a:srgbClr val="5CB1FE"/>
                      </a:gs>
                    </a:gsLst>
                    <a:lin ang="27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uLnTx/>
                        <a:uFillTx/>
                        <a:latin typeface="Arial" charset="0"/>
                      </a:rPr>
                      <a:t>在线练习</a:t>
                    </a:r>
                    <a:endParaRPr kumimoji="0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uLnTx/>
                      <a:uFillTx/>
                      <a:latin typeface="Arial" charset="0"/>
                      <a:ea typeface="HY얕은샘물M" pitchFamily="18" charset="-127"/>
                    </a:endParaRPr>
                  </a:p>
                </p:txBody>
              </p:sp>
            </p:grpSp>
            <p:grpSp>
              <p:nvGrpSpPr>
                <p:cNvPr id="26" name="Group 12"/>
                <p:cNvGrpSpPr>
                  <a:grpSpLocks/>
                </p:cNvGrpSpPr>
                <p:nvPr/>
              </p:nvGrpSpPr>
              <p:grpSpPr bwMode="auto">
                <a:xfrm>
                  <a:off x="511" y="3438"/>
                  <a:ext cx="1082" cy="400"/>
                  <a:chOff x="816" y="2304"/>
                  <a:chExt cx="1440" cy="448"/>
                </a:xfrm>
              </p:grpSpPr>
              <p:sp>
                <p:nvSpPr>
                  <p:cNvPr id="108" name="Freeform 13"/>
                  <p:cNvSpPr>
                    <a:spLocks/>
                  </p:cNvSpPr>
                  <p:nvPr/>
                </p:nvSpPr>
                <p:spPr bwMode="gray">
                  <a:xfrm>
                    <a:off x="901" y="2562"/>
                    <a:ext cx="1270" cy="190"/>
                  </a:xfrm>
                  <a:custGeom>
                    <a:avLst/>
                    <a:gdLst>
                      <a:gd name="T0" fmla="*/ 6509 w 1120"/>
                      <a:gd name="T1" fmla="*/ 5 h 252"/>
                      <a:gd name="T2" fmla="*/ 6480 w 1120"/>
                      <a:gd name="T3" fmla="*/ 5 h 252"/>
                      <a:gd name="T4" fmla="*/ 6386 w 1120"/>
                      <a:gd name="T5" fmla="*/ 5 h 252"/>
                      <a:gd name="T6" fmla="*/ 6242 w 1120"/>
                      <a:gd name="T7" fmla="*/ 5 h 252"/>
                      <a:gd name="T8" fmla="*/ 6035 w 1120"/>
                      <a:gd name="T9" fmla="*/ 5 h 252"/>
                      <a:gd name="T10" fmla="*/ 5767 w 1120"/>
                      <a:gd name="T11" fmla="*/ 5 h 252"/>
                      <a:gd name="T12" fmla="*/ 5455 w 1120"/>
                      <a:gd name="T13" fmla="*/ 5 h 252"/>
                      <a:gd name="T14" fmla="*/ 5090 w 1120"/>
                      <a:gd name="T15" fmla="*/ 5 h 252"/>
                      <a:gd name="T16" fmla="*/ 4679 w 1120"/>
                      <a:gd name="T17" fmla="*/ 4 h 252"/>
                      <a:gd name="T18" fmla="*/ 4244 w 1120"/>
                      <a:gd name="T19" fmla="*/ 4 h 252"/>
                      <a:gd name="T20" fmla="*/ 3754 w 1120"/>
                      <a:gd name="T21" fmla="*/ 4 h 252"/>
                      <a:gd name="T22" fmla="*/ 3224 w 1120"/>
                      <a:gd name="T23" fmla="*/ 4 h 252"/>
                      <a:gd name="T24" fmla="*/ 2704 w 1120"/>
                      <a:gd name="T25" fmla="*/ 4 h 252"/>
                      <a:gd name="T26" fmla="*/ 2227 w 1120"/>
                      <a:gd name="T27" fmla="*/ 4 h 252"/>
                      <a:gd name="T28" fmla="*/ 1788 w 1120"/>
                      <a:gd name="T29" fmla="*/ 4 h 252"/>
                      <a:gd name="T30" fmla="*/ 1383 w 1120"/>
                      <a:gd name="T31" fmla="*/ 5 h 252"/>
                      <a:gd name="T32" fmla="*/ 1038 w 1120"/>
                      <a:gd name="T33" fmla="*/ 5 h 252"/>
                      <a:gd name="T34" fmla="*/ 733 w 1120"/>
                      <a:gd name="T35" fmla="*/ 5 h 252"/>
                      <a:gd name="T36" fmla="*/ 472 w 1120"/>
                      <a:gd name="T37" fmla="*/ 5 h 252"/>
                      <a:gd name="T38" fmla="*/ 269 w 1120"/>
                      <a:gd name="T39" fmla="*/ 5 h 252"/>
                      <a:gd name="T40" fmla="*/ 113 w 1120"/>
                      <a:gd name="T41" fmla="*/ 5 h 252"/>
                      <a:gd name="T42" fmla="*/ 33 w 1120"/>
                      <a:gd name="T43" fmla="*/ 5 h 252"/>
                      <a:gd name="T44" fmla="*/ 0 w 1120"/>
                      <a:gd name="T45" fmla="*/ 5 h 252"/>
                      <a:gd name="T46" fmla="*/ 0 w 1120"/>
                      <a:gd name="T47" fmla="*/ 2 h 252"/>
                      <a:gd name="T48" fmla="*/ 3251 w 1120"/>
                      <a:gd name="T49" fmla="*/ 0 h 252"/>
                      <a:gd name="T50" fmla="*/ 6509 w 1120"/>
                      <a:gd name="T51" fmla="*/ 2 h 252"/>
                      <a:gd name="T52" fmla="*/ 6509 w 1120"/>
                      <a:gd name="T53" fmla="*/ 5 h 252"/>
                      <a:gd name="T54" fmla="*/ 6509 w 1120"/>
                      <a:gd name="T55" fmla="*/ 5 h 25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120"/>
                      <a:gd name="T85" fmla="*/ 0 h 252"/>
                      <a:gd name="T86" fmla="*/ 1120 w 1120"/>
                      <a:gd name="T87" fmla="*/ 252 h 25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120" h="252">
                        <a:moveTo>
                          <a:pt x="1120" y="252"/>
                        </a:moveTo>
                        <a:lnTo>
                          <a:pt x="1116" y="250"/>
                        </a:lnTo>
                        <a:lnTo>
                          <a:pt x="1100" y="246"/>
                        </a:lnTo>
                        <a:lnTo>
                          <a:pt x="1074" y="240"/>
                        </a:lnTo>
                        <a:lnTo>
                          <a:pt x="1038" y="232"/>
                        </a:lnTo>
                        <a:lnTo>
                          <a:pt x="992" y="222"/>
                        </a:lnTo>
                        <a:lnTo>
                          <a:pt x="938" y="212"/>
                        </a:lnTo>
                        <a:lnTo>
                          <a:pt x="876" y="204"/>
                        </a:lnTo>
                        <a:lnTo>
                          <a:pt x="806" y="196"/>
                        </a:lnTo>
                        <a:lnTo>
                          <a:pt x="730" y="190"/>
                        </a:lnTo>
                        <a:lnTo>
                          <a:pt x="646" y="184"/>
                        </a:lnTo>
                        <a:lnTo>
                          <a:pt x="556" y="184"/>
                        </a:lnTo>
                        <a:lnTo>
                          <a:pt x="466" y="184"/>
                        </a:lnTo>
                        <a:lnTo>
                          <a:pt x="384" y="190"/>
                        </a:lnTo>
                        <a:lnTo>
                          <a:pt x="308" y="196"/>
                        </a:lnTo>
                        <a:lnTo>
                          <a:pt x="238" y="204"/>
                        </a:lnTo>
                        <a:lnTo>
                          <a:pt x="178" y="212"/>
                        </a:lnTo>
                        <a:lnTo>
                          <a:pt x="126" y="222"/>
                        </a:lnTo>
                        <a:lnTo>
                          <a:pt x="82" y="232"/>
                        </a:lnTo>
                        <a:lnTo>
                          <a:pt x="46" y="240"/>
                        </a:lnTo>
                        <a:lnTo>
                          <a:pt x="20" y="246"/>
                        </a:lnTo>
                        <a:lnTo>
                          <a:pt x="6" y="250"/>
                        </a:lnTo>
                        <a:lnTo>
                          <a:pt x="0" y="252"/>
                        </a:lnTo>
                        <a:lnTo>
                          <a:pt x="0" y="62"/>
                        </a:lnTo>
                        <a:lnTo>
                          <a:pt x="560" y="0"/>
                        </a:lnTo>
                        <a:lnTo>
                          <a:pt x="1120" y="62"/>
                        </a:lnTo>
                        <a:lnTo>
                          <a:pt x="1120" y="252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3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9" name="Rectangle 14"/>
                  <p:cNvSpPr>
                    <a:spLocks noChangeArrowheads="1"/>
                  </p:cNvSpPr>
                  <p:nvPr/>
                </p:nvSpPr>
                <p:spPr bwMode="gray">
                  <a:xfrm>
                    <a:off x="816" y="2304"/>
                    <a:ext cx="1440" cy="39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6161">
                          <a:gamma/>
                          <a:tint val="24314"/>
                          <a:invGamma/>
                        </a:srgbClr>
                      </a:gs>
                      <a:gs pos="100000">
                        <a:srgbClr val="FF6161"/>
                      </a:gs>
                    </a:gsLst>
                    <a:lin ang="27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uLnTx/>
                        <a:uFillTx/>
                        <a:latin typeface="Arial" charset="0"/>
                      </a:rPr>
                      <a:t>总结、反思</a:t>
                    </a:r>
                    <a:endParaRPr kumimoji="0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uLnTx/>
                      <a:uFillTx/>
                      <a:latin typeface="Arial" charset="0"/>
                      <a:ea typeface="HY얕은샘물M" pitchFamily="18" charset="-127"/>
                    </a:endParaRPr>
                  </a:p>
                </p:txBody>
              </p:sp>
            </p:grpSp>
            <p:grpSp>
              <p:nvGrpSpPr>
                <p:cNvPr id="27" name="Group 6"/>
                <p:cNvGrpSpPr>
                  <a:grpSpLocks/>
                </p:cNvGrpSpPr>
                <p:nvPr/>
              </p:nvGrpSpPr>
              <p:grpSpPr bwMode="auto">
                <a:xfrm>
                  <a:off x="511" y="1987"/>
                  <a:ext cx="1082" cy="411"/>
                  <a:chOff x="816" y="2304"/>
                  <a:chExt cx="1440" cy="448"/>
                </a:xfrm>
              </p:grpSpPr>
              <p:sp>
                <p:nvSpPr>
                  <p:cNvPr id="106" name="Freeform 7"/>
                  <p:cNvSpPr>
                    <a:spLocks/>
                  </p:cNvSpPr>
                  <p:nvPr/>
                </p:nvSpPr>
                <p:spPr bwMode="gray">
                  <a:xfrm>
                    <a:off x="901" y="2562"/>
                    <a:ext cx="1270" cy="190"/>
                  </a:xfrm>
                  <a:custGeom>
                    <a:avLst/>
                    <a:gdLst>
                      <a:gd name="T0" fmla="*/ 6509 w 1120"/>
                      <a:gd name="T1" fmla="*/ 5 h 252"/>
                      <a:gd name="T2" fmla="*/ 6480 w 1120"/>
                      <a:gd name="T3" fmla="*/ 5 h 252"/>
                      <a:gd name="T4" fmla="*/ 6386 w 1120"/>
                      <a:gd name="T5" fmla="*/ 5 h 252"/>
                      <a:gd name="T6" fmla="*/ 6242 w 1120"/>
                      <a:gd name="T7" fmla="*/ 5 h 252"/>
                      <a:gd name="T8" fmla="*/ 6035 w 1120"/>
                      <a:gd name="T9" fmla="*/ 5 h 252"/>
                      <a:gd name="T10" fmla="*/ 5767 w 1120"/>
                      <a:gd name="T11" fmla="*/ 5 h 252"/>
                      <a:gd name="T12" fmla="*/ 5455 w 1120"/>
                      <a:gd name="T13" fmla="*/ 5 h 252"/>
                      <a:gd name="T14" fmla="*/ 5090 w 1120"/>
                      <a:gd name="T15" fmla="*/ 5 h 252"/>
                      <a:gd name="T16" fmla="*/ 4679 w 1120"/>
                      <a:gd name="T17" fmla="*/ 4 h 252"/>
                      <a:gd name="T18" fmla="*/ 4244 w 1120"/>
                      <a:gd name="T19" fmla="*/ 4 h 252"/>
                      <a:gd name="T20" fmla="*/ 3754 w 1120"/>
                      <a:gd name="T21" fmla="*/ 4 h 252"/>
                      <a:gd name="T22" fmla="*/ 3224 w 1120"/>
                      <a:gd name="T23" fmla="*/ 4 h 252"/>
                      <a:gd name="T24" fmla="*/ 2704 w 1120"/>
                      <a:gd name="T25" fmla="*/ 4 h 252"/>
                      <a:gd name="T26" fmla="*/ 2227 w 1120"/>
                      <a:gd name="T27" fmla="*/ 4 h 252"/>
                      <a:gd name="T28" fmla="*/ 1788 w 1120"/>
                      <a:gd name="T29" fmla="*/ 4 h 252"/>
                      <a:gd name="T30" fmla="*/ 1383 w 1120"/>
                      <a:gd name="T31" fmla="*/ 5 h 252"/>
                      <a:gd name="T32" fmla="*/ 1038 w 1120"/>
                      <a:gd name="T33" fmla="*/ 5 h 252"/>
                      <a:gd name="T34" fmla="*/ 733 w 1120"/>
                      <a:gd name="T35" fmla="*/ 5 h 252"/>
                      <a:gd name="T36" fmla="*/ 472 w 1120"/>
                      <a:gd name="T37" fmla="*/ 5 h 252"/>
                      <a:gd name="T38" fmla="*/ 269 w 1120"/>
                      <a:gd name="T39" fmla="*/ 5 h 252"/>
                      <a:gd name="T40" fmla="*/ 113 w 1120"/>
                      <a:gd name="T41" fmla="*/ 5 h 252"/>
                      <a:gd name="T42" fmla="*/ 33 w 1120"/>
                      <a:gd name="T43" fmla="*/ 5 h 252"/>
                      <a:gd name="T44" fmla="*/ 0 w 1120"/>
                      <a:gd name="T45" fmla="*/ 5 h 252"/>
                      <a:gd name="T46" fmla="*/ 0 w 1120"/>
                      <a:gd name="T47" fmla="*/ 2 h 252"/>
                      <a:gd name="T48" fmla="*/ 3251 w 1120"/>
                      <a:gd name="T49" fmla="*/ 0 h 252"/>
                      <a:gd name="T50" fmla="*/ 6509 w 1120"/>
                      <a:gd name="T51" fmla="*/ 2 h 252"/>
                      <a:gd name="T52" fmla="*/ 6509 w 1120"/>
                      <a:gd name="T53" fmla="*/ 5 h 252"/>
                      <a:gd name="T54" fmla="*/ 6509 w 1120"/>
                      <a:gd name="T55" fmla="*/ 5 h 252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1120"/>
                      <a:gd name="T85" fmla="*/ 0 h 252"/>
                      <a:gd name="T86" fmla="*/ 1120 w 1120"/>
                      <a:gd name="T87" fmla="*/ 252 h 252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1120" h="252">
                        <a:moveTo>
                          <a:pt x="1120" y="252"/>
                        </a:moveTo>
                        <a:lnTo>
                          <a:pt x="1116" y="250"/>
                        </a:lnTo>
                        <a:lnTo>
                          <a:pt x="1100" y="246"/>
                        </a:lnTo>
                        <a:lnTo>
                          <a:pt x="1074" y="240"/>
                        </a:lnTo>
                        <a:lnTo>
                          <a:pt x="1038" y="232"/>
                        </a:lnTo>
                        <a:lnTo>
                          <a:pt x="992" y="222"/>
                        </a:lnTo>
                        <a:lnTo>
                          <a:pt x="938" y="212"/>
                        </a:lnTo>
                        <a:lnTo>
                          <a:pt x="876" y="204"/>
                        </a:lnTo>
                        <a:lnTo>
                          <a:pt x="806" y="196"/>
                        </a:lnTo>
                        <a:lnTo>
                          <a:pt x="730" y="190"/>
                        </a:lnTo>
                        <a:lnTo>
                          <a:pt x="646" y="184"/>
                        </a:lnTo>
                        <a:lnTo>
                          <a:pt x="556" y="184"/>
                        </a:lnTo>
                        <a:lnTo>
                          <a:pt x="466" y="184"/>
                        </a:lnTo>
                        <a:lnTo>
                          <a:pt x="384" y="190"/>
                        </a:lnTo>
                        <a:lnTo>
                          <a:pt x="308" y="196"/>
                        </a:lnTo>
                        <a:lnTo>
                          <a:pt x="238" y="204"/>
                        </a:lnTo>
                        <a:lnTo>
                          <a:pt x="178" y="212"/>
                        </a:lnTo>
                        <a:lnTo>
                          <a:pt x="126" y="222"/>
                        </a:lnTo>
                        <a:lnTo>
                          <a:pt x="82" y="232"/>
                        </a:lnTo>
                        <a:lnTo>
                          <a:pt x="46" y="240"/>
                        </a:lnTo>
                        <a:lnTo>
                          <a:pt x="20" y="246"/>
                        </a:lnTo>
                        <a:lnTo>
                          <a:pt x="6" y="250"/>
                        </a:lnTo>
                        <a:lnTo>
                          <a:pt x="0" y="252"/>
                        </a:lnTo>
                        <a:lnTo>
                          <a:pt x="0" y="62"/>
                        </a:lnTo>
                        <a:lnTo>
                          <a:pt x="560" y="0"/>
                        </a:lnTo>
                        <a:lnTo>
                          <a:pt x="1120" y="62"/>
                        </a:lnTo>
                        <a:lnTo>
                          <a:pt x="1120" y="252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32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7" name="Rectangle 8"/>
                  <p:cNvSpPr>
                    <a:spLocks noChangeArrowheads="1"/>
                  </p:cNvSpPr>
                  <p:nvPr/>
                </p:nvSpPr>
                <p:spPr bwMode="gray">
                  <a:xfrm>
                    <a:off x="816" y="2304"/>
                    <a:ext cx="1440" cy="39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A8D02A">
                          <a:gamma/>
                          <a:tint val="51373"/>
                          <a:invGamma/>
                        </a:srgbClr>
                      </a:gs>
                      <a:gs pos="100000">
                        <a:srgbClr val="A8D02A"/>
                      </a:gs>
                    </a:gsLst>
                    <a:lin ang="2700000" scaled="1"/>
                  </a:gradFill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algn="ctr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zh-CN" altLang="en-US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</a:rPr>
                      <a:t>参与活动</a:t>
                    </a:r>
                    <a:endParaRPr kumimoji="0" lang="ko-KR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HY얕은샘물M" pitchFamily="18" charset="-127"/>
                    </a:endParaRPr>
                  </a:p>
                </p:txBody>
              </p:sp>
            </p:grpSp>
          </p:grpSp>
          <p:grpSp>
            <p:nvGrpSpPr>
              <p:cNvPr id="28" name="Group 34"/>
              <p:cNvGrpSpPr>
                <a:grpSpLocks/>
              </p:cNvGrpSpPr>
              <p:nvPr/>
            </p:nvGrpSpPr>
            <p:grpSpPr bwMode="auto">
              <a:xfrm>
                <a:off x="528" y="1253"/>
                <a:ext cx="1082" cy="411"/>
                <a:chOff x="816" y="2304"/>
                <a:chExt cx="1440" cy="448"/>
              </a:xfrm>
            </p:grpSpPr>
            <p:sp>
              <p:nvSpPr>
                <p:cNvPr id="101" name="Freeform 35"/>
                <p:cNvSpPr>
                  <a:spLocks/>
                </p:cNvSpPr>
                <p:nvPr/>
              </p:nvSpPr>
              <p:spPr bwMode="gray">
                <a:xfrm>
                  <a:off x="901" y="2562"/>
                  <a:ext cx="1270" cy="190"/>
                </a:xfrm>
                <a:custGeom>
                  <a:avLst/>
                  <a:gdLst>
                    <a:gd name="T0" fmla="*/ 6509 w 1120"/>
                    <a:gd name="T1" fmla="*/ 5 h 252"/>
                    <a:gd name="T2" fmla="*/ 6480 w 1120"/>
                    <a:gd name="T3" fmla="*/ 5 h 252"/>
                    <a:gd name="T4" fmla="*/ 6386 w 1120"/>
                    <a:gd name="T5" fmla="*/ 5 h 252"/>
                    <a:gd name="T6" fmla="*/ 6242 w 1120"/>
                    <a:gd name="T7" fmla="*/ 5 h 252"/>
                    <a:gd name="T8" fmla="*/ 6035 w 1120"/>
                    <a:gd name="T9" fmla="*/ 5 h 252"/>
                    <a:gd name="T10" fmla="*/ 5767 w 1120"/>
                    <a:gd name="T11" fmla="*/ 5 h 252"/>
                    <a:gd name="T12" fmla="*/ 5455 w 1120"/>
                    <a:gd name="T13" fmla="*/ 5 h 252"/>
                    <a:gd name="T14" fmla="*/ 5090 w 1120"/>
                    <a:gd name="T15" fmla="*/ 5 h 252"/>
                    <a:gd name="T16" fmla="*/ 4679 w 1120"/>
                    <a:gd name="T17" fmla="*/ 4 h 252"/>
                    <a:gd name="T18" fmla="*/ 4244 w 1120"/>
                    <a:gd name="T19" fmla="*/ 4 h 252"/>
                    <a:gd name="T20" fmla="*/ 3754 w 1120"/>
                    <a:gd name="T21" fmla="*/ 4 h 252"/>
                    <a:gd name="T22" fmla="*/ 3224 w 1120"/>
                    <a:gd name="T23" fmla="*/ 4 h 252"/>
                    <a:gd name="T24" fmla="*/ 2704 w 1120"/>
                    <a:gd name="T25" fmla="*/ 4 h 252"/>
                    <a:gd name="T26" fmla="*/ 2227 w 1120"/>
                    <a:gd name="T27" fmla="*/ 4 h 252"/>
                    <a:gd name="T28" fmla="*/ 1788 w 1120"/>
                    <a:gd name="T29" fmla="*/ 4 h 252"/>
                    <a:gd name="T30" fmla="*/ 1383 w 1120"/>
                    <a:gd name="T31" fmla="*/ 5 h 252"/>
                    <a:gd name="T32" fmla="*/ 1038 w 1120"/>
                    <a:gd name="T33" fmla="*/ 5 h 252"/>
                    <a:gd name="T34" fmla="*/ 733 w 1120"/>
                    <a:gd name="T35" fmla="*/ 5 h 252"/>
                    <a:gd name="T36" fmla="*/ 472 w 1120"/>
                    <a:gd name="T37" fmla="*/ 5 h 252"/>
                    <a:gd name="T38" fmla="*/ 269 w 1120"/>
                    <a:gd name="T39" fmla="*/ 5 h 252"/>
                    <a:gd name="T40" fmla="*/ 113 w 1120"/>
                    <a:gd name="T41" fmla="*/ 5 h 252"/>
                    <a:gd name="T42" fmla="*/ 33 w 1120"/>
                    <a:gd name="T43" fmla="*/ 5 h 252"/>
                    <a:gd name="T44" fmla="*/ 0 w 1120"/>
                    <a:gd name="T45" fmla="*/ 5 h 252"/>
                    <a:gd name="T46" fmla="*/ 0 w 1120"/>
                    <a:gd name="T47" fmla="*/ 2 h 252"/>
                    <a:gd name="T48" fmla="*/ 3251 w 1120"/>
                    <a:gd name="T49" fmla="*/ 0 h 252"/>
                    <a:gd name="T50" fmla="*/ 6509 w 1120"/>
                    <a:gd name="T51" fmla="*/ 2 h 252"/>
                    <a:gd name="T52" fmla="*/ 6509 w 1120"/>
                    <a:gd name="T53" fmla="*/ 5 h 252"/>
                    <a:gd name="T54" fmla="*/ 6509 w 1120"/>
                    <a:gd name="T55" fmla="*/ 5 h 25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120"/>
                    <a:gd name="T85" fmla="*/ 0 h 252"/>
                    <a:gd name="T86" fmla="*/ 1120 w 1120"/>
                    <a:gd name="T87" fmla="*/ 252 h 252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120" h="252">
                      <a:moveTo>
                        <a:pt x="1120" y="252"/>
                      </a:moveTo>
                      <a:lnTo>
                        <a:pt x="1116" y="250"/>
                      </a:lnTo>
                      <a:lnTo>
                        <a:pt x="1100" y="246"/>
                      </a:lnTo>
                      <a:lnTo>
                        <a:pt x="1074" y="240"/>
                      </a:lnTo>
                      <a:lnTo>
                        <a:pt x="1038" y="232"/>
                      </a:lnTo>
                      <a:lnTo>
                        <a:pt x="992" y="222"/>
                      </a:lnTo>
                      <a:lnTo>
                        <a:pt x="938" y="212"/>
                      </a:lnTo>
                      <a:lnTo>
                        <a:pt x="876" y="204"/>
                      </a:lnTo>
                      <a:lnTo>
                        <a:pt x="806" y="196"/>
                      </a:lnTo>
                      <a:lnTo>
                        <a:pt x="730" y="190"/>
                      </a:lnTo>
                      <a:lnTo>
                        <a:pt x="646" y="184"/>
                      </a:lnTo>
                      <a:lnTo>
                        <a:pt x="556" y="184"/>
                      </a:lnTo>
                      <a:lnTo>
                        <a:pt x="466" y="184"/>
                      </a:lnTo>
                      <a:lnTo>
                        <a:pt x="384" y="190"/>
                      </a:lnTo>
                      <a:lnTo>
                        <a:pt x="308" y="196"/>
                      </a:lnTo>
                      <a:lnTo>
                        <a:pt x="238" y="204"/>
                      </a:lnTo>
                      <a:lnTo>
                        <a:pt x="178" y="212"/>
                      </a:lnTo>
                      <a:lnTo>
                        <a:pt x="126" y="222"/>
                      </a:lnTo>
                      <a:lnTo>
                        <a:pt x="82" y="232"/>
                      </a:lnTo>
                      <a:lnTo>
                        <a:pt x="46" y="240"/>
                      </a:lnTo>
                      <a:lnTo>
                        <a:pt x="20" y="246"/>
                      </a:lnTo>
                      <a:lnTo>
                        <a:pt x="6" y="250"/>
                      </a:lnTo>
                      <a:lnTo>
                        <a:pt x="0" y="252"/>
                      </a:lnTo>
                      <a:lnTo>
                        <a:pt x="0" y="62"/>
                      </a:lnTo>
                      <a:lnTo>
                        <a:pt x="560" y="0"/>
                      </a:lnTo>
                      <a:lnTo>
                        <a:pt x="1120" y="62"/>
                      </a:lnTo>
                      <a:lnTo>
                        <a:pt x="1120" y="252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Rectangle 36"/>
                <p:cNvSpPr>
                  <a:spLocks noChangeArrowheads="1"/>
                </p:cNvSpPr>
                <p:nvPr/>
              </p:nvSpPr>
              <p:spPr bwMode="gray">
                <a:xfrm>
                  <a:off x="816" y="2304"/>
                  <a:ext cx="1440" cy="393"/>
                </a:xfrm>
                <a:prstGeom prst="rect">
                  <a:avLst/>
                </a:prstGeom>
                <a:solidFill>
                  <a:srgbClr val="FFC3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</a:rPr>
                    <a:t>观摩微视频</a:t>
                  </a:r>
                  <a:endParaRPr kumimoji="0" lang="ko-KR" altLang="en-US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HY얕은샘물M" pitchFamily="18" charset="-127"/>
                  </a:endParaRPr>
                </a:p>
              </p:txBody>
            </p:sp>
          </p:grpSp>
        </p:grpSp>
        <p:grpSp>
          <p:nvGrpSpPr>
            <p:cNvPr id="29" name="Group 48"/>
            <p:cNvGrpSpPr>
              <a:grpSpLocks/>
            </p:cNvGrpSpPr>
            <p:nvPr/>
          </p:nvGrpSpPr>
          <p:grpSpPr bwMode="auto">
            <a:xfrm>
              <a:off x="1725613" y="5857875"/>
              <a:ext cx="6561137" cy="579438"/>
              <a:chOff x="567" y="1689"/>
              <a:chExt cx="4853" cy="365"/>
            </a:xfrm>
          </p:grpSpPr>
          <p:sp>
            <p:nvSpPr>
              <p:cNvPr id="114" name="Line 49"/>
              <p:cNvSpPr>
                <a:spLocks noChangeShapeType="1"/>
              </p:cNvSpPr>
              <p:nvPr/>
            </p:nvSpPr>
            <p:spPr bwMode="auto">
              <a:xfrm>
                <a:off x="567" y="2049"/>
                <a:ext cx="4853" cy="0"/>
              </a:xfrm>
              <a:prstGeom prst="line">
                <a:avLst/>
              </a:prstGeom>
              <a:noFill/>
              <a:ln w="38100" cap="rnd">
                <a:solidFill>
                  <a:srgbClr val="969696"/>
                </a:solidFill>
                <a:prstDash val="sysDot"/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Text Box 50"/>
              <p:cNvSpPr txBox="1">
                <a:spLocks noChangeArrowheads="1"/>
              </p:cNvSpPr>
              <p:nvPr/>
            </p:nvSpPr>
            <p:spPr bwMode="auto">
              <a:xfrm>
                <a:off x="676" y="1689"/>
                <a:ext cx="18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HY얕은샘물M" pitchFamily="18" charset="-127"/>
                    <a:ea typeface="HY얕은샘물M" pitchFamily="18" charset="-127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HY얕은샘물M" pitchFamily="18" charset="-127"/>
                    <a:ea typeface="HY얕은샘물M" pitchFamily="18" charset="-127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HY얕은샘물M" pitchFamily="18" charset="-127"/>
                    <a:ea typeface="HY얕은샘물M" pitchFamily="18" charset="-127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HY얕은샘물M" pitchFamily="18" charset="-127"/>
                    <a:ea typeface="HY얕은샘물M" pitchFamily="18" charset="-127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HY얕은샘물M" pitchFamily="18" charset="-127"/>
                    <a:ea typeface="HY얕은샘물M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HY얕은샘물M" pitchFamily="18" charset="-127"/>
                    <a:ea typeface="HY얕은샘물M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HY얕은샘물M" pitchFamily="18" charset="-127"/>
                    <a:ea typeface="HY얕은샘물M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HY얕은샘물M" pitchFamily="18" charset="-127"/>
                    <a:ea typeface="HY얕은샘물M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HY얕은샘물M" pitchFamily="18" charset="-127"/>
                    <a:ea typeface="HY얕은샘물M" pitchFamily="18" charset="-127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3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좋은 귀염둥이빼로" pitchFamily="18" charset="-127"/>
                  </a:rPr>
                  <a:t> </a:t>
                </a:r>
              </a:p>
            </p:txBody>
          </p:sp>
        </p:grpSp>
        <p:cxnSp>
          <p:nvCxnSpPr>
            <p:cNvPr id="116" name="AutoShape 17"/>
            <p:cNvCxnSpPr>
              <a:cxnSpLocks noChangeShapeType="1"/>
            </p:cNvCxnSpPr>
            <p:nvPr/>
          </p:nvCxnSpPr>
          <p:spPr bwMode="gray">
            <a:xfrm rot="5400000">
              <a:off x="1424782" y="6211094"/>
              <a:ext cx="436562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TextBox 32"/>
            <p:cNvSpPr txBox="1">
              <a:spLocks noChangeArrowheads="1"/>
            </p:cNvSpPr>
            <p:nvPr/>
          </p:nvSpPr>
          <p:spPr bwMode="auto">
            <a:xfrm>
              <a:off x="2786063" y="2286000"/>
              <a:ext cx="480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 smtClean="0">
                  <a:solidFill>
                    <a:srgbClr val="000000"/>
                  </a:solidFill>
                  <a:latin typeface="Calibri" pitchFamily="34" charset="0"/>
                  <a:ea typeface="黑体" pitchFamily="49" charset="-122"/>
                </a:rPr>
                <a:t>根据培训目标自主学习微视频内容</a:t>
              </a:r>
            </a:p>
          </p:txBody>
        </p:sp>
        <p:sp>
          <p:nvSpPr>
            <p:cNvPr id="118" name="TextBox 33"/>
            <p:cNvSpPr txBox="1">
              <a:spLocks noChangeArrowheads="1"/>
            </p:cNvSpPr>
            <p:nvPr/>
          </p:nvSpPr>
          <p:spPr bwMode="auto">
            <a:xfrm>
              <a:off x="2786063" y="3538538"/>
              <a:ext cx="60325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 smtClean="0">
                  <a:solidFill>
                    <a:srgbClr val="000000"/>
                  </a:solidFill>
                  <a:latin typeface="Calibri" pitchFamily="34" charset="0"/>
                  <a:ea typeface="黑体" pitchFamily="49" charset="-122"/>
                </a:rPr>
                <a:t>完成任务、同伴交流、提问答疑、推荐资源</a:t>
              </a:r>
            </a:p>
          </p:txBody>
        </p:sp>
        <p:sp>
          <p:nvSpPr>
            <p:cNvPr id="119" name="TextBox 34"/>
            <p:cNvSpPr txBox="1">
              <a:spLocks noChangeArrowheads="1"/>
            </p:cNvSpPr>
            <p:nvPr/>
          </p:nvSpPr>
          <p:spPr bwMode="auto">
            <a:xfrm>
              <a:off x="2786063" y="4786313"/>
              <a:ext cx="295433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smtClean="0">
                  <a:solidFill>
                    <a:srgbClr val="000000"/>
                  </a:solidFill>
                  <a:latin typeface="Calibri" pitchFamily="34" charset="0"/>
                  <a:ea typeface="黑体" pitchFamily="49" charset="-122"/>
                </a:rPr>
                <a:t>自我检测，巩固再学</a:t>
              </a:r>
            </a:p>
          </p:txBody>
        </p:sp>
        <p:sp>
          <p:nvSpPr>
            <p:cNvPr id="120" name="TextBox 35"/>
            <p:cNvSpPr txBox="1">
              <a:spLocks noChangeArrowheads="1"/>
            </p:cNvSpPr>
            <p:nvPr/>
          </p:nvSpPr>
          <p:spPr bwMode="auto">
            <a:xfrm>
              <a:off x="2786063" y="5857875"/>
              <a:ext cx="387826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HY얕은샘물M" pitchFamily="18" charset="-127"/>
                  <a:ea typeface="HY얕은샘물M" pitchFamily="18" charset="-127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smtClean="0">
                  <a:solidFill>
                    <a:srgbClr val="000000"/>
                  </a:solidFill>
                  <a:latin typeface="Calibri" pitchFamily="34" charset="0"/>
                  <a:ea typeface="黑体" pitchFamily="49" charset="-122"/>
                </a:rPr>
                <a:t>梳理成果，整理资源，反思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632848" cy="487831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628800"/>
            <a:ext cx="7798012" cy="350708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75" name="矩形 74"/>
          <p:cNvSpPr/>
          <p:nvPr/>
        </p:nvSpPr>
        <p:spPr>
          <a:xfrm>
            <a:off x="5580112" y="2060848"/>
            <a:ext cx="360040" cy="360040"/>
          </a:xfrm>
          <a:prstGeom prst="rect">
            <a:avLst/>
          </a:prstGeom>
          <a:noFill/>
          <a:ln w="38100">
            <a:solidFill>
              <a:srgbClr val="FC6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5482816" y="217048"/>
            <a:ext cx="2124000" cy="468000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r>
              <a:rPr lang="zh-CN" altLang="en-US" sz="20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rPr>
              <a:t>微课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346160" y="217048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453524" y="217047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620464" y="404664"/>
            <a:ext cx="371916" cy="280384"/>
          </a:xfrm>
          <a:prstGeom prst="parallelogram">
            <a:avLst>
              <a:gd name="adj" fmla="val 8141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06000" y="217049"/>
            <a:ext cx="153931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17049"/>
            <a:ext cx="4571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20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30000" y="637200"/>
            <a:ext cx="360040" cy="45719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9832" y="637200"/>
            <a:ext cx="4176464" cy="541568"/>
            <a:chOff x="2477927" y="5767752"/>
            <a:chExt cx="6164894" cy="541568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2477927" y="6309320"/>
              <a:ext cx="5899408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diamond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377335" y="5767752"/>
              <a:ext cx="265486" cy="541568"/>
            </a:xfrm>
            <a:prstGeom prst="line">
              <a:avLst/>
            </a:prstGeom>
            <a:ln>
              <a:solidFill>
                <a:srgbClr val="FF9900"/>
              </a:solidFill>
              <a:headEnd w="lg" len="lg"/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椭圆 13"/>
          <p:cNvSpPr/>
          <p:nvPr/>
        </p:nvSpPr>
        <p:spPr>
          <a:xfrm>
            <a:off x="6588256" y="1052768"/>
            <a:ext cx="288000" cy="28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2" name="Line 44">
            <a:hlinkClick r:id="rId5" action="ppaction://hlinksldjump"/>
          </p:cNvPr>
          <p:cNvSpPr>
            <a:spLocks noChangeShapeType="1"/>
          </p:cNvSpPr>
          <p:nvPr/>
        </p:nvSpPr>
        <p:spPr bwMode="auto">
          <a:xfrm flipH="1">
            <a:off x="7380288" y="1125538"/>
            <a:ext cx="576262" cy="0"/>
          </a:xfrm>
          <a:prstGeom prst="line">
            <a:avLst/>
          </a:prstGeom>
          <a:noFill/>
          <a:ln w="10160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466958" y="2033464"/>
            <a:ext cx="1656184" cy="360040"/>
          </a:xfrm>
          <a:prstGeom prst="rect">
            <a:avLst/>
          </a:prstGeom>
          <a:noFill/>
          <a:ln w="38100">
            <a:solidFill>
              <a:srgbClr val="FC6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圆角矩形标注 72"/>
          <p:cNvSpPr/>
          <p:nvPr/>
        </p:nvSpPr>
        <p:spPr>
          <a:xfrm>
            <a:off x="1234710" y="2897560"/>
            <a:ext cx="4248472" cy="2736304"/>
          </a:xfrm>
          <a:prstGeom prst="wedgeRoundRectCallout">
            <a:avLst>
              <a:gd name="adj1" fmla="val 24980"/>
              <a:gd name="adj2" fmla="val -66720"/>
              <a:gd name="adj3" fmla="val 16667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内容：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学习元内容。</a:t>
            </a:r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基本信息：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学习元标题、学习目标、引用该学习元的知识群、社区等。</a:t>
            </a:r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资源：学习元上传的一些文件（资源）。</a:t>
            </a:r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活动：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学习元的学习活动。</a:t>
            </a:r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用户：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学习元的创建者、浏览者、编辑者等。</a:t>
            </a:r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关联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：将有联系的一组知识进行关联，形成网络</a:t>
            </a:r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752" y="1412776"/>
            <a:ext cx="6696744" cy="52445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69" name="矩形 68"/>
          <p:cNvSpPr/>
          <p:nvPr/>
        </p:nvSpPr>
        <p:spPr>
          <a:xfrm>
            <a:off x="1547663" y="2529496"/>
            <a:ext cx="1380157" cy="899504"/>
          </a:xfrm>
          <a:prstGeom prst="rect">
            <a:avLst/>
          </a:prstGeom>
          <a:noFill/>
          <a:ln w="38100">
            <a:solidFill>
              <a:srgbClr val="FC6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5004047" y="5661248"/>
            <a:ext cx="2448273" cy="792089"/>
          </a:xfrm>
          <a:prstGeom prst="rect">
            <a:avLst/>
          </a:prstGeom>
          <a:noFill/>
          <a:ln w="38100">
            <a:solidFill>
              <a:srgbClr val="FC6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TextBox 73"/>
          <p:cNvSpPr txBox="1"/>
          <p:nvPr/>
        </p:nvSpPr>
        <p:spPr>
          <a:xfrm>
            <a:off x="3275856" y="809436"/>
            <a:ext cx="316835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zh-CN" altLang="en-US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微课的典型应用案例</a:t>
            </a:r>
          </a:p>
        </p:txBody>
      </p:sp>
      <p:grpSp>
        <p:nvGrpSpPr>
          <p:cNvPr id="15" name="组合 17"/>
          <p:cNvGrpSpPr/>
          <p:nvPr/>
        </p:nvGrpSpPr>
        <p:grpSpPr>
          <a:xfrm>
            <a:off x="59734" y="5277458"/>
            <a:ext cx="4872229" cy="1569660"/>
            <a:chOff x="8628686" y="5243102"/>
            <a:chExt cx="4872229" cy="1569660"/>
          </a:xfrm>
        </p:grpSpPr>
        <p:sp>
          <p:nvSpPr>
            <p:cNvPr id="20" name="TextBox 19"/>
            <p:cNvSpPr txBox="1"/>
            <p:nvPr/>
          </p:nvSpPr>
          <p:spPr>
            <a:xfrm>
              <a:off x="8628686" y="5243102"/>
              <a:ext cx="40781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b="1" i="1" dirty="0" smtClean="0">
                  <a:solidFill>
                    <a:srgbClr val="FC62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ea typeface="DFPYeaSong-B5" pitchFamily="18" charset="-120"/>
                </a:rPr>
                <a:t>6</a:t>
              </a:r>
              <a:endParaRPr lang="zh-CN" altLang="en-US" sz="9600" b="1" i="1" dirty="0">
                <a:solidFill>
                  <a:srgbClr val="FC6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ea typeface="DFPYeaSong-B5" pitchFamily="18" charset="-120"/>
              </a:endParaRPr>
            </a:p>
          </p:txBody>
        </p:sp>
        <p:grpSp>
          <p:nvGrpSpPr>
            <p:cNvPr id="16" name="组合 20"/>
            <p:cNvGrpSpPr/>
            <p:nvPr/>
          </p:nvGrpSpPr>
          <p:grpSpPr>
            <a:xfrm>
              <a:off x="8748464" y="5629533"/>
              <a:ext cx="1817453" cy="1080120"/>
              <a:chOff x="8748464" y="5629533"/>
              <a:chExt cx="1817453" cy="1080120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8748464" y="6525344"/>
                <a:ext cx="1817453" cy="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8928523" y="5629533"/>
                <a:ext cx="0" cy="108012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9684568" y="6130948"/>
              <a:ext cx="38163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  <a:spcAft>
                  <a:spcPts val="60"/>
                </a:spcAft>
              </a:pPr>
              <a:r>
                <a:rPr lang="zh-CN" altLang="en-US" kern="0" dirty="0" smtClean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学习元</a:t>
              </a:r>
              <a:endParaRPr lang="zh-CN" altLang="en-US" kern="0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261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1" grpId="0" animBg="1"/>
      <p:bldP spid="71" grpId="1" animBg="1"/>
      <p:bldP spid="73" grpId="0" animBg="1"/>
      <p:bldP spid="69" grpId="0" animBg="1"/>
      <p:bldP spid="5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5482816" y="217048"/>
            <a:ext cx="2124000" cy="468000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r>
              <a:rPr lang="zh-CN" altLang="en-US" sz="20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rPr>
              <a:t>微课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346160" y="217048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453524" y="217047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620464" y="404664"/>
            <a:ext cx="371916" cy="280384"/>
          </a:xfrm>
          <a:prstGeom prst="parallelogram">
            <a:avLst>
              <a:gd name="adj" fmla="val 8141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06000" y="217049"/>
            <a:ext cx="153931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17049"/>
            <a:ext cx="4571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20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30000" y="637200"/>
            <a:ext cx="360040" cy="45719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9832" y="637200"/>
            <a:ext cx="4176464" cy="541568"/>
            <a:chOff x="2477927" y="5767752"/>
            <a:chExt cx="6164894" cy="541568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2477927" y="6309320"/>
              <a:ext cx="5899408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diamond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377335" y="5767752"/>
              <a:ext cx="265486" cy="541568"/>
            </a:xfrm>
            <a:prstGeom prst="line">
              <a:avLst/>
            </a:prstGeom>
            <a:ln>
              <a:solidFill>
                <a:srgbClr val="FF9900"/>
              </a:solidFill>
              <a:headEnd w="lg" len="lg"/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椭圆 13"/>
          <p:cNvSpPr/>
          <p:nvPr/>
        </p:nvSpPr>
        <p:spPr>
          <a:xfrm>
            <a:off x="6588256" y="1052768"/>
            <a:ext cx="288000" cy="28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15" name="组合 17"/>
          <p:cNvGrpSpPr/>
          <p:nvPr/>
        </p:nvGrpSpPr>
        <p:grpSpPr>
          <a:xfrm>
            <a:off x="59734" y="5277458"/>
            <a:ext cx="4800298" cy="1569660"/>
            <a:chOff x="8628686" y="5243102"/>
            <a:chExt cx="4800298" cy="1569660"/>
          </a:xfrm>
        </p:grpSpPr>
        <p:sp>
          <p:nvSpPr>
            <p:cNvPr id="20" name="TextBox 19"/>
            <p:cNvSpPr txBox="1"/>
            <p:nvPr/>
          </p:nvSpPr>
          <p:spPr>
            <a:xfrm>
              <a:off x="8628686" y="5243102"/>
              <a:ext cx="40781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b="1" i="1" dirty="0" smtClean="0">
                  <a:solidFill>
                    <a:srgbClr val="FC62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ea typeface="DFPYeaSong-B5" pitchFamily="18" charset="-120"/>
                </a:rPr>
                <a:t>6</a:t>
              </a:r>
              <a:endParaRPr lang="zh-CN" altLang="en-US" sz="9600" b="1" i="1" dirty="0">
                <a:solidFill>
                  <a:srgbClr val="FC6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ea typeface="DFPYeaSong-B5" pitchFamily="18" charset="-120"/>
              </a:endParaRPr>
            </a:p>
          </p:txBody>
        </p:sp>
        <p:grpSp>
          <p:nvGrpSpPr>
            <p:cNvPr id="16" name="组合 20"/>
            <p:cNvGrpSpPr/>
            <p:nvPr/>
          </p:nvGrpSpPr>
          <p:grpSpPr>
            <a:xfrm>
              <a:off x="8748464" y="5629533"/>
              <a:ext cx="3323320" cy="1080120"/>
              <a:chOff x="8748464" y="5629533"/>
              <a:chExt cx="3323320" cy="1080120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8748464" y="6525344"/>
                <a:ext cx="3323320" cy="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8928523" y="5629533"/>
                <a:ext cx="0" cy="108012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9612637" y="6170528"/>
              <a:ext cx="38163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  <a:spcAft>
                  <a:spcPts val="60"/>
                </a:spcAft>
              </a:pPr>
              <a:r>
                <a:rPr lang="zh-CN" altLang="en-US" kern="0" dirty="0" smtClean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学习元</a:t>
              </a:r>
              <a:endParaRPr lang="zh-CN" altLang="en-US" kern="0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8" y="1873789"/>
            <a:ext cx="7992888" cy="438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676597" y="1942235"/>
            <a:ext cx="1214438" cy="1000125"/>
          </a:xfrm>
          <a:prstGeom prst="rect">
            <a:avLst/>
          </a:prstGeom>
          <a:noFill/>
          <a:ln w="57150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3507646" y="1942235"/>
            <a:ext cx="1000125" cy="928687"/>
          </a:xfrm>
          <a:prstGeom prst="rect">
            <a:avLst/>
          </a:prstGeom>
          <a:noFill/>
          <a:ln w="57150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7195820" y="1903494"/>
            <a:ext cx="1071562" cy="1000125"/>
          </a:xfrm>
          <a:prstGeom prst="rect">
            <a:avLst/>
          </a:prstGeom>
          <a:noFill/>
          <a:ln w="57150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椭圆形标注 51"/>
          <p:cNvSpPr/>
          <p:nvPr/>
        </p:nvSpPr>
        <p:spPr bwMode="auto">
          <a:xfrm>
            <a:off x="605160" y="3055839"/>
            <a:ext cx="2786062" cy="2214562"/>
          </a:xfrm>
          <a:prstGeom prst="wedgeEllipseCallout">
            <a:avLst>
              <a:gd name="adj1" fmla="val -30120"/>
              <a:gd name="adj2" fmla="val -73016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CN" altLang="en-US" sz="2800" dirty="0">
                <a:latin typeface="Calibri" pitchFamily="34" charset="0"/>
                <a:ea typeface="黑体" pitchFamily="49" charset="-122"/>
              </a:rPr>
              <a:t>参考、观摩微视频进行方案的编写</a:t>
            </a:r>
          </a:p>
        </p:txBody>
      </p:sp>
      <p:sp>
        <p:nvSpPr>
          <p:cNvPr id="53" name="椭圆形标注 52"/>
          <p:cNvSpPr/>
          <p:nvPr/>
        </p:nvSpPr>
        <p:spPr bwMode="auto">
          <a:xfrm>
            <a:off x="3176910" y="2841526"/>
            <a:ext cx="2786062" cy="1857375"/>
          </a:xfrm>
          <a:prstGeom prst="wedgeEllipseCallout">
            <a:avLst>
              <a:gd name="adj1" fmla="val -18350"/>
              <a:gd name="adj2" fmla="val -72662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zh-CN" altLang="en-US" sz="2800" dirty="0">
                <a:latin typeface="Calibri" pitchFamily="34" charset="0"/>
                <a:ea typeface="黑体" pitchFamily="49" charset="-122"/>
              </a:rPr>
              <a:t>微视频比较：同构异课、同课异构</a:t>
            </a:r>
            <a:r>
              <a:rPr lang="en-US" altLang="zh-CN" sz="2800" dirty="0">
                <a:latin typeface="Calibri" pitchFamily="34" charset="0"/>
                <a:ea typeface="黑体" pitchFamily="49" charset="-122"/>
              </a:rPr>
              <a:t>…</a:t>
            </a:r>
            <a:endParaRPr lang="zh-CN" altLang="en-US" sz="2800" dirty="0">
              <a:latin typeface="Calibri" pitchFamily="34" charset="0"/>
              <a:ea typeface="黑体" pitchFamily="49" charset="-122"/>
            </a:endParaRPr>
          </a:p>
        </p:txBody>
      </p:sp>
      <p:sp>
        <p:nvSpPr>
          <p:cNvPr id="54" name="椭圆形标注 53"/>
          <p:cNvSpPr/>
          <p:nvPr/>
        </p:nvSpPr>
        <p:spPr bwMode="auto">
          <a:xfrm>
            <a:off x="6228184" y="2770089"/>
            <a:ext cx="2500312" cy="1714500"/>
          </a:xfrm>
          <a:prstGeom prst="wedgeEllipseCallout">
            <a:avLst>
              <a:gd name="adj1" fmla="val 11717"/>
              <a:gd name="adj2" fmla="val -71799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zh-CN" altLang="en-US" sz="2800" dirty="0">
                <a:latin typeface="Calibri" pitchFamily="34" charset="0"/>
                <a:ea typeface="黑体" pitchFamily="49" charset="-122"/>
              </a:rPr>
              <a:t>微视频</a:t>
            </a:r>
            <a:r>
              <a:rPr lang="en-US" altLang="zh-CN" sz="2800" dirty="0">
                <a:latin typeface="Calibri" pitchFamily="34" charset="0"/>
                <a:ea typeface="黑体" pitchFamily="49" charset="-122"/>
              </a:rPr>
              <a:t>+</a:t>
            </a:r>
            <a:r>
              <a:rPr lang="zh-CN" altLang="en-US" sz="2800" dirty="0">
                <a:latin typeface="Calibri" pitchFamily="34" charset="0"/>
                <a:ea typeface="黑体" pitchFamily="49" charset="-122"/>
              </a:rPr>
              <a:t>个人反思</a:t>
            </a: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black">
          <a:xfrm>
            <a:off x="35496" y="1268760"/>
            <a:ext cx="649128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lvl="1" defTabSz="720725" eaLnBrk="0" hangingPunct="0">
              <a:defRPr sz="2000" b="0">
                <a:solidFill>
                  <a:srgbClr val="FC6204"/>
                </a:solidFill>
                <a:latin typeface="方正粗倩简体" pitchFamily="65" charset="-122"/>
                <a:ea typeface="方正粗倩简体" pitchFamily="65" charset="-122"/>
                <a:cs typeface="Arial" pitchFamily="34" charset="0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2000" dirty="0" smtClean="0">
                <a:solidFill>
                  <a:srgbClr val="FC6204"/>
                </a:solidFill>
                <a:latin typeface="方正粗倩简体" pitchFamily="65" charset="-122"/>
                <a:ea typeface="方正粗倩简体" pitchFamily="65" charset="-122"/>
                <a:cs typeface="Arial" pitchFamily="34" charset="0"/>
              </a:rPr>
              <a:t>3.2 </a:t>
            </a:r>
            <a:r>
              <a:rPr lang="zh-CN" altLang="en-US" sz="2000" dirty="0">
                <a:solidFill>
                  <a:srgbClr val="FC6204"/>
                </a:solidFill>
                <a:latin typeface="方正粗倩简体" pitchFamily="65" charset="-122"/>
                <a:ea typeface="方正粗倩简体" pitchFamily="65" charset="-122"/>
                <a:cs typeface="Arial" pitchFamily="34" charset="0"/>
              </a:rPr>
              <a:t>基于</a:t>
            </a:r>
            <a:r>
              <a:rPr lang="zh-CN" altLang="en-US" sz="2000" dirty="0" smtClean="0">
                <a:solidFill>
                  <a:srgbClr val="FC6204"/>
                </a:solidFill>
                <a:latin typeface="方正粗倩简体" pitchFamily="65" charset="-122"/>
                <a:ea typeface="方正粗倩简体" pitchFamily="65" charset="-122"/>
                <a:cs typeface="Arial" pitchFamily="34" charset="0"/>
              </a:rPr>
              <a:t>微课的协同备课</a:t>
            </a:r>
            <a:endParaRPr lang="ko-KR" altLang="en-US" sz="2000" dirty="0">
              <a:solidFill>
                <a:srgbClr val="FC6204"/>
              </a:solidFill>
              <a:latin typeface="方正粗倩简体" pitchFamily="65" charset="-122"/>
              <a:ea typeface="方正粗倩简体" pitchFamily="65" charset="-122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75856" y="809436"/>
            <a:ext cx="316835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zh-CN" altLang="en-US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微课的典型应用案例</a:t>
            </a:r>
          </a:p>
        </p:txBody>
      </p:sp>
    </p:spTree>
    <p:extLst>
      <p:ext uri="{BB962C8B-B14F-4D97-AF65-F5344CB8AC3E}">
        <p14:creationId xmlns:p14="http://schemas.microsoft.com/office/powerpoint/2010/main" val="94901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5482816" y="217048"/>
            <a:ext cx="2124000" cy="468000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r>
              <a:rPr lang="zh-CN" altLang="en-US" sz="20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rPr>
              <a:t>微课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346160" y="217048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453524" y="217047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620464" y="404664"/>
            <a:ext cx="371916" cy="280384"/>
          </a:xfrm>
          <a:prstGeom prst="parallelogram">
            <a:avLst>
              <a:gd name="adj" fmla="val 8141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06000" y="217049"/>
            <a:ext cx="153931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17049"/>
            <a:ext cx="4571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20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30000" y="637200"/>
            <a:ext cx="360040" cy="45719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9832" y="637200"/>
            <a:ext cx="4176464" cy="541568"/>
            <a:chOff x="2477927" y="5767752"/>
            <a:chExt cx="6164894" cy="541568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2477927" y="6309320"/>
              <a:ext cx="5899408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diamond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377335" y="5767752"/>
              <a:ext cx="265486" cy="541568"/>
            </a:xfrm>
            <a:prstGeom prst="line">
              <a:avLst/>
            </a:prstGeom>
            <a:ln>
              <a:solidFill>
                <a:srgbClr val="FF9900"/>
              </a:solidFill>
              <a:headEnd w="lg" len="lg"/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椭圆 13"/>
          <p:cNvSpPr/>
          <p:nvPr/>
        </p:nvSpPr>
        <p:spPr>
          <a:xfrm>
            <a:off x="6588256" y="1052768"/>
            <a:ext cx="288000" cy="28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809436"/>
            <a:ext cx="316835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zh-CN" altLang="en-US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微课的</a:t>
            </a:r>
            <a:r>
              <a:rPr lang="zh-CN" altLang="en-US" dirty="0" smtClean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典型应用案例</a:t>
            </a:r>
            <a:endParaRPr lang="zh-CN" altLang="en-US" dirty="0">
              <a:solidFill>
                <a:srgbClr val="FC620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t="18750" r="23354" b="8594"/>
          <a:stretch>
            <a:fillRect/>
          </a:stretch>
        </p:blipFill>
        <p:spPr bwMode="auto">
          <a:xfrm>
            <a:off x="1095275" y="1368153"/>
            <a:ext cx="6771893" cy="551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2039938" y="6550025"/>
            <a:ext cx="7104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9pPr>
          </a:lstStyle>
          <a:p>
            <a:r>
              <a:rPr lang="en-US" altLang="zh-CN" sz="1400" dirty="0"/>
              <a:t>——</a:t>
            </a:r>
            <a:r>
              <a:rPr lang="zh-CN" altLang="en-US" sz="1400" dirty="0"/>
              <a:t>胡铁生</a:t>
            </a:r>
            <a:r>
              <a:rPr lang="en-US" altLang="zh-CN" sz="1400" dirty="0"/>
              <a:t>.</a:t>
            </a:r>
            <a:r>
              <a:rPr lang="zh-CN" altLang="en-US" sz="1400" dirty="0"/>
              <a:t>微课区域教育信息资源发展的新趋势</a:t>
            </a:r>
            <a:r>
              <a:rPr lang="en-US" altLang="zh-CN" sz="1400" dirty="0"/>
              <a:t>[J].</a:t>
            </a:r>
            <a:r>
              <a:rPr lang="zh-CN" altLang="en-US" sz="1400" dirty="0"/>
              <a:t>电化教育研究</a:t>
            </a:r>
            <a:r>
              <a:rPr lang="en-US" altLang="zh-CN" sz="1400" dirty="0"/>
              <a:t>.2011</a:t>
            </a:r>
            <a:r>
              <a:rPr lang="zh-CN" altLang="en-US" sz="1400" dirty="0"/>
              <a:t>（</a:t>
            </a:r>
            <a:r>
              <a:rPr lang="en-US" altLang="zh-CN" sz="1400" dirty="0"/>
              <a:t>10</a:t>
            </a:r>
            <a:r>
              <a:rPr lang="zh-CN" altLang="en-US" sz="1400" dirty="0"/>
              <a:t>）</a:t>
            </a:r>
            <a:r>
              <a:rPr lang="en-US" altLang="zh-CN" sz="1400" dirty="0"/>
              <a:t>:61-65.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4963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5482816" y="217048"/>
            <a:ext cx="2124000" cy="468000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r>
              <a:rPr lang="zh-CN" altLang="en-US" sz="20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rPr>
              <a:t>微课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346160" y="217048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453524" y="217047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620464" y="404664"/>
            <a:ext cx="371916" cy="280384"/>
          </a:xfrm>
          <a:prstGeom prst="parallelogram">
            <a:avLst>
              <a:gd name="adj" fmla="val 8141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06000" y="217049"/>
            <a:ext cx="153931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17049"/>
            <a:ext cx="4571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20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30000" y="637200"/>
            <a:ext cx="360040" cy="45719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9832" y="637200"/>
            <a:ext cx="4176464" cy="541568"/>
            <a:chOff x="2477927" y="5767752"/>
            <a:chExt cx="6164894" cy="541568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2477927" y="6309320"/>
              <a:ext cx="5899408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diamond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377335" y="5767752"/>
              <a:ext cx="265486" cy="541568"/>
            </a:xfrm>
            <a:prstGeom prst="line">
              <a:avLst/>
            </a:prstGeom>
            <a:ln>
              <a:solidFill>
                <a:srgbClr val="FF9900"/>
              </a:solidFill>
              <a:headEnd w="lg" len="lg"/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椭圆 13"/>
          <p:cNvSpPr/>
          <p:nvPr/>
        </p:nvSpPr>
        <p:spPr>
          <a:xfrm>
            <a:off x="6588256" y="1052768"/>
            <a:ext cx="288000" cy="28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809436"/>
            <a:ext cx="316835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zh-CN" altLang="en-US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微课的典型应用案例</a:t>
            </a:r>
          </a:p>
        </p:txBody>
      </p:sp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-65112" y="1340768"/>
            <a:ext cx="19008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lvl="1"/>
            <a:r>
              <a:rPr lang="zh-CN" altLang="en-US" sz="2000" b="1" dirty="0">
                <a:solidFill>
                  <a:srgbClr val="FF9900"/>
                </a:solidFill>
                <a:latin typeface="微软雅黑" pitchFamily="34" charset="-122"/>
                <a:ea typeface="微软雅黑" pitchFamily="34" charset="-122"/>
              </a:rPr>
              <a:t>例如：</a:t>
            </a:r>
            <a:endParaRPr lang="en-US" altLang="zh-CN" sz="2000" b="1" dirty="0">
              <a:solidFill>
                <a:srgbClr val="FF99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" name="椭圆 80"/>
          <p:cNvSpPr/>
          <p:nvPr/>
        </p:nvSpPr>
        <p:spPr bwMode="auto">
          <a:xfrm>
            <a:off x="928688" y="2000969"/>
            <a:ext cx="6858000" cy="4714875"/>
          </a:xfrm>
          <a:prstGeom prst="ellipse">
            <a:avLst/>
          </a:prstGeom>
          <a:solidFill>
            <a:srgbClr val="808080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2" name="矩形 81"/>
          <p:cNvSpPr/>
          <p:nvPr/>
        </p:nvSpPr>
        <p:spPr bwMode="auto">
          <a:xfrm>
            <a:off x="642938" y="1916832"/>
            <a:ext cx="8072437" cy="584200"/>
          </a:xfrm>
          <a:prstGeom prst="rect">
            <a:avLst/>
          </a:prstGeom>
          <a:solidFill>
            <a:srgbClr val="E1F4D8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itchFamily="49" charset="-122"/>
              </a:rPr>
              <a:t>一节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itchFamily="49" charset="-122"/>
              </a:rPr>
              <a:t>40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itchFamily="49" charset="-122"/>
              </a:rPr>
              <a:t>分钟的语文课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itchFamily="49" charset="-122"/>
              </a:rPr>
              <a:t>1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黑体" pitchFamily="49" charset="-122"/>
            </a:endParaRPr>
          </a:p>
        </p:txBody>
      </p:sp>
      <p:sp>
        <p:nvSpPr>
          <p:cNvPr id="83" name="矩形 82"/>
          <p:cNvSpPr>
            <a:spLocks noChangeArrowheads="1"/>
          </p:cNvSpPr>
          <p:nvPr/>
        </p:nvSpPr>
        <p:spPr bwMode="auto">
          <a:xfrm>
            <a:off x="642938" y="1916832"/>
            <a:ext cx="642937" cy="57150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导入</a:t>
            </a:r>
            <a:r>
              <a:rPr kumimoji="0" lang="en-US" altLang="zh-CN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Y얕은샘물M" pitchFamily="18" charset="-127"/>
              </a:rPr>
              <a:t>1</a:t>
            </a:r>
            <a:endParaRPr kumimoji="0" lang="zh-CN" altLang="en-U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1285875" y="1916832"/>
            <a:ext cx="928688" cy="571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初读课文</a:t>
            </a:r>
            <a:r>
              <a:rPr kumimoji="0" lang="en-US" altLang="zh-CN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Y얕은샘물M" pitchFamily="18" charset="-127"/>
              </a:rPr>
              <a:t>1</a:t>
            </a:r>
            <a:endParaRPr kumimoji="0" lang="zh-CN" altLang="en-US" sz="1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5" name="矩形 84"/>
          <p:cNvSpPr>
            <a:spLocks noChangeArrowheads="1"/>
          </p:cNvSpPr>
          <p:nvPr/>
        </p:nvSpPr>
        <p:spPr bwMode="auto">
          <a:xfrm>
            <a:off x="3857625" y="1916832"/>
            <a:ext cx="1000125" cy="5715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写字教学</a:t>
            </a:r>
            <a:r>
              <a:rPr kumimoji="0" lang="en-US" altLang="zh-CN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Y얕은샘물M" pitchFamily="18" charset="-127"/>
              </a:rPr>
              <a:t>1</a:t>
            </a:r>
            <a:endParaRPr kumimoji="0" lang="zh-CN" altLang="en-U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6" name="矩形 85"/>
          <p:cNvSpPr>
            <a:spLocks noChangeArrowheads="1"/>
          </p:cNvSpPr>
          <p:nvPr/>
        </p:nvSpPr>
        <p:spPr bwMode="auto">
          <a:xfrm>
            <a:off x="4857750" y="1916832"/>
            <a:ext cx="1857375" cy="5715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拓展阅读</a:t>
            </a:r>
            <a:r>
              <a:rPr kumimoji="0" lang="en-US" altLang="zh-CN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Y얕은샘물M" pitchFamily="18" charset="-127"/>
              </a:rPr>
              <a:t>1</a:t>
            </a:r>
            <a:endParaRPr kumimoji="0" lang="zh-CN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7" name="矩形 86"/>
          <p:cNvSpPr>
            <a:spLocks noChangeArrowheads="1"/>
          </p:cNvSpPr>
          <p:nvPr/>
        </p:nvSpPr>
        <p:spPr bwMode="auto">
          <a:xfrm>
            <a:off x="6715125" y="1916832"/>
            <a:ext cx="2000250" cy="5715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课堂写话</a:t>
            </a:r>
            <a:r>
              <a:rPr kumimoji="0" lang="en-US" altLang="zh-CN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Y얕은샘물M" pitchFamily="18" charset="-127"/>
              </a:rPr>
              <a:t>1</a:t>
            </a:r>
            <a:endParaRPr kumimoji="0" lang="zh-CN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8" name="矩形 87"/>
          <p:cNvSpPr/>
          <p:nvPr/>
        </p:nvSpPr>
        <p:spPr bwMode="auto">
          <a:xfrm>
            <a:off x="642938" y="2916957"/>
            <a:ext cx="8072437" cy="584200"/>
          </a:xfrm>
          <a:prstGeom prst="rect">
            <a:avLst/>
          </a:prstGeom>
          <a:solidFill>
            <a:srgbClr val="E1F4D8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itchFamily="49" charset="-122"/>
              </a:rPr>
              <a:t>一节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itchFamily="49" charset="-122"/>
              </a:rPr>
              <a:t>40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itchFamily="49" charset="-122"/>
              </a:rPr>
              <a:t>分钟的语文课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itchFamily="49" charset="-122"/>
              </a:rPr>
              <a:t>2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黑体" pitchFamily="49" charset="-122"/>
            </a:endParaRPr>
          </a:p>
        </p:txBody>
      </p:sp>
      <p:sp>
        <p:nvSpPr>
          <p:cNvPr id="89" name="矩形 88"/>
          <p:cNvSpPr>
            <a:spLocks noChangeArrowheads="1"/>
          </p:cNvSpPr>
          <p:nvPr/>
        </p:nvSpPr>
        <p:spPr bwMode="auto">
          <a:xfrm>
            <a:off x="642938" y="2916957"/>
            <a:ext cx="642937" cy="57150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导入</a:t>
            </a:r>
            <a:r>
              <a:rPr kumimoji="0" lang="en-US" altLang="zh-CN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Y얕은샘물M" pitchFamily="18" charset="-127"/>
              </a:rPr>
              <a:t>2</a:t>
            </a:r>
            <a:endParaRPr kumimoji="0" lang="zh-CN" altLang="en-U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0" name="矩形 89"/>
          <p:cNvSpPr>
            <a:spLocks noChangeArrowheads="1"/>
          </p:cNvSpPr>
          <p:nvPr/>
        </p:nvSpPr>
        <p:spPr bwMode="auto">
          <a:xfrm>
            <a:off x="1285875" y="2916957"/>
            <a:ext cx="928688" cy="571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初读课文</a:t>
            </a:r>
            <a:r>
              <a:rPr kumimoji="0" lang="en-US" altLang="zh-CN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Y얕은샘물M" pitchFamily="18" charset="-127"/>
              </a:rPr>
              <a:t>2</a:t>
            </a:r>
            <a:endParaRPr kumimoji="0" lang="zh-CN" altLang="en-US" sz="1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1" name="矩形 90"/>
          <p:cNvSpPr>
            <a:spLocks noChangeArrowheads="1"/>
          </p:cNvSpPr>
          <p:nvPr/>
        </p:nvSpPr>
        <p:spPr bwMode="auto">
          <a:xfrm>
            <a:off x="3857625" y="2916957"/>
            <a:ext cx="1000125" cy="5715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写字教学</a:t>
            </a:r>
            <a:r>
              <a:rPr kumimoji="0" lang="en-US" altLang="zh-CN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Y얕은샘물M" pitchFamily="18" charset="-127"/>
              </a:rPr>
              <a:t>2</a:t>
            </a:r>
            <a:endParaRPr kumimoji="0" lang="zh-CN" altLang="en-U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2" name="矩形 91"/>
          <p:cNvSpPr>
            <a:spLocks noChangeArrowheads="1"/>
          </p:cNvSpPr>
          <p:nvPr/>
        </p:nvSpPr>
        <p:spPr bwMode="auto">
          <a:xfrm>
            <a:off x="4857750" y="2916957"/>
            <a:ext cx="1857375" cy="5715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拓展阅读</a:t>
            </a:r>
            <a:r>
              <a:rPr kumimoji="0" lang="en-US" altLang="zh-CN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Y얕은샘물M" pitchFamily="18" charset="-127"/>
              </a:rPr>
              <a:t>2</a:t>
            </a:r>
            <a:endParaRPr kumimoji="0" lang="zh-CN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3" name="矩形 92"/>
          <p:cNvSpPr>
            <a:spLocks noChangeArrowheads="1"/>
          </p:cNvSpPr>
          <p:nvPr/>
        </p:nvSpPr>
        <p:spPr bwMode="auto">
          <a:xfrm>
            <a:off x="6715125" y="2916957"/>
            <a:ext cx="2000250" cy="5715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课堂写话</a:t>
            </a:r>
            <a:r>
              <a:rPr kumimoji="0" lang="en-US" altLang="zh-CN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Y얕은샘물M" pitchFamily="18" charset="-127"/>
              </a:rPr>
              <a:t>2</a:t>
            </a:r>
            <a:endParaRPr kumimoji="0" lang="zh-CN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4" name="矩形 93"/>
          <p:cNvSpPr/>
          <p:nvPr/>
        </p:nvSpPr>
        <p:spPr bwMode="auto">
          <a:xfrm>
            <a:off x="642938" y="3917082"/>
            <a:ext cx="8072437" cy="584200"/>
          </a:xfrm>
          <a:prstGeom prst="rect">
            <a:avLst/>
          </a:prstGeom>
          <a:solidFill>
            <a:srgbClr val="E1F4D8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itchFamily="49" charset="-122"/>
              </a:rPr>
              <a:t>一节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itchFamily="49" charset="-122"/>
              </a:rPr>
              <a:t>40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itchFamily="49" charset="-122"/>
              </a:rPr>
              <a:t>分钟的语文课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itchFamily="49" charset="-122"/>
              </a:rPr>
              <a:t>3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黑体" pitchFamily="49" charset="-122"/>
            </a:endParaRPr>
          </a:p>
        </p:txBody>
      </p:sp>
      <p:sp>
        <p:nvSpPr>
          <p:cNvPr id="95" name="矩形 94"/>
          <p:cNvSpPr>
            <a:spLocks noChangeArrowheads="1"/>
          </p:cNvSpPr>
          <p:nvPr/>
        </p:nvSpPr>
        <p:spPr bwMode="auto">
          <a:xfrm>
            <a:off x="642938" y="3917082"/>
            <a:ext cx="642937" cy="57150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导入</a:t>
            </a:r>
            <a:r>
              <a:rPr kumimoji="0" lang="en-US" altLang="zh-CN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Y얕은샘물M" pitchFamily="18" charset="-127"/>
              </a:rPr>
              <a:t>3</a:t>
            </a:r>
            <a:endParaRPr kumimoji="0" lang="zh-CN" altLang="en-U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6" name="矩形 95"/>
          <p:cNvSpPr>
            <a:spLocks noChangeArrowheads="1"/>
          </p:cNvSpPr>
          <p:nvPr/>
        </p:nvSpPr>
        <p:spPr bwMode="auto">
          <a:xfrm>
            <a:off x="1285875" y="3917082"/>
            <a:ext cx="928688" cy="571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初读课文</a:t>
            </a:r>
            <a:r>
              <a:rPr kumimoji="0" lang="en-US" altLang="zh-CN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Y얕은샘물M" pitchFamily="18" charset="-127"/>
              </a:rPr>
              <a:t>3</a:t>
            </a:r>
            <a:endParaRPr kumimoji="0" lang="zh-CN" altLang="en-US" sz="1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7" name="矩形 96"/>
          <p:cNvSpPr>
            <a:spLocks noChangeArrowheads="1"/>
          </p:cNvSpPr>
          <p:nvPr/>
        </p:nvSpPr>
        <p:spPr bwMode="auto">
          <a:xfrm>
            <a:off x="3857625" y="3917082"/>
            <a:ext cx="1000125" cy="5715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写字教学</a:t>
            </a:r>
            <a:r>
              <a:rPr kumimoji="0" lang="en-US" altLang="zh-CN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Y얕은샘물M" pitchFamily="18" charset="-127"/>
              </a:rPr>
              <a:t>3</a:t>
            </a:r>
            <a:endParaRPr kumimoji="0" lang="zh-CN" altLang="en-U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8" name="矩形 97"/>
          <p:cNvSpPr>
            <a:spLocks noChangeArrowheads="1"/>
          </p:cNvSpPr>
          <p:nvPr/>
        </p:nvSpPr>
        <p:spPr bwMode="auto">
          <a:xfrm>
            <a:off x="4857750" y="3917082"/>
            <a:ext cx="1857375" cy="5715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拓展阅读</a:t>
            </a:r>
            <a:r>
              <a:rPr kumimoji="0" lang="en-US" altLang="zh-CN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Y얕은샘물M" pitchFamily="18" charset="-127"/>
              </a:rPr>
              <a:t>3</a:t>
            </a:r>
            <a:endParaRPr kumimoji="0" lang="zh-CN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9" name="矩形 98"/>
          <p:cNvSpPr>
            <a:spLocks noChangeArrowheads="1"/>
          </p:cNvSpPr>
          <p:nvPr/>
        </p:nvSpPr>
        <p:spPr bwMode="auto">
          <a:xfrm>
            <a:off x="6715125" y="3917082"/>
            <a:ext cx="2000250" cy="5715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课堂写话</a:t>
            </a:r>
            <a:r>
              <a:rPr kumimoji="0" lang="en-US" altLang="zh-CN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Y얕은샘물M" pitchFamily="18" charset="-127"/>
              </a:rPr>
              <a:t>3</a:t>
            </a:r>
            <a:endParaRPr kumimoji="0" lang="zh-CN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0" name="矩形 99"/>
          <p:cNvSpPr/>
          <p:nvPr/>
        </p:nvSpPr>
        <p:spPr bwMode="auto">
          <a:xfrm>
            <a:off x="642938" y="4988644"/>
            <a:ext cx="8072437" cy="584200"/>
          </a:xfrm>
          <a:prstGeom prst="rect">
            <a:avLst/>
          </a:prstGeom>
          <a:solidFill>
            <a:srgbClr val="E1F4D8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itchFamily="49" charset="-122"/>
              </a:rPr>
              <a:t>一节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itchFamily="49" charset="-122"/>
              </a:rPr>
              <a:t>40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itchFamily="49" charset="-122"/>
              </a:rPr>
              <a:t>分钟的语文课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itchFamily="49" charset="-122"/>
              </a:rPr>
              <a:t>n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黑体" pitchFamily="49" charset="-122"/>
            </a:endParaRPr>
          </a:p>
        </p:txBody>
      </p:sp>
      <p:sp>
        <p:nvSpPr>
          <p:cNvPr id="101" name="矩形 100"/>
          <p:cNvSpPr>
            <a:spLocks noChangeArrowheads="1"/>
          </p:cNvSpPr>
          <p:nvPr/>
        </p:nvSpPr>
        <p:spPr bwMode="auto">
          <a:xfrm>
            <a:off x="642938" y="4988644"/>
            <a:ext cx="642937" cy="57150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导入</a:t>
            </a:r>
            <a:r>
              <a:rPr kumimoji="0" lang="en-US" altLang="zh-CN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Y얕은샘물M" pitchFamily="18" charset="-127"/>
              </a:rPr>
              <a:t>4</a:t>
            </a:r>
            <a:endParaRPr kumimoji="0" lang="zh-CN" altLang="en-U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2" name="矩形 101"/>
          <p:cNvSpPr>
            <a:spLocks noChangeArrowheads="1"/>
          </p:cNvSpPr>
          <p:nvPr/>
        </p:nvSpPr>
        <p:spPr bwMode="auto">
          <a:xfrm>
            <a:off x="1285875" y="4988644"/>
            <a:ext cx="928688" cy="571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初读课文</a:t>
            </a:r>
            <a:r>
              <a:rPr kumimoji="0" lang="en-US" altLang="zh-CN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Y얕은샘물M" pitchFamily="18" charset="-127"/>
              </a:rPr>
              <a:t>4</a:t>
            </a:r>
            <a:endParaRPr kumimoji="0" lang="zh-CN" altLang="en-US" sz="1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3" name="矩形 102"/>
          <p:cNvSpPr>
            <a:spLocks noChangeArrowheads="1"/>
          </p:cNvSpPr>
          <p:nvPr/>
        </p:nvSpPr>
        <p:spPr bwMode="auto">
          <a:xfrm>
            <a:off x="3857625" y="4988644"/>
            <a:ext cx="1000125" cy="5715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写字教学</a:t>
            </a:r>
            <a:r>
              <a:rPr kumimoji="0" lang="en-US" altLang="zh-CN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Y얕은샘물M" pitchFamily="18" charset="-127"/>
              </a:rPr>
              <a:t>4</a:t>
            </a:r>
            <a:endParaRPr kumimoji="0" lang="zh-CN" altLang="en-U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4" name="矩形 103"/>
          <p:cNvSpPr>
            <a:spLocks noChangeArrowheads="1"/>
          </p:cNvSpPr>
          <p:nvPr/>
        </p:nvSpPr>
        <p:spPr bwMode="auto">
          <a:xfrm>
            <a:off x="4857750" y="4988644"/>
            <a:ext cx="1857375" cy="5715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拓展阅读</a:t>
            </a:r>
            <a:r>
              <a:rPr kumimoji="0" lang="en-US" altLang="zh-CN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Y얕은샘물M" pitchFamily="18" charset="-127"/>
              </a:rPr>
              <a:t>4</a:t>
            </a:r>
            <a:endParaRPr kumimoji="0" lang="zh-CN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5" name="矩形 104"/>
          <p:cNvSpPr>
            <a:spLocks noChangeArrowheads="1"/>
          </p:cNvSpPr>
          <p:nvPr/>
        </p:nvSpPr>
        <p:spPr bwMode="auto">
          <a:xfrm>
            <a:off x="6715125" y="4988644"/>
            <a:ext cx="2000250" cy="5715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课堂写话</a:t>
            </a:r>
            <a:r>
              <a:rPr kumimoji="0" lang="en-US" altLang="zh-CN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Y얕은샘물M" pitchFamily="18" charset="-127"/>
              </a:rPr>
              <a:t>4</a:t>
            </a:r>
            <a:endParaRPr kumimoji="0" lang="zh-CN" altLang="en-US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3214688" y="6072907"/>
            <a:ext cx="2236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识字教学微视频群</a:t>
            </a:r>
          </a:p>
        </p:txBody>
      </p:sp>
      <p:sp>
        <p:nvSpPr>
          <p:cNvPr id="107" name="矩形 106"/>
          <p:cNvSpPr>
            <a:spLocks noChangeArrowheads="1"/>
          </p:cNvSpPr>
          <p:nvPr/>
        </p:nvSpPr>
        <p:spPr bwMode="auto">
          <a:xfrm>
            <a:off x="2214563" y="4988644"/>
            <a:ext cx="1643062" cy="57150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识字教学</a:t>
            </a: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Y얕은샘물M" pitchFamily="18" charset="-127"/>
              </a:rPr>
              <a:t>n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8" name="矩形 107"/>
          <p:cNvSpPr>
            <a:spLocks noChangeArrowheads="1"/>
          </p:cNvSpPr>
          <p:nvPr/>
        </p:nvSpPr>
        <p:spPr bwMode="auto">
          <a:xfrm>
            <a:off x="2214563" y="3917082"/>
            <a:ext cx="1643062" cy="57150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识字教学</a:t>
            </a: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Y얕은샘물M" pitchFamily="18" charset="-127"/>
              </a:rPr>
              <a:t>3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9" name="矩形 108"/>
          <p:cNvSpPr>
            <a:spLocks noChangeArrowheads="1"/>
          </p:cNvSpPr>
          <p:nvPr/>
        </p:nvSpPr>
        <p:spPr bwMode="auto">
          <a:xfrm>
            <a:off x="2214563" y="2916957"/>
            <a:ext cx="1643062" cy="57150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识字教学</a:t>
            </a: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Y얕은샘물M" pitchFamily="18" charset="-127"/>
              </a:rPr>
              <a:t>2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0" name="矩形 109"/>
          <p:cNvSpPr>
            <a:spLocks noChangeArrowheads="1"/>
          </p:cNvSpPr>
          <p:nvPr/>
        </p:nvSpPr>
        <p:spPr bwMode="auto">
          <a:xfrm>
            <a:off x="2214563" y="1916832"/>
            <a:ext cx="1643062" cy="57150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识字教学</a:t>
            </a:r>
            <a:r>
              <a:rPr kumimoji="0" lang="en-US" altLang="zh-CN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HY얕은샘물M" pitchFamily="18" charset="-127"/>
              </a:rPr>
              <a:t>1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7552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809 0.0676 0.09636 0.13519 0.11667 0.16551 C 0.13698 0.19584 0.12951 0.18912 0.12222 0.18264 " pathEditMode="relative" ptsTypes="aaA">
                                      <p:cBhvr>
                                        <p:cTn id="12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55112E-17 C -0.03507 0.07384 -0.06927 0.14861 -0.08489 0.18333 C -0.09982 0.21921 -0.09739 0.21343 -0.09427 0.20833 " pathEditMode="relative" rAng="0" ptsTypes="aaA">
                                      <p:cBhvr>
                                        <p:cTn id="14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165 0.02453 0.23316 0.04907 0.27605 0.05926 C 0.31893 0.06944 0.25816 0.06157 0.25747 0.06157 C 0.25678 0.06157 0.26441 0.06041 0.27223 0.05926 " pathEditMode="relative" ptsTypes="aaaA">
                                      <p:cBhvr>
                                        <p:cTn id="16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500"/>
                            </p:stCondLst>
                            <p:childTnLst>
                              <p:par>
                                <p:cTn id="19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111 0.02338 0.12222 0.04699 0.14635 0.0544 " pathEditMode="relative" ptsTypes="aA">
                                      <p:cBhvr>
                                        <p:cTn id="19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500"/>
                            </p:stCondLst>
                            <p:childTnLst>
                              <p:par>
                                <p:cTn id="1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0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500"/>
                            </p:stCondLst>
                            <p:childTnLst>
                              <p:par>
                                <p:cTn id="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1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5482816" y="217048"/>
            <a:ext cx="2124000" cy="468000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r>
              <a:rPr lang="zh-CN" altLang="en-US" sz="20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rPr>
              <a:t>微课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346160" y="217048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453524" y="217047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620464" y="404664"/>
            <a:ext cx="371916" cy="280384"/>
          </a:xfrm>
          <a:prstGeom prst="parallelogram">
            <a:avLst>
              <a:gd name="adj" fmla="val 8141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06000" y="217049"/>
            <a:ext cx="153931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17049"/>
            <a:ext cx="4571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20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30000" y="637200"/>
            <a:ext cx="360040" cy="45719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9832" y="637200"/>
            <a:ext cx="4176464" cy="541568"/>
            <a:chOff x="2477927" y="5767752"/>
            <a:chExt cx="6164894" cy="541568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2477927" y="6309320"/>
              <a:ext cx="5899408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diamond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377335" y="5767752"/>
              <a:ext cx="265486" cy="541568"/>
            </a:xfrm>
            <a:prstGeom prst="line">
              <a:avLst/>
            </a:prstGeom>
            <a:ln>
              <a:solidFill>
                <a:srgbClr val="FF9900"/>
              </a:solidFill>
              <a:headEnd w="lg" len="lg"/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椭圆 13"/>
          <p:cNvSpPr/>
          <p:nvPr/>
        </p:nvSpPr>
        <p:spPr>
          <a:xfrm>
            <a:off x="6588256" y="1052768"/>
            <a:ext cx="288000" cy="28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809436"/>
            <a:ext cx="316835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zh-CN" altLang="en-US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微课的典型应用案例</a:t>
            </a:r>
          </a:p>
        </p:txBody>
      </p:sp>
      <p:sp>
        <p:nvSpPr>
          <p:cNvPr id="47" name="标题 1"/>
          <p:cNvSpPr txBox="1">
            <a:spLocks/>
          </p:cNvSpPr>
          <p:nvPr/>
        </p:nvSpPr>
        <p:spPr>
          <a:xfrm>
            <a:off x="22805" y="1372706"/>
            <a:ext cx="39011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lvl="1" defTabSz="720725" eaLnBrk="0" hangingPunct="0">
              <a:defRPr sz="2000" b="1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lvl="1"/>
            <a:r>
              <a:rPr lang="zh-CN" altLang="en-US" dirty="0">
                <a:solidFill>
                  <a:srgbClr val="FF9900"/>
                </a:solidFill>
              </a:rPr>
              <a:t>教学微视频案例：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60290"/>
            <a:ext cx="2643187" cy="1804987"/>
          </a:xfrm>
          <a:prstGeom prst="rect">
            <a:avLst/>
          </a:prstGeom>
        </p:spPr>
      </p:pic>
      <p:pic>
        <p:nvPicPr>
          <p:cNvPr id="49" name="Picture 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088852"/>
            <a:ext cx="27066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34780"/>
            <a:ext cx="27273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28554"/>
            <a:ext cx="27146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88852"/>
            <a:ext cx="26590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1088"/>
            <a:ext cx="25717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5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5482816" y="217048"/>
            <a:ext cx="2124000" cy="468000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r>
              <a:rPr lang="zh-CN" altLang="en-US" sz="20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rPr>
              <a:t>微课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346160" y="217048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453524" y="217047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620464" y="404664"/>
            <a:ext cx="371916" cy="280384"/>
          </a:xfrm>
          <a:prstGeom prst="parallelogram">
            <a:avLst>
              <a:gd name="adj" fmla="val 8141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06000" y="217049"/>
            <a:ext cx="153931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17049"/>
            <a:ext cx="4571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20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30000" y="637200"/>
            <a:ext cx="360040" cy="45719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9832" y="637200"/>
            <a:ext cx="4176464" cy="541568"/>
            <a:chOff x="2477927" y="5767752"/>
            <a:chExt cx="6164894" cy="541568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2477927" y="6309320"/>
              <a:ext cx="5899408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diamond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377335" y="5767752"/>
              <a:ext cx="265486" cy="541568"/>
            </a:xfrm>
            <a:prstGeom prst="line">
              <a:avLst/>
            </a:prstGeom>
            <a:ln>
              <a:solidFill>
                <a:srgbClr val="FF9900"/>
              </a:solidFill>
              <a:headEnd w="lg" len="lg"/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椭圆 13"/>
          <p:cNvSpPr/>
          <p:nvPr/>
        </p:nvSpPr>
        <p:spPr>
          <a:xfrm>
            <a:off x="6588256" y="1052768"/>
            <a:ext cx="288000" cy="28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809436"/>
            <a:ext cx="316835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zh-CN" altLang="en-US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微</a:t>
            </a:r>
            <a:r>
              <a:rPr lang="zh-CN" altLang="en-US" dirty="0" smtClean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课的概念及特点</a:t>
            </a:r>
            <a:endParaRPr lang="zh-CN" altLang="en-US" dirty="0">
              <a:solidFill>
                <a:srgbClr val="FC620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9734" y="5277458"/>
            <a:ext cx="4800298" cy="1569660"/>
            <a:chOff x="8628686" y="5243102"/>
            <a:chExt cx="4800298" cy="1569660"/>
          </a:xfrm>
        </p:grpSpPr>
        <p:sp>
          <p:nvSpPr>
            <p:cNvPr id="26" name="TextBox 25"/>
            <p:cNvSpPr txBox="1"/>
            <p:nvPr/>
          </p:nvSpPr>
          <p:spPr>
            <a:xfrm>
              <a:off x="8628686" y="5243102"/>
              <a:ext cx="40781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b="1" i="1" dirty="0" smtClean="0">
                  <a:solidFill>
                    <a:srgbClr val="FC62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ea typeface="DFPYeaSong-B5" pitchFamily="18" charset="-120"/>
                </a:rPr>
                <a:t>1</a:t>
              </a:r>
              <a:endParaRPr lang="zh-CN" altLang="en-US" sz="9600" b="1" i="1" dirty="0">
                <a:solidFill>
                  <a:srgbClr val="FC6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ea typeface="DFPYeaSong-B5" pitchFamily="18" charset="-120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8748464" y="5629533"/>
              <a:ext cx="3168352" cy="1080120"/>
              <a:chOff x="8748464" y="5629533"/>
              <a:chExt cx="3168352" cy="1080120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8748464" y="6525344"/>
                <a:ext cx="3168352" cy="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8928523" y="5629533"/>
                <a:ext cx="0" cy="108012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8" name="矩形 27"/>
            <p:cNvSpPr>
              <a:spLocks noChangeArrowheads="1"/>
            </p:cNvSpPr>
            <p:nvPr/>
          </p:nvSpPr>
          <p:spPr bwMode="auto">
            <a:xfrm>
              <a:off x="9612637" y="6170528"/>
              <a:ext cx="38163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  <a:spcAft>
                  <a:spcPts val="60"/>
                </a:spcAft>
              </a:pPr>
              <a:r>
                <a:rPr lang="zh-CN" altLang="en-US" kern="0" dirty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微</a:t>
              </a:r>
              <a:r>
                <a:rPr lang="zh-CN" altLang="en-US" kern="0" dirty="0" smtClean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课的概念</a:t>
              </a:r>
              <a:endParaRPr lang="zh-CN" altLang="en-US" kern="0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1115616" y="1863056"/>
            <a:ext cx="7074424" cy="171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000" dirty="0" smtClean="0"/>
              <a:t>“微课”</a:t>
            </a:r>
            <a:r>
              <a:rPr lang="zh-CN" altLang="en-US" sz="2000" dirty="0"/>
              <a:t>是微型课程的简称，是某个知识点的教学内容及实施的教学活动的总和。它包括按一定的教学目标组织起来的教学内容；按一定的教学策略在设计的教学活动及其进程安排。</a:t>
            </a:r>
          </a:p>
          <a:p>
            <a:endParaRPr lang="en-US" altLang="zh-CN" sz="2000" dirty="0" smtClean="0"/>
          </a:p>
        </p:txBody>
      </p:sp>
      <p:pic>
        <p:nvPicPr>
          <p:cNvPr id="4101" name="Picture 5" descr="F:\learning\PPT\PPT相关资源\图片\商务类图片\ppt演义自带商务图片\商业图片示例 (49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05" y="3189774"/>
            <a:ext cx="4608512" cy="366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/>
          <p:cNvSpPr/>
          <p:nvPr/>
        </p:nvSpPr>
        <p:spPr>
          <a:xfrm>
            <a:off x="611560" y="35010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        在具体教学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中，微课所讲授的内容呈“点”状、碎片化，这些知识点，可以是教材解读、题型精讲、考点归纳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;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也可以是方法传授、教学经验等技能方面的知识讲解和展示。微课是课堂教学的有效补充形式，微课不仅适合于移动学习时代知识的传播、也适合学习者个性化、深度学习的需求。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620464" y="3244334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——</a:t>
            </a:r>
            <a:r>
              <a:rPr lang="zh-CN" altLang="en-US" dirty="0" smtClean="0">
                <a:solidFill>
                  <a:srgbClr val="FF0000"/>
                </a:solidFill>
              </a:rPr>
              <a:t>余胜泉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5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5482816" y="217048"/>
            <a:ext cx="2124000" cy="468000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r>
              <a:rPr lang="zh-CN" altLang="en-US" sz="20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rPr>
              <a:t>微课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346160" y="217048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453524" y="217047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620464" y="404664"/>
            <a:ext cx="371916" cy="280384"/>
          </a:xfrm>
          <a:prstGeom prst="parallelogram">
            <a:avLst>
              <a:gd name="adj" fmla="val 8141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06000" y="217049"/>
            <a:ext cx="153931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17049"/>
            <a:ext cx="4571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20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30000" y="637200"/>
            <a:ext cx="360040" cy="45719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9832" y="637200"/>
            <a:ext cx="4176464" cy="541568"/>
            <a:chOff x="2477927" y="5767752"/>
            <a:chExt cx="6164894" cy="541568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2477927" y="6309320"/>
              <a:ext cx="5899408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diamond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377335" y="5767752"/>
              <a:ext cx="265486" cy="541568"/>
            </a:xfrm>
            <a:prstGeom prst="line">
              <a:avLst/>
            </a:prstGeom>
            <a:ln>
              <a:solidFill>
                <a:srgbClr val="FF9900"/>
              </a:solidFill>
              <a:headEnd w="lg" len="lg"/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椭圆 13"/>
          <p:cNvSpPr/>
          <p:nvPr/>
        </p:nvSpPr>
        <p:spPr>
          <a:xfrm>
            <a:off x="6588256" y="1052768"/>
            <a:ext cx="288000" cy="28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809436"/>
            <a:ext cx="316835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zh-CN" altLang="en-US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微课的典型应用案例</a:t>
            </a:r>
          </a:p>
        </p:txBody>
      </p:sp>
      <p:sp>
        <p:nvSpPr>
          <p:cNvPr id="47" name="标题 1"/>
          <p:cNvSpPr txBox="1">
            <a:spLocks/>
          </p:cNvSpPr>
          <p:nvPr/>
        </p:nvSpPr>
        <p:spPr>
          <a:xfrm>
            <a:off x="22805" y="1372706"/>
            <a:ext cx="39011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lvl="1" defTabSz="720725" eaLnBrk="0" hangingPunct="0">
              <a:defRPr sz="2000" b="1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lvl="1"/>
            <a:r>
              <a:rPr lang="zh-CN" altLang="en-US" dirty="0">
                <a:solidFill>
                  <a:srgbClr val="FF9900"/>
                </a:solidFill>
              </a:rPr>
              <a:t>微</a:t>
            </a:r>
            <a:r>
              <a:rPr lang="zh-CN" altLang="en-US" dirty="0" smtClean="0">
                <a:solidFill>
                  <a:srgbClr val="FF9900"/>
                </a:solidFill>
              </a:rPr>
              <a:t>课</a:t>
            </a:r>
            <a:endParaRPr lang="zh-CN" altLang="en-US" dirty="0">
              <a:solidFill>
                <a:srgbClr val="FF9900"/>
              </a:solidFill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571500" y="2574454"/>
            <a:ext cx="8072438" cy="584200"/>
          </a:xfrm>
          <a:prstGeom prst="rect">
            <a:avLst/>
          </a:prstGeom>
          <a:solidFill>
            <a:srgbClr val="E1F4D8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itchFamily="49" charset="-122"/>
              </a:rPr>
              <a:t>一节</a:t>
            </a: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itchFamily="49" charset="-122"/>
              </a:rPr>
              <a:t>40</a:t>
            </a: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itchFamily="49" charset="-122"/>
              </a:rPr>
              <a:t>分钟的语文课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571500" y="2574454"/>
            <a:ext cx="642938" cy="57150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导入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1214438" y="2574454"/>
            <a:ext cx="928687" cy="571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初读课文</a:t>
            </a: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2143125" y="2574454"/>
            <a:ext cx="1643063" cy="57150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识字教学</a:t>
            </a: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3786188" y="2574454"/>
            <a:ext cx="1000125" cy="5715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写字教学</a:t>
            </a: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4786313" y="2587154"/>
            <a:ext cx="1857375" cy="5715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拓展阅读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6643688" y="2574454"/>
            <a:ext cx="2000250" cy="5715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课堂写话</a:t>
            </a:r>
          </a:p>
        </p:txBody>
      </p:sp>
      <p:sp>
        <p:nvSpPr>
          <p:cNvPr id="46" name="矩形 45"/>
          <p:cNvSpPr/>
          <p:nvPr/>
        </p:nvSpPr>
        <p:spPr bwMode="auto">
          <a:xfrm>
            <a:off x="2857500" y="4158779"/>
            <a:ext cx="2928938" cy="584200"/>
          </a:xfrm>
          <a:prstGeom prst="rect">
            <a:avLst/>
          </a:prstGeom>
          <a:solidFill>
            <a:srgbClr val="E1F4D8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1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itchFamily="49" charset="-122"/>
              </a:rPr>
              <a:t>一节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itchFamily="49" charset="-122"/>
              </a:rPr>
              <a:t>10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黑体" pitchFamily="49" charset="-122"/>
              </a:rPr>
              <a:t>分钟左右的微课</a:t>
            </a: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2857500" y="4158779"/>
            <a:ext cx="357188" cy="57150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导入</a:t>
            </a: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3214688" y="4158779"/>
            <a:ext cx="571500" cy="5715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初读课文</a:t>
            </a: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3786188" y="4158779"/>
            <a:ext cx="642937" cy="57150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识字教学</a:t>
            </a: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4429125" y="4158779"/>
            <a:ext cx="500063" cy="5715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写字教学</a:t>
            </a:r>
          </a:p>
        </p:txBody>
      </p:sp>
      <p:sp>
        <p:nvSpPr>
          <p:cNvPr id="58" name="矩形 57"/>
          <p:cNvSpPr/>
          <p:nvPr/>
        </p:nvSpPr>
        <p:spPr bwMode="auto">
          <a:xfrm>
            <a:off x="4929188" y="4158779"/>
            <a:ext cx="428625" cy="571500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拓展</a:t>
            </a:r>
            <a:r>
              <a: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阅读</a:t>
            </a:r>
          </a:p>
        </p:txBody>
      </p:sp>
      <p:sp>
        <p:nvSpPr>
          <p:cNvPr id="59" name="矩形 58"/>
          <p:cNvSpPr/>
          <p:nvPr/>
        </p:nvSpPr>
        <p:spPr bwMode="auto">
          <a:xfrm>
            <a:off x="5357813" y="4158779"/>
            <a:ext cx="428625" cy="57150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课堂写话</a:t>
            </a:r>
          </a:p>
        </p:txBody>
      </p:sp>
      <p:sp>
        <p:nvSpPr>
          <p:cNvPr id="60" name="下箭头 59"/>
          <p:cNvSpPr/>
          <p:nvPr/>
        </p:nvSpPr>
        <p:spPr bwMode="auto">
          <a:xfrm>
            <a:off x="4071938" y="3230091"/>
            <a:ext cx="571500" cy="785813"/>
          </a:xfrm>
          <a:prstGeom prst="downArrow">
            <a:avLst/>
          </a:prstGeom>
          <a:solidFill>
            <a:srgbClr val="FFC319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1" name="线形标注 1 60"/>
          <p:cNvSpPr/>
          <p:nvPr/>
        </p:nvSpPr>
        <p:spPr bwMode="auto">
          <a:xfrm>
            <a:off x="6715125" y="3873029"/>
            <a:ext cx="1857375" cy="1500187"/>
          </a:xfrm>
          <a:prstGeom prst="borderCallout1">
            <a:avLst>
              <a:gd name="adj1" fmla="val 18750"/>
              <a:gd name="adj2" fmla="val -8333"/>
              <a:gd name="adj3" fmla="val 70253"/>
              <a:gd name="adj4" fmla="val -29890"/>
            </a:avLst>
          </a:prstGeom>
          <a:solidFill>
            <a:srgbClr val="0070C0"/>
          </a:solidFill>
          <a:ln w="9525" cap="flat" cmpd="sng" algn="ctr">
            <a:solidFill>
              <a:srgbClr val="FFC319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黑体" pitchFamily="49" charset="-122"/>
              </a:rPr>
              <a:t>剔除冗余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 pitchFamily="49" charset="-122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黑体" pitchFamily="49" charset="-122"/>
              </a:rPr>
              <a:t>保留脉络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 pitchFamily="49" charset="-122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黑体" pitchFamily="49" charset="-122"/>
              </a:rPr>
              <a:t>凸显特色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720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水珠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小圆"/>
          <p:cNvSpPr/>
          <p:nvPr/>
        </p:nvSpPr>
        <p:spPr>
          <a:xfrm>
            <a:off x="3759432" y="2760448"/>
            <a:ext cx="1584176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大圆"/>
          <p:cNvSpPr/>
          <p:nvPr/>
        </p:nvSpPr>
        <p:spPr>
          <a:xfrm>
            <a:off x="2226784" y="1227800"/>
            <a:ext cx="4649472" cy="464947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微访谈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761" y="180600"/>
            <a:ext cx="1460943" cy="1460943"/>
          </a:xfrm>
          <a:prstGeom prst="rect">
            <a:avLst/>
          </a:prstGeom>
        </p:spPr>
      </p:pic>
      <p:pic>
        <p:nvPicPr>
          <p:cNvPr id="5" name="微博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95304"/>
            <a:ext cx="1639984" cy="1639984"/>
          </a:xfrm>
          <a:prstGeom prst="rect">
            <a:avLst/>
          </a:prstGeom>
        </p:spPr>
      </p:pic>
      <p:pic>
        <p:nvPicPr>
          <p:cNvPr id="6" name="微信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96944"/>
            <a:ext cx="1492593" cy="1492593"/>
          </a:xfrm>
          <a:prstGeom prst="rect">
            <a:avLst/>
          </a:prstGeom>
        </p:spPr>
      </p:pic>
      <p:pic>
        <p:nvPicPr>
          <p:cNvPr id="8" name="微小说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726432"/>
            <a:ext cx="1547775" cy="1547775"/>
          </a:xfrm>
          <a:prstGeom prst="rect">
            <a:avLst/>
          </a:prstGeom>
        </p:spPr>
      </p:pic>
      <p:pic>
        <p:nvPicPr>
          <p:cNvPr id="9" name="微电影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233382"/>
            <a:ext cx="1619250" cy="1619250"/>
          </a:xfrm>
          <a:prstGeom prst="rect">
            <a:avLst/>
          </a:prstGeom>
        </p:spPr>
      </p:pic>
      <p:pic>
        <p:nvPicPr>
          <p:cNvPr id="10" name="微课程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74" y="2002652"/>
            <a:ext cx="2785303" cy="2785303"/>
          </a:xfrm>
          <a:prstGeom prst="rect">
            <a:avLst/>
          </a:prstGeom>
        </p:spPr>
      </p:pic>
      <p:pic>
        <p:nvPicPr>
          <p:cNvPr id="4" name="聚焦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70" b="27325"/>
          <a:stretch/>
        </p:blipFill>
        <p:spPr>
          <a:xfrm>
            <a:off x="2560466" y="1052736"/>
            <a:ext cx="1178231" cy="897710"/>
          </a:xfrm>
          <a:prstGeom prst="teardrop">
            <a:avLst/>
          </a:prstGeom>
        </p:spPr>
      </p:pic>
      <p:sp>
        <p:nvSpPr>
          <p:cNvPr id="11" name="TextBox 聚焦"/>
          <p:cNvSpPr txBox="1"/>
          <p:nvPr/>
        </p:nvSpPr>
        <p:spPr>
          <a:xfrm>
            <a:off x="3881224" y="108609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方正卡通简体" pitchFamily="65" charset="-122"/>
                <a:ea typeface="方正卡通简体" pitchFamily="65" charset="-122"/>
              </a:rPr>
              <a:t>聚焦某个小知识点或具体问题，针对性强，主题突出</a:t>
            </a:r>
            <a:endParaRPr lang="zh-CN" altLang="en-US" sz="2400" dirty="0">
              <a:latin typeface="方正卡通简体" pitchFamily="65" charset="-122"/>
              <a:ea typeface="方正卡通简体" pitchFamily="65" charset="-122"/>
            </a:endParaRPr>
          </a:p>
        </p:txBody>
      </p:sp>
      <p:pic>
        <p:nvPicPr>
          <p:cNvPr id="12" name="麻雀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55" y="2132856"/>
            <a:ext cx="1335217" cy="894830"/>
          </a:xfrm>
          <a:prstGeom prst="heart">
            <a:avLst/>
          </a:prstGeom>
        </p:spPr>
      </p:pic>
      <p:sp>
        <p:nvSpPr>
          <p:cNvPr id="14" name="TextBox 结构"/>
          <p:cNvSpPr txBox="1"/>
          <p:nvPr/>
        </p:nvSpPr>
        <p:spPr>
          <a:xfrm>
            <a:off x="3908256" y="216477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方正卡通简体" pitchFamily="65" charset="-122"/>
                <a:ea typeface="方正卡通简体" pitchFamily="65" charset="-122"/>
              </a:rPr>
              <a:t>教学内容</a:t>
            </a:r>
            <a:r>
              <a:rPr lang="en-US" altLang="zh-CN" sz="2400" dirty="0" smtClean="0">
                <a:latin typeface="方正卡通简体" pitchFamily="65" charset="-122"/>
                <a:ea typeface="方正卡通简体" pitchFamily="65" charset="-122"/>
              </a:rPr>
              <a:t>+</a:t>
            </a:r>
            <a:r>
              <a:rPr lang="zh-CN" altLang="en-US" sz="2400" dirty="0" smtClean="0">
                <a:latin typeface="方正卡通简体" pitchFamily="65" charset="-122"/>
                <a:ea typeface="方正卡通简体" pitchFamily="65" charset="-122"/>
              </a:rPr>
              <a:t>活动</a:t>
            </a:r>
            <a:r>
              <a:rPr lang="en-US" altLang="zh-CN" sz="2400" dirty="0" smtClean="0">
                <a:latin typeface="方正卡通简体" pitchFamily="65" charset="-122"/>
                <a:ea typeface="方正卡通简体" pitchFamily="65" charset="-122"/>
              </a:rPr>
              <a:t>+</a:t>
            </a:r>
            <a:r>
              <a:rPr lang="zh-CN" altLang="en-US" sz="2400" dirty="0" smtClean="0">
                <a:latin typeface="方正卡通简体" pitchFamily="65" charset="-122"/>
                <a:ea typeface="方正卡通简体" pitchFamily="65" charset="-122"/>
              </a:rPr>
              <a:t>评价</a:t>
            </a:r>
            <a:r>
              <a:rPr lang="en-US" altLang="zh-CN" sz="2400" dirty="0" smtClean="0">
                <a:latin typeface="方正卡通简体" pitchFamily="65" charset="-122"/>
                <a:ea typeface="方正卡通简体" pitchFamily="65" charset="-122"/>
              </a:rPr>
              <a:t>+</a:t>
            </a:r>
            <a:r>
              <a:rPr lang="zh-CN" altLang="en-US" sz="2400" dirty="0" smtClean="0">
                <a:latin typeface="方正卡通简体" pitchFamily="65" charset="-122"/>
                <a:ea typeface="方正卡通简体" pitchFamily="65" charset="-122"/>
              </a:rPr>
              <a:t>认证</a:t>
            </a:r>
            <a:endParaRPr lang="en-US" altLang="zh-CN" sz="2400" dirty="0" smtClean="0">
              <a:latin typeface="方正卡通简体" pitchFamily="65" charset="-122"/>
              <a:ea typeface="方正卡通简体" pitchFamily="65" charset="-122"/>
            </a:endParaRPr>
          </a:p>
          <a:p>
            <a:r>
              <a:rPr lang="zh-CN" altLang="en-US" sz="2400" dirty="0" smtClean="0">
                <a:latin typeface="方正卡通简体" pitchFamily="65" charset="-122"/>
                <a:ea typeface="方正卡通简体" pitchFamily="65" charset="-122"/>
              </a:rPr>
              <a:t>“麻雀虽小，五脏俱全！”</a:t>
            </a:r>
            <a:endParaRPr lang="zh-CN" altLang="en-US" sz="2400" dirty="0">
              <a:latin typeface="方正卡通简体" pitchFamily="65" charset="-122"/>
              <a:ea typeface="方正卡通简体" pitchFamily="65" charset="-122"/>
            </a:endParaRPr>
          </a:p>
        </p:txBody>
      </p:sp>
      <p:pic>
        <p:nvPicPr>
          <p:cNvPr id="13" name="时间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82" y="3251196"/>
            <a:ext cx="1070800" cy="1122555"/>
          </a:xfrm>
          <a:prstGeom prst="rect">
            <a:avLst/>
          </a:prstGeom>
        </p:spPr>
      </p:pic>
      <p:sp>
        <p:nvSpPr>
          <p:cNvPr id="16" name="TextBox 时间"/>
          <p:cNvSpPr txBox="1"/>
          <p:nvPr/>
        </p:nvSpPr>
        <p:spPr>
          <a:xfrm>
            <a:off x="3908256" y="3434076"/>
            <a:ext cx="456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方正卡通简体" pitchFamily="65" charset="-122"/>
                <a:ea typeface="方正卡通简体" pitchFamily="65" charset="-122"/>
              </a:rPr>
              <a:t>持续时间短，一般在</a:t>
            </a:r>
            <a:r>
              <a:rPr lang="en-US" altLang="zh-CN" sz="2400" dirty="0" smtClean="0">
                <a:latin typeface="方正卡通简体" pitchFamily="65" charset="-122"/>
                <a:ea typeface="方正卡通简体" pitchFamily="65" charset="-122"/>
              </a:rPr>
              <a:t>5~20</a:t>
            </a:r>
            <a:r>
              <a:rPr lang="zh-CN" altLang="en-US" sz="2400" dirty="0" smtClean="0">
                <a:latin typeface="方正卡通简体" pitchFamily="65" charset="-122"/>
                <a:ea typeface="方正卡通简体" pitchFamily="65" charset="-122"/>
              </a:rPr>
              <a:t>分钟；</a:t>
            </a:r>
            <a:endParaRPr lang="en-US" altLang="zh-CN" sz="2400" dirty="0" smtClean="0">
              <a:latin typeface="方正卡通简体" pitchFamily="65" charset="-122"/>
              <a:ea typeface="方正卡通简体" pitchFamily="65" charset="-122"/>
            </a:endParaRPr>
          </a:p>
          <a:p>
            <a:r>
              <a:rPr lang="zh-CN" altLang="en-US" sz="2400" dirty="0" smtClean="0">
                <a:latin typeface="方正卡通简体" pitchFamily="65" charset="-122"/>
                <a:ea typeface="方正卡通简体" pitchFamily="65" charset="-122"/>
              </a:rPr>
              <a:t>内容少，容量小，支持移动学习</a:t>
            </a:r>
            <a:endParaRPr lang="zh-CN" altLang="en-US" sz="2400" dirty="0">
              <a:latin typeface="方正卡通简体" pitchFamily="65" charset="-122"/>
              <a:ea typeface="方正卡通简体" pitchFamily="65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2" y="4564421"/>
            <a:ext cx="1380508" cy="1161241"/>
          </a:xfrm>
          <a:prstGeom prst="rect">
            <a:avLst/>
          </a:prstGeom>
        </p:spPr>
      </p:pic>
      <p:sp>
        <p:nvSpPr>
          <p:cNvPr id="18" name="TextBox 形式"/>
          <p:cNvSpPr txBox="1"/>
          <p:nvPr/>
        </p:nvSpPr>
        <p:spPr>
          <a:xfrm>
            <a:off x="3811078" y="4729542"/>
            <a:ext cx="456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方正卡通简体" pitchFamily="65" charset="-122"/>
                <a:ea typeface="方正卡通简体" pitchFamily="65" charset="-122"/>
              </a:rPr>
              <a:t>表现形式多样，视频、动画、图片集</a:t>
            </a:r>
            <a:endParaRPr lang="zh-CN" altLang="en-US" sz="2400" dirty="0">
              <a:latin typeface="方正卡通简体" pitchFamily="65" charset="-122"/>
              <a:ea typeface="方正卡通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972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092 C -0.09306 -0.00046 -0.11059 0.00995 -0.16979 -0.00718 C -0.17604 -0.01158 -0.18177 -0.0169 -0.18802 -0.0213 C -0.19809 -0.02801 -0.20955 -0.0331 -0.2191 -0.0412 C -0.22813 -0.04908 -0.23889 -0.05926 -0.25 -0.0632 C -0.25573 -0.06945 -0.25868 -0.07639 -0.26667 -0.07917 C -0.27795 -0.09213 -0.2717 -0.08426 -0.2849 -0.10301 C -0.28611 -0.10509 -0.28889 -0.10533 -0.29028 -0.10718 C -0.29705 -0.11574 -0.30591 -0.12778 -0.31216 -0.13727 C -0.31684 -0.14445 -0.31997 -0.15208 -0.325 -0.15926 C -0.32952 -0.17361 -0.32309 -0.15602 -0.33212 -0.1713 C -0.33577 -0.17732 -0.33577 -0.18472 -0.33959 -0.1912 C -0.34393 -0.21134 -0.34792 -0.23079 -0.35035 -0.25139 C -0.34983 -0.25995 -0.34879 -0.27732 -0.34879 -0.27708 L -0.35035 -0.28912 " pathEditMode="relative" rAng="0" ptsTypes="fffffffffffffAA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17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11" grpId="0"/>
      <p:bldP spid="14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</a:blip>
          <a:srcRect l="42606" t="64474" r="19473"/>
          <a:stretch>
            <a:fillRect/>
          </a:stretch>
        </p:blipFill>
        <p:spPr bwMode="gray">
          <a:xfrm rot="-1663313">
            <a:off x="7480076" y="5085498"/>
            <a:ext cx="90805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</a:blip>
          <a:srcRect l="42606" t="64474" r="19473"/>
          <a:stretch>
            <a:fillRect/>
          </a:stretch>
        </p:blipFill>
        <p:spPr bwMode="gray">
          <a:xfrm rot="4219110">
            <a:off x="1278886" y="4556993"/>
            <a:ext cx="5984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3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</a:blip>
          <a:srcRect l="42606" t="64474" r="19473"/>
          <a:stretch>
            <a:fillRect/>
          </a:stretch>
        </p:blipFill>
        <p:spPr bwMode="gray">
          <a:xfrm rot="-7700521">
            <a:off x="7025481" y="146845"/>
            <a:ext cx="98742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微课程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89" y="1287107"/>
            <a:ext cx="1284510" cy="1284510"/>
          </a:xfrm>
          <a:prstGeom prst="rect">
            <a:avLst/>
          </a:prstGeom>
        </p:spPr>
      </p:pic>
      <p:pic>
        <p:nvPicPr>
          <p:cNvPr id="5" name="不等号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32670"/>
            <a:ext cx="2736304" cy="2614690"/>
          </a:xfrm>
          <a:prstGeom prst="rect">
            <a:avLst/>
          </a:prstGeom>
        </p:spPr>
      </p:pic>
      <p:sp>
        <p:nvSpPr>
          <p:cNvPr id="8" name="TextBox 学习资源"/>
          <p:cNvSpPr txBox="1"/>
          <p:nvPr/>
        </p:nvSpPr>
        <p:spPr>
          <a:xfrm>
            <a:off x="6300192" y="1319621"/>
            <a:ext cx="1390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学习</a:t>
            </a:r>
            <a:endParaRPr lang="en-US" altLang="zh-CN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r>
              <a:rPr lang="zh-CN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资源</a:t>
            </a:r>
            <a:endParaRPr lang="zh-CN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载体"/>
          <p:cNvSpPr txBox="1"/>
          <p:nvPr/>
        </p:nvSpPr>
        <p:spPr>
          <a:xfrm>
            <a:off x="1829720" y="3713089"/>
            <a:ext cx="5879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方正卡通简体" pitchFamily="65" charset="-122"/>
                <a:ea typeface="方正卡通简体" pitchFamily="65" charset="-122"/>
              </a:rPr>
              <a:t>微</a:t>
            </a:r>
            <a:r>
              <a:rPr lang="zh-CN" altLang="en-US" sz="3600" dirty="0" smtClean="0">
                <a:latin typeface="方正卡通简体" pitchFamily="65" charset="-122"/>
                <a:ea typeface="方正卡通简体" pitchFamily="65" charset="-122"/>
              </a:rPr>
              <a:t>课程是内容、服务和互动的载体。</a:t>
            </a:r>
            <a:endParaRPr lang="zh-CN" altLang="en-US" sz="3600" dirty="0">
              <a:latin typeface="方正卡通简体" pitchFamily="65" charset="-122"/>
              <a:ea typeface="方正卡通简体" pitchFamily="65" charset="-122"/>
            </a:endParaRPr>
          </a:p>
        </p:txBody>
      </p:sp>
      <p:pic>
        <p:nvPicPr>
          <p:cNvPr id="10" name="Picture 8" descr="praesent_screenshot_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517" y="4876800"/>
            <a:ext cx="1676400" cy="19812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40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5482816" y="217048"/>
            <a:ext cx="2124000" cy="468000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r>
              <a:rPr lang="zh-CN" altLang="en-US" sz="2000" kern="0" dirty="0">
                <a:solidFill>
                  <a:sysClr val="window" lastClr="FFFFFF"/>
                </a:solidFill>
                <a:latin typeface="Impact" pitchFamily="34" charset="0"/>
                <a:ea typeface="微软雅黑" pitchFamily="34" charset="-122"/>
              </a:rPr>
              <a:t>微课</a:t>
            </a: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346160" y="217048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7453524" y="217047"/>
            <a:ext cx="333879" cy="467999"/>
          </a:xfrm>
          <a:prstGeom prst="parallelogram">
            <a:avLst>
              <a:gd name="adj" fmla="val 67046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620464" y="404664"/>
            <a:ext cx="371916" cy="280384"/>
          </a:xfrm>
          <a:prstGeom prst="parallelogram">
            <a:avLst>
              <a:gd name="adj" fmla="val 8141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206000" y="217049"/>
            <a:ext cx="153931" cy="467999"/>
          </a:xfrm>
          <a:prstGeom prst="parallelogram">
            <a:avLst>
              <a:gd name="adj" fmla="val 40045"/>
            </a:avLst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17049"/>
            <a:ext cx="45719" cy="468000"/>
          </a:xfrm>
          <a:prstGeom prst="rect">
            <a:avLst/>
          </a:prstGeom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>
                  <a:lumMod val="50000"/>
                </a:sysClr>
              </a:gs>
            </a:gsLst>
            <a:lin ang="16200000" scaled="0"/>
          </a:gradFill>
          <a:ln w="9525" cap="rnd">
            <a:solidFill>
              <a:srgbClr val="E6E6E6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/>
          <a:lstStyle/>
          <a:p>
            <a:pPr algn="ctr"/>
            <a:endParaRPr lang="en-US" sz="2000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7830000" y="637200"/>
            <a:ext cx="360040" cy="45719"/>
          </a:xfrm>
          <a:prstGeom prst="parallelogram">
            <a:avLst>
              <a:gd name="adj" fmla="val 43830"/>
            </a:avLst>
          </a:prstGeom>
          <a:gradFill>
            <a:gsLst>
              <a:gs pos="33000">
                <a:srgbClr val="F68426">
                  <a:lumMod val="60000"/>
                  <a:lumOff val="40000"/>
                </a:srgbClr>
              </a:gs>
              <a:gs pos="100000">
                <a:srgbClr val="F68426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lIns="0" rIns="0" anchor="ctr"/>
          <a:lstStyle/>
          <a:p>
            <a:pPr algn="ctr"/>
            <a:endParaRPr lang="zh-CN" altLang="en-US" sz="2000" kern="0" dirty="0">
              <a:solidFill>
                <a:sysClr val="window" lastClr="FFFFFF"/>
              </a:solidFill>
              <a:latin typeface="Impact" pitchFamily="34" charset="0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9832" y="637200"/>
            <a:ext cx="4176464" cy="541568"/>
            <a:chOff x="2477927" y="5767752"/>
            <a:chExt cx="6164894" cy="541568"/>
          </a:xfrm>
        </p:grpSpPr>
        <p:cxnSp>
          <p:nvCxnSpPr>
            <p:cNvPr id="12" name="直接连接符 11"/>
            <p:cNvCxnSpPr/>
            <p:nvPr/>
          </p:nvCxnSpPr>
          <p:spPr>
            <a:xfrm flipH="1">
              <a:off x="2477927" y="6309320"/>
              <a:ext cx="5899408" cy="0"/>
            </a:xfrm>
            <a:prstGeom prst="line">
              <a:avLst/>
            </a:prstGeom>
            <a:ln>
              <a:solidFill>
                <a:srgbClr val="FF9900"/>
              </a:solidFill>
              <a:headEnd type="none" w="med" len="med"/>
              <a:tailEnd type="diamond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8377335" y="5767752"/>
              <a:ext cx="265486" cy="541568"/>
            </a:xfrm>
            <a:prstGeom prst="line">
              <a:avLst/>
            </a:prstGeom>
            <a:ln>
              <a:solidFill>
                <a:srgbClr val="FF9900"/>
              </a:solidFill>
              <a:headEnd w="lg" len="lg"/>
              <a:tailEnd type="oval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椭圆 13"/>
          <p:cNvSpPr/>
          <p:nvPr/>
        </p:nvSpPr>
        <p:spPr>
          <a:xfrm>
            <a:off x="6588256" y="1052768"/>
            <a:ext cx="288000" cy="288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0800" rIns="18000" bIns="10800"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endParaRPr lang="zh-CN" altLang="en-US" dirty="0">
              <a:solidFill>
                <a:prstClr val="white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5856" y="809436"/>
            <a:ext cx="3168352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zh-CN" altLang="en-US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微</a:t>
            </a:r>
            <a:r>
              <a:rPr lang="zh-CN" altLang="en-US" dirty="0" smtClean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rPr>
              <a:t>课的概念及特点</a:t>
            </a:r>
            <a:endParaRPr lang="zh-CN" altLang="en-US" dirty="0">
              <a:solidFill>
                <a:srgbClr val="FC620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9734" y="5277458"/>
            <a:ext cx="4800298" cy="1569660"/>
            <a:chOff x="8628686" y="5243102"/>
            <a:chExt cx="4800298" cy="1569660"/>
          </a:xfrm>
        </p:grpSpPr>
        <p:sp>
          <p:nvSpPr>
            <p:cNvPr id="24" name="TextBox 23"/>
            <p:cNvSpPr txBox="1"/>
            <p:nvPr/>
          </p:nvSpPr>
          <p:spPr>
            <a:xfrm>
              <a:off x="8628686" y="5243102"/>
              <a:ext cx="40781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b="1" i="1" dirty="0">
                  <a:solidFill>
                    <a:srgbClr val="FC620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ea typeface="DFPYeaSong-B5" pitchFamily="18" charset="-120"/>
                </a:rPr>
                <a:t>2</a:t>
              </a:r>
              <a:endParaRPr lang="zh-CN" altLang="en-US" sz="9600" b="1" i="1" dirty="0">
                <a:solidFill>
                  <a:srgbClr val="FC62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ea typeface="DFPYeaSong-B5" pitchFamily="18" charset="-120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8748464" y="5629533"/>
              <a:ext cx="3168352" cy="1080120"/>
              <a:chOff x="8748464" y="5629533"/>
              <a:chExt cx="3168352" cy="1080120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8748464" y="6525344"/>
                <a:ext cx="3168352" cy="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8928523" y="5629533"/>
                <a:ext cx="0" cy="1080120"/>
              </a:xfrm>
              <a:prstGeom prst="line">
                <a:avLst/>
              </a:prstGeom>
              <a:ln>
                <a:solidFill>
                  <a:srgbClr val="FC6204"/>
                </a:solidFill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32" name="矩形 31"/>
            <p:cNvSpPr>
              <a:spLocks noChangeArrowheads="1"/>
            </p:cNvSpPr>
            <p:nvPr/>
          </p:nvSpPr>
          <p:spPr bwMode="auto">
            <a:xfrm>
              <a:off x="9612637" y="6170528"/>
              <a:ext cx="381634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200"/>
                </a:spcBef>
                <a:spcAft>
                  <a:spcPts val="60"/>
                </a:spcAft>
              </a:pPr>
              <a:r>
                <a:rPr lang="zh-CN" altLang="en-US" kern="0" dirty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微</a:t>
              </a:r>
              <a:r>
                <a:rPr lang="zh-CN" altLang="en-US" kern="0" dirty="0" smtClean="0">
                  <a:solidFill>
                    <a:srgbClr val="FC6204"/>
                  </a:solidFill>
                  <a:latin typeface="微软雅黑" pitchFamily="34" charset="-122"/>
                  <a:ea typeface="微软雅黑" pitchFamily="34" charset="-122"/>
                </a:rPr>
                <a:t>课的特点</a:t>
              </a:r>
              <a:endParaRPr lang="zh-CN" altLang="en-US" kern="0" dirty="0">
                <a:solidFill>
                  <a:srgbClr val="FC620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6" name="Text Box 44"/>
          <p:cNvSpPr txBox="1">
            <a:spLocks noChangeArrowheads="1"/>
          </p:cNvSpPr>
          <p:nvPr/>
        </p:nvSpPr>
        <p:spPr bwMode="auto">
          <a:xfrm>
            <a:off x="1043685" y="1549970"/>
            <a:ext cx="7344739" cy="462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indent="0"/>
            <a:r>
              <a:rPr lang="zh-CN" altLang="en-US" sz="1800" dirty="0"/>
              <a:t> </a:t>
            </a:r>
            <a:r>
              <a:rPr lang="zh-CN" altLang="en-US" sz="1800" b="1" dirty="0">
                <a:solidFill>
                  <a:srgbClr val="FF9900"/>
                </a:solidFill>
              </a:rPr>
              <a:t>教学针对性强：</a:t>
            </a:r>
            <a:r>
              <a:rPr lang="zh-CN" altLang="en-US" sz="1800" dirty="0"/>
              <a:t>针对某个小知识点或具体问题解决的小型化、针对性教学。</a:t>
            </a:r>
          </a:p>
          <a:p>
            <a:pPr indent="0"/>
            <a:r>
              <a:rPr lang="zh-CN" altLang="en-US" sz="2000" dirty="0">
                <a:solidFill>
                  <a:srgbClr val="FC6204"/>
                </a:solidFill>
              </a:rPr>
              <a:t> </a:t>
            </a:r>
            <a:r>
              <a:rPr lang="zh-CN" altLang="en-US" sz="1800" b="1" dirty="0">
                <a:solidFill>
                  <a:srgbClr val="FF9900"/>
                </a:solidFill>
              </a:rPr>
              <a:t>教学时间较短：</a:t>
            </a:r>
            <a:r>
              <a:rPr lang="zh-CN" altLang="en-US" sz="1800" dirty="0"/>
              <a:t>时长一般为</a:t>
            </a:r>
            <a:r>
              <a:rPr lang="en-US" altLang="zh-CN" sz="1800" dirty="0"/>
              <a:t>5—20</a:t>
            </a:r>
            <a:r>
              <a:rPr lang="zh-CN" altLang="en-US" sz="1800" dirty="0"/>
              <a:t>分钟左右，最长不宜超过</a:t>
            </a:r>
            <a:r>
              <a:rPr lang="en-US" altLang="zh-CN" sz="1800" dirty="0"/>
              <a:t>20</a:t>
            </a:r>
            <a:r>
              <a:rPr lang="zh-CN" altLang="en-US" sz="1800" dirty="0"/>
              <a:t>分钟。 </a:t>
            </a:r>
          </a:p>
          <a:p>
            <a:pPr indent="0"/>
            <a:r>
              <a:rPr lang="zh-CN" altLang="en-US" sz="1800" dirty="0"/>
              <a:t> </a:t>
            </a:r>
            <a:r>
              <a:rPr lang="zh-CN" altLang="en-US" sz="1800" b="1" dirty="0">
                <a:solidFill>
                  <a:srgbClr val="FF9900"/>
                </a:solidFill>
              </a:rPr>
              <a:t>教学结构完整：</a:t>
            </a:r>
            <a:r>
              <a:rPr lang="zh-CN" altLang="en-US" sz="1800" dirty="0"/>
              <a:t>包括教学内容、教学活动及其安排、教学效果评价以及课程学习认证。</a:t>
            </a:r>
          </a:p>
          <a:p>
            <a:pPr indent="0"/>
            <a:r>
              <a:rPr lang="zh-CN" altLang="en-US" sz="2000" dirty="0">
                <a:solidFill>
                  <a:srgbClr val="FC6204"/>
                </a:solidFill>
              </a:rPr>
              <a:t> </a:t>
            </a:r>
            <a:r>
              <a:rPr lang="zh-CN" altLang="en-US" sz="1800" b="1" dirty="0">
                <a:solidFill>
                  <a:srgbClr val="FF9900"/>
                </a:solidFill>
              </a:rPr>
              <a:t>教学内容较少：</a:t>
            </a:r>
            <a:r>
              <a:rPr lang="zh-CN" altLang="en-US" sz="1800" dirty="0"/>
              <a:t>相对于较宽泛的传统课堂，“微课”的问题聚集，主题突出，强调解决现实问题。</a:t>
            </a:r>
          </a:p>
          <a:p>
            <a:pPr indent="0"/>
            <a:r>
              <a:rPr lang="zh-CN" altLang="en-US" sz="1800" b="1" dirty="0">
                <a:solidFill>
                  <a:srgbClr val="FF9900"/>
                </a:solidFill>
              </a:rPr>
              <a:t> 资源容量较小：</a:t>
            </a:r>
            <a:r>
              <a:rPr lang="zh-CN" altLang="en-US" sz="1800" dirty="0"/>
              <a:t>总容量一般不超过几十兆，可通过视频、动画、图片集等多种形态表现，可通过多种终端访问，可实现移动学习。</a:t>
            </a:r>
          </a:p>
          <a:p>
            <a:pPr indent="0"/>
            <a:r>
              <a:rPr lang="zh-CN" altLang="en-US" sz="1800" dirty="0"/>
              <a:t> </a:t>
            </a:r>
            <a:r>
              <a:rPr lang="zh-CN" altLang="en-US" sz="1800" b="1" dirty="0">
                <a:solidFill>
                  <a:srgbClr val="FF9900"/>
                </a:solidFill>
              </a:rPr>
              <a:t>是一种教育服务：</a:t>
            </a:r>
            <a:r>
              <a:rPr lang="zh-CN" altLang="en-US" sz="1800" dirty="0"/>
              <a:t>微课不是单纯的学习资源，而是通过学习资源承载的教学服务，指向问题解决，需要对学习过程提供沟通与支持服务。</a:t>
            </a:r>
          </a:p>
          <a:p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293399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696772" y="234888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4800" dirty="0" smtClean="0">
                <a:solidFill>
                  <a:schemeClr val="tx1"/>
                </a:solidFill>
                <a:ea typeface="微软雅黑" pitchFamily="34" charset="-122"/>
              </a:rPr>
              <a:t>微到极致 便是质量</a:t>
            </a:r>
            <a:endParaRPr lang="zh-CN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微课之间是有语义关联的，形成知识体系，碎而不乱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" y="1800890"/>
            <a:ext cx="4703798" cy="371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204" y="1800890"/>
            <a:ext cx="49403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93234" y="577390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微课之间的语义</a:t>
            </a:r>
            <a:r>
              <a:rPr lang="zh-CN" altLang="en-US" dirty="0"/>
              <a:t>关联</a:t>
            </a:r>
          </a:p>
        </p:txBody>
      </p:sp>
    </p:spTree>
    <p:extLst>
      <p:ext uri="{BB962C8B-B14F-4D97-AF65-F5344CB8AC3E}">
        <p14:creationId xmlns:p14="http://schemas.microsoft.com/office/powerpoint/2010/main" val="363587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基于语义的聚合方式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714500"/>
            <a:ext cx="902970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矩形 3"/>
          <p:cNvSpPr>
            <a:spLocks noChangeArrowheads="1"/>
          </p:cNvSpPr>
          <p:nvPr/>
        </p:nvSpPr>
        <p:spPr bwMode="auto">
          <a:xfrm>
            <a:off x="357188" y="6357938"/>
            <a:ext cx="8429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/>
              <a:t>从资源组织到知识组织；从线性、树状组织到网状关联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0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1425</Words>
  <Application>Microsoft Office PowerPoint</Application>
  <PresentationFormat>全屏显示(4:3)</PresentationFormat>
  <Paragraphs>248</Paragraphs>
  <Slides>30</Slides>
  <Notes>23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2" baseType="lpstr">
      <vt:lpstr>Office 主题​​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微课之间是有语义关联的，形成知识体系，碎而不乱</vt:lpstr>
      <vt:lpstr>基于语义的聚合方式</vt:lpstr>
      <vt:lpstr>多终端显示自适应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Sky123.Org</dc:creator>
  <cp:lastModifiedBy>Sky123.Org</cp:lastModifiedBy>
  <cp:revision>1</cp:revision>
  <dcterms:created xsi:type="dcterms:W3CDTF">2014-02-22T13:26:28Z</dcterms:created>
  <dcterms:modified xsi:type="dcterms:W3CDTF">2014-02-22T13:30:07Z</dcterms:modified>
</cp:coreProperties>
</file>