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370" r:id="rId2"/>
    <p:sldId id="259" r:id="rId3"/>
    <p:sldId id="308" r:id="rId4"/>
    <p:sldId id="315" r:id="rId5"/>
    <p:sldId id="355" r:id="rId6"/>
    <p:sldId id="357" r:id="rId7"/>
    <p:sldId id="287" r:id="rId8"/>
    <p:sldId id="363" r:id="rId9"/>
    <p:sldId id="345" r:id="rId10"/>
    <p:sldId id="346" r:id="rId11"/>
    <p:sldId id="347" r:id="rId12"/>
    <p:sldId id="371" r:id="rId13"/>
    <p:sldId id="336" r:id="rId14"/>
    <p:sldId id="323" r:id="rId15"/>
    <p:sldId id="335" r:id="rId16"/>
    <p:sldId id="292" r:id="rId17"/>
    <p:sldId id="293" r:id="rId18"/>
    <p:sldId id="330" r:id="rId19"/>
    <p:sldId id="341" r:id="rId20"/>
    <p:sldId id="294" r:id="rId21"/>
    <p:sldId id="326" r:id="rId22"/>
    <p:sldId id="311" r:id="rId23"/>
    <p:sldId id="324" r:id="rId24"/>
    <p:sldId id="325" r:id="rId25"/>
    <p:sldId id="298" r:id="rId26"/>
    <p:sldId id="299" r:id="rId27"/>
    <p:sldId id="300" r:id="rId28"/>
    <p:sldId id="301" r:id="rId29"/>
    <p:sldId id="368" r:id="rId30"/>
    <p:sldId id="369"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4364" autoAdjust="0"/>
  </p:normalViewPr>
  <p:slideViewPr>
    <p:cSldViewPr>
      <p:cViewPr>
        <p:scale>
          <a:sx n="60" d="100"/>
          <a:sy n="60" d="100"/>
        </p:scale>
        <p:origin x="-143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4064E-B611-454A-BBC7-2011C0331251}" type="doc">
      <dgm:prSet loTypeId="urn:microsoft.com/office/officeart/2005/8/layout/gear1" loCatId="relationship" qsTypeId="urn:microsoft.com/office/officeart/2005/8/quickstyle/simple5" qsCatId="simple" csTypeId="urn:microsoft.com/office/officeart/2005/8/colors/colorful1" csCatId="colorful" phldr="1"/>
      <dgm:spPr/>
    </dgm:pt>
    <dgm:pt modelId="{4DCEEBBE-73AA-4BA9-900D-3C73FB93701E}">
      <dgm:prSet phldrT="[文本]" custT="1"/>
      <dgm:spPr/>
      <dgm:t>
        <a:bodyPr/>
        <a:lstStyle/>
        <a:p>
          <a:r>
            <a:rPr lang="zh-CN" altLang="en-US" sz="2000" b="1" dirty="0" smtClean="0">
              <a:latin typeface="微软雅黑" pitchFamily="34" charset="-122"/>
              <a:ea typeface="微软雅黑" pitchFamily="34" charset="-122"/>
            </a:rPr>
            <a:t>“主导主体</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新型教学结构</a:t>
          </a:r>
          <a:endParaRPr lang="zh-CN" altLang="en-US" sz="2000" b="1" dirty="0">
            <a:latin typeface="微软雅黑" pitchFamily="34" charset="-122"/>
            <a:ea typeface="微软雅黑" pitchFamily="34" charset="-122"/>
          </a:endParaRPr>
        </a:p>
      </dgm:t>
    </dgm:pt>
    <dgm:pt modelId="{46C64115-AEDA-49AF-A0F3-577674EB3EFD}" type="parTrans" cxnId="{1246945F-CD1E-4892-B82B-24153FFE849A}">
      <dgm:prSet/>
      <dgm:spPr/>
      <dgm:t>
        <a:bodyPr/>
        <a:lstStyle/>
        <a:p>
          <a:endParaRPr lang="zh-CN" altLang="en-US" sz="2400" b="1">
            <a:latin typeface="微软雅黑" pitchFamily="34" charset="-122"/>
            <a:ea typeface="微软雅黑" pitchFamily="34" charset="-122"/>
          </a:endParaRPr>
        </a:p>
      </dgm:t>
    </dgm:pt>
    <dgm:pt modelId="{E1E5A41A-CA7A-4E37-8628-70B92BEC8A35}" type="sibTrans" cxnId="{1246945F-CD1E-4892-B82B-24153FFE849A}">
      <dgm:prSet/>
      <dgm:spPr/>
      <dgm:t>
        <a:bodyPr/>
        <a:lstStyle/>
        <a:p>
          <a:endParaRPr lang="zh-CN" altLang="en-US" sz="2400" b="1">
            <a:latin typeface="微软雅黑" pitchFamily="34" charset="-122"/>
            <a:ea typeface="微软雅黑" pitchFamily="34" charset="-122"/>
          </a:endParaRPr>
        </a:p>
      </dgm:t>
    </dgm:pt>
    <dgm:pt modelId="{6347ED67-1DB3-471A-8536-AA6F1579AE05}">
      <dgm:prSet phldrT="[文本]" custT="1"/>
      <dgm:spPr/>
      <dgm:t>
        <a:bodyPr/>
        <a:lstStyle/>
        <a:p>
          <a:r>
            <a:rPr lang="zh-CN" altLang="en-US" sz="2000" b="1" smtClean="0">
              <a:latin typeface="微软雅黑" pitchFamily="34" charset="-122"/>
              <a:ea typeface="微软雅黑" pitchFamily="34" charset="-122"/>
            </a:rPr>
            <a:t>信息化教学环境创设</a:t>
          </a:r>
          <a:endParaRPr lang="zh-CN" altLang="en-US" sz="2000" b="1" dirty="0">
            <a:latin typeface="微软雅黑" pitchFamily="34" charset="-122"/>
            <a:ea typeface="微软雅黑" pitchFamily="34" charset="-122"/>
          </a:endParaRPr>
        </a:p>
      </dgm:t>
    </dgm:pt>
    <dgm:pt modelId="{AB1DBB28-09DA-485F-A280-497579687884}" type="parTrans" cxnId="{9E4B8390-9E19-462A-8075-1C9931E91002}">
      <dgm:prSet/>
      <dgm:spPr/>
      <dgm:t>
        <a:bodyPr/>
        <a:lstStyle/>
        <a:p>
          <a:endParaRPr lang="zh-CN" altLang="en-US" sz="2400" b="1">
            <a:latin typeface="微软雅黑" pitchFamily="34" charset="-122"/>
            <a:ea typeface="微软雅黑" pitchFamily="34" charset="-122"/>
          </a:endParaRPr>
        </a:p>
      </dgm:t>
    </dgm:pt>
    <dgm:pt modelId="{28834631-F4D3-4BE7-AB29-64D73AA480C9}" type="sibTrans" cxnId="{9E4B8390-9E19-462A-8075-1C9931E91002}">
      <dgm:prSet/>
      <dgm:spPr/>
      <dgm:t>
        <a:bodyPr/>
        <a:lstStyle/>
        <a:p>
          <a:endParaRPr lang="zh-CN" altLang="en-US" sz="2400" b="1">
            <a:latin typeface="微软雅黑" pitchFamily="34" charset="-122"/>
            <a:ea typeface="微软雅黑" pitchFamily="34" charset="-122"/>
          </a:endParaRPr>
        </a:p>
      </dgm:t>
    </dgm:pt>
    <dgm:pt modelId="{60E442C2-C7CB-490A-8D61-743763C16D1E}">
      <dgm:prSet phldrT="[文本]" custT="1"/>
      <dgm:spPr/>
      <dgm:t>
        <a:bodyPr/>
        <a:lstStyle/>
        <a:p>
          <a:r>
            <a:rPr lang="zh-CN" altLang="en-US" sz="2000" b="1" dirty="0" smtClean="0">
              <a:latin typeface="微软雅黑" pitchFamily="34" charset="-122"/>
              <a:ea typeface="微软雅黑" pitchFamily="34" charset="-122"/>
            </a:rPr>
            <a:t>以“交际”为中心</a:t>
          </a:r>
          <a:endParaRPr lang="zh-CN" altLang="en-US" sz="2000" b="1" dirty="0">
            <a:latin typeface="微软雅黑" pitchFamily="34" charset="-122"/>
            <a:ea typeface="微软雅黑" pitchFamily="34" charset="-122"/>
          </a:endParaRPr>
        </a:p>
      </dgm:t>
    </dgm:pt>
    <dgm:pt modelId="{CFFC58A2-585A-409E-9746-FDB4BF9DCCB1}" type="parTrans" cxnId="{51301398-7C12-4079-8632-C6090CEBBBC8}">
      <dgm:prSet/>
      <dgm:spPr/>
      <dgm:t>
        <a:bodyPr/>
        <a:lstStyle/>
        <a:p>
          <a:endParaRPr lang="zh-CN" altLang="en-US" sz="2400" b="1">
            <a:latin typeface="微软雅黑" pitchFamily="34" charset="-122"/>
            <a:ea typeface="微软雅黑" pitchFamily="34" charset="-122"/>
          </a:endParaRPr>
        </a:p>
      </dgm:t>
    </dgm:pt>
    <dgm:pt modelId="{2FD061AB-7624-4983-AAE1-0D3B8103FB97}" type="sibTrans" cxnId="{51301398-7C12-4079-8632-C6090CEBBBC8}">
      <dgm:prSet/>
      <dgm:spPr/>
      <dgm:t>
        <a:bodyPr/>
        <a:lstStyle/>
        <a:p>
          <a:endParaRPr lang="zh-CN" altLang="en-US" sz="2400" b="1">
            <a:latin typeface="微软雅黑" pitchFamily="34" charset="-122"/>
            <a:ea typeface="微软雅黑" pitchFamily="34" charset="-122"/>
          </a:endParaRPr>
        </a:p>
      </dgm:t>
    </dgm:pt>
    <dgm:pt modelId="{6A317581-7649-42C2-9706-7A056067CD22}" type="pres">
      <dgm:prSet presAssocID="{4B14064E-B611-454A-BBC7-2011C0331251}" presName="composite" presStyleCnt="0">
        <dgm:presLayoutVars>
          <dgm:chMax val="3"/>
          <dgm:animLvl val="lvl"/>
          <dgm:resizeHandles val="exact"/>
        </dgm:presLayoutVars>
      </dgm:prSet>
      <dgm:spPr/>
    </dgm:pt>
    <dgm:pt modelId="{C384E394-7B0C-4898-9388-4814B3837C43}" type="pres">
      <dgm:prSet presAssocID="{4DCEEBBE-73AA-4BA9-900D-3C73FB93701E}" presName="gear1" presStyleLbl="node1" presStyleIdx="0" presStyleCnt="3">
        <dgm:presLayoutVars>
          <dgm:chMax val="1"/>
          <dgm:bulletEnabled val="1"/>
        </dgm:presLayoutVars>
      </dgm:prSet>
      <dgm:spPr/>
      <dgm:t>
        <a:bodyPr/>
        <a:lstStyle/>
        <a:p>
          <a:endParaRPr lang="zh-CN" altLang="en-US"/>
        </a:p>
      </dgm:t>
    </dgm:pt>
    <dgm:pt modelId="{2470373B-483A-42A2-B26E-C915825D30CF}" type="pres">
      <dgm:prSet presAssocID="{4DCEEBBE-73AA-4BA9-900D-3C73FB93701E}" presName="gear1srcNode" presStyleLbl="node1" presStyleIdx="0" presStyleCnt="3"/>
      <dgm:spPr/>
      <dgm:t>
        <a:bodyPr/>
        <a:lstStyle/>
        <a:p>
          <a:endParaRPr lang="zh-CN" altLang="en-US"/>
        </a:p>
      </dgm:t>
    </dgm:pt>
    <dgm:pt modelId="{28819791-09E2-4368-8F52-05CF746B15AA}" type="pres">
      <dgm:prSet presAssocID="{4DCEEBBE-73AA-4BA9-900D-3C73FB93701E}" presName="gear1dstNode" presStyleLbl="node1" presStyleIdx="0" presStyleCnt="3"/>
      <dgm:spPr/>
      <dgm:t>
        <a:bodyPr/>
        <a:lstStyle/>
        <a:p>
          <a:endParaRPr lang="zh-CN" altLang="en-US"/>
        </a:p>
      </dgm:t>
    </dgm:pt>
    <dgm:pt modelId="{FB4F096E-2E49-4ABA-97F2-86D6F02EF9BE}" type="pres">
      <dgm:prSet presAssocID="{6347ED67-1DB3-471A-8536-AA6F1579AE05}" presName="gear2" presStyleLbl="node1" presStyleIdx="1" presStyleCnt="3">
        <dgm:presLayoutVars>
          <dgm:chMax val="1"/>
          <dgm:bulletEnabled val="1"/>
        </dgm:presLayoutVars>
      </dgm:prSet>
      <dgm:spPr/>
      <dgm:t>
        <a:bodyPr/>
        <a:lstStyle/>
        <a:p>
          <a:endParaRPr lang="zh-CN" altLang="en-US"/>
        </a:p>
      </dgm:t>
    </dgm:pt>
    <dgm:pt modelId="{FC04A4A7-A9B5-4043-B102-4C9A6EBD3E43}" type="pres">
      <dgm:prSet presAssocID="{6347ED67-1DB3-471A-8536-AA6F1579AE05}" presName="gear2srcNode" presStyleLbl="node1" presStyleIdx="1" presStyleCnt="3"/>
      <dgm:spPr/>
      <dgm:t>
        <a:bodyPr/>
        <a:lstStyle/>
        <a:p>
          <a:endParaRPr lang="zh-CN" altLang="en-US"/>
        </a:p>
      </dgm:t>
    </dgm:pt>
    <dgm:pt modelId="{8A999A92-FD49-4CA4-A329-649D30A984AB}" type="pres">
      <dgm:prSet presAssocID="{6347ED67-1DB3-471A-8536-AA6F1579AE05}" presName="gear2dstNode" presStyleLbl="node1" presStyleIdx="1" presStyleCnt="3"/>
      <dgm:spPr/>
      <dgm:t>
        <a:bodyPr/>
        <a:lstStyle/>
        <a:p>
          <a:endParaRPr lang="zh-CN" altLang="en-US"/>
        </a:p>
      </dgm:t>
    </dgm:pt>
    <dgm:pt modelId="{A665616A-33A4-43EE-B1CD-9F1A167EF768}" type="pres">
      <dgm:prSet presAssocID="{60E442C2-C7CB-490A-8D61-743763C16D1E}" presName="gear3" presStyleLbl="node1" presStyleIdx="2" presStyleCnt="3"/>
      <dgm:spPr/>
      <dgm:t>
        <a:bodyPr/>
        <a:lstStyle/>
        <a:p>
          <a:endParaRPr lang="zh-CN" altLang="en-US"/>
        </a:p>
      </dgm:t>
    </dgm:pt>
    <dgm:pt modelId="{1E304C05-AA9D-4909-A54D-407AF4A1616A}" type="pres">
      <dgm:prSet presAssocID="{60E442C2-C7CB-490A-8D61-743763C16D1E}" presName="gear3tx" presStyleLbl="node1" presStyleIdx="2" presStyleCnt="3">
        <dgm:presLayoutVars>
          <dgm:chMax val="1"/>
          <dgm:bulletEnabled val="1"/>
        </dgm:presLayoutVars>
      </dgm:prSet>
      <dgm:spPr/>
      <dgm:t>
        <a:bodyPr/>
        <a:lstStyle/>
        <a:p>
          <a:endParaRPr lang="zh-CN" altLang="en-US"/>
        </a:p>
      </dgm:t>
    </dgm:pt>
    <dgm:pt modelId="{3100BE2A-36B2-4215-A846-32FF03632D19}" type="pres">
      <dgm:prSet presAssocID="{60E442C2-C7CB-490A-8D61-743763C16D1E}" presName="gear3srcNode" presStyleLbl="node1" presStyleIdx="2" presStyleCnt="3"/>
      <dgm:spPr/>
      <dgm:t>
        <a:bodyPr/>
        <a:lstStyle/>
        <a:p>
          <a:endParaRPr lang="zh-CN" altLang="en-US"/>
        </a:p>
      </dgm:t>
    </dgm:pt>
    <dgm:pt modelId="{50BDB71A-884A-4FCD-BF85-74E2FF93C3FE}" type="pres">
      <dgm:prSet presAssocID="{60E442C2-C7CB-490A-8D61-743763C16D1E}" presName="gear3dstNode" presStyleLbl="node1" presStyleIdx="2" presStyleCnt="3"/>
      <dgm:spPr/>
      <dgm:t>
        <a:bodyPr/>
        <a:lstStyle/>
        <a:p>
          <a:endParaRPr lang="zh-CN" altLang="en-US"/>
        </a:p>
      </dgm:t>
    </dgm:pt>
    <dgm:pt modelId="{D7B693B9-EDA8-477C-BFCA-A82502D7F147}" type="pres">
      <dgm:prSet presAssocID="{E1E5A41A-CA7A-4E37-8628-70B92BEC8A35}" presName="connector1" presStyleLbl="sibTrans2D1" presStyleIdx="0" presStyleCnt="3"/>
      <dgm:spPr/>
      <dgm:t>
        <a:bodyPr/>
        <a:lstStyle/>
        <a:p>
          <a:endParaRPr lang="zh-CN" altLang="en-US"/>
        </a:p>
      </dgm:t>
    </dgm:pt>
    <dgm:pt modelId="{DD150435-4E3A-44C1-9AB4-AD5AB6AE51C7}" type="pres">
      <dgm:prSet presAssocID="{28834631-F4D3-4BE7-AB29-64D73AA480C9}" presName="connector2" presStyleLbl="sibTrans2D1" presStyleIdx="1" presStyleCnt="3"/>
      <dgm:spPr/>
      <dgm:t>
        <a:bodyPr/>
        <a:lstStyle/>
        <a:p>
          <a:endParaRPr lang="zh-CN" altLang="en-US"/>
        </a:p>
      </dgm:t>
    </dgm:pt>
    <dgm:pt modelId="{7BBFD917-32A1-4033-BE14-A3E09F480F2E}" type="pres">
      <dgm:prSet presAssocID="{2FD061AB-7624-4983-AAE1-0D3B8103FB97}" presName="connector3" presStyleLbl="sibTrans2D1" presStyleIdx="2" presStyleCnt="3"/>
      <dgm:spPr/>
      <dgm:t>
        <a:bodyPr/>
        <a:lstStyle/>
        <a:p>
          <a:endParaRPr lang="zh-CN" altLang="en-US"/>
        </a:p>
      </dgm:t>
    </dgm:pt>
  </dgm:ptLst>
  <dgm:cxnLst>
    <dgm:cxn modelId="{51301398-7C12-4079-8632-C6090CEBBBC8}" srcId="{4B14064E-B611-454A-BBC7-2011C0331251}" destId="{60E442C2-C7CB-490A-8D61-743763C16D1E}" srcOrd="2" destOrd="0" parTransId="{CFFC58A2-585A-409E-9746-FDB4BF9DCCB1}" sibTransId="{2FD061AB-7624-4983-AAE1-0D3B8103FB97}"/>
    <dgm:cxn modelId="{B8439022-AC66-4447-AF76-13C32D1554B6}" type="presOf" srcId="{4DCEEBBE-73AA-4BA9-900D-3C73FB93701E}" destId="{28819791-09E2-4368-8F52-05CF746B15AA}" srcOrd="2" destOrd="0" presId="urn:microsoft.com/office/officeart/2005/8/layout/gear1"/>
    <dgm:cxn modelId="{E98FA5CF-0188-4644-8C25-DE3BC6B2BC31}" type="presOf" srcId="{60E442C2-C7CB-490A-8D61-743763C16D1E}" destId="{3100BE2A-36B2-4215-A846-32FF03632D19}" srcOrd="2" destOrd="0" presId="urn:microsoft.com/office/officeart/2005/8/layout/gear1"/>
    <dgm:cxn modelId="{AFF8C54C-3C73-4978-BA8A-8160501C67D1}" type="presOf" srcId="{4DCEEBBE-73AA-4BA9-900D-3C73FB93701E}" destId="{2470373B-483A-42A2-B26E-C915825D30CF}" srcOrd="1" destOrd="0" presId="urn:microsoft.com/office/officeart/2005/8/layout/gear1"/>
    <dgm:cxn modelId="{5652E1B1-6CA9-4C02-A756-04B335799D04}" type="presOf" srcId="{28834631-F4D3-4BE7-AB29-64D73AA480C9}" destId="{DD150435-4E3A-44C1-9AB4-AD5AB6AE51C7}" srcOrd="0" destOrd="0" presId="urn:microsoft.com/office/officeart/2005/8/layout/gear1"/>
    <dgm:cxn modelId="{23C5E200-EAF0-43A2-BA9C-ECBF7AB05CC1}" type="presOf" srcId="{60E442C2-C7CB-490A-8D61-743763C16D1E}" destId="{1E304C05-AA9D-4909-A54D-407AF4A1616A}" srcOrd="1" destOrd="0" presId="urn:microsoft.com/office/officeart/2005/8/layout/gear1"/>
    <dgm:cxn modelId="{EA30E961-E0C3-4E1F-B4D8-B63233872F25}" type="presOf" srcId="{60E442C2-C7CB-490A-8D61-743763C16D1E}" destId="{50BDB71A-884A-4FCD-BF85-74E2FF93C3FE}" srcOrd="3" destOrd="0" presId="urn:microsoft.com/office/officeart/2005/8/layout/gear1"/>
    <dgm:cxn modelId="{EF81FFA3-0C2F-4891-B77B-905E72C121FA}" type="presOf" srcId="{4B14064E-B611-454A-BBC7-2011C0331251}" destId="{6A317581-7649-42C2-9706-7A056067CD22}" srcOrd="0" destOrd="0" presId="urn:microsoft.com/office/officeart/2005/8/layout/gear1"/>
    <dgm:cxn modelId="{1246945F-CD1E-4892-B82B-24153FFE849A}" srcId="{4B14064E-B611-454A-BBC7-2011C0331251}" destId="{4DCEEBBE-73AA-4BA9-900D-3C73FB93701E}" srcOrd="0" destOrd="0" parTransId="{46C64115-AEDA-49AF-A0F3-577674EB3EFD}" sibTransId="{E1E5A41A-CA7A-4E37-8628-70B92BEC8A35}"/>
    <dgm:cxn modelId="{A61C373B-B895-4D65-BF6F-6E68286FAC5A}" type="presOf" srcId="{E1E5A41A-CA7A-4E37-8628-70B92BEC8A35}" destId="{D7B693B9-EDA8-477C-BFCA-A82502D7F147}" srcOrd="0" destOrd="0" presId="urn:microsoft.com/office/officeart/2005/8/layout/gear1"/>
    <dgm:cxn modelId="{052BBD0B-7A77-44D2-B3FB-0253CD31F9AA}" type="presOf" srcId="{6347ED67-1DB3-471A-8536-AA6F1579AE05}" destId="{FC04A4A7-A9B5-4043-B102-4C9A6EBD3E43}" srcOrd="1" destOrd="0" presId="urn:microsoft.com/office/officeart/2005/8/layout/gear1"/>
    <dgm:cxn modelId="{E9F0F0F7-DBD8-4AD5-ACB9-3492E0DA45FA}" type="presOf" srcId="{6347ED67-1DB3-471A-8536-AA6F1579AE05}" destId="{8A999A92-FD49-4CA4-A329-649D30A984AB}" srcOrd="2" destOrd="0" presId="urn:microsoft.com/office/officeart/2005/8/layout/gear1"/>
    <dgm:cxn modelId="{7C8F9ECC-B029-4522-9CC3-7F56F5053C98}" type="presOf" srcId="{6347ED67-1DB3-471A-8536-AA6F1579AE05}" destId="{FB4F096E-2E49-4ABA-97F2-86D6F02EF9BE}" srcOrd="0" destOrd="0" presId="urn:microsoft.com/office/officeart/2005/8/layout/gear1"/>
    <dgm:cxn modelId="{1E4F2218-983E-49D9-B1C5-FC2861CF3AFE}" type="presOf" srcId="{60E442C2-C7CB-490A-8D61-743763C16D1E}" destId="{A665616A-33A4-43EE-B1CD-9F1A167EF768}" srcOrd="0" destOrd="0" presId="urn:microsoft.com/office/officeart/2005/8/layout/gear1"/>
    <dgm:cxn modelId="{9E4B8390-9E19-462A-8075-1C9931E91002}" srcId="{4B14064E-B611-454A-BBC7-2011C0331251}" destId="{6347ED67-1DB3-471A-8536-AA6F1579AE05}" srcOrd="1" destOrd="0" parTransId="{AB1DBB28-09DA-485F-A280-497579687884}" sibTransId="{28834631-F4D3-4BE7-AB29-64D73AA480C9}"/>
    <dgm:cxn modelId="{F78A2471-8F85-40F9-A169-E7AE60E665C9}" type="presOf" srcId="{4DCEEBBE-73AA-4BA9-900D-3C73FB93701E}" destId="{C384E394-7B0C-4898-9388-4814B3837C43}" srcOrd="0" destOrd="0" presId="urn:microsoft.com/office/officeart/2005/8/layout/gear1"/>
    <dgm:cxn modelId="{A4FBEEB0-24F7-4506-AB49-2481ED4457FC}" type="presOf" srcId="{2FD061AB-7624-4983-AAE1-0D3B8103FB97}" destId="{7BBFD917-32A1-4033-BE14-A3E09F480F2E}" srcOrd="0" destOrd="0" presId="urn:microsoft.com/office/officeart/2005/8/layout/gear1"/>
    <dgm:cxn modelId="{F49CB819-0EB7-4829-9427-ADEBF66E4D45}" type="presParOf" srcId="{6A317581-7649-42C2-9706-7A056067CD22}" destId="{C384E394-7B0C-4898-9388-4814B3837C43}" srcOrd="0" destOrd="0" presId="urn:microsoft.com/office/officeart/2005/8/layout/gear1"/>
    <dgm:cxn modelId="{C1BE7E9E-3EC3-435D-AD9E-904F3A0A94D8}" type="presParOf" srcId="{6A317581-7649-42C2-9706-7A056067CD22}" destId="{2470373B-483A-42A2-B26E-C915825D30CF}" srcOrd="1" destOrd="0" presId="urn:microsoft.com/office/officeart/2005/8/layout/gear1"/>
    <dgm:cxn modelId="{8E1DAA09-DF7C-41CE-8016-ACD570DDDE94}" type="presParOf" srcId="{6A317581-7649-42C2-9706-7A056067CD22}" destId="{28819791-09E2-4368-8F52-05CF746B15AA}" srcOrd="2" destOrd="0" presId="urn:microsoft.com/office/officeart/2005/8/layout/gear1"/>
    <dgm:cxn modelId="{81B931D3-E60F-49EC-AEEA-F05D47BF6508}" type="presParOf" srcId="{6A317581-7649-42C2-9706-7A056067CD22}" destId="{FB4F096E-2E49-4ABA-97F2-86D6F02EF9BE}" srcOrd="3" destOrd="0" presId="urn:microsoft.com/office/officeart/2005/8/layout/gear1"/>
    <dgm:cxn modelId="{A950E72B-B5B2-41BA-A924-1A14B23664F2}" type="presParOf" srcId="{6A317581-7649-42C2-9706-7A056067CD22}" destId="{FC04A4A7-A9B5-4043-B102-4C9A6EBD3E43}" srcOrd="4" destOrd="0" presId="urn:microsoft.com/office/officeart/2005/8/layout/gear1"/>
    <dgm:cxn modelId="{7C78A7DF-20E5-43E5-BEF5-585AEC1E3549}" type="presParOf" srcId="{6A317581-7649-42C2-9706-7A056067CD22}" destId="{8A999A92-FD49-4CA4-A329-649D30A984AB}" srcOrd="5" destOrd="0" presId="urn:microsoft.com/office/officeart/2005/8/layout/gear1"/>
    <dgm:cxn modelId="{0C78A872-118E-49CE-9015-E5D09F2CD70C}" type="presParOf" srcId="{6A317581-7649-42C2-9706-7A056067CD22}" destId="{A665616A-33A4-43EE-B1CD-9F1A167EF768}" srcOrd="6" destOrd="0" presId="urn:microsoft.com/office/officeart/2005/8/layout/gear1"/>
    <dgm:cxn modelId="{688666C3-284D-4978-BC91-E05BC61D75A5}" type="presParOf" srcId="{6A317581-7649-42C2-9706-7A056067CD22}" destId="{1E304C05-AA9D-4909-A54D-407AF4A1616A}" srcOrd="7" destOrd="0" presId="urn:microsoft.com/office/officeart/2005/8/layout/gear1"/>
    <dgm:cxn modelId="{A0A0AD66-27B6-42F1-9666-4DA115941023}" type="presParOf" srcId="{6A317581-7649-42C2-9706-7A056067CD22}" destId="{3100BE2A-36B2-4215-A846-32FF03632D19}" srcOrd="8" destOrd="0" presId="urn:microsoft.com/office/officeart/2005/8/layout/gear1"/>
    <dgm:cxn modelId="{31B95C27-05F1-427D-BBFF-4BD04DB7D04A}" type="presParOf" srcId="{6A317581-7649-42C2-9706-7A056067CD22}" destId="{50BDB71A-884A-4FCD-BF85-74E2FF93C3FE}" srcOrd="9" destOrd="0" presId="urn:microsoft.com/office/officeart/2005/8/layout/gear1"/>
    <dgm:cxn modelId="{78649F0E-9F58-4C66-B6B8-40021E5B5173}" type="presParOf" srcId="{6A317581-7649-42C2-9706-7A056067CD22}" destId="{D7B693B9-EDA8-477C-BFCA-A82502D7F147}" srcOrd="10" destOrd="0" presId="urn:microsoft.com/office/officeart/2005/8/layout/gear1"/>
    <dgm:cxn modelId="{6AFE3D4E-10CE-4A6E-BB7F-332808C37C1A}" type="presParOf" srcId="{6A317581-7649-42C2-9706-7A056067CD22}" destId="{DD150435-4E3A-44C1-9AB4-AD5AB6AE51C7}" srcOrd="11" destOrd="0" presId="urn:microsoft.com/office/officeart/2005/8/layout/gear1"/>
    <dgm:cxn modelId="{CF179E78-8C2B-4552-BB1F-69BAA3DAE333}" type="presParOf" srcId="{6A317581-7649-42C2-9706-7A056067CD22}" destId="{7BBFD917-32A1-4033-BE14-A3E09F480F2E}"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1CBD9-EFD7-4489-A25E-693703208C93}" type="doc">
      <dgm:prSet loTypeId="urn:microsoft.com/office/officeart/2005/8/layout/chart3" loCatId="cycle" qsTypeId="urn:microsoft.com/office/officeart/2005/8/quickstyle/simple2" qsCatId="simple" csTypeId="urn:microsoft.com/office/officeart/2005/8/colors/accent0_2" csCatId="mainScheme" phldr="1"/>
      <dgm:spPr/>
    </dgm:pt>
    <dgm:pt modelId="{E92E397B-CC53-43F3-8ECE-E8AA6138CD47}">
      <dgm:prSet phldrT="[文本]"/>
      <dgm:spPr>
        <a:solidFill>
          <a:schemeClr val="accent6">
            <a:lumMod val="40000"/>
            <a:lumOff val="60000"/>
          </a:schemeClr>
        </a:solidFill>
      </dgm:spPr>
      <dgm:t>
        <a:bodyPr/>
        <a:lstStyle/>
        <a:p>
          <a:r>
            <a:rPr lang="zh-CN" altLang="en-US" b="1" dirty="0" smtClean="0">
              <a:latin typeface="微软雅黑" pitchFamily="34" charset="-122"/>
              <a:ea typeface="微软雅黑" pitchFamily="34" charset="-122"/>
            </a:rPr>
            <a:t>生生</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交际</a:t>
          </a:r>
          <a:endParaRPr lang="zh-CN" altLang="en-US" b="1" dirty="0">
            <a:latin typeface="微软雅黑" pitchFamily="34" charset="-122"/>
            <a:ea typeface="微软雅黑" pitchFamily="34" charset="-122"/>
          </a:endParaRPr>
        </a:p>
      </dgm:t>
    </dgm:pt>
    <dgm:pt modelId="{06023CD0-49AF-461C-9956-9A1F7B3B9579}" type="parTrans" cxnId="{6EE4F07C-432E-4452-A80D-F2EE9AD9AD12}">
      <dgm:prSet/>
      <dgm:spPr/>
      <dgm:t>
        <a:bodyPr/>
        <a:lstStyle/>
        <a:p>
          <a:endParaRPr lang="zh-CN" altLang="en-US"/>
        </a:p>
      </dgm:t>
    </dgm:pt>
    <dgm:pt modelId="{3F6BA85F-BBB3-4885-AC19-DAFD943F88DF}" type="sibTrans" cxnId="{6EE4F07C-432E-4452-A80D-F2EE9AD9AD12}">
      <dgm:prSet/>
      <dgm:spPr/>
      <dgm:t>
        <a:bodyPr/>
        <a:lstStyle/>
        <a:p>
          <a:endParaRPr lang="zh-CN" altLang="en-US"/>
        </a:p>
      </dgm:t>
    </dgm:pt>
    <dgm:pt modelId="{A4BC083F-D6FC-4672-9A02-05B542D9A682}">
      <dgm:prSet phldrT="[文本]" custT="1"/>
      <dgm:spPr/>
      <dgm:t>
        <a:bodyPr/>
        <a:lstStyle/>
        <a:p>
          <a:r>
            <a:rPr lang="zh-CN" altLang="en-US" sz="2400" b="1" dirty="0" smtClean="0">
              <a:latin typeface="微软雅黑" pitchFamily="34" charset="-122"/>
              <a:ea typeface="微软雅黑" pitchFamily="34" charset="-122"/>
            </a:rPr>
            <a:t>扩展</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听读</a:t>
          </a:r>
          <a:endParaRPr lang="zh-CN" altLang="en-US" sz="2400" b="1" dirty="0">
            <a:latin typeface="微软雅黑" pitchFamily="34" charset="-122"/>
            <a:ea typeface="微软雅黑" pitchFamily="34" charset="-122"/>
          </a:endParaRPr>
        </a:p>
      </dgm:t>
    </dgm:pt>
    <dgm:pt modelId="{D3E042AE-196B-4946-AD19-B9876A042008}" type="parTrans" cxnId="{4E6D24E5-1E7A-4ECB-B51B-B57D6B92EE26}">
      <dgm:prSet/>
      <dgm:spPr/>
      <dgm:t>
        <a:bodyPr/>
        <a:lstStyle/>
        <a:p>
          <a:endParaRPr lang="zh-CN" altLang="en-US"/>
        </a:p>
      </dgm:t>
    </dgm:pt>
    <dgm:pt modelId="{74AC66EB-8A52-4436-B892-6C582D846FE1}" type="sibTrans" cxnId="{4E6D24E5-1E7A-4ECB-B51B-B57D6B92EE26}">
      <dgm:prSet/>
      <dgm:spPr/>
      <dgm:t>
        <a:bodyPr/>
        <a:lstStyle/>
        <a:p>
          <a:endParaRPr lang="zh-CN" altLang="en-US"/>
        </a:p>
      </dgm:t>
    </dgm:pt>
    <dgm:pt modelId="{60C717DC-095E-438E-884D-5EDA34C4D002}">
      <dgm:prSet phldrT="[文本]"/>
      <dgm:spPr>
        <a:solidFill>
          <a:schemeClr val="accent6">
            <a:lumMod val="40000"/>
            <a:lumOff val="60000"/>
          </a:schemeClr>
        </a:solidFill>
      </dgm:spPr>
      <dgm:t>
        <a:bodyPr/>
        <a:lstStyle/>
        <a:p>
          <a:r>
            <a:rPr lang="zh-CN" altLang="en-US" b="1" dirty="0" smtClean="0">
              <a:latin typeface="微软雅黑" pitchFamily="34" charset="-122"/>
              <a:ea typeface="微软雅黑" pitchFamily="34" charset="-122"/>
            </a:rPr>
            <a:t>师生</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交际</a:t>
          </a:r>
          <a:endParaRPr lang="zh-CN" altLang="en-US" b="1" dirty="0">
            <a:latin typeface="微软雅黑" pitchFamily="34" charset="-122"/>
            <a:ea typeface="微软雅黑" pitchFamily="34" charset="-122"/>
          </a:endParaRPr>
        </a:p>
      </dgm:t>
    </dgm:pt>
    <dgm:pt modelId="{70441CA1-26FC-4151-9CB8-6EBFC4E2CCB3}" type="parTrans" cxnId="{846F08B6-92EF-4CAF-95FF-CE9AFC4FB9F0}">
      <dgm:prSet/>
      <dgm:spPr/>
      <dgm:t>
        <a:bodyPr/>
        <a:lstStyle/>
        <a:p>
          <a:endParaRPr lang="zh-CN" altLang="en-US"/>
        </a:p>
      </dgm:t>
    </dgm:pt>
    <dgm:pt modelId="{D48ABB9E-10AC-413E-BBF4-42834F0607BA}" type="sibTrans" cxnId="{846F08B6-92EF-4CAF-95FF-CE9AFC4FB9F0}">
      <dgm:prSet/>
      <dgm:spPr/>
      <dgm:t>
        <a:bodyPr/>
        <a:lstStyle/>
        <a:p>
          <a:endParaRPr lang="zh-CN" altLang="en-US"/>
        </a:p>
      </dgm:t>
    </dgm:pt>
    <dgm:pt modelId="{9D927488-F343-4FFE-A33F-6245EA42BFF8}" type="pres">
      <dgm:prSet presAssocID="{9D01CBD9-EFD7-4489-A25E-693703208C93}" presName="compositeShape" presStyleCnt="0">
        <dgm:presLayoutVars>
          <dgm:chMax val="7"/>
          <dgm:dir/>
          <dgm:resizeHandles val="exact"/>
        </dgm:presLayoutVars>
      </dgm:prSet>
      <dgm:spPr/>
    </dgm:pt>
    <dgm:pt modelId="{9B3F6C6A-DCE5-4B93-B62C-777C28A3E0DD}" type="pres">
      <dgm:prSet presAssocID="{9D01CBD9-EFD7-4489-A25E-693703208C93}" presName="wedge1" presStyleLbl="node1" presStyleIdx="0" presStyleCnt="3" custLinFactNeighborX="-4894" custLinFactNeighborY="3357"/>
      <dgm:spPr/>
      <dgm:t>
        <a:bodyPr/>
        <a:lstStyle/>
        <a:p>
          <a:endParaRPr lang="zh-CN" altLang="en-US"/>
        </a:p>
      </dgm:t>
    </dgm:pt>
    <dgm:pt modelId="{F151AFDA-1929-4A43-BACA-AF9BC25896E0}" type="pres">
      <dgm:prSet presAssocID="{9D01CBD9-EFD7-4489-A25E-693703208C93}" presName="wedge1Tx" presStyleLbl="node1" presStyleIdx="0" presStyleCnt="3">
        <dgm:presLayoutVars>
          <dgm:chMax val="0"/>
          <dgm:chPref val="0"/>
          <dgm:bulletEnabled val="1"/>
        </dgm:presLayoutVars>
      </dgm:prSet>
      <dgm:spPr/>
      <dgm:t>
        <a:bodyPr/>
        <a:lstStyle/>
        <a:p>
          <a:endParaRPr lang="zh-CN" altLang="en-US"/>
        </a:p>
      </dgm:t>
    </dgm:pt>
    <dgm:pt modelId="{65C0814D-47EA-4CA6-88D7-E6967B0BE4A4}" type="pres">
      <dgm:prSet presAssocID="{9D01CBD9-EFD7-4489-A25E-693703208C93}" presName="wedge2" presStyleLbl="node1" presStyleIdx="1" presStyleCnt="3" custLinFactNeighborX="708" custLinFactNeighborY="828"/>
      <dgm:spPr/>
      <dgm:t>
        <a:bodyPr/>
        <a:lstStyle/>
        <a:p>
          <a:endParaRPr lang="zh-CN" altLang="en-US"/>
        </a:p>
      </dgm:t>
    </dgm:pt>
    <dgm:pt modelId="{74EE4B3A-5209-4037-9C00-A34D06174B51}" type="pres">
      <dgm:prSet presAssocID="{9D01CBD9-EFD7-4489-A25E-693703208C93}" presName="wedge2Tx" presStyleLbl="node1" presStyleIdx="1" presStyleCnt="3">
        <dgm:presLayoutVars>
          <dgm:chMax val="0"/>
          <dgm:chPref val="0"/>
          <dgm:bulletEnabled val="1"/>
        </dgm:presLayoutVars>
      </dgm:prSet>
      <dgm:spPr/>
      <dgm:t>
        <a:bodyPr/>
        <a:lstStyle/>
        <a:p>
          <a:endParaRPr lang="zh-CN" altLang="en-US"/>
        </a:p>
      </dgm:t>
    </dgm:pt>
    <dgm:pt modelId="{9E055F3E-2E96-477A-A5E1-0C4979F16471}" type="pres">
      <dgm:prSet presAssocID="{9D01CBD9-EFD7-4489-A25E-693703208C93}" presName="wedge3" presStyleLbl="node1" presStyleIdx="2" presStyleCnt="3"/>
      <dgm:spPr/>
      <dgm:t>
        <a:bodyPr/>
        <a:lstStyle/>
        <a:p>
          <a:endParaRPr lang="zh-CN" altLang="en-US"/>
        </a:p>
      </dgm:t>
    </dgm:pt>
    <dgm:pt modelId="{9899A9A5-2E48-475C-8675-A6387250EBA9}" type="pres">
      <dgm:prSet presAssocID="{9D01CBD9-EFD7-4489-A25E-693703208C93}" presName="wedge3Tx" presStyleLbl="node1" presStyleIdx="2" presStyleCnt="3">
        <dgm:presLayoutVars>
          <dgm:chMax val="0"/>
          <dgm:chPref val="0"/>
          <dgm:bulletEnabled val="1"/>
        </dgm:presLayoutVars>
      </dgm:prSet>
      <dgm:spPr/>
      <dgm:t>
        <a:bodyPr/>
        <a:lstStyle/>
        <a:p>
          <a:endParaRPr lang="zh-CN" altLang="en-US"/>
        </a:p>
      </dgm:t>
    </dgm:pt>
  </dgm:ptLst>
  <dgm:cxnLst>
    <dgm:cxn modelId="{C1C62B13-6FDF-4912-966F-1D89BCE5C816}" type="presOf" srcId="{A4BC083F-D6FC-4672-9A02-05B542D9A682}" destId="{74EE4B3A-5209-4037-9C00-A34D06174B51}" srcOrd="1" destOrd="0" presId="urn:microsoft.com/office/officeart/2005/8/layout/chart3"/>
    <dgm:cxn modelId="{5E308453-F964-4B7D-A223-F0440042E702}" type="presOf" srcId="{60C717DC-095E-438E-884D-5EDA34C4D002}" destId="{9E055F3E-2E96-477A-A5E1-0C4979F16471}" srcOrd="0" destOrd="0" presId="urn:microsoft.com/office/officeart/2005/8/layout/chart3"/>
    <dgm:cxn modelId="{E333B605-9A4E-4680-9FCD-F1144B0F99E8}" type="presOf" srcId="{A4BC083F-D6FC-4672-9A02-05B542D9A682}" destId="{65C0814D-47EA-4CA6-88D7-E6967B0BE4A4}" srcOrd="0" destOrd="0" presId="urn:microsoft.com/office/officeart/2005/8/layout/chart3"/>
    <dgm:cxn modelId="{6EE4F07C-432E-4452-A80D-F2EE9AD9AD12}" srcId="{9D01CBD9-EFD7-4489-A25E-693703208C93}" destId="{E92E397B-CC53-43F3-8ECE-E8AA6138CD47}" srcOrd="0" destOrd="0" parTransId="{06023CD0-49AF-461C-9956-9A1F7B3B9579}" sibTransId="{3F6BA85F-BBB3-4885-AC19-DAFD943F88DF}"/>
    <dgm:cxn modelId="{4E6D24E5-1E7A-4ECB-B51B-B57D6B92EE26}" srcId="{9D01CBD9-EFD7-4489-A25E-693703208C93}" destId="{A4BC083F-D6FC-4672-9A02-05B542D9A682}" srcOrd="1" destOrd="0" parTransId="{D3E042AE-196B-4946-AD19-B9876A042008}" sibTransId="{74AC66EB-8A52-4436-B892-6C582D846FE1}"/>
    <dgm:cxn modelId="{2EA71546-2135-4B08-A412-E5068BF0FA98}" type="presOf" srcId="{9D01CBD9-EFD7-4489-A25E-693703208C93}" destId="{9D927488-F343-4FFE-A33F-6245EA42BFF8}" srcOrd="0" destOrd="0" presId="urn:microsoft.com/office/officeart/2005/8/layout/chart3"/>
    <dgm:cxn modelId="{77547E50-068E-4E24-8DB1-9C6EF541390B}" type="presOf" srcId="{E92E397B-CC53-43F3-8ECE-E8AA6138CD47}" destId="{F151AFDA-1929-4A43-BACA-AF9BC25896E0}" srcOrd="1" destOrd="0" presId="urn:microsoft.com/office/officeart/2005/8/layout/chart3"/>
    <dgm:cxn modelId="{846F08B6-92EF-4CAF-95FF-CE9AFC4FB9F0}" srcId="{9D01CBD9-EFD7-4489-A25E-693703208C93}" destId="{60C717DC-095E-438E-884D-5EDA34C4D002}" srcOrd="2" destOrd="0" parTransId="{70441CA1-26FC-4151-9CB8-6EBFC4E2CCB3}" sibTransId="{D48ABB9E-10AC-413E-BBF4-42834F0607BA}"/>
    <dgm:cxn modelId="{8E7C0826-444A-48D1-89E0-2E7B2F76EF95}" type="presOf" srcId="{60C717DC-095E-438E-884D-5EDA34C4D002}" destId="{9899A9A5-2E48-475C-8675-A6387250EBA9}" srcOrd="1" destOrd="0" presId="urn:microsoft.com/office/officeart/2005/8/layout/chart3"/>
    <dgm:cxn modelId="{ACDDF679-D38E-4271-A3FF-5A45D0659DBD}" type="presOf" srcId="{E92E397B-CC53-43F3-8ECE-E8AA6138CD47}" destId="{9B3F6C6A-DCE5-4B93-B62C-777C28A3E0DD}" srcOrd="0" destOrd="0" presId="urn:microsoft.com/office/officeart/2005/8/layout/chart3"/>
    <dgm:cxn modelId="{6EBBCCBF-C904-4F89-AD0D-25A6D0340E3C}" type="presParOf" srcId="{9D927488-F343-4FFE-A33F-6245EA42BFF8}" destId="{9B3F6C6A-DCE5-4B93-B62C-777C28A3E0DD}" srcOrd="0" destOrd="0" presId="urn:microsoft.com/office/officeart/2005/8/layout/chart3"/>
    <dgm:cxn modelId="{1790832D-512F-4F57-B0CB-0F44C8A9C05F}" type="presParOf" srcId="{9D927488-F343-4FFE-A33F-6245EA42BFF8}" destId="{F151AFDA-1929-4A43-BACA-AF9BC25896E0}" srcOrd="1" destOrd="0" presId="urn:microsoft.com/office/officeart/2005/8/layout/chart3"/>
    <dgm:cxn modelId="{F180A14D-CF5B-49FC-A0F8-F8E8385E9A3E}" type="presParOf" srcId="{9D927488-F343-4FFE-A33F-6245EA42BFF8}" destId="{65C0814D-47EA-4CA6-88D7-E6967B0BE4A4}" srcOrd="2" destOrd="0" presId="urn:microsoft.com/office/officeart/2005/8/layout/chart3"/>
    <dgm:cxn modelId="{66B508E7-7B77-478B-B89C-A9FF6DE2158D}" type="presParOf" srcId="{9D927488-F343-4FFE-A33F-6245EA42BFF8}" destId="{74EE4B3A-5209-4037-9C00-A34D06174B51}" srcOrd="3" destOrd="0" presId="urn:microsoft.com/office/officeart/2005/8/layout/chart3"/>
    <dgm:cxn modelId="{846C4E1F-57C6-44E6-8D69-653126C94513}" type="presParOf" srcId="{9D927488-F343-4FFE-A33F-6245EA42BFF8}" destId="{9E055F3E-2E96-477A-A5E1-0C4979F16471}" srcOrd="4" destOrd="0" presId="urn:microsoft.com/office/officeart/2005/8/layout/chart3"/>
    <dgm:cxn modelId="{90072601-966F-4BF8-8C0C-794589E4F175}" type="presParOf" srcId="{9D927488-F343-4FFE-A33F-6245EA42BFF8}" destId="{9899A9A5-2E48-475C-8675-A6387250EBA9}"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1CBD9-EFD7-4489-A25E-693703208C93}" type="doc">
      <dgm:prSet loTypeId="urn:microsoft.com/office/officeart/2005/8/layout/chart3" loCatId="cycle" qsTypeId="urn:microsoft.com/office/officeart/2005/8/quickstyle/simple2" qsCatId="simple" csTypeId="urn:microsoft.com/office/officeart/2005/8/colors/accent0_2" csCatId="mainScheme" phldr="1"/>
      <dgm:spPr/>
    </dgm:pt>
    <dgm:pt modelId="{E92E397B-CC53-43F3-8ECE-E8AA6138CD47}">
      <dgm:prSet phldrT="[文本]"/>
      <dgm:spPr>
        <a:solidFill>
          <a:schemeClr val="accent6">
            <a:lumMod val="40000"/>
            <a:lumOff val="60000"/>
          </a:schemeClr>
        </a:solidFill>
      </dgm:spPr>
      <dgm:t>
        <a:bodyPr/>
        <a:lstStyle/>
        <a:p>
          <a:r>
            <a:rPr lang="zh-CN" altLang="en-US" b="1" dirty="0" smtClean="0">
              <a:latin typeface="微软雅黑" pitchFamily="34" charset="-122"/>
              <a:ea typeface="微软雅黑" pitchFamily="34" charset="-122"/>
            </a:rPr>
            <a:t>生生</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交际</a:t>
          </a:r>
          <a:endParaRPr lang="zh-CN" altLang="en-US" b="1" dirty="0">
            <a:latin typeface="微软雅黑" pitchFamily="34" charset="-122"/>
            <a:ea typeface="微软雅黑" pitchFamily="34" charset="-122"/>
          </a:endParaRPr>
        </a:p>
      </dgm:t>
    </dgm:pt>
    <dgm:pt modelId="{06023CD0-49AF-461C-9956-9A1F7B3B9579}" type="parTrans" cxnId="{6EE4F07C-432E-4452-A80D-F2EE9AD9AD12}">
      <dgm:prSet/>
      <dgm:spPr/>
      <dgm:t>
        <a:bodyPr/>
        <a:lstStyle/>
        <a:p>
          <a:endParaRPr lang="zh-CN" altLang="en-US"/>
        </a:p>
      </dgm:t>
    </dgm:pt>
    <dgm:pt modelId="{3F6BA85F-BBB3-4885-AC19-DAFD943F88DF}" type="sibTrans" cxnId="{6EE4F07C-432E-4452-A80D-F2EE9AD9AD12}">
      <dgm:prSet/>
      <dgm:spPr/>
      <dgm:t>
        <a:bodyPr/>
        <a:lstStyle/>
        <a:p>
          <a:endParaRPr lang="zh-CN" altLang="en-US"/>
        </a:p>
      </dgm:t>
    </dgm:pt>
    <dgm:pt modelId="{A4BC083F-D6FC-4672-9A02-05B542D9A682}">
      <dgm:prSet phldrT="[文本]" custT="1"/>
      <dgm:spPr>
        <a:solidFill>
          <a:schemeClr val="accent6">
            <a:lumMod val="40000"/>
            <a:lumOff val="60000"/>
          </a:schemeClr>
        </a:solidFill>
      </dgm:spPr>
      <dgm:t>
        <a:bodyPr/>
        <a:lstStyle/>
        <a:p>
          <a:r>
            <a:rPr lang="zh-CN" altLang="en-US" sz="2400" b="1" dirty="0" smtClean="0">
              <a:latin typeface="微软雅黑" pitchFamily="34" charset="-122"/>
              <a:ea typeface="微软雅黑" pitchFamily="34" charset="-122"/>
            </a:rPr>
            <a:t>扩展</a:t>
          </a:r>
          <a:endParaRPr lang="en-US" altLang="zh-CN" sz="2400" b="1" dirty="0" smtClean="0">
            <a:latin typeface="微软雅黑" pitchFamily="34" charset="-122"/>
            <a:ea typeface="微软雅黑" pitchFamily="34" charset="-122"/>
          </a:endParaRPr>
        </a:p>
        <a:p>
          <a:r>
            <a:rPr lang="zh-CN" altLang="en-US" sz="2400" b="1" dirty="0" smtClean="0">
              <a:latin typeface="微软雅黑" pitchFamily="34" charset="-122"/>
              <a:ea typeface="微软雅黑" pitchFamily="34" charset="-122"/>
            </a:rPr>
            <a:t>听读</a:t>
          </a:r>
          <a:endParaRPr lang="zh-CN" altLang="en-US" sz="2400" b="1" dirty="0">
            <a:latin typeface="微软雅黑" pitchFamily="34" charset="-122"/>
            <a:ea typeface="微软雅黑" pitchFamily="34" charset="-122"/>
          </a:endParaRPr>
        </a:p>
      </dgm:t>
    </dgm:pt>
    <dgm:pt modelId="{D3E042AE-196B-4946-AD19-B9876A042008}" type="parTrans" cxnId="{4E6D24E5-1E7A-4ECB-B51B-B57D6B92EE26}">
      <dgm:prSet/>
      <dgm:spPr/>
      <dgm:t>
        <a:bodyPr/>
        <a:lstStyle/>
        <a:p>
          <a:endParaRPr lang="zh-CN" altLang="en-US"/>
        </a:p>
      </dgm:t>
    </dgm:pt>
    <dgm:pt modelId="{74AC66EB-8A52-4436-B892-6C582D846FE1}" type="sibTrans" cxnId="{4E6D24E5-1E7A-4ECB-B51B-B57D6B92EE26}">
      <dgm:prSet/>
      <dgm:spPr/>
      <dgm:t>
        <a:bodyPr/>
        <a:lstStyle/>
        <a:p>
          <a:endParaRPr lang="zh-CN" altLang="en-US"/>
        </a:p>
      </dgm:t>
    </dgm:pt>
    <dgm:pt modelId="{60C717DC-095E-438E-884D-5EDA34C4D002}">
      <dgm:prSet phldrT="[文本]"/>
      <dgm:spPr>
        <a:solidFill>
          <a:schemeClr val="accent6">
            <a:lumMod val="40000"/>
            <a:lumOff val="60000"/>
          </a:schemeClr>
        </a:solidFill>
      </dgm:spPr>
      <dgm:t>
        <a:bodyPr/>
        <a:lstStyle/>
        <a:p>
          <a:r>
            <a:rPr lang="zh-CN" altLang="en-US" b="1" dirty="0" smtClean="0">
              <a:latin typeface="微软雅黑" pitchFamily="34" charset="-122"/>
              <a:ea typeface="微软雅黑" pitchFamily="34" charset="-122"/>
            </a:rPr>
            <a:t>师生</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交际</a:t>
          </a:r>
          <a:endParaRPr lang="zh-CN" altLang="en-US" b="1" dirty="0">
            <a:latin typeface="微软雅黑" pitchFamily="34" charset="-122"/>
            <a:ea typeface="微软雅黑" pitchFamily="34" charset="-122"/>
          </a:endParaRPr>
        </a:p>
      </dgm:t>
    </dgm:pt>
    <dgm:pt modelId="{70441CA1-26FC-4151-9CB8-6EBFC4E2CCB3}" type="parTrans" cxnId="{846F08B6-92EF-4CAF-95FF-CE9AFC4FB9F0}">
      <dgm:prSet/>
      <dgm:spPr/>
      <dgm:t>
        <a:bodyPr/>
        <a:lstStyle/>
        <a:p>
          <a:endParaRPr lang="zh-CN" altLang="en-US"/>
        </a:p>
      </dgm:t>
    </dgm:pt>
    <dgm:pt modelId="{D48ABB9E-10AC-413E-BBF4-42834F0607BA}" type="sibTrans" cxnId="{846F08B6-92EF-4CAF-95FF-CE9AFC4FB9F0}">
      <dgm:prSet/>
      <dgm:spPr/>
      <dgm:t>
        <a:bodyPr/>
        <a:lstStyle/>
        <a:p>
          <a:endParaRPr lang="zh-CN" altLang="en-US"/>
        </a:p>
      </dgm:t>
    </dgm:pt>
    <dgm:pt modelId="{9D927488-F343-4FFE-A33F-6245EA42BFF8}" type="pres">
      <dgm:prSet presAssocID="{9D01CBD9-EFD7-4489-A25E-693703208C93}" presName="compositeShape" presStyleCnt="0">
        <dgm:presLayoutVars>
          <dgm:chMax val="7"/>
          <dgm:dir/>
          <dgm:resizeHandles val="exact"/>
        </dgm:presLayoutVars>
      </dgm:prSet>
      <dgm:spPr/>
    </dgm:pt>
    <dgm:pt modelId="{9B3F6C6A-DCE5-4B93-B62C-777C28A3E0DD}" type="pres">
      <dgm:prSet presAssocID="{9D01CBD9-EFD7-4489-A25E-693703208C93}" presName="wedge1" presStyleLbl="node1" presStyleIdx="0" presStyleCnt="3" custLinFactNeighborX="-4894" custLinFactNeighborY="3357"/>
      <dgm:spPr/>
      <dgm:t>
        <a:bodyPr/>
        <a:lstStyle/>
        <a:p>
          <a:endParaRPr lang="zh-CN" altLang="en-US"/>
        </a:p>
      </dgm:t>
    </dgm:pt>
    <dgm:pt modelId="{F151AFDA-1929-4A43-BACA-AF9BC25896E0}" type="pres">
      <dgm:prSet presAssocID="{9D01CBD9-EFD7-4489-A25E-693703208C93}" presName="wedge1Tx" presStyleLbl="node1" presStyleIdx="0" presStyleCnt="3">
        <dgm:presLayoutVars>
          <dgm:chMax val="0"/>
          <dgm:chPref val="0"/>
          <dgm:bulletEnabled val="1"/>
        </dgm:presLayoutVars>
      </dgm:prSet>
      <dgm:spPr/>
      <dgm:t>
        <a:bodyPr/>
        <a:lstStyle/>
        <a:p>
          <a:endParaRPr lang="zh-CN" altLang="en-US"/>
        </a:p>
      </dgm:t>
    </dgm:pt>
    <dgm:pt modelId="{65C0814D-47EA-4CA6-88D7-E6967B0BE4A4}" type="pres">
      <dgm:prSet presAssocID="{9D01CBD9-EFD7-4489-A25E-693703208C93}" presName="wedge2" presStyleLbl="node1" presStyleIdx="1" presStyleCnt="3" custLinFactNeighborX="708" custLinFactNeighborY="828"/>
      <dgm:spPr/>
      <dgm:t>
        <a:bodyPr/>
        <a:lstStyle/>
        <a:p>
          <a:endParaRPr lang="zh-CN" altLang="en-US"/>
        </a:p>
      </dgm:t>
    </dgm:pt>
    <dgm:pt modelId="{74EE4B3A-5209-4037-9C00-A34D06174B51}" type="pres">
      <dgm:prSet presAssocID="{9D01CBD9-EFD7-4489-A25E-693703208C93}" presName="wedge2Tx" presStyleLbl="node1" presStyleIdx="1" presStyleCnt="3">
        <dgm:presLayoutVars>
          <dgm:chMax val="0"/>
          <dgm:chPref val="0"/>
          <dgm:bulletEnabled val="1"/>
        </dgm:presLayoutVars>
      </dgm:prSet>
      <dgm:spPr/>
      <dgm:t>
        <a:bodyPr/>
        <a:lstStyle/>
        <a:p>
          <a:endParaRPr lang="zh-CN" altLang="en-US"/>
        </a:p>
      </dgm:t>
    </dgm:pt>
    <dgm:pt modelId="{9E055F3E-2E96-477A-A5E1-0C4979F16471}" type="pres">
      <dgm:prSet presAssocID="{9D01CBD9-EFD7-4489-A25E-693703208C93}" presName="wedge3" presStyleLbl="node1" presStyleIdx="2" presStyleCnt="3"/>
      <dgm:spPr/>
      <dgm:t>
        <a:bodyPr/>
        <a:lstStyle/>
        <a:p>
          <a:endParaRPr lang="zh-CN" altLang="en-US"/>
        </a:p>
      </dgm:t>
    </dgm:pt>
    <dgm:pt modelId="{9899A9A5-2E48-475C-8675-A6387250EBA9}" type="pres">
      <dgm:prSet presAssocID="{9D01CBD9-EFD7-4489-A25E-693703208C93}" presName="wedge3Tx" presStyleLbl="node1" presStyleIdx="2" presStyleCnt="3">
        <dgm:presLayoutVars>
          <dgm:chMax val="0"/>
          <dgm:chPref val="0"/>
          <dgm:bulletEnabled val="1"/>
        </dgm:presLayoutVars>
      </dgm:prSet>
      <dgm:spPr/>
      <dgm:t>
        <a:bodyPr/>
        <a:lstStyle/>
        <a:p>
          <a:endParaRPr lang="zh-CN" altLang="en-US"/>
        </a:p>
      </dgm:t>
    </dgm:pt>
  </dgm:ptLst>
  <dgm:cxnLst>
    <dgm:cxn modelId="{55B6110C-A75C-479E-8B22-6759C06F3459}" type="presOf" srcId="{60C717DC-095E-438E-884D-5EDA34C4D002}" destId="{9899A9A5-2E48-475C-8675-A6387250EBA9}" srcOrd="1" destOrd="0" presId="urn:microsoft.com/office/officeart/2005/8/layout/chart3"/>
    <dgm:cxn modelId="{2364AA1D-65FB-481C-9946-A410E6955A45}" type="presOf" srcId="{60C717DC-095E-438E-884D-5EDA34C4D002}" destId="{9E055F3E-2E96-477A-A5E1-0C4979F16471}" srcOrd="0" destOrd="0" presId="urn:microsoft.com/office/officeart/2005/8/layout/chart3"/>
    <dgm:cxn modelId="{844F039F-3F1A-4CF8-A582-FC2D678ADE9A}" type="presOf" srcId="{E92E397B-CC53-43F3-8ECE-E8AA6138CD47}" destId="{9B3F6C6A-DCE5-4B93-B62C-777C28A3E0DD}" srcOrd="0" destOrd="0" presId="urn:microsoft.com/office/officeart/2005/8/layout/chart3"/>
    <dgm:cxn modelId="{DA8B7335-7F02-4083-947E-F13DD6DB8771}" type="presOf" srcId="{A4BC083F-D6FC-4672-9A02-05B542D9A682}" destId="{65C0814D-47EA-4CA6-88D7-E6967B0BE4A4}" srcOrd="0" destOrd="0" presId="urn:microsoft.com/office/officeart/2005/8/layout/chart3"/>
    <dgm:cxn modelId="{E1E36329-A226-4CE3-98E6-0535616A32CB}" type="presOf" srcId="{9D01CBD9-EFD7-4489-A25E-693703208C93}" destId="{9D927488-F343-4FFE-A33F-6245EA42BFF8}" srcOrd="0" destOrd="0" presId="urn:microsoft.com/office/officeart/2005/8/layout/chart3"/>
    <dgm:cxn modelId="{6EE4F07C-432E-4452-A80D-F2EE9AD9AD12}" srcId="{9D01CBD9-EFD7-4489-A25E-693703208C93}" destId="{E92E397B-CC53-43F3-8ECE-E8AA6138CD47}" srcOrd="0" destOrd="0" parTransId="{06023CD0-49AF-461C-9956-9A1F7B3B9579}" sibTransId="{3F6BA85F-BBB3-4885-AC19-DAFD943F88DF}"/>
    <dgm:cxn modelId="{F745AA18-95B2-4E85-B640-0253F7755409}" type="presOf" srcId="{E92E397B-CC53-43F3-8ECE-E8AA6138CD47}" destId="{F151AFDA-1929-4A43-BACA-AF9BC25896E0}" srcOrd="1" destOrd="0" presId="urn:microsoft.com/office/officeart/2005/8/layout/chart3"/>
    <dgm:cxn modelId="{4E6D24E5-1E7A-4ECB-B51B-B57D6B92EE26}" srcId="{9D01CBD9-EFD7-4489-A25E-693703208C93}" destId="{A4BC083F-D6FC-4672-9A02-05B542D9A682}" srcOrd="1" destOrd="0" parTransId="{D3E042AE-196B-4946-AD19-B9876A042008}" sibTransId="{74AC66EB-8A52-4436-B892-6C582D846FE1}"/>
    <dgm:cxn modelId="{1F881A45-7265-4033-B0CB-118555A4B0DF}" type="presOf" srcId="{A4BC083F-D6FC-4672-9A02-05B542D9A682}" destId="{74EE4B3A-5209-4037-9C00-A34D06174B51}" srcOrd="1" destOrd="0" presId="urn:microsoft.com/office/officeart/2005/8/layout/chart3"/>
    <dgm:cxn modelId="{846F08B6-92EF-4CAF-95FF-CE9AFC4FB9F0}" srcId="{9D01CBD9-EFD7-4489-A25E-693703208C93}" destId="{60C717DC-095E-438E-884D-5EDA34C4D002}" srcOrd="2" destOrd="0" parTransId="{70441CA1-26FC-4151-9CB8-6EBFC4E2CCB3}" sibTransId="{D48ABB9E-10AC-413E-BBF4-42834F0607BA}"/>
    <dgm:cxn modelId="{3A878579-31EC-43CC-AE2C-3DF67F12C8B6}" type="presParOf" srcId="{9D927488-F343-4FFE-A33F-6245EA42BFF8}" destId="{9B3F6C6A-DCE5-4B93-B62C-777C28A3E0DD}" srcOrd="0" destOrd="0" presId="urn:microsoft.com/office/officeart/2005/8/layout/chart3"/>
    <dgm:cxn modelId="{CE520A35-BE98-419F-8EC4-38604B3F013B}" type="presParOf" srcId="{9D927488-F343-4FFE-A33F-6245EA42BFF8}" destId="{F151AFDA-1929-4A43-BACA-AF9BC25896E0}" srcOrd="1" destOrd="0" presId="urn:microsoft.com/office/officeart/2005/8/layout/chart3"/>
    <dgm:cxn modelId="{4BEB26F4-9529-4CAA-8B1F-FFDF017180AD}" type="presParOf" srcId="{9D927488-F343-4FFE-A33F-6245EA42BFF8}" destId="{65C0814D-47EA-4CA6-88D7-E6967B0BE4A4}" srcOrd="2" destOrd="0" presId="urn:microsoft.com/office/officeart/2005/8/layout/chart3"/>
    <dgm:cxn modelId="{85023496-C7AC-49E7-8795-92C0B59519B3}" type="presParOf" srcId="{9D927488-F343-4FFE-A33F-6245EA42BFF8}" destId="{74EE4B3A-5209-4037-9C00-A34D06174B51}" srcOrd="3" destOrd="0" presId="urn:microsoft.com/office/officeart/2005/8/layout/chart3"/>
    <dgm:cxn modelId="{240D6957-C68A-45C0-8650-FF7A2DA0DA43}" type="presParOf" srcId="{9D927488-F343-4FFE-A33F-6245EA42BFF8}" destId="{9E055F3E-2E96-477A-A5E1-0C4979F16471}" srcOrd="4" destOrd="0" presId="urn:microsoft.com/office/officeart/2005/8/layout/chart3"/>
    <dgm:cxn modelId="{8E618532-B2BD-4CC4-989B-7D9C24BA4F7A}" type="presParOf" srcId="{9D927488-F343-4FFE-A33F-6245EA42BFF8}" destId="{9899A9A5-2E48-475C-8675-A6387250EBA9}"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4E394-7B0C-4898-9388-4814B3837C43}">
      <dsp:nvSpPr>
        <dsp:cNvPr id="0" name=""/>
        <dsp:cNvSpPr/>
      </dsp:nvSpPr>
      <dsp:spPr>
        <a:xfrm>
          <a:off x="3673850" y="2361760"/>
          <a:ext cx="2886596" cy="2886596"/>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“主导主体</a:t>
          </a:r>
          <a:r>
            <a:rPr lang="en-US" altLang="zh-CN" sz="2000" b="1" kern="1200" dirty="0" smtClean="0">
              <a:latin typeface="微软雅黑" pitchFamily="34" charset="-122"/>
              <a:ea typeface="微软雅黑" pitchFamily="34" charset="-122"/>
            </a:rPr>
            <a:t>”</a:t>
          </a:r>
          <a:r>
            <a:rPr lang="zh-CN" altLang="en-US" sz="2000" b="1" kern="1200" dirty="0" smtClean="0">
              <a:latin typeface="微软雅黑" pitchFamily="34" charset="-122"/>
              <a:ea typeface="微软雅黑" pitchFamily="34" charset="-122"/>
            </a:rPr>
            <a:t>新型教学结构</a:t>
          </a:r>
          <a:endParaRPr lang="zh-CN" altLang="en-US" sz="2000" b="1" kern="1200" dirty="0">
            <a:latin typeface="微软雅黑" pitchFamily="34" charset="-122"/>
            <a:ea typeface="微软雅黑" pitchFamily="34" charset="-122"/>
          </a:endParaRPr>
        </a:p>
      </dsp:txBody>
      <dsp:txXfrm>
        <a:off x="4254184" y="3037931"/>
        <a:ext cx="1725928" cy="1483770"/>
      </dsp:txXfrm>
    </dsp:sp>
    <dsp:sp modelId="{FB4F096E-2E49-4ABA-97F2-86D6F02EF9BE}">
      <dsp:nvSpPr>
        <dsp:cNvPr id="0" name=""/>
        <dsp:cNvSpPr/>
      </dsp:nvSpPr>
      <dsp:spPr>
        <a:xfrm>
          <a:off x="1994375" y="1679474"/>
          <a:ext cx="2099342" cy="2099342"/>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smtClean="0">
              <a:latin typeface="微软雅黑" pitchFamily="34" charset="-122"/>
              <a:ea typeface="微软雅黑" pitchFamily="34" charset="-122"/>
            </a:rPr>
            <a:t>信息化教学环境创设</a:t>
          </a:r>
          <a:endParaRPr lang="zh-CN" altLang="en-US" sz="2000" b="1" kern="1200" dirty="0">
            <a:latin typeface="微软雅黑" pitchFamily="34" charset="-122"/>
            <a:ea typeface="微软雅黑" pitchFamily="34" charset="-122"/>
          </a:endParaRPr>
        </a:p>
      </dsp:txBody>
      <dsp:txXfrm>
        <a:off x="2522891" y="2211184"/>
        <a:ext cx="1042310" cy="1035922"/>
      </dsp:txXfrm>
    </dsp:sp>
    <dsp:sp modelId="{A665616A-33A4-43EE-B1CD-9F1A167EF768}">
      <dsp:nvSpPr>
        <dsp:cNvPr id="0" name=""/>
        <dsp:cNvSpPr/>
      </dsp:nvSpPr>
      <dsp:spPr>
        <a:xfrm rot="20700000">
          <a:off x="3170222" y="231141"/>
          <a:ext cx="2056927" cy="2056927"/>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itchFamily="34" charset="-122"/>
              <a:ea typeface="微软雅黑" pitchFamily="34" charset="-122"/>
            </a:rPr>
            <a:t>以“交际”为中心</a:t>
          </a:r>
          <a:endParaRPr lang="zh-CN" altLang="en-US" sz="2000" b="1" kern="1200" dirty="0">
            <a:latin typeface="微软雅黑" pitchFamily="34" charset="-122"/>
            <a:ea typeface="微软雅黑" pitchFamily="34" charset="-122"/>
          </a:endParaRPr>
        </a:p>
      </dsp:txBody>
      <dsp:txXfrm rot="-20700000">
        <a:off x="3621366" y="682286"/>
        <a:ext cx="1154638" cy="1154638"/>
      </dsp:txXfrm>
    </dsp:sp>
    <dsp:sp modelId="{D7B693B9-EDA8-477C-BFCA-A82502D7F147}">
      <dsp:nvSpPr>
        <dsp:cNvPr id="0" name=""/>
        <dsp:cNvSpPr/>
      </dsp:nvSpPr>
      <dsp:spPr>
        <a:xfrm>
          <a:off x="3463634" y="1919466"/>
          <a:ext cx="3694843" cy="3694843"/>
        </a:xfrm>
        <a:prstGeom prst="circularArrow">
          <a:avLst>
            <a:gd name="adj1" fmla="val 4687"/>
            <a:gd name="adj2" fmla="val 299029"/>
            <a:gd name="adj3" fmla="val 2536665"/>
            <a:gd name="adj4" fmla="val 15817803"/>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D150435-4E3A-44C1-9AB4-AD5AB6AE51C7}">
      <dsp:nvSpPr>
        <dsp:cNvPr id="0" name=""/>
        <dsp:cNvSpPr/>
      </dsp:nvSpPr>
      <dsp:spPr>
        <a:xfrm>
          <a:off x="1622586" y="1210445"/>
          <a:ext cx="2684534" cy="2684534"/>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BBFD917-32A1-4033-BE14-A3E09F480F2E}">
      <dsp:nvSpPr>
        <dsp:cNvPr id="0" name=""/>
        <dsp:cNvSpPr/>
      </dsp:nvSpPr>
      <dsp:spPr>
        <a:xfrm>
          <a:off x="2694433" y="-223926"/>
          <a:ext cx="2894468" cy="2894468"/>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F6C6A-DCE5-4B93-B62C-777C28A3E0DD}">
      <dsp:nvSpPr>
        <dsp:cNvPr id="0" name=""/>
        <dsp:cNvSpPr/>
      </dsp:nvSpPr>
      <dsp:spPr>
        <a:xfrm>
          <a:off x="969548" y="403355"/>
          <a:ext cx="3540467" cy="3540467"/>
        </a:xfrm>
        <a:prstGeom prst="pie">
          <a:avLst>
            <a:gd name="adj1" fmla="val 16200000"/>
            <a:gd name="adj2" fmla="val 1800000"/>
          </a:avLst>
        </a:prstGeom>
        <a:solidFill>
          <a:schemeClr val="accent6">
            <a:lumMod val="40000"/>
            <a:lumOff val="6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微软雅黑" pitchFamily="34" charset="-122"/>
              <a:ea typeface="微软雅黑" pitchFamily="34" charset="-122"/>
            </a:rPr>
            <a:t>生生</a:t>
          </a:r>
          <a:endParaRPr lang="en-US" altLang="zh-CN" sz="2300" b="1" kern="1200" dirty="0" smtClean="0">
            <a:latin typeface="微软雅黑" pitchFamily="34" charset="-122"/>
            <a:ea typeface="微软雅黑" pitchFamily="34" charset="-122"/>
          </a:endParaRPr>
        </a:p>
        <a:p>
          <a:pPr lvl="0" algn="ctr" defTabSz="1022350">
            <a:lnSpc>
              <a:spcPct val="90000"/>
            </a:lnSpc>
            <a:spcBef>
              <a:spcPct val="0"/>
            </a:spcBef>
            <a:spcAft>
              <a:spcPct val="35000"/>
            </a:spcAft>
          </a:pPr>
          <a:r>
            <a:rPr lang="zh-CN" altLang="en-US" sz="2300" b="1" kern="1200" dirty="0" smtClean="0">
              <a:latin typeface="微软雅黑" pitchFamily="34" charset="-122"/>
              <a:ea typeface="微软雅黑" pitchFamily="34" charset="-122"/>
            </a:rPr>
            <a:t>交际</a:t>
          </a:r>
          <a:endParaRPr lang="zh-CN" altLang="en-US" sz="2300" b="1" kern="1200" dirty="0">
            <a:latin typeface="微软雅黑" pitchFamily="34" charset="-122"/>
            <a:ea typeface="微软雅黑" pitchFamily="34" charset="-122"/>
          </a:endParaRPr>
        </a:p>
      </dsp:txBody>
      <dsp:txXfrm>
        <a:off x="2894466" y="1056655"/>
        <a:ext cx="1201229" cy="1180155"/>
      </dsp:txXfrm>
    </dsp:sp>
    <dsp:sp modelId="{65C0814D-47EA-4CA6-88D7-E6967B0BE4A4}">
      <dsp:nvSpPr>
        <dsp:cNvPr id="0" name=""/>
        <dsp:cNvSpPr/>
      </dsp:nvSpPr>
      <dsp:spPr>
        <a:xfrm>
          <a:off x="985382" y="419187"/>
          <a:ext cx="3540467" cy="3540467"/>
        </a:xfrm>
        <a:prstGeom prst="pie">
          <a:avLst>
            <a:gd name="adj1" fmla="val 1800000"/>
            <a:gd name="adj2" fmla="val 900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扩展</a:t>
          </a:r>
          <a:endParaRPr lang="en-US" altLang="zh-CN" sz="2400" b="1" kern="1200" dirty="0" smtClean="0">
            <a:latin typeface="微软雅黑" pitchFamily="34" charset="-122"/>
            <a:ea typeface="微软雅黑" pitchFamily="34" charset="-122"/>
          </a:endParaRPr>
        </a:p>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听读</a:t>
          </a:r>
          <a:endParaRPr lang="zh-CN" altLang="en-US" sz="2400" b="1" kern="1200" dirty="0">
            <a:latin typeface="微软雅黑" pitchFamily="34" charset="-122"/>
            <a:ea typeface="微软雅黑" pitchFamily="34" charset="-122"/>
          </a:endParaRPr>
        </a:p>
      </dsp:txBody>
      <dsp:txXfrm>
        <a:off x="1954796" y="2653054"/>
        <a:ext cx="1601639" cy="1095858"/>
      </dsp:txXfrm>
    </dsp:sp>
    <dsp:sp modelId="{9E055F3E-2E96-477A-A5E1-0C4979F16471}">
      <dsp:nvSpPr>
        <dsp:cNvPr id="0" name=""/>
        <dsp:cNvSpPr/>
      </dsp:nvSpPr>
      <dsp:spPr>
        <a:xfrm>
          <a:off x="960316" y="389872"/>
          <a:ext cx="3540467" cy="3540467"/>
        </a:xfrm>
        <a:prstGeom prst="pie">
          <a:avLst>
            <a:gd name="adj1" fmla="val 9000000"/>
            <a:gd name="adj2" fmla="val 16200000"/>
          </a:avLst>
        </a:prstGeom>
        <a:solidFill>
          <a:schemeClr val="accent6">
            <a:lumMod val="40000"/>
            <a:lumOff val="6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微软雅黑" pitchFamily="34" charset="-122"/>
              <a:ea typeface="微软雅黑" pitchFamily="34" charset="-122"/>
            </a:rPr>
            <a:t>师生</a:t>
          </a:r>
          <a:endParaRPr lang="en-US" altLang="zh-CN" sz="2300" b="1" kern="1200" dirty="0" smtClean="0">
            <a:latin typeface="微软雅黑" pitchFamily="34" charset="-122"/>
            <a:ea typeface="微软雅黑" pitchFamily="34" charset="-122"/>
          </a:endParaRPr>
        </a:p>
        <a:p>
          <a:pPr lvl="0" algn="ctr" defTabSz="1022350">
            <a:lnSpc>
              <a:spcPct val="90000"/>
            </a:lnSpc>
            <a:spcBef>
              <a:spcPct val="0"/>
            </a:spcBef>
            <a:spcAft>
              <a:spcPct val="35000"/>
            </a:spcAft>
          </a:pPr>
          <a:r>
            <a:rPr lang="zh-CN" altLang="en-US" sz="2300" b="1" kern="1200" dirty="0" smtClean="0">
              <a:latin typeface="微软雅黑" pitchFamily="34" charset="-122"/>
              <a:ea typeface="微软雅黑" pitchFamily="34" charset="-122"/>
            </a:rPr>
            <a:t>交际</a:t>
          </a:r>
          <a:endParaRPr lang="zh-CN" altLang="en-US" sz="2300" b="1" kern="1200" dirty="0">
            <a:latin typeface="微软雅黑" pitchFamily="34" charset="-122"/>
            <a:ea typeface="微软雅黑" pitchFamily="34" charset="-122"/>
          </a:endParaRPr>
        </a:p>
      </dsp:txBody>
      <dsp:txXfrm>
        <a:off x="1339651" y="1085321"/>
        <a:ext cx="1201229" cy="11801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F6C6A-DCE5-4B93-B62C-777C28A3E0DD}">
      <dsp:nvSpPr>
        <dsp:cNvPr id="0" name=""/>
        <dsp:cNvSpPr/>
      </dsp:nvSpPr>
      <dsp:spPr>
        <a:xfrm>
          <a:off x="969548" y="403355"/>
          <a:ext cx="3540467" cy="3540467"/>
        </a:xfrm>
        <a:prstGeom prst="pie">
          <a:avLst>
            <a:gd name="adj1" fmla="val 16200000"/>
            <a:gd name="adj2" fmla="val 1800000"/>
          </a:avLst>
        </a:prstGeom>
        <a:solidFill>
          <a:schemeClr val="accent6">
            <a:lumMod val="40000"/>
            <a:lumOff val="6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微软雅黑" pitchFamily="34" charset="-122"/>
              <a:ea typeface="微软雅黑" pitchFamily="34" charset="-122"/>
            </a:rPr>
            <a:t>生生</a:t>
          </a:r>
          <a:endParaRPr lang="en-US" altLang="zh-CN" sz="2300" b="1" kern="1200" dirty="0" smtClean="0">
            <a:latin typeface="微软雅黑" pitchFamily="34" charset="-122"/>
            <a:ea typeface="微软雅黑" pitchFamily="34" charset="-122"/>
          </a:endParaRPr>
        </a:p>
        <a:p>
          <a:pPr lvl="0" algn="ctr" defTabSz="1022350">
            <a:lnSpc>
              <a:spcPct val="90000"/>
            </a:lnSpc>
            <a:spcBef>
              <a:spcPct val="0"/>
            </a:spcBef>
            <a:spcAft>
              <a:spcPct val="35000"/>
            </a:spcAft>
          </a:pPr>
          <a:r>
            <a:rPr lang="zh-CN" altLang="en-US" sz="2300" b="1" kern="1200" dirty="0" smtClean="0">
              <a:latin typeface="微软雅黑" pitchFamily="34" charset="-122"/>
              <a:ea typeface="微软雅黑" pitchFamily="34" charset="-122"/>
            </a:rPr>
            <a:t>交际</a:t>
          </a:r>
          <a:endParaRPr lang="zh-CN" altLang="en-US" sz="2300" b="1" kern="1200" dirty="0">
            <a:latin typeface="微软雅黑" pitchFamily="34" charset="-122"/>
            <a:ea typeface="微软雅黑" pitchFamily="34" charset="-122"/>
          </a:endParaRPr>
        </a:p>
      </dsp:txBody>
      <dsp:txXfrm>
        <a:off x="2894466" y="1056655"/>
        <a:ext cx="1201229" cy="1180155"/>
      </dsp:txXfrm>
    </dsp:sp>
    <dsp:sp modelId="{65C0814D-47EA-4CA6-88D7-E6967B0BE4A4}">
      <dsp:nvSpPr>
        <dsp:cNvPr id="0" name=""/>
        <dsp:cNvSpPr/>
      </dsp:nvSpPr>
      <dsp:spPr>
        <a:xfrm>
          <a:off x="985382" y="419187"/>
          <a:ext cx="3540467" cy="3540467"/>
        </a:xfrm>
        <a:prstGeom prst="pie">
          <a:avLst>
            <a:gd name="adj1" fmla="val 1800000"/>
            <a:gd name="adj2" fmla="val 9000000"/>
          </a:avLst>
        </a:prstGeom>
        <a:solidFill>
          <a:schemeClr val="accent6">
            <a:lumMod val="40000"/>
            <a:lumOff val="6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扩展</a:t>
          </a:r>
          <a:endParaRPr lang="en-US" altLang="zh-CN" sz="2400" b="1" kern="1200" dirty="0" smtClean="0">
            <a:latin typeface="微软雅黑" pitchFamily="34" charset="-122"/>
            <a:ea typeface="微软雅黑" pitchFamily="34" charset="-122"/>
          </a:endParaRPr>
        </a:p>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听读</a:t>
          </a:r>
          <a:endParaRPr lang="zh-CN" altLang="en-US" sz="2400" b="1" kern="1200" dirty="0">
            <a:latin typeface="微软雅黑" pitchFamily="34" charset="-122"/>
            <a:ea typeface="微软雅黑" pitchFamily="34" charset="-122"/>
          </a:endParaRPr>
        </a:p>
      </dsp:txBody>
      <dsp:txXfrm>
        <a:off x="1954796" y="2653054"/>
        <a:ext cx="1601639" cy="1095858"/>
      </dsp:txXfrm>
    </dsp:sp>
    <dsp:sp modelId="{9E055F3E-2E96-477A-A5E1-0C4979F16471}">
      <dsp:nvSpPr>
        <dsp:cNvPr id="0" name=""/>
        <dsp:cNvSpPr/>
      </dsp:nvSpPr>
      <dsp:spPr>
        <a:xfrm>
          <a:off x="960316" y="389872"/>
          <a:ext cx="3540467" cy="3540467"/>
        </a:xfrm>
        <a:prstGeom prst="pie">
          <a:avLst>
            <a:gd name="adj1" fmla="val 9000000"/>
            <a:gd name="adj2" fmla="val 16200000"/>
          </a:avLst>
        </a:prstGeom>
        <a:solidFill>
          <a:schemeClr val="accent6">
            <a:lumMod val="40000"/>
            <a:lumOff val="6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微软雅黑" pitchFamily="34" charset="-122"/>
              <a:ea typeface="微软雅黑" pitchFamily="34" charset="-122"/>
            </a:rPr>
            <a:t>师生</a:t>
          </a:r>
          <a:endParaRPr lang="en-US" altLang="zh-CN" sz="2300" b="1" kern="1200" dirty="0" smtClean="0">
            <a:latin typeface="微软雅黑" pitchFamily="34" charset="-122"/>
            <a:ea typeface="微软雅黑" pitchFamily="34" charset="-122"/>
          </a:endParaRPr>
        </a:p>
        <a:p>
          <a:pPr lvl="0" algn="ctr" defTabSz="1022350">
            <a:lnSpc>
              <a:spcPct val="90000"/>
            </a:lnSpc>
            <a:spcBef>
              <a:spcPct val="0"/>
            </a:spcBef>
            <a:spcAft>
              <a:spcPct val="35000"/>
            </a:spcAft>
          </a:pPr>
          <a:r>
            <a:rPr lang="zh-CN" altLang="en-US" sz="2300" b="1" kern="1200" dirty="0" smtClean="0">
              <a:latin typeface="微软雅黑" pitchFamily="34" charset="-122"/>
              <a:ea typeface="微软雅黑" pitchFamily="34" charset="-122"/>
            </a:rPr>
            <a:t>交际</a:t>
          </a:r>
          <a:endParaRPr lang="zh-CN" altLang="en-US" sz="2300" b="1" kern="1200" dirty="0">
            <a:latin typeface="微软雅黑" pitchFamily="34" charset="-122"/>
            <a:ea typeface="微软雅黑" pitchFamily="34" charset="-122"/>
          </a:endParaRPr>
        </a:p>
      </dsp:txBody>
      <dsp:txXfrm>
        <a:off x="1339651" y="1085321"/>
        <a:ext cx="1201229" cy="118015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3A5F990-DC84-4136-90F1-796717A550C8}" type="datetimeFigureOut">
              <a:rPr lang="zh-CN" altLang="en-US"/>
              <a:pPr>
                <a:defRPr/>
              </a:pPr>
              <a:t>2012-10-4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0A9A188-2097-411A-B2AC-953617A9948F}" type="slidenum">
              <a:rPr lang="zh-CN" altLang="en-US"/>
              <a:pPr>
                <a:defRPr/>
              </a:pPr>
              <a:t>‹#›</a:t>
            </a:fld>
            <a:endParaRPr lang="zh-CN" altLang="en-US"/>
          </a:p>
        </p:txBody>
      </p:sp>
    </p:spTree>
    <p:extLst>
      <p:ext uri="{BB962C8B-B14F-4D97-AF65-F5344CB8AC3E}">
        <p14:creationId xmlns:p14="http://schemas.microsoft.com/office/powerpoint/2010/main" val="670604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43D07B-CC78-4524-82C3-9BCB3DAFEB01}"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29126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传统的教学结构</a:t>
            </a:r>
            <a:r>
              <a:rPr lang="en-US" altLang="zh-CN" smtClean="0"/>
              <a:t>---</a:t>
            </a:r>
            <a:r>
              <a:rPr lang="zh-CN" altLang="en-US" smtClean="0"/>
              <a:t>填鸭式、灌输式，新型的主导主体式的教学结构是</a:t>
            </a:r>
            <a:r>
              <a:rPr lang="en-US" altLang="zh-CN" b="1" smtClean="0"/>
              <a:t>【</a:t>
            </a:r>
            <a:r>
              <a:rPr lang="zh-CN" altLang="en-US" b="1" smtClean="0"/>
              <a:t>既体现老师的主导作用，又体现学生在学习过程中的主体地位。在教学资源和学习资源深层次整合的基础上，对学生进行组织、引导和启发</a:t>
            </a:r>
            <a:r>
              <a:rPr lang="en-US" altLang="zh-CN" b="1" smtClean="0"/>
              <a:t>】</a:t>
            </a:r>
            <a:r>
              <a:rPr lang="zh-CN" altLang="en-US" smtClean="0"/>
              <a:t>，创新人才的培养需要发挥个人的主动性，培养学生积极探索、积极思考的创新能力。</a:t>
            </a:r>
            <a:endParaRPr lang="en-US" smtClean="0">
              <a:ea typeface="宋体" pitchFamily="2" charset="-122"/>
            </a:endParaRPr>
          </a:p>
        </p:txBody>
      </p:sp>
      <p:sp>
        <p:nvSpPr>
          <p:cNvPr id="716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B22555D1-CADB-4DB5-84B2-35C8DBC9552D}" type="slidenum">
              <a:rPr lang="zh-CN" altLang="en-US" smtClean="0">
                <a:latin typeface="Calibri" pitchFamily="34" charset="0"/>
              </a:rPr>
              <a:pPr eaLnBrk="1" fontAlgn="base" hangingPunct="1">
                <a:spcBef>
                  <a:spcPct val="0"/>
                </a:spcBef>
                <a:spcAft>
                  <a:spcPct val="0"/>
                </a:spcAft>
              </a:pPr>
              <a:t>10</a:t>
            </a:fld>
            <a:endParaRPr lang="zh-CN"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以上就是跨越式英语教学秉承的三个理念宗旨，我们在英语教学上做任何的设计都要围绕他们进行。也就是说，跨越式英语教学不但要在完成课标的情况下，通过以下行为活动和设计来完成三大理念，稳扎稳打。我们所做的任何设计都是围绕课堂来进行，不会加重学生和教师的课后负担。</a:t>
            </a:r>
            <a:endParaRPr lang="en-US" smtClean="0">
              <a:ea typeface="宋体" pitchFamily="2" charset="-122"/>
            </a:endParaRPr>
          </a:p>
        </p:txBody>
      </p:sp>
      <p:sp>
        <p:nvSpPr>
          <p:cNvPr id="727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B8763C05-32E2-4BA0-8B00-71EC972F2481}" type="slidenum">
              <a:rPr lang="zh-CN" altLang="en-US" smtClean="0">
                <a:latin typeface="Calibri" pitchFamily="34" charset="0"/>
              </a:rPr>
              <a:pPr eaLnBrk="1" fontAlgn="base" hangingPunct="1">
                <a:spcBef>
                  <a:spcPct val="0"/>
                </a:spcBef>
                <a:spcAft>
                  <a:spcPct val="0"/>
                </a:spcAft>
              </a:pPr>
              <a:t>11</a:t>
            </a:fld>
            <a:endParaRPr lang="zh-CN"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849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A9FAAA61-FA7E-48D9-9180-DFDAE472D3DD}" type="slidenum">
              <a:rPr lang="zh-CN" altLang="en-US" smtClean="0">
                <a:latin typeface="Calibri" pitchFamily="34" charset="0"/>
              </a:rPr>
              <a:pPr eaLnBrk="1" fontAlgn="base" hangingPunct="1">
                <a:spcBef>
                  <a:spcPct val="0"/>
                </a:spcBef>
                <a:spcAft>
                  <a:spcPct val="0"/>
                </a:spcAft>
              </a:pPr>
              <a:t>12</a:t>
            </a:fld>
            <a:endParaRPr lang="en-US" altLang="zh-CN"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三说的关系；</a:t>
            </a:r>
            <a:endParaRPr lang="en-US" altLang="zh-CN" dirty="0" smtClean="0"/>
          </a:p>
          <a:p>
            <a:pPr eaLnBrk="1" hangingPunct="1">
              <a:spcBef>
                <a:spcPct val="0"/>
              </a:spcBef>
            </a:pPr>
            <a:r>
              <a:rPr lang="zh-CN" altLang="en-US" dirty="0" smtClean="0"/>
              <a:t>言语交际（理念）、教学活动、模式</a:t>
            </a:r>
            <a:r>
              <a:rPr lang="en-US" altLang="zh-CN" dirty="0" smtClean="0"/>
              <a:t>——</a:t>
            </a:r>
            <a:r>
              <a:rPr lang="zh-CN" altLang="en-US" dirty="0" smtClean="0"/>
              <a:t>融合</a:t>
            </a:r>
            <a:endParaRPr lang="en-US" altLang="zh-CN" dirty="0" smtClean="0"/>
          </a:p>
          <a:p>
            <a:pPr eaLnBrk="1" hangingPunct="1">
              <a:spcBef>
                <a:spcPct val="0"/>
              </a:spcBef>
            </a:pPr>
            <a:r>
              <a:rPr lang="zh-CN" altLang="en-US" dirty="0" smtClean="0"/>
              <a:t>师生交际在</a:t>
            </a:r>
            <a:endParaRPr lang="en-US" dirty="0" smtClean="0">
              <a:ea typeface="宋体" pitchFamily="2" charset="-122"/>
            </a:endParaRPr>
          </a:p>
        </p:txBody>
      </p:sp>
      <p:sp>
        <p:nvSpPr>
          <p:cNvPr id="86020"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r" eaLnBrk="1" hangingPunct="1"/>
            <a:fld id="{B3B69007-E7E5-4364-A9AA-ADBEC86488BA}" type="slidenum">
              <a:rPr lang="zh-CN" altLang="en-US" sz="1200">
                <a:latin typeface="Calibri" pitchFamily="34" charset="0"/>
              </a:rPr>
              <a:pPr algn="r" eaLnBrk="1" hangingPunct="1"/>
              <a:t>13</a:t>
            </a:fld>
            <a:endParaRPr lang="en-US" altLang="zh-CN"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757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3DBB39A6-61DD-4DF4-A1D3-EE2B395D95AF}" type="slidenum">
              <a:rPr lang="zh-CN" altLang="en-US" smtClean="0">
                <a:latin typeface="Calibri" pitchFamily="34" charset="0"/>
              </a:rPr>
              <a:pPr eaLnBrk="1" fontAlgn="base" hangingPunct="1">
                <a:spcBef>
                  <a:spcPct val="0"/>
                </a:spcBef>
                <a:spcAft>
                  <a:spcPct val="0"/>
                </a:spcAft>
              </a:pPr>
              <a:t>14</a:t>
            </a:fld>
            <a:endParaRPr lang="en-US" altLang="zh-CN"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98693CF7-D113-450B-A069-7F34F731EEEA}" type="slidenum">
              <a:rPr lang="zh-CN" altLang="en-US" smtClean="0"/>
              <a:pPr>
                <a:defRPr/>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是什么</a:t>
            </a:r>
            <a:endParaRPr lang="en-US" smtClean="0">
              <a:ea typeface="宋体" pitchFamily="2" charset="-122"/>
            </a:endParaRPr>
          </a:p>
        </p:txBody>
      </p:sp>
      <p:sp>
        <p:nvSpPr>
          <p:cNvPr id="911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CB8E711-B253-49F9-91F7-CE54B7DD0700}" type="slidenum">
              <a:rPr lang="zh-CN" altLang="en-US" smtClean="0">
                <a:latin typeface="Calibri" pitchFamily="34" charset="0"/>
              </a:rPr>
              <a:pPr eaLnBrk="1" fontAlgn="base" hangingPunct="1">
                <a:spcBef>
                  <a:spcPct val="0"/>
                </a:spcBef>
                <a:spcAft>
                  <a:spcPct val="0"/>
                </a:spcAft>
              </a:pPr>
              <a:t>16</a:t>
            </a:fld>
            <a:endParaRPr lang="en-US" altLang="zh-CN"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zh-CN" altLang="en-US" b="1" dirty="0" smtClean="0">
                <a:latin typeface="楷体_GB2312" pitchFamily="49" charset="-122"/>
                <a:ea typeface="楷体_GB2312" pitchFamily="49" charset="-122"/>
              </a:rPr>
              <a:t>学</a:t>
            </a:r>
            <a:r>
              <a:rPr kumimoji="1" lang="en-US" altLang="zh-CN" b="1" dirty="0" err="1" smtClean="0">
                <a:latin typeface="楷体_GB2312" pitchFamily="49" charset="-122"/>
                <a:ea typeface="楷体_GB2312" pitchFamily="49" charset="-122"/>
              </a:rPr>
              <a:t>Clohtes</a:t>
            </a:r>
            <a:r>
              <a:rPr kumimoji="1" lang="en-US" altLang="zh-CN" b="1" dirty="0" smtClean="0">
                <a:latin typeface="楷体_GB2312" pitchFamily="49" charset="-122"/>
                <a:ea typeface="楷体_GB2312" pitchFamily="49" charset="-122"/>
              </a:rPr>
              <a:t>,  </a:t>
            </a:r>
            <a:r>
              <a:rPr kumimoji="1" lang="zh-CN" altLang="en-US" b="1" dirty="0" smtClean="0">
                <a:latin typeface="楷体_GB2312" pitchFamily="49" charset="-122"/>
                <a:ea typeface="楷体_GB2312" pitchFamily="49" charset="-122"/>
              </a:rPr>
              <a:t>加入</a:t>
            </a:r>
            <a:r>
              <a:rPr kumimoji="1" lang="en-US" altLang="zh-CN" b="1" dirty="0" smtClean="0">
                <a:latin typeface="楷体_GB2312" pitchFamily="49" charset="-122"/>
                <a:ea typeface="楷体_GB2312" pitchFamily="49" charset="-122"/>
              </a:rPr>
              <a:t>Color, </a:t>
            </a:r>
            <a:r>
              <a:rPr kumimoji="1" lang="zh-CN" altLang="en-US" b="1" dirty="0" smtClean="0">
                <a:latin typeface="楷体_GB2312" pitchFamily="49" charset="-122"/>
                <a:ea typeface="楷体_GB2312" pitchFamily="49" charset="-122"/>
              </a:rPr>
              <a:t>由于师生对话内容要求做到</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新知与旧知结合</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和</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语言与生活结合</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这样每一次课的师生对话内容必然生动、丰富，师生对话所涉及的句型和单词也就比较多（新旧句型加在一起可以多达七、八种，新旧单词合在一块可能有一、二十个，即远比本课文原有的新句型和新单词要多得多）；尽管其中不少句型和单词曾经学过，但由于较长时间不用也变得生疏了。为了使学生易于掌握，必须将本课经以上两种结合后所确定的全部句型和单词，先进行系统的整理，然后分出层次，再遵循由易到难逐步递进的原则加以实施。这就是所谓</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分层次、有递进</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a:t>
            </a:r>
            <a:endParaRPr lang="zh-CN" altLang="en-US" dirty="0" smtClean="0"/>
          </a:p>
          <a:p>
            <a:pPr eaLnBrk="1" hangingPunct="1">
              <a:spcBef>
                <a:spcPct val="0"/>
              </a:spcBef>
            </a:pPr>
            <a:endParaRPr lang="zh-CN" altLang="en-US" dirty="0" smtClean="0"/>
          </a:p>
        </p:txBody>
      </p:sp>
      <p:sp>
        <p:nvSpPr>
          <p:cNvPr id="921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9BE903B2-5A7F-4618-BEE1-6542F7FDE170}" type="slidenum">
              <a:rPr lang="zh-CN" altLang="en-US" smtClean="0">
                <a:latin typeface="Calibri" pitchFamily="34" charset="0"/>
              </a:rPr>
              <a:pPr eaLnBrk="1" fontAlgn="base" hangingPunct="1">
                <a:spcBef>
                  <a:spcPct val="0"/>
                </a:spcBef>
                <a:spcAft>
                  <a:spcPct val="0"/>
                </a:spcAft>
              </a:pPr>
              <a:t>17</a:t>
            </a:fld>
            <a:endParaRPr lang="en-US" altLang="zh-CN"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zh-CN" altLang="en-US" b="1" dirty="0" smtClean="0">
                <a:latin typeface="楷体_GB2312" pitchFamily="49" charset="-122"/>
                <a:ea typeface="楷体_GB2312" pitchFamily="49" charset="-122"/>
              </a:rPr>
              <a:t>学</a:t>
            </a:r>
            <a:r>
              <a:rPr kumimoji="1" lang="en-US" altLang="zh-CN" b="1" dirty="0" err="1" smtClean="0">
                <a:latin typeface="楷体_GB2312" pitchFamily="49" charset="-122"/>
                <a:ea typeface="楷体_GB2312" pitchFamily="49" charset="-122"/>
              </a:rPr>
              <a:t>Clohtes</a:t>
            </a:r>
            <a:r>
              <a:rPr kumimoji="1" lang="en-US" altLang="zh-CN" b="1" dirty="0" smtClean="0">
                <a:latin typeface="楷体_GB2312" pitchFamily="49" charset="-122"/>
                <a:ea typeface="楷体_GB2312" pitchFamily="49" charset="-122"/>
              </a:rPr>
              <a:t>,  </a:t>
            </a:r>
            <a:r>
              <a:rPr kumimoji="1" lang="zh-CN" altLang="en-US" b="1" dirty="0" smtClean="0">
                <a:latin typeface="楷体_GB2312" pitchFamily="49" charset="-122"/>
                <a:ea typeface="楷体_GB2312" pitchFamily="49" charset="-122"/>
              </a:rPr>
              <a:t>加入</a:t>
            </a:r>
            <a:r>
              <a:rPr kumimoji="1" lang="en-US" altLang="zh-CN" b="1" dirty="0" smtClean="0">
                <a:latin typeface="楷体_GB2312" pitchFamily="49" charset="-122"/>
                <a:ea typeface="楷体_GB2312" pitchFamily="49" charset="-122"/>
              </a:rPr>
              <a:t>Color, </a:t>
            </a:r>
            <a:r>
              <a:rPr kumimoji="1" lang="zh-CN" altLang="en-US" b="1" dirty="0" smtClean="0">
                <a:latin typeface="楷体_GB2312" pitchFamily="49" charset="-122"/>
                <a:ea typeface="楷体_GB2312" pitchFamily="49" charset="-122"/>
              </a:rPr>
              <a:t>由于师生对话内容要求做到</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新知与旧知结合</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和</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语言与生活结合</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这样每一次课的师生对话内容必然生动、丰富，师生对话所涉及的句型和单词也就比较多（新旧句型加在一起可以多达七、八种，新旧单词合在一块可能有一、二十个，即远比本课文原有的新句型和新单词要多得多）；尽管其中不少句型和单词曾经学过，但由于较长时间不用也变得生疏了。为了使学生易于掌握，必须将本课经以上两种结合后所确定的全部句型和单词，先进行系统的整理，然后分出层次，再遵循由易到难逐步递进的原则加以实施。这就是所谓</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分层次、有递进</a:t>
            </a:r>
            <a:r>
              <a:rPr kumimoji="1" lang="zh-CN" altLang="en-US" b="1" dirty="0" smtClean="0">
                <a:ea typeface="楷体_GB2312" pitchFamily="49" charset="-122"/>
              </a:rPr>
              <a:t>”</a:t>
            </a:r>
            <a:r>
              <a:rPr kumimoji="1" lang="zh-CN" altLang="en-US" b="1" dirty="0" smtClean="0">
                <a:latin typeface="楷体_GB2312" pitchFamily="49" charset="-122"/>
                <a:ea typeface="楷体_GB2312" pitchFamily="49" charset="-122"/>
              </a:rPr>
              <a:t>。</a:t>
            </a:r>
            <a:endParaRPr lang="zh-CN" altLang="en-US" dirty="0" smtClean="0"/>
          </a:p>
          <a:p>
            <a:pPr eaLnBrk="1" hangingPunct="1">
              <a:spcBef>
                <a:spcPct val="0"/>
              </a:spcBef>
            </a:pPr>
            <a:endParaRPr lang="zh-CN" altLang="en-US" dirty="0" smtClean="0"/>
          </a:p>
        </p:txBody>
      </p:sp>
      <p:sp>
        <p:nvSpPr>
          <p:cNvPr id="931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5F5B567B-F898-4685-8496-960B6CC3376A}" type="slidenum">
              <a:rPr lang="zh-CN" altLang="en-US" smtClean="0">
                <a:latin typeface="Calibri" pitchFamily="34" charset="0"/>
              </a:rPr>
              <a:pPr eaLnBrk="1" fontAlgn="base" hangingPunct="1">
                <a:spcBef>
                  <a:spcPct val="0"/>
                </a:spcBef>
                <a:spcAft>
                  <a:spcPct val="0"/>
                </a:spcAft>
              </a:pPr>
              <a:t>18</a:t>
            </a:fld>
            <a:endParaRPr lang="en-US" altLang="zh-CN"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AD886AF4-A951-4E54-8518-983CBD5F8FE0}" type="slidenum">
              <a:rPr lang="zh-CN" altLang="en-US" smtClean="0"/>
              <a:pPr>
                <a:defRPr/>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理念：模式背后的根据</a:t>
            </a:r>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C3166520-BA74-4AA4-B280-C663114ED2EB}" type="slidenum">
              <a:rPr lang="zh-CN" altLang="en-US" smtClean="0">
                <a:solidFill>
                  <a:srgbClr val="000000"/>
                </a:solidFill>
                <a:latin typeface="Calibri" pitchFamily="34" charset="0"/>
              </a:rPr>
              <a:pPr eaLnBrk="1" fontAlgn="base" hangingPunct="1">
                <a:spcBef>
                  <a:spcPct val="0"/>
                </a:spcBef>
                <a:spcAft>
                  <a:spcPct val="0"/>
                </a:spcAft>
              </a:pPr>
              <a:t>2</a:t>
            </a:fld>
            <a:endParaRPr lang="en-US" altLang="zh-CN" smtClean="0">
              <a:solidFill>
                <a:srgbClr val="000000"/>
              </a:solidFill>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952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C9A76924-ABF1-4E70-935D-09F3BFB35CA5}" type="slidenum">
              <a:rPr lang="zh-CN" altLang="en-US" smtClean="0">
                <a:latin typeface="Calibri" pitchFamily="34" charset="0"/>
              </a:rPr>
              <a:pPr eaLnBrk="1" fontAlgn="base" hangingPunct="1">
                <a:spcBef>
                  <a:spcPct val="0"/>
                </a:spcBef>
                <a:spcAft>
                  <a:spcPct val="0"/>
                </a:spcAft>
              </a:pPr>
              <a:t>20</a:t>
            </a:fld>
            <a:endParaRPr lang="en-US" altLang="zh-CN"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962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D1E7D204-8298-49CD-B6FC-9F06D4CF2F12}" type="slidenum">
              <a:rPr lang="zh-CN" altLang="en-US" smtClean="0">
                <a:latin typeface="Calibri" pitchFamily="34" charset="0"/>
              </a:rPr>
              <a:pPr eaLnBrk="1" fontAlgn="base" hangingPunct="1">
                <a:spcBef>
                  <a:spcPct val="0"/>
                </a:spcBef>
                <a:spcAft>
                  <a:spcPct val="0"/>
                </a:spcAft>
              </a:pPr>
              <a:t>21</a:t>
            </a:fld>
            <a:endParaRPr lang="en-US" altLang="zh-CN"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72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B5C94464-5E11-4551-B961-2336F98C93D0}" type="slidenum">
              <a:rPr lang="zh-CN" altLang="en-US" smtClean="0">
                <a:solidFill>
                  <a:srgbClr val="000000"/>
                </a:solidFill>
                <a:latin typeface="Calibri" pitchFamily="34" charset="0"/>
              </a:rPr>
              <a:pPr eaLnBrk="1" fontAlgn="base" hangingPunct="1">
                <a:spcBef>
                  <a:spcPct val="0"/>
                </a:spcBef>
                <a:spcAft>
                  <a:spcPct val="0"/>
                </a:spcAft>
              </a:pPr>
              <a:t>22</a:t>
            </a:fld>
            <a:endParaRPr lang="en-US" altLang="zh-CN" smtClean="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83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7E2B504B-4BC4-4E58-BC08-52360ED4AF21}" type="slidenum">
              <a:rPr lang="zh-CN" altLang="en-US" smtClean="0">
                <a:latin typeface="Calibri" pitchFamily="34" charset="0"/>
              </a:rPr>
              <a:pPr eaLnBrk="1" fontAlgn="base" hangingPunct="1">
                <a:spcBef>
                  <a:spcPct val="0"/>
                </a:spcBef>
                <a:spcAft>
                  <a:spcPct val="0"/>
                </a:spcAft>
              </a:pPr>
              <a:t>23</a:t>
            </a:fld>
            <a:endParaRPr lang="en-US" altLang="zh-CN"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9933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EA3C8076-46DC-4D8A-9805-FDDF1526D33B}" type="slidenum">
              <a:rPr lang="zh-CN" altLang="en-US" smtClean="0">
                <a:latin typeface="Calibri" pitchFamily="34" charset="0"/>
              </a:rPr>
              <a:pPr eaLnBrk="1" fontAlgn="base" hangingPunct="1">
                <a:spcBef>
                  <a:spcPct val="0"/>
                </a:spcBef>
                <a:spcAft>
                  <a:spcPct val="0"/>
                </a:spcAft>
              </a:pPr>
              <a:t>24</a:t>
            </a:fld>
            <a:endParaRPr lang="en-US" altLang="zh-CN"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这两种实时双向言语互动方式都有各自的优势与不足，且正好能取长补短，所以，要有效结合。</a:t>
            </a:r>
          </a:p>
        </p:txBody>
      </p:sp>
      <p:sp>
        <p:nvSpPr>
          <p:cNvPr id="1003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08962660-8931-458B-B466-1515818697E1}" type="slidenum">
              <a:rPr lang="zh-CN" altLang="en-US" smtClean="0">
                <a:latin typeface="Calibri" pitchFamily="34" charset="0"/>
              </a:rPr>
              <a:pPr eaLnBrk="1" fontAlgn="base" hangingPunct="1">
                <a:spcBef>
                  <a:spcPct val="0"/>
                </a:spcBef>
                <a:spcAft>
                  <a:spcPct val="0"/>
                </a:spcAft>
              </a:pPr>
              <a:t>25</a:t>
            </a:fld>
            <a:endParaRPr lang="en-US" altLang="zh-CN"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kumimoji="1" lang="zh-CN" altLang="en-US" b="1" dirty="0" smtClean="0">
                <a:latin typeface="楷体_GB2312" pitchFamily="49" charset="-122"/>
                <a:ea typeface="楷体_GB2312" pitchFamily="49" charset="-122"/>
              </a:rPr>
              <a:t>① 段落篇章材料有情节、有趣味性，</a:t>
            </a:r>
            <a:r>
              <a:rPr kumimoji="1" lang="zh-CN" altLang="en-US" b="1" u="sng" dirty="0" smtClean="0">
                <a:latin typeface="楷体_GB2312" pitchFamily="49" charset="-122"/>
                <a:ea typeface="楷体_GB2312" pitchFamily="49" charset="-122"/>
              </a:rPr>
              <a:t>容易激发学生的学习兴趣</a:t>
            </a:r>
            <a:r>
              <a:rPr kumimoji="1" lang="zh-CN" altLang="en-US" b="1" dirty="0" smtClean="0">
                <a:latin typeface="楷体_GB2312" pitchFamily="49" charset="-122"/>
                <a:ea typeface="楷体_GB2312" pitchFamily="49" charset="-122"/>
              </a:rPr>
              <a:t>，从而</a:t>
            </a:r>
            <a:r>
              <a:rPr kumimoji="1" lang="zh-CN" altLang="en-US" b="1" u="sng" dirty="0" smtClean="0">
                <a:latin typeface="楷体_GB2312" pitchFamily="49" charset="-122"/>
                <a:ea typeface="楷体_GB2312" pitchFamily="49" charset="-122"/>
              </a:rPr>
              <a:t>易于形成较强的学习动机</a:t>
            </a:r>
            <a:r>
              <a:rPr kumimoji="1" lang="zh-CN" altLang="en-US" b="1" dirty="0" smtClean="0">
                <a:latin typeface="楷体_GB2312" pitchFamily="49" charset="-122"/>
                <a:ea typeface="楷体_GB2312" pitchFamily="49" charset="-122"/>
              </a:rPr>
              <a:t>。</a:t>
            </a:r>
          </a:p>
          <a:p>
            <a:pPr eaLnBrk="1" hangingPunct="1">
              <a:lnSpc>
                <a:spcPct val="80000"/>
              </a:lnSpc>
              <a:spcBef>
                <a:spcPct val="0"/>
              </a:spcBef>
            </a:pPr>
            <a:r>
              <a:rPr kumimoji="1" lang="zh-CN" altLang="en-US" b="1" dirty="0" smtClean="0">
                <a:latin typeface="楷体_GB2312" pitchFamily="49" charset="-122"/>
                <a:ea typeface="楷体_GB2312" pitchFamily="49" charset="-122"/>
              </a:rPr>
              <a:t>② 段落篇章材料因为有上下文、有情景、有逻辑关联，容易激发联想和想象，</a:t>
            </a:r>
            <a:r>
              <a:rPr kumimoji="1" lang="zh-CN" altLang="en-US" b="1" u="sng" dirty="0" smtClean="0">
                <a:latin typeface="楷体_GB2312" pitchFamily="49" charset="-122"/>
                <a:ea typeface="楷体_GB2312" pitchFamily="49" charset="-122"/>
              </a:rPr>
              <a:t>便于形成联想记忆</a:t>
            </a:r>
            <a:r>
              <a:rPr kumimoji="1" lang="zh-CN" altLang="en-US" b="1" dirty="0" smtClean="0">
                <a:latin typeface="楷体_GB2312" pitchFamily="49" charset="-122"/>
                <a:ea typeface="楷体_GB2312" pitchFamily="49" charset="-122"/>
              </a:rPr>
              <a:t>，从而</a:t>
            </a:r>
            <a:r>
              <a:rPr kumimoji="1" lang="zh-CN" altLang="en-US" b="1" u="sng" dirty="0" smtClean="0">
                <a:latin typeface="楷体_GB2312" pitchFamily="49" charset="-122"/>
                <a:ea typeface="楷体_GB2312" pitchFamily="49" charset="-122"/>
              </a:rPr>
              <a:t>消除繁重的机械记忆负担</a:t>
            </a:r>
            <a:r>
              <a:rPr kumimoji="1" lang="zh-CN" altLang="en-US" b="1" dirty="0" smtClean="0">
                <a:latin typeface="楷体_GB2312" pitchFamily="49" charset="-122"/>
                <a:ea typeface="楷体_GB2312" pitchFamily="49" charset="-122"/>
              </a:rPr>
              <a:t>，既有利于学习新单词、新句型，也有利于巩固已学过的单词和句型）</a:t>
            </a:r>
            <a:endParaRPr kumimoji="1" lang="en-US" altLang="zh-CN" b="1" dirty="0" smtClean="0">
              <a:latin typeface="楷体_GB2312" pitchFamily="49" charset="-122"/>
              <a:ea typeface="楷体_GB2312" pitchFamily="49" charset="-122"/>
            </a:endParaRPr>
          </a:p>
          <a:p>
            <a:pPr eaLnBrk="1" hangingPunct="1">
              <a:lnSpc>
                <a:spcPct val="80000"/>
              </a:lnSpc>
              <a:spcBef>
                <a:spcPct val="0"/>
              </a:spcBef>
            </a:pPr>
            <a:r>
              <a:rPr kumimoji="1" lang="zh-CN" altLang="en-US" b="1" dirty="0" smtClean="0">
                <a:latin typeface="楷体_GB2312" pitchFamily="49" charset="-122"/>
                <a:ea typeface="楷体_GB2312" pitchFamily="49" charset="-122"/>
              </a:rPr>
              <a:t>③ 句子、对话虽然信息量小，篇幅短，但由于缺少趣味性、情节性，难以激发学生的学习兴趣，不易于形成较强的学习动机；加上孤立的句子没有上下文联系，更没有情景关联，不便形成联想和想象（简单对话由于有一定的情景和上下文之间有逻辑关联，所以要比孤立句子好得多多，但其听读价值仍无法和段落篇章材料相比），所以，实际情况是，段落篇章材料易学、易记，且效率高；句子、对话难学、难记，且效率低。</a:t>
            </a:r>
            <a:endParaRPr lang="zh-CN" altLang="en-US" dirty="0" smtClean="0"/>
          </a:p>
          <a:p>
            <a:pPr eaLnBrk="1" hangingPunct="1">
              <a:spcBef>
                <a:spcPct val="0"/>
              </a:spcBef>
            </a:pPr>
            <a:endParaRPr lang="zh-CN" altLang="en-US" dirty="0" smtClean="0"/>
          </a:p>
        </p:txBody>
      </p:sp>
      <p:sp>
        <p:nvSpPr>
          <p:cNvPr id="1013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860E5A3E-3CBF-4C99-94BB-0F223C311D7D}" type="slidenum">
              <a:rPr lang="zh-CN" altLang="en-US" smtClean="0">
                <a:latin typeface="Calibri" pitchFamily="34" charset="0"/>
              </a:rPr>
              <a:pPr eaLnBrk="1" fontAlgn="base" hangingPunct="1">
                <a:spcBef>
                  <a:spcPct val="0"/>
                </a:spcBef>
                <a:spcAft>
                  <a:spcPct val="0"/>
                </a:spcAft>
              </a:pPr>
              <a:t>26</a:t>
            </a:fld>
            <a:endParaRPr lang="en-US" altLang="zh-CN"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1024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B6A9C104-8C3A-405F-A36D-BE1EA9E5A6F6}" type="slidenum">
              <a:rPr lang="zh-CN" altLang="en-US" smtClean="0">
                <a:latin typeface="Calibri" pitchFamily="34" charset="0"/>
              </a:rPr>
              <a:pPr eaLnBrk="1" fontAlgn="base" hangingPunct="1">
                <a:spcBef>
                  <a:spcPct val="0"/>
                </a:spcBef>
                <a:spcAft>
                  <a:spcPct val="0"/>
                </a:spcAft>
              </a:pPr>
              <a:t>27</a:t>
            </a:fld>
            <a:endParaRPr lang="en-US" altLang="zh-CN"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eaLnBrk="1" fontAlgn="auto" hangingPunct="1">
              <a:spcBef>
                <a:spcPts val="0"/>
              </a:spcBef>
              <a:spcAft>
                <a:spcPts val="0"/>
              </a:spcAft>
              <a:defRPr/>
            </a:pPr>
            <a:r>
              <a:rPr lang="zh-CN" altLang="en-US" sz="14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①</a:t>
            </a:r>
            <a:r>
              <a:rPr lang="zh-CN" altLang="en-US" b="1" dirty="0" smtClean="0">
                <a:solidFill>
                  <a:srgbClr val="0000FF"/>
                </a:solidFill>
                <a:effectLst>
                  <a:outerShdw blurRad="38100" dist="38100" dir="2700000" algn="tl">
                    <a:srgbClr val="C0C0C0"/>
                  </a:outerShdw>
                </a:effectLst>
                <a:latin typeface="楷体_GB2312" pitchFamily="49" charset="-122"/>
                <a:ea typeface="楷体_GB2312" pitchFamily="49" charset="-122"/>
              </a:rPr>
              <a:t> </a:t>
            </a:r>
            <a:r>
              <a:rPr lang="zh-CN" altLang="en-US" b="1" dirty="0" smtClean="0">
                <a:solidFill>
                  <a:srgbClr val="0000FF"/>
                </a:solidFill>
                <a:effectLst>
                  <a:outerShdw blurRad="38100" dist="38100" dir="2700000" algn="tl">
                    <a:srgbClr val="C0C0C0"/>
                  </a:outerShdw>
                </a:effectLst>
                <a:latin typeface="宋体" pitchFamily="2" charset="-122"/>
              </a:rPr>
              <a:t>重视</a:t>
            </a:r>
            <a:r>
              <a:rPr lang="zh-CN" altLang="en-US" b="1" dirty="0" smtClean="0">
                <a:solidFill>
                  <a:srgbClr val="0000FF"/>
                </a:solidFill>
                <a:effectLst>
                  <a:outerShdw blurRad="38100" dist="38100" dir="2700000" algn="tl">
                    <a:srgbClr val="C0C0C0"/>
                  </a:outerShdw>
                </a:effectLst>
                <a:latin typeface="Arial"/>
              </a:rPr>
              <a:t>“</a:t>
            </a:r>
            <a:r>
              <a:rPr lang="zh-CN" altLang="en-US" b="1" dirty="0" smtClean="0">
                <a:solidFill>
                  <a:srgbClr val="0000FF"/>
                </a:solidFill>
                <a:effectLst>
                  <a:outerShdw blurRad="38100" dist="38100" dir="2700000" algn="tl">
                    <a:srgbClr val="C0C0C0"/>
                  </a:outerShdw>
                </a:effectLst>
                <a:latin typeface="宋体" pitchFamily="2" charset="-122"/>
              </a:rPr>
              <a:t>教师引导的师生对话</a:t>
            </a:r>
            <a:r>
              <a:rPr lang="zh-CN" altLang="en-US" b="1" dirty="0" smtClean="0">
                <a:solidFill>
                  <a:srgbClr val="0000FF"/>
                </a:solidFill>
                <a:effectLst>
                  <a:outerShdw blurRad="38100" dist="38100" dir="2700000" algn="tl">
                    <a:srgbClr val="C0C0C0"/>
                  </a:outerShdw>
                </a:effectLst>
                <a:latin typeface="Arial"/>
              </a:rPr>
              <a:t>”</a:t>
            </a:r>
            <a:endParaRPr lang="zh-CN" altLang="en-US" b="1" dirty="0" smtClean="0">
              <a:solidFill>
                <a:srgbClr val="0000FF"/>
              </a:solidFill>
              <a:effectLst>
                <a:outerShdw blurRad="38100" dist="38100" dir="2700000" algn="tl">
                  <a:srgbClr val="C0C0C0"/>
                </a:outerShdw>
              </a:effectLst>
              <a:latin typeface="宋体" pitchFamily="2" charset="-122"/>
            </a:endParaRPr>
          </a:p>
          <a:p>
            <a:pPr eaLnBrk="1" fontAlgn="auto" hangingPunct="1">
              <a:spcBef>
                <a:spcPts val="0"/>
              </a:spcBef>
              <a:spcAft>
                <a:spcPts val="0"/>
              </a:spcAft>
              <a:defRPr/>
            </a:pPr>
            <a:r>
              <a:rPr lang="zh-CN" altLang="en-US" sz="1000" b="1" dirty="0" smtClean="0">
                <a:latin typeface="宋体" pitchFamily="2" charset="-122"/>
                <a:ea typeface="楷体_GB2312" pitchFamily="49" charset="-122"/>
              </a:rPr>
              <a:t>       </a:t>
            </a:r>
            <a:r>
              <a:rPr lang="zh-CN" altLang="en-US" b="1" dirty="0" smtClean="0">
                <a:latin typeface="楷体_GB2312" pitchFamily="49" charset="-122"/>
                <a:ea typeface="楷体_GB2312" pitchFamily="49" charset="-122"/>
              </a:rPr>
              <a:t>不论教新单词还是新句型均用这种方式。教师可以和个别学生对话，也可以和全班学生一起对话；教师在和个别学生对话时要注意抓两头，即要选择学习好和学习差的两类学生进行对话：因为前者可以起示范作用；后者则可以起帮助作用。</a:t>
            </a:r>
          </a:p>
          <a:p>
            <a:pPr eaLnBrk="1" fontAlgn="auto" hangingPunct="1">
              <a:spcBef>
                <a:spcPts val="0"/>
              </a:spcBef>
              <a:spcAft>
                <a:spcPts val="0"/>
              </a:spcAft>
              <a:defRPr/>
            </a:pPr>
            <a:r>
              <a:rPr lang="zh-CN" altLang="en-US" sz="1600" b="1" dirty="0" smtClean="0">
                <a:solidFill>
                  <a:srgbClr val="3333CC"/>
                </a:solidFill>
                <a:latin typeface="黑体" pitchFamily="2" charset="-122"/>
                <a:ea typeface="黑体" pitchFamily="2" charset="-122"/>
              </a:rPr>
              <a:t>     </a:t>
            </a:r>
            <a:r>
              <a:rPr lang="zh-CN" altLang="en-US" sz="14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② </a:t>
            </a:r>
            <a:r>
              <a:rPr lang="zh-CN" altLang="en-US" b="1" dirty="0" smtClean="0">
                <a:solidFill>
                  <a:srgbClr val="0000FF"/>
                </a:solidFill>
                <a:effectLst>
                  <a:outerShdw blurRad="38100" dist="38100" dir="2700000" algn="tl">
                    <a:srgbClr val="C0C0C0"/>
                  </a:outerShdw>
                </a:effectLst>
                <a:latin typeface="宋体" pitchFamily="2" charset="-122"/>
              </a:rPr>
              <a:t>重视</a:t>
            </a:r>
            <a:r>
              <a:rPr lang="zh-CN" altLang="en-US" b="1" dirty="0" smtClean="0">
                <a:solidFill>
                  <a:srgbClr val="0000FF"/>
                </a:solidFill>
                <a:effectLst>
                  <a:outerShdw blurRad="38100" dist="38100" dir="2700000" algn="tl">
                    <a:srgbClr val="C0C0C0"/>
                  </a:outerShdw>
                </a:effectLst>
                <a:latin typeface="Arial"/>
              </a:rPr>
              <a:t>“</a:t>
            </a:r>
            <a:r>
              <a:rPr lang="zh-CN" altLang="en-US" b="1" dirty="0" smtClean="0">
                <a:solidFill>
                  <a:srgbClr val="0000FF"/>
                </a:solidFill>
                <a:effectLst>
                  <a:outerShdw blurRad="38100" dist="38100" dir="2700000" algn="tl">
                    <a:srgbClr val="C0C0C0"/>
                  </a:outerShdw>
                </a:effectLst>
                <a:latin typeface="宋体" pitchFamily="2" charset="-122"/>
              </a:rPr>
              <a:t>学生的俩俩对话</a:t>
            </a:r>
            <a:r>
              <a:rPr lang="zh-CN" altLang="en-US" b="1" dirty="0" smtClean="0">
                <a:solidFill>
                  <a:srgbClr val="0000FF"/>
                </a:solidFill>
                <a:effectLst>
                  <a:outerShdw blurRad="38100" dist="38100" dir="2700000" algn="tl">
                    <a:srgbClr val="C0C0C0"/>
                  </a:outerShdw>
                </a:effectLst>
                <a:latin typeface="Arial"/>
              </a:rPr>
              <a:t>”</a:t>
            </a:r>
            <a:endParaRPr lang="zh-CN" altLang="en-US" b="1" dirty="0" smtClean="0">
              <a:solidFill>
                <a:srgbClr val="0000FF"/>
              </a:solidFill>
              <a:effectLst>
                <a:outerShdw blurRad="38100" dist="38100" dir="2700000" algn="tl">
                  <a:srgbClr val="C0C0C0"/>
                </a:outerShdw>
              </a:effectLst>
              <a:latin typeface="宋体" pitchFamily="2" charset="-122"/>
            </a:endParaRPr>
          </a:p>
          <a:p>
            <a:pPr eaLnBrk="1" fontAlgn="auto" hangingPunct="1">
              <a:spcBef>
                <a:spcPts val="0"/>
              </a:spcBef>
              <a:spcAft>
                <a:spcPts val="0"/>
              </a:spcAft>
              <a:defRPr/>
            </a:pPr>
            <a:r>
              <a:rPr lang="zh-CN" altLang="en-US" sz="1000" b="1" dirty="0" smtClean="0">
                <a:latin typeface="宋体" pitchFamily="2" charset="-122"/>
                <a:ea typeface="楷体_GB2312" pitchFamily="49" charset="-122"/>
              </a:rPr>
              <a:t>       </a:t>
            </a:r>
            <a:r>
              <a:rPr lang="zh-CN" altLang="en-US" b="1" dirty="0" smtClean="0">
                <a:latin typeface="楷体_GB2312" pitchFamily="49" charset="-122"/>
                <a:ea typeface="楷体_GB2312" pitchFamily="49" charset="-122"/>
              </a:rPr>
              <a:t>俩俩对话和师生对话各有千秋可以优势互补。俩俩对话在开始时是模仿师生对话，但千万不要停留在模仿，而应想方设法促进学生在模仿的基础上拓展、迁移乃至创造。</a:t>
            </a:r>
            <a:endParaRPr lang="zh-CN" altLang="en-US" sz="1000" b="1" dirty="0" smtClean="0">
              <a:solidFill>
                <a:srgbClr val="3333CC"/>
              </a:solidFill>
              <a:latin typeface="黑体" pitchFamily="2" charset="-122"/>
              <a:ea typeface="黑体" pitchFamily="2" charset="-122"/>
            </a:endParaRPr>
          </a:p>
          <a:p>
            <a:pPr eaLnBrk="1" fontAlgn="auto" hangingPunct="1">
              <a:spcBef>
                <a:spcPts val="0"/>
              </a:spcBef>
              <a:spcAft>
                <a:spcPts val="0"/>
              </a:spcAft>
              <a:defRPr/>
            </a:pPr>
            <a:r>
              <a:rPr lang="zh-CN" altLang="en-US" sz="1600" b="1" dirty="0" smtClean="0">
                <a:solidFill>
                  <a:srgbClr val="3333CC"/>
                </a:solidFill>
                <a:latin typeface="黑体" pitchFamily="2" charset="-122"/>
                <a:ea typeface="黑体" pitchFamily="2" charset="-122"/>
              </a:rPr>
              <a:t>    </a:t>
            </a:r>
            <a:r>
              <a:rPr lang="zh-CN" altLang="en-US" sz="1800" b="1" dirty="0" smtClean="0">
                <a:solidFill>
                  <a:srgbClr val="3333CC"/>
                </a:solidFill>
                <a:latin typeface="黑体" pitchFamily="2" charset="-122"/>
                <a:ea typeface="黑体" pitchFamily="2" charset="-122"/>
              </a:rPr>
              <a:t> </a:t>
            </a:r>
            <a:r>
              <a:rPr lang="zh-CN" altLang="en-US" sz="1400" b="1" dirty="0" smtClean="0">
                <a:solidFill>
                  <a:srgbClr val="0000FF"/>
                </a:solidFill>
                <a:effectLst>
                  <a:outerShdw blurRad="38100" dist="38100" dir="2700000" algn="tl">
                    <a:srgbClr val="C0C0C0"/>
                  </a:outerShdw>
                </a:effectLst>
                <a:latin typeface="楷体_GB2312" pitchFamily="49" charset="-122"/>
                <a:ea typeface="楷体_GB2312" pitchFamily="49" charset="-122"/>
              </a:rPr>
              <a:t>③</a:t>
            </a:r>
            <a:r>
              <a:rPr lang="zh-CN" altLang="en-US" sz="1600" b="1" dirty="0" smtClean="0">
                <a:solidFill>
                  <a:srgbClr val="3333CC"/>
                </a:solidFill>
                <a:latin typeface="黑体" pitchFamily="2" charset="-122"/>
                <a:ea typeface="黑体" pitchFamily="2" charset="-122"/>
              </a:rPr>
              <a:t> </a:t>
            </a:r>
            <a:r>
              <a:rPr lang="zh-CN" altLang="en-US" b="1" dirty="0" smtClean="0">
                <a:solidFill>
                  <a:srgbClr val="0000FF"/>
                </a:solidFill>
                <a:effectLst>
                  <a:outerShdw blurRad="38100" dist="38100" dir="2700000" algn="tl">
                    <a:srgbClr val="C0C0C0"/>
                  </a:outerShdw>
                </a:effectLst>
                <a:latin typeface="宋体" pitchFamily="2" charset="-122"/>
              </a:rPr>
              <a:t>重视</a:t>
            </a:r>
            <a:r>
              <a:rPr lang="zh-CN" altLang="en-US" b="1" dirty="0" smtClean="0">
                <a:solidFill>
                  <a:srgbClr val="0000FF"/>
                </a:solidFill>
                <a:effectLst>
                  <a:outerShdw blurRad="38100" dist="38100" dir="2700000" algn="tl">
                    <a:srgbClr val="C0C0C0"/>
                  </a:outerShdw>
                </a:effectLst>
                <a:latin typeface="Arial"/>
              </a:rPr>
              <a:t>“</a:t>
            </a:r>
            <a:r>
              <a:rPr lang="zh-CN" altLang="en-US" b="1" dirty="0" smtClean="0">
                <a:solidFill>
                  <a:srgbClr val="0000FF"/>
                </a:solidFill>
                <a:effectLst>
                  <a:outerShdw blurRad="38100" dist="38100" dir="2700000" algn="tl">
                    <a:srgbClr val="C0C0C0"/>
                  </a:outerShdw>
                </a:effectLst>
                <a:latin typeface="宋体" pitchFamily="2" charset="-122"/>
              </a:rPr>
              <a:t>扩展听读</a:t>
            </a:r>
            <a:r>
              <a:rPr lang="zh-CN" altLang="en-US" b="1" dirty="0" smtClean="0">
                <a:solidFill>
                  <a:srgbClr val="0000FF"/>
                </a:solidFill>
                <a:effectLst>
                  <a:outerShdw blurRad="38100" dist="38100" dir="2700000" algn="tl">
                    <a:srgbClr val="C0C0C0"/>
                  </a:outerShdw>
                </a:effectLst>
                <a:latin typeface="Arial"/>
              </a:rPr>
              <a:t>”</a:t>
            </a:r>
            <a:r>
              <a:rPr lang="zh-CN" altLang="en-US" sz="1400" b="1" dirty="0" smtClean="0">
                <a:solidFill>
                  <a:srgbClr val="3333CC"/>
                </a:solidFill>
                <a:latin typeface="黑体" pitchFamily="2" charset="-122"/>
                <a:ea typeface="黑体" pitchFamily="2" charset="-122"/>
              </a:rPr>
              <a:t> </a:t>
            </a:r>
          </a:p>
          <a:p>
            <a:pPr eaLnBrk="1" fontAlgn="auto" hangingPunct="1">
              <a:spcBef>
                <a:spcPts val="0"/>
              </a:spcBef>
              <a:spcAft>
                <a:spcPts val="0"/>
              </a:spcAft>
              <a:defRPr/>
            </a:pPr>
            <a:r>
              <a:rPr lang="zh-CN" altLang="en-US" sz="1000" b="1" dirty="0" smtClean="0">
                <a:latin typeface="楷体_GB2312" pitchFamily="49" charset="-122"/>
                <a:ea typeface="楷体_GB2312" pitchFamily="49" charset="-122"/>
              </a:rPr>
              <a:t>       </a:t>
            </a:r>
            <a:r>
              <a:rPr lang="zh-CN" altLang="en-US" b="1" dirty="0" smtClean="0">
                <a:latin typeface="楷体_GB2312" pitchFamily="49" charset="-122"/>
                <a:ea typeface="楷体_GB2312" pitchFamily="49" charset="-122"/>
              </a:rPr>
              <a:t>为此应从两方面落实：一是要提供生动有趣并与课文密切配合的听读材料，而且每篇课文都要配合</a:t>
            </a:r>
            <a:r>
              <a:rPr lang="en-US" altLang="zh-CN" b="1" dirty="0" smtClean="0">
                <a:latin typeface="楷体_GB2312" pitchFamily="49" charset="-122"/>
                <a:ea typeface="楷体_GB2312" pitchFamily="49" charset="-122"/>
              </a:rPr>
              <a:t>4-5</a:t>
            </a:r>
            <a:r>
              <a:rPr lang="zh-CN" altLang="en-US" b="1" dirty="0" smtClean="0">
                <a:latin typeface="楷体_GB2312" pitchFamily="49" charset="-122"/>
                <a:ea typeface="楷体_GB2312" pitchFamily="49" charset="-122"/>
              </a:rPr>
              <a:t>篇（听读材料有数量和质量的保证）；二是要通过教学设计保证课上有较充分的时间让学生能听完这些材料。</a:t>
            </a:r>
          </a:p>
          <a:p>
            <a:pPr eaLnBrk="1" fontAlgn="auto" hangingPunct="1">
              <a:spcBef>
                <a:spcPts val="0"/>
              </a:spcBef>
              <a:spcAft>
                <a:spcPts val="0"/>
              </a:spcAft>
              <a:defRPr/>
            </a:pPr>
            <a:endParaRPr lang="zh-CN" altLang="en-US" dirty="0"/>
          </a:p>
        </p:txBody>
      </p:sp>
      <p:sp>
        <p:nvSpPr>
          <p:cNvPr id="1034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718DA3AD-B997-4A4D-87CC-5D1D267C2D38}" type="slidenum">
              <a:rPr lang="zh-CN" altLang="en-US" smtClean="0">
                <a:latin typeface="Calibri" pitchFamily="34" charset="0"/>
              </a:rPr>
              <a:pPr eaLnBrk="1" fontAlgn="base" hangingPunct="1">
                <a:spcBef>
                  <a:spcPct val="0"/>
                </a:spcBef>
                <a:spcAft>
                  <a:spcPct val="0"/>
                </a:spcAft>
              </a:pPr>
              <a:t>28</a:t>
            </a:fld>
            <a:endParaRPr lang="en-US" altLang="zh-CN"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BF183411-903F-4E29-B060-37703916BAEE}" type="slidenum">
              <a:rPr lang="zh-CN" altLang="en-US" smtClean="0"/>
              <a:pPr>
                <a:defRPr/>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smtClean="0"/>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2C52E3F0-31F7-4F06-87C5-DD0CCFC5E074}" type="slidenum">
              <a:rPr lang="zh-CN" altLang="en-US" smtClean="0">
                <a:latin typeface="Calibri" pitchFamily="34" charset="0"/>
              </a:rPr>
              <a:pPr eaLnBrk="1" fontAlgn="base" hangingPunct="1">
                <a:spcBef>
                  <a:spcPct val="0"/>
                </a:spcBef>
                <a:spcAft>
                  <a:spcPct val="0"/>
                </a:spcAft>
              </a:pPr>
              <a:t>3</a:t>
            </a:fld>
            <a:endParaRPr lang="en-US" altLang="zh-CN"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F2D624B2-0DED-488D-9D87-11BD23F610DA}" type="slidenum">
              <a:rPr lang="zh-CN" altLang="en-US" smtClean="0"/>
              <a:pPr>
                <a:defRPr/>
              </a:pPr>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跨越式英语教学产生的背景、契机与目标</a:t>
            </a:r>
            <a:endParaRPr lang="en-US" altLang="zh-CN" dirty="0" smtClean="0"/>
          </a:p>
          <a:p>
            <a:pPr eaLnBrk="1" hangingPunct="1">
              <a:spcBef>
                <a:spcPct val="0"/>
              </a:spcBef>
            </a:pPr>
            <a:r>
              <a:rPr lang="zh-CN" altLang="en-US" dirty="0" smtClean="0"/>
              <a:t>语言的本质；语言：社会性、工具性、文化承载</a:t>
            </a:r>
            <a:r>
              <a:rPr lang="en-US" altLang="zh-CN" dirty="0" smtClean="0"/>
              <a:t>……</a:t>
            </a:r>
          </a:p>
          <a:p>
            <a:pPr eaLnBrk="1" hangingPunct="1">
              <a:spcBef>
                <a:spcPct val="0"/>
              </a:spcBef>
            </a:pPr>
            <a:endParaRPr lang="en-US" altLang="zh-CN" dirty="0" smtClean="0"/>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B9002B63-A388-4A73-92EA-BB37E18F98D7}" type="slidenum">
              <a:rPr lang="zh-CN" altLang="en-US" smtClean="0">
                <a:latin typeface="Calibri" pitchFamily="34" charset="0"/>
              </a:rPr>
              <a:pPr eaLnBrk="1" fontAlgn="base" hangingPunct="1">
                <a:spcBef>
                  <a:spcPct val="0"/>
                </a:spcBef>
                <a:spcAft>
                  <a:spcPct val="0"/>
                </a:spcAft>
              </a:pPr>
              <a:t>4</a:t>
            </a:fld>
            <a:endParaRPr lang="en-US" altLang="zh-C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跨越式英语教学产生的背景、契机与目标</a:t>
            </a:r>
            <a:endParaRPr lang="en-US" altLang="zh-CN" smtClean="0"/>
          </a:p>
          <a:p>
            <a:pPr eaLnBrk="1" hangingPunct="1">
              <a:spcBef>
                <a:spcPct val="0"/>
              </a:spcBef>
            </a:pPr>
            <a:r>
              <a:rPr lang="zh-CN" altLang="en-US" smtClean="0"/>
              <a:t>语言的本质；语言：社会性、工具性、文化承载</a:t>
            </a:r>
            <a:r>
              <a:rPr lang="en-US" altLang="zh-CN" smtClean="0"/>
              <a:t>……</a:t>
            </a:r>
          </a:p>
          <a:p>
            <a:pPr eaLnBrk="1" hangingPunct="1">
              <a:spcBef>
                <a:spcPct val="0"/>
              </a:spcBef>
            </a:pPr>
            <a:endParaRPr lang="en-US" altLang="zh-CN"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197281D5-C48D-4B2B-9272-E09A756A8DF2}" type="slidenum">
              <a:rPr lang="zh-CN" altLang="en-US" smtClean="0">
                <a:latin typeface="Calibri" pitchFamily="34" charset="0"/>
              </a:rPr>
              <a:pPr eaLnBrk="1" fontAlgn="base" hangingPunct="1">
                <a:spcBef>
                  <a:spcPct val="0"/>
                </a:spcBef>
                <a:spcAft>
                  <a:spcPct val="0"/>
                </a:spcAft>
              </a:pPr>
              <a:t>5</a:t>
            </a:fld>
            <a:endParaRPr lang="en-US" altLang="zh-CN"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smtClean="0"/>
              <a:t>校校通、农远工程等</a:t>
            </a:r>
          </a:p>
        </p:txBody>
      </p:sp>
      <p:sp>
        <p:nvSpPr>
          <p:cNvPr id="4" name="灯片编号占位符 3"/>
          <p:cNvSpPr>
            <a:spLocks noGrp="1"/>
          </p:cNvSpPr>
          <p:nvPr>
            <p:ph type="sldNum" sz="quarter" idx="5"/>
          </p:nvPr>
        </p:nvSpPr>
        <p:spPr/>
        <p:txBody>
          <a:bodyPr/>
          <a:lstStyle/>
          <a:p>
            <a:pPr>
              <a:defRPr/>
            </a:pPr>
            <a:fld id="{62278AE4-2087-4A05-A288-EACD52CADEFB}" type="slidenum">
              <a:rPr lang="zh-CN" altLang="en-US" smtClean="0"/>
              <a:pPr>
                <a:defRPr/>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从目标与理论来看，都重言语交际（</a:t>
            </a:r>
            <a:r>
              <a:rPr lang="en-US" altLang="zh-CN" smtClean="0"/>
              <a:t>0-12</a:t>
            </a:r>
            <a:r>
              <a:rPr lang="zh-CN" altLang="en-US" smtClean="0"/>
              <a:t>岁关键期，</a:t>
            </a:r>
            <a:r>
              <a:rPr lang="en-US" altLang="zh-CN" smtClean="0"/>
              <a:t>【</a:t>
            </a:r>
            <a:r>
              <a:rPr lang="zh-CN" altLang="en-US" smtClean="0"/>
              <a:t>双向</a:t>
            </a:r>
            <a:r>
              <a:rPr lang="en-US" altLang="zh-CN" smtClean="0"/>
              <a:t>】</a:t>
            </a:r>
            <a:r>
              <a:rPr lang="zh-CN" altLang="en-US" smtClean="0"/>
              <a:t>交互）</a:t>
            </a:r>
            <a:r>
              <a:rPr lang="en-US" altLang="zh-CN" smtClean="0"/>
              <a:t>——e.g. </a:t>
            </a:r>
            <a:r>
              <a:rPr lang="zh-CN" altLang="en-US" smtClean="0"/>
              <a:t>同心，教师课堂上英语说得多，但学生开口机会少，听力不错，口语不行。</a:t>
            </a:r>
            <a:endParaRPr lang="en-US" altLang="zh-CN" smtClean="0"/>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7948D5AE-E70E-4C54-B198-C6B1FD8623AF}" type="slidenum">
              <a:rPr lang="zh-CN" altLang="en-US" smtClean="0">
                <a:latin typeface="Calibri" pitchFamily="34" charset="0"/>
              </a:rPr>
              <a:pPr eaLnBrk="1" fontAlgn="base" hangingPunct="1">
                <a:spcBef>
                  <a:spcPct val="0"/>
                </a:spcBef>
                <a:spcAft>
                  <a:spcPct val="0"/>
                </a:spcAft>
              </a:pPr>
              <a:t>7</a:t>
            </a:fld>
            <a:endParaRPr lang="en-US" altLang="zh-C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4B499562-B0E3-4A39-A857-C3C7BDA10F43}"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信息技术发展，对社会的影响，对教育的影响。</a:t>
            </a:r>
            <a:endParaRPr lang="en-US" altLang="zh-CN" smtClean="0"/>
          </a:p>
        </p:txBody>
      </p:sp>
      <p:sp>
        <p:nvSpPr>
          <p:cNvPr id="686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fontAlgn="base" hangingPunct="1">
              <a:spcBef>
                <a:spcPct val="0"/>
              </a:spcBef>
              <a:spcAft>
                <a:spcPct val="0"/>
              </a:spcAft>
            </a:pPr>
            <a:fld id="{50C71653-1F62-4AF2-B6E9-80AF8D188F42}" type="slidenum">
              <a:rPr lang="zh-CN" altLang="en-US" smtClean="0">
                <a:latin typeface="Calibri" pitchFamily="34" charset="0"/>
              </a:rPr>
              <a:pPr eaLnBrk="1" fontAlgn="base" hangingPunct="1">
                <a:spcBef>
                  <a:spcPct val="0"/>
                </a:spcBef>
                <a:spcAft>
                  <a:spcPct val="0"/>
                </a:spcAft>
              </a:pPr>
              <a:t>9</a:t>
            </a:fld>
            <a:endParaRPr lang="zh-CN" alt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p:nvPicPr>
        <p:blipFill>
          <a:blip r:embed="rId2">
            <a:extLst/>
          </a:blip>
          <a:stretch>
            <a:fillRect/>
          </a:stretch>
        </p:blipFill>
        <p:spPr>
          <a:xfrm>
            <a:off x="107504" y="116631"/>
            <a:ext cx="8918410" cy="3685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7"/>
          <p:cNvSpPr txBox="1">
            <a:spLocks noChangeArrowheads="1"/>
          </p:cNvSpPr>
          <p:nvPr/>
        </p:nvSpPr>
        <p:spPr bwMode="auto">
          <a:xfrm>
            <a:off x="611188" y="4017963"/>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defRPr/>
            </a:pPr>
            <a:r>
              <a:rPr lang="zh-CN" altLang="en-US" sz="4800" b="1" dirty="0" smtClean="0">
                <a:solidFill>
                  <a:srgbClr val="FF0000"/>
                </a:solidFill>
                <a:latin typeface="微软雅黑" pitchFamily="34" charset="-122"/>
                <a:ea typeface="微软雅黑" pitchFamily="34" charset="-122"/>
              </a:rPr>
              <a:t> 跨越式基本理念与模式解读</a:t>
            </a:r>
            <a:endParaRPr lang="en-US" altLang="zh-CN" sz="4800" b="1" dirty="0" smtClean="0">
              <a:solidFill>
                <a:srgbClr val="FF0000"/>
              </a:solidFill>
              <a:latin typeface="微软雅黑" pitchFamily="34" charset="-122"/>
              <a:ea typeface="微软雅黑" pitchFamily="34" charset="-122"/>
            </a:endParaRPr>
          </a:p>
        </p:txBody>
      </p:sp>
      <p:sp>
        <p:nvSpPr>
          <p:cNvPr id="4" name="矩形 8"/>
          <p:cNvSpPr>
            <a:spLocks noChangeArrowheads="1"/>
          </p:cNvSpPr>
          <p:nvPr/>
        </p:nvSpPr>
        <p:spPr bwMode="auto">
          <a:xfrm>
            <a:off x="2195513" y="4652963"/>
            <a:ext cx="5040312"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ltLang="zh-CN" sz="4400">
              <a:solidFill>
                <a:srgbClr val="FF0000"/>
              </a:solidFill>
              <a:latin typeface="微软雅黑" pitchFamily="34" charset="-122"/>
              <a:ea typeface="微软雅黑" pitchFamily="34" charset="-122"/>
            </a:endParaRPr>
          </a:p>
          <a:p>
            <a:pPr algn="ctr">
              <a:lnSpc>
                <a:spcPts val="3800"/>
              </a:lnSpc>
            </a:pPr>
            <a:r>
              <a:rPr lang="zh-CN" altLang="en-US" sz="2800">
                <a:solidFill>
                  <a:srgbClr val="558ED5"/>
                </a:solidFill>
                <a:latin typeface="微软雅黑" pitchFamily="34" charset="-122"/>
                <a:ea typeface="微软雅黑" pitchFamily="34" charset="-122"/>
              </a:rPr>
              <a:t>北师大课题组  张媛媛</a:t>
            </a:r>
            <a:endParaRPr lang="en-US" altLang="zh-CN" sz="2800">
              <a:solidFill>
                <a:srgbClr val="558ED5"/>
              </a:solidFill>
              <a:latin typeface="微软雅黑" pitchFamily="34" charset="-122"/>
              <a:ea typeface="微软雅黑" pitchFamily="34" charset="-122"/>
            </a:endParaRPr>
          </a:p>
          <a:p>
            <a:pPr algn="ctr">
              <a:lnSpc>
                <a:spcPts val="3800"/>
              </a:lnSpc>
            </a:pPr>
            <a:r>
              <a:rPr lang="en-US" altLang="zh-CN" sz="2400">
                <a:solidFill>
                  <a:srgbClr val="558ED5"/>
                </a:solidFill>
                <a:latin typeface="微软雅黑" pitchFamily="34" charset="-122"/>
                <a:ea typeface="微软雅黑" pitchFamily="34" charset="-122"/>
              </a:rPr>
              <a:t>2012.8.31 </a:t>
            </a:r>
            <a:r>
              <a:rPr lang="zh-CN" altLang="en-US" sz="2400">
                <a:solidFill>
                  <a:srgbClr val="558ED5"/>
                </a:solidFill>
                <a:latin typeface="微软雅黑" pitchFamily="34" charset="-122"/>
                <a:ea typeface="微软雅黑" pitchFamily="34" charset="-122"/>
              </a:rPr>
              <a:t>新疆农二师</a:t>
            </a:r>
            <a:endParaRPr lang="en-US" altLang="zh-CN" sz="2400">
              <a:solidFill>
                <a:srgbClr val="558ED5"/>
              </a:solidFill>
              <a:latin typeface="微软雅黑" pitchFamily="34" charset="-122"/>
              <a:ea typeface="微软雅黑" pitchFamily="34" charset="-122"/>
            </a:endParaRPr>
          </a:p>
        </p:txBody>
      </p:sp>
      <p:cxnSp>
        <p:nvCxnSpPr>
          <p:cNvPr id="5" name="直接连接符 9"/>
          <p:cNvCxnSpPr/>
          <p:nvPr/>
        </p:nvCxnSpPr>
        <p:spPr>
          <a:xfrm>
            <a:off x="898525" y="5021263"/>
            <a:ext cx="73453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图片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755650"/>
            <a:ext cx="9556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3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0E0D91B-C74F-4586-9782-678009330D7A}" type="datetimeFigureOut">
              <a:rPr lang="zh-CN" altLang="en-US"/>
              <a:pPr>
                <a:defRPr/>
              </a:pPr>
              <a:t>2012-10-4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6DCC187-21FD-4898-9A83-7A060EB451BD}" type="slidenum">
              <a:rPr lang="zh-CN" altLang="en-US"/>
              <a:pPr>
                <a:defRPr/>
              </a:pPr>
              <a:t>‹#›</a:t>
            </a:fld>
            <a:endParaRPr lang="zh-CN" altLang="en-US"/>
          </a:p>
        </p:txBody>
      </p:sp>
    </p:spTree>
    <p:extLst>
      <p:ext uri="{BB962C8B-B14F-4D97-AF65-F5344CB8AC3E}">
        <p14:creationId xmlns:p14="http://schemas.microsoft.com/office/powerpoint/2010/main" val="72898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0675657-CC99-4FCE-95AB-EEAE39B5312D}" type="datetimeFigureOut">
              <a:rPr lang="zh-CN" altLang="en-US"/>
              <a:pPr>
                <a:defRPr/>
              </a:pPr>
              <a:t>2012-10-4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E90642E-F532-4302-A3FF-C1A852A79E34}" type="slidenum">
              <a:rPr lang="zh-CN" altLang="en-US"/>
              <a:pPr>
                <a:defRPr/>
              </a:pPr>
              <a:t>‹#›</a:t>
            </a:fld>
            <a:endParaRPr lang="zh-CN" altLang="en-US"/>
          </a:p>
        </p:txBody>
      </p:sp>
    </p:spTree>
    <p:extLst>
      <p:ext uri="{BB962C8B-B14F-4D97-AF65-F5344CB8AC3E}">
        <p14:creationId xmlns:p14="http://schemas.microsoft.com/office/powerpoint/2010/main" val="344320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lgn="l">
              <a:defRPr sz="3200">
                <a:solidFill>
                  <a:srgbClr val="FF0000"/>
                </a:solidFill>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7763BB99-B805-4137-BFA7-6715AC3A4ECF}" type="datetimeFigureOut">
              <a:rPr lang="zh-CN" altLang="en-US"/>
              <a:pPr>
                <a:defRPr/>
              </a:pPr>
              <a:t>2012-10-4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50CD6B7-90DD-44EA-803A-34C7D9101C22}" type="slidenum">
              <a:rPr lang="zh-CN" altLang="en-US"/>
              <a:pPr>
                <a:defRPr/>
              </a:pPr>
              <a:t>‹#›</a:t>
            </a:fld>
            <a:endParaRPr lang="zh-CN" altLang="en-US"/>
          </a:p>
        </p:txBody>
      </p:sp>
    </p:spTree>
    <p:extLst>
      <p:ext uri="{BB962C8B-B14F-4D97-AF65-F5344CB8AC3E}">
        <p14:creationId xmlns:p14="http://schemas.microsoft.com/office/powerpoint/2010/main" val="236800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25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txBox="1">
            <a:spLocks/>
          </p:cNvSpPr>
          <p:nvPr/>
        </p:nvSpPr>
        <p:spPr>
          <a:xfrm>
            <a:off x="685800" y="2130425"/>
            <a:ext cx="7772400" cy="14700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zh-CN" altLang="en-US" smtClean="0">
                <a:solidFill>
                  <a:prstClr val="black"/>
                </a:solidFill>
              </a:rPr>
              <a:t>单击此处编辑母版标题样式</a:t>
            </a:r>
            <a:endParaRPr lang="zh-CN" altLang="en-US">
              <a:solidFill>
                <a:prstClr val="black"/>
              </a:solidFill>
            </a:endParaRPr>
          </a:p>
        </p:txBody>
      </p:sp>
      <p:sp>
        <p:nvSpPr>
          <p:cNvPr id="3" name="日期占位符 3"/>
          <p:cNvSpPr txBox="1">
            <a:spLocks/>
          </p:cNvSpPr>
          <p:nvPr/>
        </p:nvSpPr>
        <p:spPr>
          <a:xfrm>
            <a:off x="457200" y="6356350"/>
            <a:ext cx="2133600" cy="365125"/>
          </a:xfrm>
          <a:prstGeom prst="rect">
            <a:avLst/>
          </a:prstGeom>
        </p:spPr>
        <p:txBody>
          <a:bodyPr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30820CF-B880-4189-942D-D702A7CBA730}" type="datetimeFigureOut">
              <a:rPr lang="zh-CN" altLang="en-US" smtClean="0">
                <a:solidFill>
                  <a:prstClr val="black">
                    <a:tint val="75000"/>
                  </a:prstClr>
                </a:solidFill>
              </a:rPr>
              <a:pPr fontAlgn="auto">
                <a:spcBef>
                  <a:spcPts val="0"/>
                </a:spcBef>
                <a:spcAft>
                  <a:spcPts val="0"/>
                </a:spcAft>
                <a:defRPr/>
              </a:pPr>
              <a:t>2012-10-4</a:t>
            </a:fld>
            <a:endParaRPr lang="zh-CN" altLang="en-US">
              <a:solidFill>
                <a:prstClr val="black">
                  <a:tint val="75000"/>
                </a:prstClr>
              </a:solidFill>
            </a:endParaRPr>
          </a:p>
        </p:txBody>
      </p:sp>
      <p:sp>
        <p:nvSpPr>
          <p:cNvPr id="4" name="灯片编号占位符 5"/>
          <p:cNvSpPr txBox="1">
            <a:spLocks/>
          </p:cNvSpPr>
          <p:nvPr/>
        </p:nvSpPr>
        <p:spPr>
          <a:xfrm>
            <a:off x="6553200" y="6356350"/>
            <a:ext cx="2133600" cy="365125"/>
          </a:xfrm>
          <a:prstGeom prst="rect">
            <a:avLst/>
          </a:prstGeom>
        </p:spPr>
        <p:txBody>
          <a:bodyPr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3B6FFD5-745E-4983-B743-72CE8C1BF2D7}" type="slidenum">
              <a:rPr lang="zh-CN" altLang="en-US" smtClean="0">
                <a:solidFill>
                  <a:prstClr val="black">
                    <a:tint val="75000"/>
                  </a:prstClr>
                </a:solidFill>
              </a:rPr>
              <a:pPr fontAlgn="auto">
                <a:spcBef>
                  <a:spcPts val="0"/>
                </a:spcBef>
                <a:spcAft>
                  <a:spcPts val="0"/>
                </a:spcAft>
                <a:defRPr/>
              </a:pPr>
              <a:t>‹#›</a:t>
            </a:fld>
            <a:endParaRPr lang="zh-CN" altLang="en-US">
              <a:solidFill>
                <a:prstClr val="black">
                  <a:tint val="75000"/>
                </a:prstClr>
              </a:solidFill>
            </a:endParaRPr>
          </a:p>
        </p:txBody>
      </p:sp>
      <p:pic>
        <p:nvPicPr>
          <p:cNvPr id="5" name="图片 19"/>
          <p:cNvPicPr>
            <a:picLocks noChangeAspect="1"/>
          </p:cNvPicPr>
          <p:nvPr/>
        </p:nvPicPr>
        <p:blipFill>
          <a:blip r:embed="rId2">
            <a:extLst/>
          </a:blip>
          <a:stretch>
            <a:fillRect/>
          </a:stretch>
        </p:blipFill>
        <p:spPr>
          <a:xfrm>
            <a:off x="107504" y="116631"/>
            <a:ext cx="8918410" cy="3685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20"/>
          <p:cNvSpPr txBox="1">
            <a:spLocks noChangeArrowheads="1"/>
          </p:cNvSpPr>
          <p:nvPr/>
        </p:nvSpPr>
        <p:spPr bwMode="auto">
          <a:xfrm>
            <a:off x="2171700" y="4389438"/>
            <a:ext cx="4992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defRPr/>
            </a:pPr>
            <a:r>
              <a:rPr lang="zh-CN" altLang="en-US" sz="5400" b="1" smtClean="0">
                <a:solidFill>
                  <a:srgbClr val="FF0000"/>
                </a:solidFill>
                <a:latin typeface="微软雅黑" pitchFamily="34" charset="-122"/>
                <a:ea typeface="微软雅黑" pitchFamily="34" charset="-122"/>
              </a:rPr>
              <a:t> </a:t>
            </a:r>
            <a:r>
              <a:rPr lang="zh-CN" altLang="en-US" sz="7200" b="1" smtClean="0">
                <a:solidFill>
                  <a:srgbClr val="FF0000"/>
                </a:solidFill>
                <a:latin typeface="微软雅黑" pitchFamily="34" charset="-122"/>
                <a:ea typeface="微软雅黑" pitchFamily="34" charset="-122"/>
              </a:rPr>
              <a:t>谢谢聆听</a:t>
            </a:r>
            <a:endParaRPr lang="en-US" altLang="zh-CN" sz="7200" b="1" smtClean="0">
              <a:solidFill>
                <a:srgbClr val="FF0000"/>
              </a:solidFill>
              <a:latin typeface="微软雅黑" pitchFamily="34" charset="-122"/>
              <a:ea typeface="微软雅黑" pitchFamily="34" charset="-122"/>
            </a:endParaRPr>
          </a:p>
        </p:txBody>
      </p:sp>
      <p:pic>
        <p:nvPicPr>
          <p:cNvPr id="7" name="图片 2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755650"/>
            <a:ext cx="9556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34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F1BBD53-F350-4D75-9258-F849B8D3E37B}" type="datetimeFigureOut">
              <a:rPr lang="zh-CN" altLang="en-US"/>
              <a:pPr>
                <a:defRPr/>
              </a:pPr>
              <a:t>2012-10-4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5A35C8-6B27-4B45-BFFF-2D10509CEC21}" type="slidenum">
              <a:rPr lang="zh-CN" altLang="en-US"/>
              <a:pPr>
                <a:defRPr/>
              </a:pPr>
              <a:t>‹#›</a:t>
            </a:fld>
            <a:endParaRPr lang="zh-CN" altLang="en-US"/>
          </a:p>
        </p:txBody>
      </p:sp>
    </p:spTree>
    <p:extLst>
      <p:ext uri="{BB962C8B-B14F-4D97-AF65-F5344CB8AC3E}">
        <p14:creationId xmlns:p14="http://schemas.microsoft.com/office/powerpoint/2010/main" val="170111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B86BCACF-F1FE-4ACE-B8E4-088D7887B457}" type="datetimeFigureOut">
              <a:rPr lang="zh-CN" altLang="en-US"/>
              <a:pPr>
                <a:defRPr/>
              </a:pPr>
              <a:t>2012-10-4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4C16935-6F14-4E5A-9BA3-B3956751896C}" type="slidenum">
              <a:rPr lang="zh-CN" altLang="en-US"/>
              <a:pPr>
                <a:defRPr/>
              </a:pPr>
              <a:t>‹#›</a:t>
            </a:fld>
            <a:endParaRPr lang="zh-CN" altLang="en-US"/>
          </a:p>
        </p:txBody>
      </p:sp>
    </p:spTree>
    <p:extLst>
      <p:ext uri="{BB962C8B-B14F-4D97-AF65-F5344CB8AC3E}">
        <p14:creationId xmlns:p14="http://schemas.microsoft.com/office/powerpoint/2010/main" val="426360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58F7ECB4-84CF-4853-8612-4059B1707815}" type="datetimeFigureOut">
              <a:rPr lang="zh-CN" altLang="en-US"/>
              <a:pPr>
                <a:defRPr/>
              </a:pPr>
              <a:t>2012-10-4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29D0E5B-433E-4DE0-B5CB-801ED86AD875}" type="slidenum">
              <a:rPr lang="zh-CN" altLang="en-US"/>
              <a:pPr>
                <a:defRPr/>
              </a:pPr>
              <a:t>‹#›</a:t>
            </a:fld>
            <a:endParaRPr lang="zh-CN" altLang="en-US"/>
          </a:p>
        </p:txBody>
      </p:sp>
    </p:spTree>
    <p:extLst>
      <p:ext uri="{BB962C8B-B14F-4D97-AF65-F5344CB8AC3E}">
        <p14:creationId xmlns:p14="http://schemas.microsoft.com/office/powerpoint/2010/main" val="27921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79A3D623-2404-4A77-AAE1-E29DC8FC251A}" type="datetimeFigureOut">
              <a:rPr lang="zh-CN" altLang="en-US"/>
              <a:pPr>
                <a:defRPr/>
              </a:pPr>
              <a:t>2012-10-4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B36DF5A-F4C7-4CC7-86FF-568B1741348E}" type="slidenum">
              <a:rPr lang="zh-CN" altLang="en-US"/>
              <a:pPr>
                <a:defRPr/>
              </a:pPr>
              <a:t>‹#›</a:t>
            </a:fld>
            <a:endParaRPr lang="zh-CN" altLang="en-US"/>
          </a:p>
        </p:txBody>
      </p:sp>
    </p:spTree>
    <p:extLst>
      <p:ext uri="{BB962C8B-B14F-4D97-AF65-F5344CB8AC3E}">
        <p14:creationId xmlns:p14="http://schemas.microsoft.com/office/powerpoint/2010/main" val="382265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5318673-A211-4563-AA8F-2BB5FC43F150}" type="datetimeFigureOut">
              <a:rPr lang="zh-CN" altLang="en-US"/>
              <a:pPr>
                <a:defRPr/>
              </a:pPr>
              <a:t>2012-10-4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EC4DC0C-23DD-4C1B-AF4F-CA9D058B2363}" type="slidenum">
              <a:rPr lang="zh-CN" altLang="en-US"/>
              <a:pPr>
                <a:defRPr/>
              </a:pPr>
              <a:t>‹#›</a:t>
            </a:fld>
            <a:endParaRPr lang="zh-CN" altLang="en-US"/>
          </a:p>
        </p:txBody>
      </p:sp>
    </p:spTree>
    <p:extLst>
      <p:ext uri="{BB962C8B-B14F-4D97-AF65-F5344CB8AC3E}">
        <p14:creationId xmlns:p14="http://schemas.microsoft.com/office/powerpoint/2010/main" val="353512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14F7F90-B48C-4AAD-9E86-2909B657510D}" type="datetimeFigureOut">
              <a:rPr lang="zh-CN" altLang="en-US"/>
              <a:pPr>
                <a:defRPr/>
              </a:pPr>
              <a:t>2012-10-4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FA48FD7-742C-4ECA-AC07-031E4147D83C}" type="slidenum">
              <a:rPr lang="zh-CN" altLang="en-US"/>
              <a:pPr>
                <a:defRPr/>
              </a:pPr>
              <a:t>‹#›</a:t>
            </a:fld>
            <a:endParaRPr lang="zh-CN" altLang="en-US"/>
          </a:p>
        </p:txBody>
      </p:sp>
    </p:spTree>
    <p:extLst>
      <p:ext uri="{BB962C8B-B14F-4D97-AF65-F5344CB8AC3E}">
        <p14:creationId xmlns:p14="http://schemas.microsoft.com/office/powerpoint/2010/main" val="15364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4029F93-0895-45E9-8184-C7C27821C648}" type="datetimeFigureOut">
              <a:rPr lang="zh-CN" altLang="en-US"/>
              <a:pPr>
                <a:defRPr/>
              </a:pPr>
              <a:t>2012-10-4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808F3D3-2C17-4782-98F7-B4080AE83932}" type="slidenum">
              <a:rPr lang="zh-CN" altLang="en-US"/>
              <a:pPr>
                <a:defRPr/>
              </a:pPr>
              <a:t>‹#›</a:t>
            </a:fld>
            <a:endParaRPr lang="zh-CN" altLang="en-US"/>
          </a:p>
        </p:txBody>
      </p:sp>
    </p:spTree>
    <p:extLst>
      <p:ext uri="{BB962C8B-B14F-4D97-AF65-F5344CB8AC3E}">
        <p14:creationId xmlns:p14="http://schemas.microsoft.com/office/powerpoint/2010/main" val="187894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C07B9480-1180-4A87-AEEB-AC1EFC14A334}" type="datetimeFigureOut">
              <a:rPr lang="zh-CN" altLang="en-US"/>
              <a:pPr>
                <a:defRPr/>
              </a:pPr>
              <a:t>2012-10-4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BA0A8E68-A5BE-4EFC-9823-41FA80754094}" type="slidenum">
              <a:rPr lang="zh-CN" altLang="en-US"/>
              <a:pPr>
                <a:defRPr/>
              </a:pPr>
              <a:t>‹#›</a:t>
            </a:fld>
            <a:endParaRPr lang="zh-CN" altLang="en-US"/>
          </a:p>
        </p:txBody>
      </p:sp>
      <p:pic>
        <p:nvPicPr>
          <p:cNvPr id="1031" name="图片 1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6200" y="96838"/>
            <a:ext cx="11826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直接连接符 13"/>
          <p:cNvCxnSpPr/>
          <p:nvPr/>
        </p:nvCxnSpPr>
        <p:spPr>
          <a:xfrm>
            <a:off x="468313" y="1341438"/>
            <a:ext cx="82073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49" r:id="rId1"/>
    <p:sldLayoutId id="2147483950"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51"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11.wmf"/><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4"/>
          <p:cNvSpPr txBox="1">
            <a:spLocks/>
          </p:cNvSpPr>
          <p:nvPr/>
        </p:nvSpPr>
        <p:spPr>
          <a:xfrm>
            <a:off x="1166936" y="420688"/>
            <a:ext cx="8229600" cy="7048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zh-CN" altLang="en-US" sz="2800" b="1" dirty="0" smtClean="0">
                <a:solidFill>
                  <a:srgbClr val="FF0000"/>
                </a:solidFill>
                <a:latin typeface="微软雅黑" pitchFamily="34" charset="-122"/>
                <a:ea typeface="微软雅黑" pitchFamily="34" charset="-122"/>
              </a:rPr>
              <a:t>项目主持人</a:t>
            </a:r>
            <a:endParaRPr lang="zh-CN" altLang="en-US" sz="2800" b="1" dirty="0">
              <a:solidFill>
                <a:srgbClr val="FF0000"/>
              </a:solidFill>
              <a:latin typeface="微软雅黑" pitchFamily="34" charset="-122"/>
              <a:ea typeface="微软雅黑" pitchFamily="34" charset="-122"/>
            </a:endParaRPr>
          </a:p>
        </p:txBody>
      </p:sp>
      <p:sp>
        <p:nvSpPr>
          <p:cNvPr id="9" name="矩形 8"/>
          <p:cNvSpPr/>
          <p:nvPr/>
        </p:nvSpPr>
        <p:spPr>
          <a:xfrm>
            <a:off x="2571736" y="4143380"/>
            <a:ext cx="6000792" cy="200054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zh-CN" altLang="en-US" sz="2400" b="1" dirty="0">
                <a:solidFill>
                  <a:srgbClr val="F79646">
                    <a:lumMod val="75000"/>
                  </a:srgbClr>
                </a:solidFill>
                <a:latin typeface="微软雅黑" pitchFamily="34" charset="-122"/>
                <a:ea typeface="微软雅黑" pitchFamily="34" charset="-122"/>
              </a:rPr>
              <a:t>主要学术兼职</a:t>
            </a:r>
            <a:r>
              <a:rPr lang="zh-CN" altLang="en-US" sz="2000" dirty="0" smtClean="0">
                <a:solidFill>
                  <a:prstClr val="black"/>
                </a:solidFill>
                <a:latin typeface="宋体"/>
              </a:rPr>
              <a:t>：</a:t>
            </a:r>
            <a:r>
              <a:rPr lang="zh-CN" altLang="en-US" sz="2000" dirty="0" smtClean="0">
                <a:solidFill>
                  <a:prstClr val="black"/>
                </a:solidFill>
                <a:latin typeface="微软雅黑" pitchFamily="34" charset="-122"/>
                <a:ea typeface="微软雅黑" pitchFamily="34" charset="-122"/>
              </a:rPr>
              <a:t>全国教师教育信息化专家委员会主任；中国电化教育协会副会长兼学术委员会主任；教育部现代远程教育资源建设专家组副组长；</a:t>
            </a:r>
            <a:r>
              <a:rPr lang="en-US" altLang="zh-CN" sz="2000" dirty="0" smtClean="0">
                <a:solidFill>
                  <a:prstClr val="black"/>
                </a:solidFill>
                <a:latin typeface="微软雅黑" pitchFamily="34" charset="-122"/>
                <a:ea typeface="微软雅黑" pitchFamily="34" charset="-122"/>
              </a:rPr>
              <a:t>GCCCE</a:t>
            </a:r>
            <a:r>
              <a:rPr lang="zh-CN" altLang="en-US" sz="2000" dirty="0" smtClean="0">
                <a:solidFill>
                  <a:prstClr val="black"/>
                </a:solidFill>
                <a:latin typeface="微软雅黑" pitchFamily="34" charset="-122"/>
                <a:ea typeface="微软雅黑" pitchFamily="34" charset="-122"/>
              </a:rPr>
              <a:t>（全球华人计算机教育应用学会）第一副主席；国际著名刊物</a:t>
            </a:r>
            <a:r>
              <a:rPr lang="en-US" altLang="zh-CN" sz="2000" dirty="0" smtClean="0">
                <a:solidFill>
                  <a:prstClr val="black"/>
                </a:solidFill>
                <a:latin typeface="微软雅黑" pitchFamily="34" charset="-122"/>
                <a:ea typeface="微软雅黑" pitchFamily="34" charset="-122"/>
              </a:rPr>
              <a:t>JCAL</a:t>
            </a:r>
            <a:r>
              <a:rPr lang="zh-CN" altLang="en-US" sz="2000" dirty="0" smtClean="0">
                <a:solidFill>
                  <a:prstClr val="black"/>
                </a:solidFill>
                <a:latin typeface="微软雅黑" pitchFamily="34" charset="-122"/>
                <a:ea typeface="微软雅黑" pitchFamily="34" charset="-122"/>
              </a:rPr>
              <a:t>（计算机辅助学习杂志）编委。</a:t>
            </a:r>
            <a:endParaRPr lang="zh-CN" altLang="en-US" sz="2000" dirty="0">
              <a:solidFill>
                <a:prstClr val="black"/>
              </a:solidFill>
              <a:latin typeface="微软雅黑" pitchFamily="34" charset="-122"/>
              <a:ea typeface="微软雅黑" pitchFamily="34" charset="-122"/>
            </a:endParaRPr>
          </a:p>
        </p:txBody>
      </p:sp>
      <p:sp>
        <p:nvSpPr>
          <p:cNvPr id="10" name="矩形 9"/>
          <p:cNvSpPr>
            <a:spLocks noChangeArrowheads="1"/>
          </p:cNvSpPr>
          <p:nvPr/>
        </p:nvSpPr>
        <p:spPr bwMode="auto">
          <a:xfrm>
            <a:off x="2500298" y="1785926"/>
            <a:ext cx="6286500" cy="20002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defRPr/>
            </a:pPr>
            <a:r>
              <a:rPr lang="zh-CN" altLang="en-US" sz="2400" b="1" dirty="0">
                <a:solidFill>
                  <a:srgbClr val="F79646">
                    <a:lumMod val="75000"/>
                  </a:srgbClr>
                </a:solidFill>
                <a:latin typeface="微软雅黑" pitchFamily="34" charset="-122"/>
                <a:ea typeface="微软雅黑" pitchFamily="34" charset="-122"/>
              </a:rPr>
              <a:t>何克抗   教授</a:t>
            </a:r>
            <a:r>
              <a:rPr lang="zh-CN" altLang="en-US" sz="2000" dirty="0">
                <a:solidFill>
                  <a:prstClr val="black"/>
                </a:solidFill>
                <a:latin typeface="微软雅黑" pitchFamily="34" charset="-122"/>
                <a:ea typeface="微软雅黑" pitchFamily="34" charset="-122"/>
              </a:rPr>
              <a:t>：长期从事教育技术</a:t>
            </a:r>
            <a:r>
              <a:rPr lang="zh-CN" altLang="en-US" sz="2000" dirty="0" smtClean="0">
                <a:solidFill>
                  <a:prstClr val="black"/>
                </a:solidFill>
                <a:latin typeface="微软雅黑" pitchFamily="34" charset="-122"/>
                <a:ea typeface="微软雅黑" pitchFamily="34" charset="-122"/>
              </a:rPr>
              <a:t>理论与</a:t>
            </a:r>
            <a:r>
              <a:rPr lang="zh-CN" altLang="en-US" sz="2000" dirty="0">
                <a:solidFill>
                  <a:prstClr val="black"/>
                </a:solidFill>
                <a:latin typeface="微软雅黑" pitchFamily="34" charset="-122"/>
                <a:ea typeface="微软雅黑" pitchFamily="34" charset="-122"/>
              </a:rPr>
              <a:t>应用研究。</a:t>
            </a:r>
            <a:r>
              <a:rPr lang="en-US" altLang="zh-CN" sz="2000" dirty="0">
                <a:solidFill>
                  <a:prstClr val="black"/>
                </a:solidFill>
                <a:latin typeface="微软雅黑" pitchFamily="34" charset="-122"/>
                <a:ea typeface="微软雅黑" pitchFamily="34" charset="-122"/>
              </a:rPr>
              <a:t>1993</a:t>
            </a:r>
            <a:r>
              <a:rPr lang="zh-CN" altLang="en-US" sz="2000" dirty="0">
                <a:solidFill>
                  <a:prstClr val="black"/>
                </a:solidFill>
                <a:latin typeface="微软雅黑" pitchFamily="34" charset="-122"/>
                <a:ea typeface="微软雅黑" pitchFamily="34" charset="-122"/>
              </a:rPr>
              <a:t>年被国务院学位委员会批准为我国第一位教育技术学博士生导师</a:t>
            </a:r>
            <a:r>
              <a:rPr lang="zh-CN" altLang="en-US" sz="2000" dirty="0" smtClean="0">
                <a:solidFill>
                  <a:prstClr val="black"/>
                </a:solidFill>
                <a:latin typeface="微软雅黑" pitchFamily="34" charset="-122"/>
                <a:ea typeface="微软雅黑" pitchFamily="34" charset="-122"/>
              </a:rPr>
              <a:t>；是国家级有突出贡献专家，北京市优秀教师；作为</a:t>
            </a:r>
            <a:r>
              <a:rPr lang="zh-CN" altLang="en-US" sz="2000" dirty="0">
                <a:solidFill>
                  <a:prstClr val="black"/>
                </a:solidFill>
                <a:latin typeface="微软雅黑" pitchFamily="34" charset="-122"/>
                <a:ea typeface="微软雅黑" pitchFamily="34" charset="-122"/>
              </a:rPr>
              <a:t>第一完成人获国家教委和北京市科技进步二等奖四项、三等奖两项，拥有发明专利一项</a:t>
            </a:r>
            <a:r>
              <a:rPr lang="zh-CN" altLang="en-US" sz="2000" dirty="0" smtClean="0">
                <a:solidFill>
                  <a:prstClr val="black"/>
                </a:solidFill>
                <a:latin typeface="微软雅黑" pitchFamily="34" charset="-122"/>
                <a:ea typeface="微软雅黑" pitchFamily="34" charset="-122"/>
              </a:rPr>
              <a:t>；</a:t>
            </a:r>
            <a:r>
              <a:rPr lang="en-US" altLang="zh-CN" sz="2000" dirty="0" smtClean="0">
                <a:solidFill>
                  <a:prstClr val="black"/>
                </a:solidFill>
                <a:latin typeface="微软雅黑" pitchFamily="34" charset="-122"/>
                <a:ea typeface="微软雅黑" pitchFamily="34" charset="-122"/>
              </a:rPr>
              <a:t>1995</a:t>
            </a:r>
            <a:r>
              <a:rPr lang="zh-CN" altLang="en-US" sz="2000" dirty="0">
                <a:solidFill>
                  <a:prstClr val="black"/>
                </a:solidFill>
                <a:latin typeface="微软雅黑" pitchFamily="34" charset="-122"/>
                <a:ea typeface="微软雅黑" pitchFamily="34" charset="-122"/>
              </a:rPr>
              <a:t>年入选英国剑桥世界名人录（第</a:t>
            </a:r>
            <a:r>
              <a:rPr lang="en-US" altLang="zh-CN" sz="2000" dirty="0">
                <a:solidFill>
                  <a:prstClr val="black"/>
                </a:solidFill>
                <a:latin typeface="微软雅黑" pitchFamily="34" charset="-122"/>
                <a:ea typeface="微软雅黑" pitchFamily="34" charset="-122"/>
              </a:rPr>
              <a:t>23</a:t>
            </a:r>
            <a:r>
              <a:rPr lang="zh-CN" altLang="en-US" sz="2000" dirty="0">
                <a:solidFill>
                  <a:prstClr val="black"/>
                </a:solidFill>
                <a:latin typeface="微软雅黑" pitchFamily="34" charset="-122"/>
                <a:ea typeface="微软雅黑" pitchFamily="34" charset="-122"/>
              </a:rPr>
              <a:t>卷）。</a:t>
            </a:r>
            <a:endParaRPr lang="zh-CN" altLang="en-US" dirty="0">
              <a:solidFill>
                <a:prstClr val="black"/>
              </a:solidFill>
              <a:latin typeface="微软雅黑" pitchFamily="34" charset="-122"/>
              <a:ea typeface="微软雅黑" pitchFamily="34" charset="-122"/>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70" y="2286154"/>
            <a:ext cx="2200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18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700"/>
                                        <p:tgtEl>
                                          <p:spTgt spid="11"/>
                                        </p:tgtEl>
                                      </p:cBhvr>
                                    </p:animEffect>
                                    <p:anim calcmode="lin" valueType="num">
                                      <p:cBhvr>
                                        <p:cTn id="8" dur="1700" fill="hold"/>
                                        <p:tgtEl>
                                          <p:spTgt spid="11"/>
                                        </p:tgtEl>
                                        <p:attrNameLst>
                                          <p:attrName>ppt_x</p:attrName>
                                        </p:attrNameLst>
                                      </p:cBhvr>
                                      <p:tavLst>
                                        <p:tav tm="0">
                                          <p:val>
                                            <p:strVal val="#ppt_x"/>
                                          </p:val>
                                        </p:tav>
                                        <p:tav tm="100000">
                                          <p:val>
                                            <p:strVal val="#ppt_x"/>
                                          </p:val>
                                        </p:tav>
                                      </p:tavLst>
                                    </p:anim>
                                    <p:anim calcmode="lin" valueType="num">
                                      <p:cBhvr>
                                        <p:cTn id="9" dur="17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700"/>
                                        <p:tgtEl>
                                          <p:spTgt spid="9"/>
                                        </p:tgtEl>
                                      </p:cBhvr>
                                    </p:animEffect>
                                    <p:anim calcmode="lin" valueType="num">
                                      <p:cBhvr>
                                        <p:cTn id="18" dur="1700" fill="hold"/>
                                        <p:tgtEl>
                                          <p:spTgt spid="9"/>
                                        </p:tgtEl>
                                        <p:attrNameLst>
                                          <p:attrName>ppt_x</p:attrName>
                                        </p:attrNameLst>
                                      </p:cBhvr>
                                      <p:tavLst>
                                        <p:tav tm="0">
                                          <p:val>
                                            <p:strVal val="#ppt_x"/>
                                          </p:val>
                                        </p:tav>
                                        <p:tav tm="100000">
                                          <p:val>
                                            <p:strVal val="#ppt_x"/>
                                          </p:val>
                                        </p:tav>
                                      </p:tavLst>
                                    </p:anim>
                                    <p:anim calcmode="lin" valueType="num">
                                      <p:cBhvr>
                                        <p:cTn id="19" dur="17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5"/>
          <p:cNvSpPr>
            <a:spLocks noChangeArrowheads="1"/>
          </p:cNvSpPr>
          <p:nvPr/>
        </p:nvSpPr>
        <p:spPr bwMode="auto">
          <a:xfrm>
            <a:off x="3563938" y="155733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F0000"/>
                </a:solidFill>
                <a:latin typeface="微软雅黑" pitchFamily="34" charset="-122"/>
                <a:ea typeface="微软雅黑" pitchFamily="34" charset="-122"/>
              </a:rPr>
              <a:t>理念之三</a:t>
            </a:r>
          </a:p>
        </p:txBody>
      </p:sp>
      <p:sp>
        <p:nvSpPr>
          <p:cNvPr id="5" name="爆炸形 1 4"/>
          <p:cNvSpPr/>
          <p:nvPr/>
        </p:nvSpPr>
        <p:spPr>
          <a:xfrm>
            <a:off x="3563888" y="2562646"/>
            <a:ext cx="5113742" cy="2952328"/>
          </a:xfrm>
          <a:prstGeom prst="irregularSeal1">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dirty="0">
                <a:solidFill>
                  <a:srgbClr val="002060"/>
                </a:solidFill>
                <a:latin typeface="微软雅黑" pitchFamily="34" charset="-122"/>
                <a:ea typeface="微软雅黑" pitchFamily="34" charset="-122"/>
              </a:rPr>
              <a:t>教师主导，学生主体</a:t>
            </a:r>
            <a:endParaRPr lang="en-US" sz="3200" b="1" dirty="0">
              <a:solidFill>
                <a:srgbClr val="002060"/>
              </a:solidFill>
              <a:latin typeface="微软雅黑" pitchFamily="34" charset="-122"/>
              <a:ea typeface="微软雅黑" pitchFamily="34" charset="-122"/>
            </a:endParaRPr>
          </a:p>
        </p:txBody>
      </p:sp>
      <p:pic>
        <p:nvPicPr>
          <p:cNvPr id="19462" name="内容占位符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562225"/>
            <a:ext cx="226695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矩形 4"/>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a:solidFill>
                  <a:srgbClr val="FF0000"/>
                </a:solidFill>
                <a:latin typeface="微软雅黑" pitchFamily="34" charset="-122"/>
                <a:ea typeface="微软雅黑" pitchFamily="34" charset="-122"/>
                <a:cs typeface="+mj-cs"/>
              </a:rPr>
              <a:t>活动一：理念之路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539552" y="1412776"/>
          <a:ext cx="7872536" cy="5248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矩形 4"/>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a:solidFill>
                  <a:srgbClr val="FF0000"/>
                </a:solidFill>
                <a:latin typeface="微软雅黑" pitchFamily="34" charset="-122"/>
                <a:ea typeface="微软雅黑" pitchFamily="34" charset="-122"/>
                <a:cs typeface="+mj-cs"/>
              </a:rPr>
              <a:t>活动一：理念之路</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1"/>
          <p:cNvSpPr txBox="1">
            <a:spLocks/>
          </p:cNvSpPr>
          <p:nvPr/>
        </p:nvSpPr>
        <p:spPr>
          <a:xfrm>
            <a:off x="900113" y="1989138"/>
            <a:ext cx="7200900" cy="16367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endParaRPr lang="en-US" altLang="zh-CN" sz="1200" dirty="0" smtClean="0">
              <a:latin typeface="微软雅黑" pitchFamily="34" charset="-122"/>
              <a:ea typeface="微软雅黑" pitchFamily="34" charset="-122"/>
            </a:endParaRPr>
          </a:p>
          <a:p>
            <a:pPr fontAlgn="auto">
              <a:spcAft>
                <a:spcPts val="0"/>
              </a:spcAft>
              <a:defRPr/>
            </a:pPr>
            <a:r>
              <a:rPr lang="zh-CN" altLang="en-US" sz="2800" dirty="0" smtClean="0">
                <a:latin typeface="微软雅黑" pitchFamily="34" charset="-122"/>
                <a:ea typeface="微软雅黑" pitchFamily="34" charset="-122"/>
              </a:rPr>
              <a:t>理论如何用于实践？</a:t>
            </a:r>
            <a:endParaRPr lang="en-US" altLang="zh-CN" sz="2800" dirty="0" smtClean="0">
              <a:latin typeface="微软雅黑" pitchFamily="34" charset="-122"/>
              <a:ea typeface="微软雅黑" pitchFamily="34" charset="-122"/>
            </a:endParaRPr>
          </a:p>
          <a:p>
            <a:pPr fontAlgn="auto">
              <a:spcAft>
                <a:spcPts val="0"/>
              </a:spcAft>
              <a:defRPr/>
            </a:pPr>
            <a:r>
              <a:rPr lang="zh-CN" altLang="en-US" sz="2800" dirty="0" smtClean="0">
                <a:latin typeface="微软雅黑" pitchFamily="34" charset="-122"/>
                <a:ea typeface="微软雅黑" pitchFamily="34" charset="-122"/>
              </a:rPr>
              <a:t>怎样实现以“言语交际”为中心的课堂？</a:t>
            </a:r>
            <a:endParaRPr lang="en-US" sz="2800" dirty="0">
              <a:latin typeface="微软雅黑" pitchFamily="34" charset="-122"/>
              <a:ea typeface="微软雅黑" pitchFamily="34" charset="-122"/>
            </a:endParaRPr>
          </a:p>
        </p:txBody>
      </p:sp>
      <p:sp>
        <p:nvSpPr>
          <p:cNvPr id="6" name="矩形 5"/>
          <p:cNvSpPr/>
          <p:nvPr/>
        </p:nvSpPr>
        <p:spPr>
          <a:xfrm>
            <a:off x="1403350" y="549275"/>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smtClean="0">
                <a:solidFill>
                  <a:srgbClr val="FF0000"/>
                </a:solidFill>
                <a:latin typeface="微软雅黑" pitchFamily="34" charset="-122"/>
                <a:ea typeface="微软雅黑" pitchFamily="34" charset="-122"/>
                <a:cs typeface="+mj-cs"/>
              </a:rPr>
              <a:t>活动一：理念之路</a:t>
            </a:r>
            <a:endParaRPr lang="zh-CN" altLang="en-US" sz="3200" b="1" dirty="0">
              <a:solidFill>
                <a:srgbClr val="FF0000"/>
              </a:solidFill>
              <a:latin typeface="微软雅黑" pitchFamily="34" charset="-122"/>
              <a:ea typeface="微软雅黑" pitchFamily="34" charset="-122"/>
              <a:cs typeface="+mj-cs"/>
            </a:endParaRPr>
          </a:p>
        </p:txBody>
      </p:sp>
    </p:spTree>
    <p:extLst>
      <p:ext uri="{BB962C8B-B14F-4D97-AF65-F5344CB8AC3E}">
        <p14:creationId xmlns:p14="http://schemas.microsoft.com/office/powerpoint/2010/main" val="594840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noChangeAspect="1"/>
          </p:cNvGrpSpPr>
          <p:nvPr/>
        </p:nvGrpSpPr>
        <p:grpSpPr bwMode="auto">
          <a:xfrm>
            <a:off x="-252413" y="2420938"/>
            <a:ext cx="9159876" cy="1654175"/>
            <a:chOff x="2355" y="513"/>
            <a:chExt cx="7513" cy="1359"/>
          </a:xfrm>
        </p:grpSpPr>
        <p:sp>
          <p:nvSpPr>
            <p:cNvPr id="33823" name="自选图形 5"/>
            <p:cNvSpPr>
              <a:spLocks noChangeAspect="1" noChangeArrowheads="1"/>
            </p:cNvSpPr>
            <p:nvPr/>
          </p:nvSpPr>
          <p:spPr bwMode="auto">
            <a:xfrm>
              <a:off x="2355" y="513"/>
              <a:ext cx="7513"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itchFamily="34" charset="-122"/>
                <a:ea typeface="微软雅黑" pitchFamily="34" charset="-122"/>
              </a:endParaRPr>
            </a:p>
          </p:txBody>
        </p:sp>
        <p:sp>
          <p:nvSpPr>
            <p:cNvPr id="33824" name="自选图形 6"/>
            <p:cNvSpPr>
              <a:spLocks noChangeArrowheads="1"/>
            </p:cNvSpPr>
            <p:nvPr/>
          </p:nvSpPr>
          <p:spPr bwMode="auto">
            <a:xfrm>
              <a:off x="2668" y="921"/>
              <a:ext cx="1094" cy="679"/>
            </a:xfrm>
            <a:prstGeom prst="flowChartProcess">
              <a:avLst/>
            </a:prstGeom>
            <a:solidFill>
              <a:srgbClr val="FFFF99"/>
            </a:solidFill>
            <a:ln w="9525">
              <a:solidFill>
                <a:srgbClr val="000000"/>
              </a:solidFill>
              <a:miter lim="800000"/>
              <a:headEnd/>
              <a:tailEnd/>
            </a:ln>
          </p:spPr>
          <p:txBody>
            <a:bodyPr anchor="ctr"/>
            <a:lstStyle/>
            <a:p>
              <a:pPr algn="ctr"/>
              <a:r>
                <a:rPr lang="zh-CN" altLang="en-US" sz="2000" b="1" dirty="0">
                  <a:latin typeface="微软雅黑" pitchFamily="34" charset="-122"/>
                  <a:ea typeface="微软雅黑" pitchFamily="34" charset="-122"/>
                </a:rPr>
                <a:t>创设情境</a:t>
              </a:r>
            </a:p>
            <a:p>
              <a:pPr algn="ctr"/>
              <a:r>
                <a:rPr lang="zh-CN" altLang="en-US" sz="2000" b="1" dirty="0">
                  <a:latin typeface="微软雅黑" pitchFamily="34" charset="-122"/>
                  <a:ea typeface="微软雅黑" pitchFamily="34" charset="-122"/>
                </a:rPr>
                <a:t>综合复习</a:t>
              </a:r>
            </a:p>
          </p:txBody>
        </p:sp>
        <p:sp>
          <p:nvSpPr>
            <p:cNvPr id="33825" name="自选图形 7"/>
            <p:cNvSpPr>
              <a:spLocks noChangeArrowheads="1"/>
            </p:cNvSpPr>
            <p:nvPr/>
          </p:nvSpPr>
          <p:spPr bwMode="auto">
            <a:xfrm>
              <a:off x="3764" y="1192"/>
              <a:ext cx="469" cy="136"/>
            </a:xfrm>
            <a:prstGeom prst="rightArrow">
              <a:avLst>
                <a:gd name="adj1" fmla="val 50000"/>
                <a:gd name="adj2" fmla="val 86213"/>
              </a:avLst>
            </a:prstGeom>
            <a:solidFill>
              <a:schemeClr val="accent1"/>
            </a:solidFill>
            <a:ln w="9525">
              <a:solidFill>
                <a:schemeClr val="tx1"/>
              </a:solidFill>
              <a:miter lim="800000"/>
              <a:headEnd/>
              <a:tailEnd/>
            </a:ln>
          </p:spPr>
          <p:txBody>
            <a:bodyPr/>
            <a:lstStyle/>
            <a:p>
              <a:endParaRPr lang="zh-CN" altLang="en-US">
                <a:latin typeface="微软雅黑" pitchFamily="34" charset="-122"/>
                <a:ea typeface="微软雅黑" pitchFamily="34" charset="-122"/>
              </a:endParaRPr>
            </a:p>
          </p:txBody>
        </p:sp>
        <p:sp>
          <p:nvSpPr>
            <p:cNvPr id="33826" name="自选图形 8"/>
            <p:cNvSpPr>
              <a:spLocks noChangeArrowheads="1"/>
            </p:cNvSpPr>
            <p:nvPr/>
          </p:nvSpPr>
          <p:spPr bwMode="auto">
            <a:xfrm>
              <a:off x="4233" y="921"/>
              <a:ext cx="1096" cy="679"/>
            </a:xfrm>
            <a:prstGeom prst="flowChartProcess">
              <a:avLst/>
            </a:prstGeom>
            <a:solidFill>
              <a:srgbClr val="FFFF99"/>
            </a:solidFill>
            <a:ln w="9525">
              <a:solidFill>
                <a:srgbClr val="000000"/>
              </a:solidFill>
              <a:miter lim="800000"/>
              <a:headEnd/>
              <a:tailEnd/>
            </a:ln>
          </p:spPr>
          <p:txBody>
            <a:bodyPr anchor="ctr"/>
            <a:lstStyle/>
            <a:p>
              <a:pPr algn="ctr"/>
              <a:r>
                <a:rPr lang="zh-CN" altLang="en-US" sz="2000" b="1">
                  <a:latin typeface="微软雅黑" pitchFamily="34" charset="-122"/>
                  <a:ea typeface="微软雅黑" pitchFamily="34" charset="-122"/>
                </a:rPr>
                <a:t>听读新知</a:t>
              </a:r>
            </a:p>
            <a:p>
              <a:pPr algn="ctr"/>
              <a:r>
                <a:rPr lang="zh-CN" altLang="en-US" sz="2000" b="1">
                  <a:latin typeface="微软雅黑" pitchFamily="34" charset="-122"/>
                  <a:ea typeface="微软雅黑" pitchFamily="34" charset="-122"/>
                </a:rPr>
                <a:t>初步感知</a:t>
              </a:r>
            </a:p>
          </p:txBody>
        </p:sp>
        <p:sp>
          <p:nvSpPr>
            <p:cNvPr id="33827" name="自选图形 9"/>
            <p:cNvSpPr>
              <a:spLocks noChangeArrowheads="1"/>
            </p:cNvSpPr>
            <p:nvPr/>
          </p:nvSpPr>
          <p:spPr bwMode="auto">
            <a:xfrm>
              <a:off x="5329" y="1192"/>
              <a:ext cx="469" cy="136"/>
            </a:xfrm>
            <a:prstGeom prst="rightArrow">
              <a:avLst>
                <a:gd name="adj1" fmla="val 50000"/>
                <a:gd name="adj2" fmla="val 86213"/>
              </a:avLst>
            </a:prstGeom>
            <a:solidFill>
              <a:schemeClr val="accent1"/>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sp>
          <p:nvSpPr>
            <p:cNvPr id="33828" name="自选图形 10"/>
            <p:cNvSpPr>
              <a:spLocks noChangeArrowheads="1"/>
            </p:cNvSpPr>
            <p:nvPr/>
          </p:nvSpPr>
          <p:spPr bwMode="auto">
            <a:xfrm>
              <a:off x="5798" y="921"/>
              <a:ext cx="1096" cy="679"/>
            </a:xfrm>
            <a:prstGeom prst="flowChartProcess">
              <a:avLst/>
            </a:prstGeom>
            <a:solidFill>
              <a:srgbClr val="FFFF99"/>
            </a:solidFill>
            <a:ln w="9525">
              <a:solidFill>
                <a:srgbClr val="000000"/>
              </a:solidFill>
              <a:miter lim="800000"/>
              <a:headEnd/>
              <a:tailEnd/>
            </a:ln>
          </p:spPr>
          <p:txBody>
            <a:bodyPr anchor="ctr"/>
            <a:lstStyle/>
            <a:p>
              <a:pPr algn="ctr"/>
              <a:r>
                <a:rPr lang="zh-CN" altLang="en-US" sz="2000" b="1">
                  <a:latin typeface="微软雅黑" pitchFamily="34" charset="-122"/>
                  <a:ea typeface="微软雅黑" pitchFamily="34" charset="-122"/>
                </a:rPr>
                <a:t>情景交际</a:t>
              </a:r>
            </a:p>
            <a:p>
              <a:pPr algn="ctr"/>
              <a:r>
                <a:rPr lang="zh-CN" altLang="en-US" sz="2000" b="1">
                  <a:latin typeface="微软雅黑" pitchFamily="34" charset="-122"/>
                  <a:ea typeface="微软雅黑" pitchFamily="34" charset="-122"/>
                </a:rPr>
                <a:t>巩固新知</a:t>
              </a:r>
            </a:p>
          </p:txBody>
        </p:sp>
        <p:sp>
          <p:nvSpPr>
            <p:cNvPr id="33829" name="自选图形 11"/>
            <p:cNvSpPr>
              <a:spLocks noChangeArrowheads="1"/>
            </p:cNvSpPr>
            <p:nvPr/>
          </p:nvSpPr>
          <p:spPr bwMode="auto">
            <a:xfrm>
              <a:off x="6894" y="1192"/>
              <a:ext cx="470" cy="136"/>
            </a:xfrm>
            <a:prstGeom prst="rightArrow">
              <a:avLst>
                <a:gd name="adj1" fmla="val 50000"/>
                <a:gd name="adj2" fmla="val 86397"/>
              </a:avLst>
            </a:prstGeom>
            <a:solidFill>
              <a:schemeClr val="accent1"/>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sp>
          <p:nvSpPr>
            <p:cNvPr id="33830" name="自选图形 12"/>
            <p:cNvSpPr>
              <a:spLocks noChangeArrowheads="1"/>
            </p:cNvSpPr>
            <p:nvPr/>
          </p:nvSpPr>
          <p:spPr bwMode="auto">
            <a:xfrm>
              <a:off x="7364" y="921"/>
              <a:ext cx="1095" cy="679"/>
            </a:xfrm>
            <a:prstGeom prst="flowChartProcess">
              <a:avLst/>
            </a:prstGeom>
            <a:solidFill>
              <a:srgbClr val="FFFF99"/>
            </a:solidFill>
            <a:ln w="9525">
              <a:solidFill>
                <a:srgbClr val="000000"/>
              </a:solidFill>
              <a:miter lim="800000"/>
              <a:headEnd/>
              <a:tailEnd/>
            </a:ln>
          </p:spPr>
          <p:txBody>
            <a:bodyPr anchor="ctr"/>
            <a:lstStyle/>
            <a:p>
              <a:pPr algn="ctr"/>
              <a:r>
                <a:rPr lang="zh-CN" altLang="en-US" sz="2000" b="1" dirty="0">
                  <a:latin typeface="微软雅黑" pitchFamily="34" charset="-122"/>
                  <a:ea typeface="微软雅黑" pitchFamily="34" charset="-122"/>
                </a:rPr>
                <a:t>拓展听读</a:t>
              </a:r>
            </a:p>
            <a:p>
              <a:pPr algn="ctr"/>
              <a:r>
                <a:rPr lang="zh-CN" altLang="en-US" sz="2000" b="1" dirty="0">
                  <a:latin typeface="微软雅黑" pitchFamily="34" charset="-122"/>
                  <a:ea typeface="微软雅黑" pitchFamily="34" charset="-122"/>
                </a:rPr>
                <a:t>整体感知</a:t>
              </a:r>
            </a:p>
          </p:txBody>
        </p:sp>
        <p:sp>
          <p:nvSpPr>
            <p:cNvPr id="33831" name="自选图形 13"/>
            <p:cNvSpPr>
              <a:spLocks noChangeArrowheads="1"/>
            </p:cNvSpPr>
            <p:nvPr/>
          </p:nvSpPr>
          <p:spPr bwMode="auto">
            <a:xfrm>
              <a:off x="8459" y="1192"/>
              <a:ext cx="313" cy="136"/>
            </a:xfrm>
            <a:prstGeom prst="rightArrow">
              <a:avLst>
                <a:gd name="adj1" fmla="val 50000"/>
                <a:gd name="adj2" fmla="val 57537"/>
              </a:avLst>
            </a:prstGeom>
            <a:solidFill>
              <a:schemeClr val="accent1"/>
            </a:solidFill>
            <a:ln w="9525">
              <a:solidFill>
                <a:srgbClr val="000000"/>
              </a:solidFill>
              <a:miter lim="800000"/>
              <a:headEnd/>
              <a:tailEnd/>
            </a:ln>
          </p:spPr>
          <p:txBody>
            <a:bodyPr/>
            <a:lstStyle/>
            <a:p>
              <a:endParaRPr lang="zh-CN" altLang="en-US">
                <a:latin typeface="微软雅黑" pitchFamily="34" charset="-122"/>
                <a:ea typeface="微软雅黑" pitchFamily="34" charset="-122"/>
              </a:endParaRPr>
            </a:p>
          </p:txBody>
        </p:sp>
        <p:sp>
          <p:nvSpPr>
            <p:cNvPr id="33832" name="自选图形 14"/>
            <p:cNvSpPr>
              <a:spLocks noChangeArrowheads="1"/>
            </p:cNvSpPr>
            <p:nvPr/>
          </p:nvSpPr>
          <p:spPr bwMode="auto">
            <a:xfrm>
              <a:off x="8772" y="921"/>
              <a:ext cx="1096" cy="679"/>
            </a:xfrm>
            <a:prstGeom prst="flowChartProcess">
              <a:avLst/>
            </a:prstGeom>
            <a:solidFill>
              <a:srgbClr val="FFFF99"/>
            </a:solidFill>
            <a:ln w="9525">
              <a:solidFill>
                <a:srgbClr val="000000"/>
              </a:solidFill>
              <a:miter lim="800000"/>
              <a:headEnd/>
              <a:tailEnd/>
            </a:ln>
          </p:spPr>
          <p:txBody>
            <a:bodyPr anchor="ctr"/>
            <a:lstStyle/>
            <a:p>
              <a:pPr algn="ctr"/>
              <a:r>
                <a:rPr lang="zh-CN" altLang="en-US" sz="2000" b="1" dirty="0">
                  <a:latin typeface="微软雅黑" pitchFamily="34" charset="-122"/>
                  <a:ea typeface="微软雅黑" pitchFamily="34" charset="-122"/>
                </a:rPr>
                <a:t>整体运用</a:t>
              </a:r>
            </a:p>
            <a:p>
              <a:pPr algn="ctr"/>
              <a:r>
                <a:rPr lang="zh-CN" altLang="en-US" sz="2000" b="1" dirty="0">
                  <a:latin typeface="微软雅黑" pitchFamily="34" charset="-122"/>
                  <a:ea typeface="微软雅黑" pitchFamily="34" charset="-122"/>
                </a:rPr>
                <a:t>灵活表达</a:t>
              </a:r>
            </a:p>
          </p:txBody>
        </p:sp>
      </p:grpSp>
      <p:sp>
        <p:nvSpPr>
          <p:cNvPr id="33795" name="直线 33"/>
          <p:cNvSpPr>
            <a:spLocks noChangeShapeType="1"/>
          </p:cNvSpPr>
          <p:nvPr/>
        </p:nvSpPr>
        <p:spPr bwMode="auto">
          <a:xfrm>
            <a:off x="1698625" y="2509838"/>
            <a:ext cx="0" cy="1370012"/>
          </a:xfrm>
          <a:prstGeom prst="line">
            <a:avLst/>
          </a:prstGeom>
          <a:noFill/>
          <a:ln w="38100">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96" name="直线 34"/>
          <p:cNvSpPr>
            <a:spLocks noChangeShapeType="1"/>
          </p:cNvSpPr>
          <p:nvPr/>
        </p:nvSpPr>
        <p:spPr bwMode="auto">
          <a:xfrm>
            <a:off x="5486400" y="2509838"/>
            <a:ext cx="0" cy="1370012"/>
          </a:xfrm>
          <a:prstGeom prst="line">
            <a:avLst/>
          </a:prstGeom>
          <a:noFill/>
          <a:ln w="38100">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直线 23"/>
          <p:cNvSpPr>
            <a:spLocks noChangeShapeType="1"/>
          </p:cNvSpPr>
          <p:nvPr/>
        </p:nvSpPr>
        <p:spPr bwMode="auto">
          <a:xfrm>
            <a:off x="1187450" y="3860800"/>
            <a:ext cx="1528763" cy="1949450"/>
          </a:xfrm>
          <a:prstGeom prst="line">
            <a:avLst/>
          </a:prstGeom>
          <a:noFill/>
          <a:ln w="317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4" name="直线 24"/>
          <p:cNvSpPr>
            <a:spLocks noChangeShapeType="1"/>
          </p:cNvSpPr>
          <p:nvPr/>
        </p:nvSpPr>
        <p:spPr bwMode="auto">
          <a:xfrm flipH="1">
            <a:off x="2916238" y="3860800"/>
            <a:ext cx="1350962" cy="1944688"/>
          </a:xfrm>
          <a:prstGeom prst="line">
            <a:avLst/>
          </a:prstGeom>
          <a:noFill/>
          <a:ln w="317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5" name="直线 25"/>
          <p:cNvSpPr>
            <a:spLocks noChangeShapeType="1"/>
          </p:cNvSpPr>
          <p:nvPr/>
        </p:nvSpPr>
        <p:spPr bwMode="auto">
          <a:xfrm flipH="1">
            <a:off x="3276600" y="3860800"/>
            <a:ext cx="4176713" cy="1862138"/>
          </a:xfrm>
          <a:prstGeom prst="line">
            <a:avLst/>
          </a:prstGeom>
          <a:noFill/>
          <a:ln w="31750">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 name="直线 26"/>
          <p:cNvSpPr>
            <a:spLocks noChangeShapeType="1"/>
          </p:cNvSpPr>
          <p:nvPr/>
        </p:nvSpPr>
        <p:spPr bwMode="auto">
          <a:xfrm>
            <a:off x="1331913" y="3860800"/>
            <a:ext cx="3965575" cy="2028825"/>
          </a:xfrm>
          <a:prstGeom prst="line">
            <a:avLst/>
          </a:prstGeom>
          <a:noFill/>
          <a:ln w="3175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 name="直线 27"/>
          <p:cNvSpPr>
            <a:spLocks noChangeShapeType="1"/>
          </p:cNvSpPr>
          <p:nvPr/>
        </p:nvSpPr>
        <p:spPr bwMode="auto">
          <a:xfrm>
            <a:off x="6588125" y="3860800"/>
            <a:ext cx="0" cy="1873250"/>
          </a:xfrm>
          <a:prstGeom prst="line">
            <a:avLst/>
          </a:prstGeom>
          <a:noFill/>
          <a:ln w="31750">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802" name="Rectangle 30"/>
          <p:cNvSpPr>
            <a:spLocks noChangeArrowheads="1"/>
          </p:cNvSpPr>
          <p:nvPr/>
        </p:nvSpPr>
        <p:spPr bwMode="auto">
          <a:xfrm>
            <a:off x="5940425" y="5734050"/>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chemeClr val="bg1"/>
                </a:solidFill>
                <a:latin typeface="微软雅黑" pitchFamily="34" charset="-122"/>
                <a:ea typeface="微软雅黑" pitchFamily="34" charset="-122"/>
              </a:rPr>
              <a:t>扩展听读</a:t>
            </a:r>
          </a:p>
        </p:txBody>
      </p:sp>
      <p:sp>
        <p:nvSpPr>
          <p:cNvPr id="33803" name="Rectangle 31"/>
          <p:cNvSpPr>
            <a:spLocks noChangeArrowheads="1"/>
          </p:cNvSpPr>
          <p:nvPr/>
        </p:nvSpPr>
        <p:spPr bwMode="auto">
          <a:xfrm>
            <a:off x="2195513" y="5734050"/>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chemeClr val="bg1"/>
                </a:solidFill>
                <a:latin typeface="微软雅黑" pitchFamily="34" charset="-122"/>
                <a:ea typeface="微软雅黑" pitchFamily="34" charset="-122"/>
              </a:rPr>
              <a:t>师生交际</a:t>
            </a:r>
          </a:p>
        </p:txBody>
      </p:sp>
      <p:sp>
        <p:nvSpPr>
          <p:cNvPr id="33804" name="Rectangle 32"/>
          <p:cNvSpPr>
            <a:spLocks noChangeArrowheads="1"/>
          </p:cNvSpPr>
          <p:nvPr/>
        </p:nvSpPr>
        <p:spPr bwMode="auto">
          <a:xfrm>
            <a:off x="4314825" y="5734050"/>
            <a:ext cx="140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2400" b="1" dirty="0">
                <a:solidFill>
                  <a:schemeClr val="bg1"/>
                </a:solidFill>
                <a:latin typeface="微软雅黑" pitchFamily="34" charset="-122"/>
                <a:ea typeface="微软雅黑" pitchFamily="34" charset="-122"/>
              </a:rPr>
              <a:t>生生交际</a:t>
            </a:r>
          </a:p>
        </p:txBody>
      </p:sp>
      <p:sp>
        <p:nvSpPr>
          <p:cNvPr id="2" name="直线 26"/>
          <p:cNvSpPr>
            <a:spLocks noChangeShapeType="1"/>
          </p:cNvSpPr>
          <p:nvPr/>
        </p:nvSpPr>
        <p:spPr bwMode="auto">
          <a:xfrm flipH="1">
            <a:off x="2771775" y="3860800"/>
            <a:ext cx="71438" cy="1873250"/>
          </a:xfrm>
          <a:prstGeom prst="line">
            <a:avLst/>
          </a:prstGeom>
          <a:noFill/>
          <a:ln w="31750">
            <a:solidFill>
              <a:srgbClr val="F8162C"/>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 name="直线 26"/>
          <p:cNvSpPr>
            <a:spLocks noChangeShapeType="1"/>
          </p:cNvSpPr>
          <p:nvPr/>
        </p:nvSpPr>
        <p:spPr bwMode="auto">
          <a:xfrm>
            <a:off x="3132138" y="3789363"/>
            <a:ext cx="3240087" cy="1871662"/>
          </a:xfrm>
          <a:prstGeom prst="line">
            <a:avLst/>
          </a:prstGeom>
          <a:noFill/>
          <a:ln w="31750">
            <a:solidFill>
              <a:schemeClr val="bg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 name="直线 24"/>
          <p:cNvSpPr>
            <a:spLocks noChangeShapeType="1"/>
          </p:cNvSpPr>
          <p:nvPr/>
        </p:nvSpPr>
        <p:spPr bwMode="auto">
          <a:xfrm>
            <a:off x="4716463" y="3789363"/>
            <a:ext cx="576262" cy="1944687"/>
          </a:xfrm>
          <a:prstGeom prst="line">
            <a:avLst/>
          </a:prstGeom>
          <a:noFill/>
          <a:ln w="31750">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6" name="直线 24"/>
          <p:cNvSpPr>
            <a:spLocks noChangeShapeType="1"/>
          </p:cNvSpPr>
          <p:nvPr/>
        </p:nvSpPr>
        <p:spPr bwMode="auto">
          <a:xfrm flipH="1">
            <a:off x="5364163" y="3789363"/>
            <a:ext cx="2503487" cy="2016125"/>
          </a:xfrm>
          <a:prstGeom prst="line">
            <a:avLst/>
          </a:prstGeom>
          <a:noFill/>
          <a:ln w="31750">
            <a:solidFill>
              <a:schemeClr val="hlink"/>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809" name="Rectangle 39"/>
          <p:cNvSpPr>
            <a:spLocks noChangeArrowheads="1"/>
          </p:cNvSpPr>
          <p:nvPr/>
        </p:nvSpPr>
        <p:spPr bwMode="auto">
          <a:xfrm>
            <a:off x="611188" y="1628775"/>
            <a:ext cx="770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chemeClr val="bg1"/>
                </a:solidFill>
                <a:latin typeface="微软雅黑" pitchFamily="34" charset="-122"/>
                <a:ea typeface="微软雅黑" pitchFamily="34" charset="-122"/>
              </a:rPr>
              <a:t>基本模式：</a:t>
            </a:r>
            <a:r>
              <a:rPr lang="en-US" altLang="zh-CN" sz="2400" b="1" dirty="0">
                <a:solidFill>
                  <a:schemeClr val="bg1"/>
                </a:solidFill>
                <a:latin typeface="微软雅黑" pitchFamily="34" charset="-122"/>
                <a:ea typeface="微软雅黑" pitchFamily="34" charset="-122"/>
              </a:rPr>
              <a:t>111</a:t>
            </a:r>
            <a:r>
              <a:rPr lang="zh-CN" altLang="en-US" sz="2400" b="1" dirty="0">
                <a:solidFill>
                  <a:schemeClr val="bg1"/>
                </a:solidFill>
                <a:latin typeface="微软雅黑" pitchFamily="34" charset="-122"/>
                <a:ea typeface="微软雅黑" pitchFamily="34" charset="-122"/>
              </a:rPr>
              <a:t>模式，五个环节、三大活动</a:t>
            </a:r>
          </a:p>
        </p:txBody>
      </p:sp>
      <p:sp>
        <p:nvSpPr>
          <p:cNvPr id="11" name="矩形 10"/>
          <p:cNvSpPr>
            <a:spLocks noChangeArrowheads="1"/>
          </p:cNvSpPr>
          <p:nvPr/>
        </p:nvSpPr>
        <p:spPr bwMode="auto">
          <a:xfrm>
            <a:off x="1403350" y="549275"/>
            <a:ext cx="38941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smtClean="0">
                <a:solidFill>
                  <a:srgbClr val="FF0000"/>
                </a:solidFill>
                <a:latin typeface="微软雅黑" pitchFamily="34" charset="-122"/>
                <a:ea typeface="微软雅黑" pitchFamily="34" charset="-122"/>
                <a:cs typeface="+mj-cs"/>
              </a:rPr>
              <a:t>活动二：实操之路</a:t>
            </a:r>
            <a:endParaRPr lang="zh-CN" altLang="en-US" sz="3200" b="1" dirty="0">
              <a:solidFill>
                <a:srgbClr val="FF0000"/>
              </a:solidFill>
              <a:latin typeface="微软雅黑" pitchFamily="34" charset="-122"/>
              <a:ea typeface="微软雅黑" pitchFamily="34" charset="-122"/>
              <a:cs typeface="+mj-cs"/>
            </a:endParaRPr>
          </a:p>
        </p:txBody>
      </p:sp>
      <p:sp>
        <p:nvSpPr>
          <p:cNvPr id="30" name="Oval 4"/>
          <p:cNvSpPr>
            <a:spLocks noChangeArrowheads="1"/>
          </p:cNvSpPr>
          <p:nvPr/>
        </p:nvSpPr>
        <p:spPr bwMode="auto">
          <a:xfrm>
            <a:off x="1835150" y="5356225"/>
            <a:ext cx="5989638" cy="1212850"/>
          </a:xfrm>
          <a:prstGeom prst="ellipse">
            <a:avLst/>
          </a:prstGeom>
          <a:noFill/>
          <a:ln w="50800">
            <a:solidFill>
              <a:srgbClr val="92D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grpSp>
        <p:nvGrpSpPr>
          <p:cNvPr id="9" name="组合 8"/>
          <p:cNvGrpSpPr>
            <a:grpSpLocks/>
          </p:cNvGrpSpPr>
          <p:nvPr/>
        </p:nvGrpSpPr>
        <p:grpSpPr bwMode="auto">
          <a:xfrm>
            <a:off x="7308850" y="5672138"/>
            <a:ext cx="1657350" cy="709612"/>
            <a:chOff x="7308304" y="5671716"/>
            <a:chExt cx="1657350" cy="709612"/>
          </a:xfrm>
        </p:grpSpPr>
        <p:sp>
          <p:nvSpPr>
            <p:cNvPr id="33821" name="AutoShape 13"/>
            <p:cNvSpPr>
              <a:spLocks noChangeArrowheads="1"/>
            </p:cNvSpPr>
            <p:nvPr/>
          </p:nvSpPr>
          <p:spPr bwMode="gray">
            <a:xfrm>
              <a:off x="7308304" y="5671716"/>
              <a:ext cx="1657350" cy="709612"/>
            </a:xfrm>
            <a:prstGeom prst="roundRect">
              <a:avLst>
                <a:gd name="adj" fmla="val 16667"/>
              </a:avLst>
            </a:prstGeom>
            <a:solidFill>
              <a:schemeClr val="hlink"/>
            </a:solidFill>
            <a:ln w="38100" algn="ctr">
              <a:solidFill>
                <a:srgbClr val="FFFFFF">
                  <a:alpha val="70195"/>
                </a:srgbClr>
              </a:solidFill>
              <a:round/>
              <a:headEnd/>
              <a:tailEnd/>
            </a:ln>
          </p:spPr>
          <p:txBody>
            <a:bodyPr wrap="none" anchor="ctr"/>
            <a:lstStyle/>
            <a:p>
              <a:endParaRPr lang="zh-CN" altLang="en-US" sz="1200">
                <a:latin typeface="微软雅黑" pitchFamily="34" charset="-122"/>
                <a:ea typeface="微软雅黑" pitchFamily="34" charset="-122"/>
              </a:endParaRPr>
            </a:p>
          </p:txBody>
        </p:sp>
        <p:sp>
          <p:nvSpPr>
            <p:cNvPr id="33822" name="Text Box 18"/>
            <p:cNvSpPr txBox="1">
              <a:spLocks noChangeArrowheads="1"/>
            </p:cNvSpPr>
            <p:nvPr/>
          </p:nvSpPr>
          <p:spPr bwMode="white">
            <a:xfrm>
              <a:off x="7380659" y="5727278"/>
              <a:ext cx="158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3200" b="1">
                  <a:solidFill>
                    <a:srgbClr val="FFFFFF"/>
                  </a:solidFill>
                  <a:latin typeface="微软雅黑" pitchFamily="34" charset="-122"/>
                  <a:ea typeface="微软雅黑" pitchFamily="34" charset="-122"/>
                </a:rPr>
                <a:t>情境性</a:t>
              </a:r>
              <a:endParaRPr lang="en-US" altLang="zh-CN" sz="3200" b="1">
                <a:solidFill>
                  <a:srgbClr val="FFFFFF"/>
                </a:solidFill>
                <a:latin typeface="微软雅黑" pitchFamily="34" charset="-122"/>
                <a:ea typeface="微软雅黑" pitchFamily="34" charset="-122"/>
              </a:endParaRPr>
            </a:p>
          </p:txBody>
        </p:sp>
      </p:grpSp>
      <p:grpSp>
        <p:nvGrpSpPr>
          <p:cNvPr id="7" name="组合 6"/>
          <p:cNvGrpSpPr>
            <a:grpSpLocks/>
          </p:cNvGrpSpPr>
          <p:nvPr/>
        </p:nvGrpSpPr>
        <p:grpSpPr bwMode="auto">
          <a:xfrm>
            <a:off x="3459163" y="4879975"/>
            <a:ext cx="1689100" cy="709613"/>
            <a:chOff x="3459882" y="4879627"/>
            <a:chExt cx="1688182" cy="709613"/>
          </a:xfrm>
        </p:grpSpPr>
        <p:sp>
          <p:nvSpPr>
            <p:cNvPr id="33819" name="AutoShape 13"/>
            <p:cNvSpPr>
              <a:spLocks noChangeArrowheads="1"/>
            </p:cNvSpPr>
            <p:nvPr/>
          </p:nvSpPr>
          <p:spPr bwMode="gray">
            <a:xfrm>
              <a:off x="3492301" y="4879627"/>
              <a:ext cx="1655763" cy="709613"/>
            </a:xfrm>
            <a:prstGeom prst="roundRect">
              <a:avLst>
                <a:gd name="adj" fmla="val 16667"/>
              </a:avLst>
            </a:prstGeom>
            <a:solidFill>
              <a:schemeClr val="hlink"/>
            </a:solidFill>
            <a:ln w="38100" algn="ctr">
              <a:solidFill>
                <a:srgbClr val="FFFFFF">
                  <a:alpha val="70195"/>
                </a:srgbClr>
              </a:solidFill>
              <a:round/>
              <a:headEnd/>
              <a:tailEnd/>
            </a:ln>
          </p:spPr>
          <p:txBody>
            <a:bodyPr wrap="none" anchor="ctr"/>
            <a:lstStyle/>
            <a:p>
              <a:endParaRPr lang="zh-CN" altLang="en-US" sz="1200"/>
            </a:p>
          </p:txBody>
        </p:sp>
        <p:sp>
          <p:nvSpPr>
            <p:cNvPr id="33820" name="Text Box 18"/>
            <p:cNvSpPr txBox="1">
              <a:spLocks noChangeArrowheads="1"/>
            </p:cNvSpPr>
            <p:nvPr/>
          </p:nvSpPr>
          <p:spPr bwMode="white">
            <a:xfrm>
              <a:off x="3459882" y="4922490"/>
              <a:ext cx="167230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3200" b="1" dirty="0">
                  <a:solidFill>
                    <a:srgbClr val="FFFFFF"/>
                  </a:solidFill>
                  <a:latin typeface="微软雅黑" pitchFamily="34" charset="-122"/>
                  <a:ea typeface="微软雅黑" pitchFamily="34" charset="-122"/>
                </a:rPr>
                <a:t>层次性</a:t>
              </a:r>
              <a:endParaRPr lang="en-US" altLang="zh-CN" sz="3200" b="1" dirty="0">
                <a:solidFill>
                  <a:srgbClr val="FFFFFF"/>
                </a:solidFill>
                <a:latin typeface="微软雅黑" pitchFamily="34" charset="-122"/>
                <a:ea typeface="微软雅黑" pitchFamily="34" charset="-122"/>
              </a:endParaRPr>
            </a:p>
          </p:txBody>
        </p:sp>
      </p:grpSp>
      <p:grpSp>
        <p:nvGrpSpPr>
          <p:cNvPr id="8" name="组合 7"/>
          <p:cNvGrpSpPr>
            <a:grpSpLocks/>
          </p:cNvGrpSpPr>
          <p:nvPr/>
        </p:nvGrpSpPr>
        <p:grpSpPr bwMode="auto">
          <a:xfrm>
            <a:off x="385763" y="5815013"/>
            <a:ext cx="1665287" cy="709612"/>
            <a:chOff x="385763" y="5815731"/>
            <a:chExt cx="1665957" cy="709613"/>
          </a:xfrm>
        </p:grpSpPr>
        <p:sp>
          <p:nvSpPr>
            <p:cNvPr id="33817" name="AutoShape 13"/>
            <p:cNvSpPr>
              <a:spLocks noChangeArrowheads="1"/>
            </p:cNvSpPr>
            <p:nvPr/>
          </p:nvSpPr>
          <p:spPr bwMode="gray">
            <a:xfrm>
              <a:off x="395957" y="5815731"/>
              <a:ext cx="1655763" cy="709613"/>
            </a:xfrm>
            <a:prstGeom prst="roundRect">
              <a:avLst>
                <a:gd name="adj" fmla="val 16667"/>
              </a:avLst>
            </a:prstGeom>
            <a:solidFill>
              <a:schemeClr val="hlink"/>
            </a:solidFill>
            <a:ln w="38100" algn="ctr">
              <a:solidFill>
                <a:srgbClr val="FFFFFF">
                  <a:alpha val="70195"/>
                </a:srgbClr>
              </a:solidFill>
              <a:round/>
              <a:headEnd/>
              <a:tailEnd/>
            </a:ln>
          </p:spPr>
          <p:txBody>
            <a:bodyPr wrap="none" anchor="ctr"/>
            <a:lstStyle/>
            <a:p>
              <a:endParaRPr lang="zh-CN" altLang="en-US" sz="1200">
                <a:latin typeface="微软雅黑" pitchFamily="34" charset="-122"/>
                <a:ea typeface="微软雅黑" pitchFamily="34" charset="-122"/>
              </a:endParaRPr>
            </a:p>
          </p:txBody>
        </p:sp>
        <p:sp>
          <p:nvSpPr>
            <p:cNvPr id="33818" name="Text Box 18"/>
            <p:cNvSpPr txBox="1">
              <a:spLocks noChangeArrowheads="1"/>
            </p:cNvSpPr>
            <p:nvPr/>
          </p:nvSpPr>
          <p:spPr bwMode="white">
            <a:xfrm>
              <a:off x="385763" y="5879231"/>
              <a:ext cx="163896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3200" b="1">
                  <a:solidFill>
                    <a:srgbClr val="FFFFFF"/>
                  </a:solidFill>
                  <a:latin typeface="微软雅黑" pitchFamily="34" charset="-122"/>
                  <a:ea typeface="微软雅黑" pitchFamily="34" charset="-122"/>
                </a:rPr>
                <a:t>交际性</a:t>
              </a:r>
              <a:endParaRPr lang="en-US" altLang="zh-CN" sz="3200" b="1">
                <a:solidFill>
                  <a:srgbClr val="FFFFFF"/>
                </a:solidFill>
                <a:latin typeface="微软雅黑" pitchFamily="34" charset="-122"/>
                <a:ea typeface="微软雅黑" pitchFamily="34" charset="-122"/>
              </a:endParaRPr>
            </a:p>
          </p:txBody>
        </p:sp>
      </p:grpSp>
      <p:sp>
        <p:nvSpPr>
          <p:cNvPr id="45" name="线形标注 2 44"/>
          <p:cNvSpPr/>
          <p:nvPr/>
        </p:nvSpPr>
        <p:spPr>
          <a:xfrm>
            <a:off x="7170738" y="4314825"/>
            <a:ext cx="1885950" cy="820738"/>
          </a:xfrm>
          <a:prstGeom prst="borderCallout2">
            <a:avLst>
              <a:gd name="adj1" fmla="val 39880"/>
              <a:gd name="adj2" fmla="val -809"/>
              <a:gd name="adj3" fmla="val 39880"/>
              <a:gd name="adj4" fmla="val -19175"/>
              <a:gd name="adj5" fmla="val 129358"/>
              <a:gd name="adj6" fmla="val -51246"/>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zh-CN" altLang="en-US" sz="2800" b="1" dirty="0">
                <a:solidFill>
                  <a:schemeClr val="bg1"/>
                </a:solidFill>
                <a:latin typeface="微软雅黑" pitchFamily="34" charset="-122"/>
                <a:ea typeface="微软雅黑" pitchFamily="34" charset="-122"/>
              </a:rPr>
              <a:t>三大活动</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par>
                          <p:cTn id="46" fill="hold">
                            <p:stCondLst>
                              <p:cond delay="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79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23" grpId="0" animBg="1"/>
      <p:bldP spid="24" grpId="0" animBg="1"/>
      <p:bldP spid="25" grpId="0" animBg="1"/>
      <p:bldP spid="26" grpId="0" animBg="1"/>
      <p:bldP spid="27" grpId="0" animBg="1"/>
      <p:bldP spid="33802" grpId="0"/>
      <p:bldP spid="33803" grpId="0"/>
      <p:bldP spid="33804" grpId="0"/>
      <p:bldP spid="2" grpId="0" animBg="1"/>
      <p:bldP spid="3" grpId="0" animBg="1"/>
      <p:bldP spid="4" grpId="0" animBg="1"/>
      <p:bldP spid="6" grpId="0" animBg="1"/>
      <p:bldP spid="30"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76250" y="3416300"/>
            <a:ext cx="8272463" cy="1631950"/>
          </a:xfrm>
          <a:prstGeom prst="rect">
            <a:avLst/>
          </a:prstGeom>
          <a:solidFill>
            <a:schemeClr val="bg2">
              <a:lumMod val="10000"/>
            </a:schemeClr>
          </a:solidFill>
          <a:ln>
            <a:solidFill>
              <a:schemeClr val="bg1"/>
            </a:solidFill>
          </a:ln>
        </p:spPr>
        <p:txBody>
          <a:bodyPr>
            <a:spAutoFit/>
          </a:bodyPr>
          <a:lstStyle/>
          <a:p>
            <a:pPr fontAlgn="auto">
              <a:spcBef>
                <a:spcPts val="0"/>
              </a:spcBef>
              <a:spcAft>
                <a:spcPts val="0"/>
              </a:spcAft>
              <a:defRPr/>
            </a:pPr>
            <a:r>
              <a:rPr lang="en-US" altLang="zh-CN" sz="2800" dirty="0">
                <a:solidFill>
                  <a:schemeClr val="bg1"/>
                </a:solidFill>
                <a:latin typeface="微软雅黑" pitchFamily="34" charset="-122"/>
                <a:ea typeface="微软雅黑" pitchFamily="34" charset="-122"/>
              </a:rPr>
              <a:t>1</a:t>
            </a:r>
            <a:r>
              <a:rPr lang="zh-CN" altLang="en-US" sz="2800" dirty="0">
                <a:solidFill>
                  <a:schemeClr val="bg1"/>
                </a:solidFill>
                <a:latin typeface="微软雅黑" pitchFamily="34" charset="-122"/>
                <a:ea typeface="微软雅黑" pitchFamily="34" charset="-122"/>
              </a:rPr>
              <a:t>．知识与技能</a:t>
            </a:r>
            <a:endParaRPr lang="en-US" altLang="zh-CN" sz="2800" dirty="0">
              <a:solidFill>
                <a:schemeClr val="bg1"/>
              </a:solidFill>
              <a:latin typeface="微软雅黑" pitchFamily="34" charset="-122"/>
              <a:ea typeface="微软雅黑" pitchFamily="34" charset="-122"/>
            </a:endParaRPr>
          </a:p>
          <a:p>
            <a:pPr lvl="1" fontAlgn="auto">
              <a:spcBef>
                <a:spcPts val="0"/>
              </a:spcBef>
              <a:spcAft>
                <a:spcPts val="0"/>
              </a:spcAft>
              <a:defRPr/>
            </a:pPr>
            <a:r>
              <a:rPr lang="zh-CN" altLang="en-US" sz="2400" dirty="0">
                <a:solidFill>
                  <a:schemeClr val="bg1"/>
                </a:solidFill>
                <a:latin typeface="微软雅黑" pitchFamily="34" charset="-122"/>
                <a:ea typeface="微软雅黑" pitchFamily="34" charset="-122"/>
              </a:rPr>
              <a:t>掌握词组：</a:t>
            </a:r>
            <a:r>
              <a:rPr lang="en-US" altLang="zh-CN" sz="2400" dirty="0">
                <a:solidFill>
                  <a:schemeClr val="bg1"/>
                </a:solidFill>
                <a:latin typeface="Times New Roman" pitchFamily="18" charset="0"/>
                <a:ea typeface="微软雅黑" pitchFamily="34" charset="-122"/>
                <a:cs typeface="Times New Roman" pitchFamily="18" charset="0"/>
              </a:rPr>
              <a:t>bounce the ball, throw the ball, kick the ball</a:t>
            </a:r>
            <a:r>
              <a:rPr lang="zh-CN" altLang="en-US" sz="2400" dirty="0">
                <a:solidFill>
                  <a:schemeClr val="bg1"/>
                </a:solidFill>
                <a:latin typeface="Times New Roman" pitchFamily="18" charset="0"/>
                <a:ea typeface="微软雅黑" pitchFamily="34" charset="-122"/>
                <a:cs typeface="Times New Roman" pitchFamily="18" charset="0"/>
              </a:rPr>
              <a:t>，</a:t>
            </a:r>
            <a:r>
              <a:rPr lang="en-US" altLang="zh-CN" sz="2400" dirty="0">
                <a:solidFill>
                  <a:schemeClr val="bg1"/>
                </a:solidFill>
                <a:latin typeface="Times New Roman" pitchFamily="18" charset="0"/>
                <a:ea typeface="微软雅黑" pitchFamily="34" charset="-122"/>
                <a:cs typeface="Times New Roman" pitchFamily="18" charset="0"/>
              </a:rPr>
              <a:t>catch the ball, jump rope, play ping pong</a:t>
            </a:r>
            <a:r>
              <a:rPr lang="zh-CN" altLang="en-US" sz="2400" dirty="0">
                <a:solidFill>
                  <a:schemeClr val="bg1"/>
                </a:solidFill>
                <a:latin typeface="Times New Roman" pitchFamily="18" charset="0"/>
                <a:ea typeface="微软雅黑" pitchFamily="34" charset="-122"/>
                <a:cs typeface="Times New Roman" pitchFamily="18" charset="0"/>
              </a:rPr>
              <a:t>和</a:t>
            </a:r>
            <a:r>
              <a:rPr lang="en-US" altLang="zh-CN" sz="2400" dirty="0">
                <a:solidFill>
                  <a:schemeClr val="bg1"/>
                </a:solidFill>
                <a:latin typeface="Times New Roman" pitchFamily="18" charset="0"/>
                <a:ea typeface="微软雅黑" pitchFamily="34" charset="-122"/>
                <a:cs typeface="Times New Roman" pitchFamily="18" charset="0"/>
              </a:rPr>
              <a:t>play football</a:t>
            </a:r>
            <a:r>
              <a:rPr lang="zh-CN" altLang="en-US" sz="2400" dirty="0">
                <a:solidFill>
                  <a:schemeClr val="bg1"/>
                </a:solidFill>
                <a:latin typeface="Times New Roman" pitchFamily="18" charset="0"/>
                <a:ea typeface="微软雅黑" pitchFamily="34" charset="-122"/>
                <a:cs typeface="Times New Roman" pitchFamily="18" charset="0"/>
              </a:rPr>
              <a:t>；</a:t>
            </a:r>
            <a:endParaRPr lang="en-US" altLang="zh-CN" sz="2400" dirty="0">
              <a:solidFill>
                <a:schemeClr val="bg1"/>
              </a:solidFill>
              <a:latin typeface="Times New Roman" pitchFamily="18" charset="0"/>
              <a:ea typeface="微软雅黑" pitchFamily="34" charset="-122"/>
              <a:cs typeface="Times New Roman" pitchFamily="18" charset="0"/>
            </a:endParaRPr>
          </a:p>
          <a:p>
            <a:pPr lvl="1" fontAlgn="auto">
              <a:spcBef>
                <a:spcPts val="0"/>
              </a:spcBef>
              <a:spcAft>
                <a:spcPts val="0"/>
              </a:spcAft>
              <a:defRPr/>
            </a:pPr>
            <a:r>
              <a:rPr lang="zh-CN" altLang="en-US" sz="2400" dirty="0">
                <a:solidFill>
                  <a:schemeClr val="bg1"/>
                </a:solidFill>
                <a:latin typeface="微软雅黑" pitchFamily="34" charset="-122"/>
                <a:ea typeface="微软雅黑" pitchFamily="34" charset="-122"/>
              </a:rPr>
              <a:t>正确运用句型：</a:t>
            </a:r>
            <a:r>
              <a:rPr lang="en-US" altLang="zh-CN" sz="2400" dirty="0">
                <a:solidFill>
                  <a:schemeClr val="bg1"/>
                </a:solidFill>
                <a:latin typeface="Times New Roman" pitchFamily="18" charset="0"/>
                <a:ea typeface="微软雅黑" pitchFamily="34" charset="-122"/>
                <a:cs typeface="Times New Roman" pitchFamily="18" charset="0"/>
              </a:rPr>
              <a:t>Can you …? Yes, I can. /No, I can’t.</a:t>
            </a:r>
            <a:r>
              <a:rPr lang="zh-CN" altLang="en-US" sz="2400" dirty="0">
                <a:solidFill>
                  <a:schemeClr val="bg1"/>
                </a:solidFill>
                <a:latin typeface="Times New Roman" pitchFamily="18" charset="0"/>
                <a:ea typeface="微软雅黑" pitchFamily="34" charset="-122"/>
                <a:cs typeface="Times New Roman" pitchFamily="18" charset="0"/>
              </a:rPr>
              <a:t>表达</a:t>
            </a:r>
            <a:endParaRPr lang="en-US" sz="2800" dirty="0">
              <a:solidFill>
                <a:schemeClr val="bg1"/>
              </a:solidFill>
              <a:latin typeface="Times New Roman" pitchFamily="18" charset="0"/>
              <a:ea typeface="微软雅黑" pitchFamily="34" charset="-122"/>
              <a:cs typeface="Times New Roman" pitchFamily="18" charset="0"/>
            </a:endParaRPr>
          </a:p>
        </p:txBody>
      </p:sp>
      <p:sp>
        <p:nvSpPr>
          <p:cNvPr id="4" name="矩形 3"/>
          <p:cNvSpPr/>
          <p:nvPr/>
        </p:nvSpPr>
        <p:spPr>
          <a:xfrm>
            <a:off x="1403350" y="549275"/>
            <a:ext cx="3057247" cy="523220"/>
          </a:xfrm>
          <a:prstGeom prst="rect">
            <a:avLst/>
          </a:prstGeom>
        </p:spPr>
        <p:txBody>
          <a:bodyPr wrap="none">
            <a:spAutoFit/>
          </a:bodyPr>
          <a:lstStyle/>
          <a:p>
            <a:pPr fontAlgn="auto">
              <a:spcBef>
                <a:spcPts val="0"/>
              </a:spcBef>
              <a:spcAft>
                <a:spcPts val="0"/>
              </a:spcAft>
              <a:defRPr/>
            </a:pPr>
            <a:r>
              <a:rPr lang="zh-CN" altLang="en-US" sz="2800" b="1" dirty="0">
                <a:solidFill>
                  <a:srgbClr val="FF0000"/>
                </a:solidFill>
                <a:latin typeface="微软雅黑" pitchFamily="34" charset="-122"/>
                <a:ea typeface="微软雅黑" pitchFamily="34" charset="-122"/>
              </a:rPr>
              <a:t>活动二</a:t>
            </a:r>
            <a:r>
              <a:rPr lang="zh-CN" altLang="en-US" sz="2800" b="1" dirty="0" smtClean="0">
                <a:solidFill>
                  <a:srgbClr val="FF0000"/>
                </a:solidFill>
                <a:latin typeface="微软雅黑" pitchFamily="34" charset="-122"/>
                <a:ea typeface="微软雅黑" pitchFamily="34" charset="-122"/>
              </a:rPr>
              <a:t>：</a:t>
            </a:r>
            <a:r>
              <a:rPr lang="zh-CN" altLang="en-US" sz="2800" b="1" dirty="0">
                <a:solidFill>
                  <a:srgbClr val="FF0000"/>
                </a:solidFill>
                <a:latin typeface="微软雅黑" pitchFamily="34" charset="-122"/>
                <a:ea typeface="微软雅黑" pitchFamily="34" charset="-122"/>
              </a:rPr>
              <a:t>实操之路</a:t>
            </a:r>
            <a:endParaRPr lang="zh-CN" altLang="en-US" sz="3200" b="1" dirty="0">
              <a:solidFill>
                <a:schemeClr val="accent6">
                  <a:lumMod val="60000"/>
                  <a:lumOff val="40000"/>
                </a:schemeClr>
              </a:solidFill>
              <a:latin typeface="微软雅黑" pitchFamily="34" charset="-122"/>
              <a:ea typeface="微软雅黑" pitchFamily="34" charset="-122"/>
            </a:endParaRPr>
          </a:p>
        </p:txBody>
      </p:sp>
      <p:sp>
        <p:nvSpPr>
          <p:cNvPr id="23556" name="矩形 5"/>
          <p:cNvSpPr>
            <a:spLocks noChangeArrowheads="1"/>
          </p:cNvSpPr>
          <p:nvPr/>
        </p:nvSpPr>
        <p:spPr bwMode="auto">
          <a:xfrm>
            <a:off x="468313" y="1600200"/>
            <a:ext cx="8280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bg1"/>
                </a:solidFill>
                <a:latin typeface="微软雅黑" pitchFamily="34" charset="-122"/>
                <a:ea typeface="微软雅黑" pitchFamily="34" charset="-122"/>
              </a:rPr>
              <a:t>案例来源：</a:t>
            </a:r>
            <a:endParaRPr lang="en-US" altLang="zh-CN" sz="2800" b="1">
              <a:solidFill>
                <a:schemeClr val="bg1"/>
              </a:solidFill>
              <a:latin typeface="微软雅黑" pitchFamily="34" charset="-122"/>
              <a:ea typeface="微软雅黑" pitchFamily="34" charset="-122"/>
            </a:endParaRPr>
          </a:p>
          <a:p>
            <a:r>
              <a:rPr lang="zh-CN" altLang="en-US" sz="2800">
                <a:solidFill>
                  <a:schemeClr val="bg1"/>
                </a:solidFill>
                <a:latin typeface="微软雅黑" pitchFamily="34" charset="-122"/>
                <a:ea typeface="微软雅黑" pitchFamily="34" charset="-122"/>
              </a:rPr>
              <a:t>新起点英语二年级下册 </a:t>
            </a:r>
            <a:r>
              <a:rPr lang="en-US" altLang="zh-CN" sz="2800">
                <a:solidFill>
                  <a:schemeClr val="bg1"/>
                </a:solidFill>
                <a:latin typeface="微软雅黑" pitchFamily="34" charset="-122"/>
                <a:ea typeface="微软雅黑" pitchFamily="34" charset="-122"/>
              </a:rPr>
              <a:t>Unit  11 </a:t>
            </a:r>
            <a:r>
              <a:rPr lang="en-US" altLang="zh-CN" sz="2800" u="sng">
                <a:solidFill>
                  <a:srgbClr val="FFFF00"/>
                </a:solidFill>
                <a:latin typeface="微软雅黑" pitchFamily="34" charset="-122"/>
                <a:ea typeface="微软雅黑" pitchFamily="34" charset="-122"/>
              </a:rPr>
              <a:t>PE Class</a:t>
            </a:r>
            <a:r>
              <a:rPr lang="zh-CN" altLang="en-US" sz="2800" u="sng">
                <a:solidFill>
                  <a:srgbClr val="FFFF00"/>
                </a:solidFill>
                <a:latin typeface="微软雅黑" pitchFamily="34" charset="-122"/>
                <a:ea typeface="微软雅黑" pitchFamily="34" charset="-122"/>
              </a:rPr>
              <a:t>第二课时</a:t>
            </a:r>
            <a:endParaRPr lang="en-US" altLang="zh-CN" sz="2800" u="sng">
              <a:solidFill>
                <a:srgbClr val="FFFF00"/>
              </a:solidFill>
              <a:latin typeface="微软雅黑" pitchFamily="34" charset="-122"/>
              <a:ea typeface="微软雅黑" pitchFamily="34" charset="-122"/>
            </a:endParaRPr>
          </a:p>
          <a:p>
            <a:endParaRPr lang="en-US" altLang="zh-CN" sz="2800">
              <a:solidFill>
                <a:schemeClr val="bg1"/>
              </a:solidFill>
              <a:latin typeface="微软雅黑" pitchFamily="34" charset="-122"/>
              <a:ea typeface="微软雅黑" pitchFamily="34" charset="-122"/>
            </a:endParaRPr>
          </a:p>
          <a:p>
            <a:r>
              <a:rPr lang="en-US" altLang="zh-CN" sz="2800" b="1">
                <a:solidFill>
                  <a:schemeClr val="bg1"/>
                </a:solidFill>
                <a:latin typeface="微软雅黑" pitchFamily="34" charset="-122"/>
                <a:ea typeface="微软雅黑" pitchFamily="34" charset="-122"/>
              </a:rPr>
              <a:t> </a:t>
            </a:r>
            <a:r>
              <a:rPr lang="zh-CN" altLang="en-US" sz="2800" b="1">
                <a:solidFill>
                  <a:schemeClr val="bg1"/>
                </a:solidFill>
                <a:latin typeface="微软雅黑" pitchFamily="34" charset="-122"/>
                <a:ea typeface="微软雅黑" pitchFamily="34" charset="-122"/>
              </a:rPr>
              <a:t>教学目标：</a:t>
            </a:r>
          </a:p>
        </p:txBody>
      </p:sp>
      <p:sp>
        <p:nvSpPr>
          <p:cNvPr id="8" name="矩形 7"/>
          <p:cNvSpPr/>
          <p:nvPr/>
        </p:nvSpPr>
        <p:spPr>
          <a:xfrm>
            <a:off x="468313" y="4149725"/>
            <a:ext cx="8272462" cy="2000250"/>
          </a:xfrm>
          <a:prstGeom prst="rect">
            <a:avLst/>
          </a:prstGeom>
          <a:solidFill>
            <a:schemeClr val="bg2">
              <a:lumMod val="10000"/>
            </a:schemeClr>
          </a:solidFill>
          <a:ln>
            <a:solidFill>
              <a:schemeClr val="bg1"/>
            </a:solidFill>
          </a:ln>
        </p:spPr>
        <p:txBody>
          <a:bodyPr>
            <a:spAutoFit/>
          </a:bodyPr>
          <a:lstStyle/>
          <a:p>
            <a:pPr fontAlgn="auto">
              <a:spcBef>
                <a:spcPts val="0"/>
              </a:spcBef>
              <a:spcAft>
                <a:spcPts val="0"/>
              </a:spcAft>
              <a:defRPr/>
            </a:pPr>
            <a:r>
              <a:rPr lang="en-US" altLang="zh-CN" sz="2800" dirty="0">
                <a:solidFill>
                  <a:schemeClr val="bg1"/>
                </a:solidFill>
                <a:latin typeface="微软雅黑" pitchFamily="34" charset="-122"/>
                <a:ea typeface="微软雅黑" pitchFamily="34" charset="-122"/>
              </a:rPr>
              <a:t>2. </a:t>
            </a:r>
            <a:r>
              <a:rPr lang="zh-CN" altLang="en-US" sz="2800" dirty="0">
                <a:solidFill>
                  <a:schemeClr val="bg1"/>
                </a:solidFill>
                <a:latin typeface="微软雅黑" pitchFamily="34" charset="-122"/>
                <a:ea typeface="微软雅黑" pitchFamily="34" charset="-122"/>
              </a:rPr>
              <a:t>过程与方法</a:t>
            </a:r>
            <a:endParaRPr lang="en-US" altLang="zh-CN" sz="2800" dirty="0">
              <a:solidFill>
                <a:schemeClr val="bg1"/>
              </a:solidFill>
              <a:latin typeface="微软雅黑" pitchFamily="34" charset="-122"/>
              <a:ea typeface="微软雅黑" pitchFamily="34" charset="-122"/>
            </a:endParaRPr>
          </a:p>
          <a:p>
            <a:pPr fontAlgn="auto">
              <a:spcBef>
                <a:spcPts val="0"/>
              </a:spcBef>
              <a:spcAft>
                <a:spcPts val="0"/>
              </a:spcAft>
              <a:defRPr/>
            </a:pPr>
            <a:r>
              <a:rPr lang="en-US" altLang="zh-CN" sz="2400" dirty="0">
                <a:solidFill>
                  <a:schemeClr val="bg1"/>
                </a:solidFill>
                <a:latin typeface="微软雅黑" pitchFamily="34" charset="-122"/>
                <a:ea typeface="微软雅黑" pitchFamily="34" charset="-122"/>
              </a:rPr>
              <a:t>a</a:t>
            </a:r>
            <a:r>
              <a:rPr lang="zh-CN" altLang="en-US" sz="2400" dirty="0">
                <a:solidFill>
                  <a:schemeClr val="bg1"/>
                </a:solidFill>
                <a:latin typeface="微软雅黑" pitchFamily="34" charset="-122"/>
                <a:ea typeface="微软雅黑" pitchFamily="34" charset="-122"/>
              </a:rPr>
              <a:t>、通过师生示范、俩俩对话等形式，让学生运用所学句型进行交际，并在交际中体会合作的过程和方法，并熟练这种学习过程和方法； </a:t>
            </a:r>
          </a:p>
          <a:p>
            <a:pPr fontAlgn="auto">
              <a:spcBef>
                <a:spcPts val="0"/>
              </a:spcBef>
              <a:spcAft>
                <a:spcPts val="0"/>
              </a:spcAft>
              <a:defRPr/>
            </a:pPr>
            <a:r>
              <a:rPr lang="en-US" altLang="zh-CN" sz="2400" dirty="0">
                <a:solidFill>
                  <a:schemeClr val="bg1"/>
                </a:solidFill>
                <a:latin typeface="微软雅黑" pitchFamily="34" charset="-122"/>
                <a:ea typeface="微软雅黑" pitchFamily="34" charset="-122"/>
              </a:rPr>
              <a:t>b</a:t>
            </a:r>
            <a:r>
              <a:rPr lang="zh-CN" altLang="en-US" sz="2400" dirty="0">
                <a:solidFill>
                  <a:schemeClr val="bg1"/>
                </a:solidFill>
                <a:latin typeface="微软雅黑" pitchFamily="34" charset="-122"/>
                <a:ea typeface="微软雅黑" pitchFamily="34" charset="-122"/>
              </a:rPr>
              <a:t>、通过扩展听读进一步学习、巩固所学内容。 </a:t>
            </a:r>
            <a:endParaRPr lang="en-US" sz="2400" dirty="0">
              <a:solidFill>
                <a:schemeClr val="bg1"/>
              </a:solidFill>
              <a:latin typeface="微软雅黑" pitchFamily="34" charset="-122"/>
              <a:ea typeface="微软雅黑" pitchFamily="34" charset="-122"/>
            </a:endParaRPr>
          </a:p>
        </p:txBody>
      </p:sp>
      <p:sp>
        <p:nvSpPr>
          <p:cNvPr id="7" name="矩形 6"/>
          <p:cNvSpPr/>
          <p:nvPr/>
        </p:nvSpPr>
        <p:spPr>
          <a:xfrm>
            <a:off x="476250" y="4868863"/>
            <a:ext cx="8280400" cy="1631950"/>
          </a:xfrm>
          <a:prstGeom prst="rect">
            <a:avLst/>
          </a:prstGeom>
          <a:solidFill>
            <a:schemeClr val="bg2">
              <a:lumMod val="10000"/>
            </a:schemeClr>
          </a:solidFill>
          <a:ln>
            <a:solidFill>
              <a:schemeClr val="bg1"/>
            </a:solidFill>
          </a:ln>
        </p:spPr>
        <p:txBody>
          <a:bodyPr>
            <a:spAutoFit/>
          </a:bodyPr>
          <a:lstStyle/>
          <a:p>
            <a:pPr fontAlgn="auto">
              <a:spcBef>
                <a:spcPts val="0"/>
              </a:spcBef>
              <a:spcAft>
                <a:spcPts val="0"/>
              </a:spcAft>
              <a:defRPr/>
            </a:pPr>
            <a:r>
              <a:rPr lang="en-US" altLang="zh-CN" sz="2800" dirty="0">
                <a:solidFill>
                  <a:schemeClr val="bg1"/>
                </a:solidFill>
                <a:latin typeface="微软雅黑" pitchFamily="34" charset="-122"/>
                <a:ea typeface="微软雅黑" pitchFamily="34" charset="-122"/>
              </a:rPr>
              <a:t>3.</a:t>
            </a:r>
            <a:r>
              <a:rPr lang="zh-CN" altLang="en-US" sz="2800" dirty="0">
                <a:solidFill>
                  <a:schemeClr val="bg1"/>
                </a:solidFill>
                <a:latin typeface="微软雅黑" pitchFamily="34" charset="-122"/>
                <a:ea typeface="微软雅黑" pitchFamily="34" charset="-122"/>
              </a:rPr>
              <a:t>情感目标</a:t>
            </a:r>
            <a:endParaRPr lang="en-US" altLang="zh-CN" sz="2800" dirty="0">
              <a:solidFill>
                <a:schemeClr val="bg1"/>
              </a:solidFill>
              <a:latin typeface="微软雅黑" pitchFamily="34" charset="-122"/>
              <a:ea typeface="微软雅黑" pitchFamily="34" charset="-122"/>
            </a:endParaRPr>
          </a:p>
          <a:p>
            <a:pPr lvl="1" fontAlgn="auto">
              <a:spcBef>
                <a:spcPts val="0"/>
              </a:spcBef>
              <a:spcAft>
                <a:spcPts val="0"/>
              </a:spcAft>
              <a:defRPr/>
            </a:pPr>
            <a:r>
              <a:rPr lang="zh-CN" altLang="en-US" sz="2400" dirty="0">
                <a:solidFill>
                  <a:schemeClr val="bg1"/>
                </a:solidFill>
                <a:latin typeface="微软雅黑" pitchFamily="34" charset="-122"/>
                <a:ea typeface="微软雅黑" pitchFamily="34" charset="-122"/>
              </a:rPr>
              <a:t>通过两两合作培养学生合作意识，并能够获得在英语学习方面的成就感。保持学生的学习兴趣，增强自信心。</a:t>
            </a:r>
            <a:endParaRPr lang="en-US" altLang="zh-CN" sz="2800" dirty="0">
              <a:solidFill>
                <a:schemeClr val="bg1"/>
              </a:solidFill>
              <a:latin typeface="微软雅黑" pitchFamily="34" charset="-122"/>
              <a:ea typeface="微软雅黑" pitchFamily="34" charset="-122"/>
            </a:endParaRPr>
          </a:p>
          <a:p>
            <a:pPr lvl="1" fontAlgn="auto">
              <a:spcBef>
                <a:spcPts val="0"/>
              </a:spcBef>
              <a:spcAft>
                <a:spcPts val="0"/>
              </a:spcAft>
              <a:defRPr/>
            </a:pPr>
            <a:r>
              <a:rPr lang="zh-CN" altLang="en-US" sz="2400" dirty="0">
                <a:solidFill>
                  <a:schemeClr val="bg1"/>
                </a:solidFill>
                <a:latin typeface="微软雅黑" pitchFamily="34" charset="-122"/>
                <a:ea typeface="微软雅黑" pitchFamily="34" charset="-122"/>
              </a:rPr>
              <a:t>培养学生热爱体育锻炼，热爱生活的积极态度。</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idx="4294967295"/>
          </p:nvPr>
        </p:nvSpPr>
        <p:spPr>
          <a:xfrm>
            <a:off x="838200" y="0"/>
            <a:ext cx="9144000" cy="1143000"/>
          </a:xfrm>
        </p:spPr>
        <p:txBody>
          <a:bodyPr/>
          <a:lstStyle/>
          <a:p>
            <a:pPr eaLnBrk="1" hangingPunct="1"/>
            <a:r>
              <a:rPr lang="zh-CN" altLang="en-US" sz="4000" b="1" smtClean="0">
                <a:latin typeface="黑体" pitchFamily="49" charset="-122"/>
                <a:ea typeface="黑体" pitchFamily="49" charset="-122"/>
              </a:rPr>
              <a:t>英语课堂教学的特点</a:t>
            </a:r>
          </a:p>
        </p:txBody>
      </p:sp>
      <p:sp>
        <p:nvSpPr>
          <p:cNvPr id="26627" name="内容占位符 2"/>
          <p:cNvSpPr>
            <a:spLocks noGrp="1"/>
          </p:cNvSpPr>
          <p:nvPr>
            <p:ph idx="4294967295"/>
          </p:nvPr>
        </p:nvSpPr>
        <p:spPr>
          <a:xfrm>
            <a:off x="1187450" y="1916113"/>
            <a:ext cx="6480175" cy="4681537"/>
          </a:xfrm>
        </p:spPr>
        <p:txBody>
          <a:bodyPr/>
          <a:lstStyle/>
          <a:p>
            <a:pPr eaLnBrk="1" hangingPunct="1">
              <a:spcAft>
                <a:spcPts val="600"/>
              </a:spcAft>
            </a:pPr>
            <a:r>
              <a:rPr lang="zh-CN" altLang="en-US" sz="2800" b="1" smtClean="0">
                <a:solidFill>
                  <a:srgbClr val="FF0000"/>
                </a:solidFill>
                <a:latin typeface="微软雅黑" pitchFamily="34" charset="-122"/>
                <a:ea typeface="微软雅黑" pitchFamily="34" charset="-122"/>
              </a:rPr>
              <a:t>三个基本教学环节</a:t>
            </a:r>
            <a:endParaRPr lang="en-US" altLang="zh-CN" sz="2800" b="1" smtClean="0">
              <a:solidFill>
                <a:srgbClr val="FF0000"/>
              </a:solidFill>
              <a:latin typeface="微软雅黑" pitchFamily="34" charset="-122"/>
              <a:ea typeface="微软雅黑" pitchFamily="34" charset="-122"/>
            </a:endParaRPr>
          </a:p>
          <a:p>
            <a:pPr lvl="1" eaLnBrk="1" hangingPunct="1">
              <a:spcAft>
                <a:spcPts val="600"/>
              </a:spcAft>
              <a:buFont typeface="Wingdings" pitchFamily="2" charset="2"/>
              <a:buChar char="Ø"/>
            </a:pPr>
            <a:r>
              <a:rPr lang="zh-CN" altLang="en-US" sz="2000" smtClean="0">
                <a:solidFill>
                  <a:schemeClr val="bg1"/>
                </a:solidFill>
                <a:latin typeface="微软雅黑" pitchFamily="34" charset="-122"/>
                <a:ea typeface="微软雅黑" pitchFamily="34" charset="-122"/>
              </a:rPr>
              <a:t>复习</a:t>
            </a:r>
            <a:r>
              <a:rPr lang="en-US" altLang="zh-CN" sz="2000" smtClean="0">
                <a:solidFill>
                  <a:schemeClr val="bg1"/>
                </a:solidFill>
                <a:latin typeface="微软雅黑" pitchFamily="34" charset="-122"/>
                <a:ea typeface="微软雅黑" pitchFamily="34" charset="-122"/>
              </a:rPr>
              <a:t>——</a:t>
            </a:r>
            <a:r>
              <a:rPr lang="zh-CN" altLang="en-US" sz="2000" smtClean="0">
                <a:solidFill>
                  <a:schemeClr val="bg1"/>
                </a:solidFill>
                <a:latin typeface="微软雅黑" pitchFamily="34" charset="-122"/>
                <a:ea typeface="微软雅黑" pitchFamily="34" charset="-122"/>
              </a:rPr>
              <a:t>新授</a:t>
            </a:r>
            <a:r>
              <a:rPr lang="en-US" altLang="zh-CN" sz="2000" smtClean="0">
                <a:solidFill>
                  <a:schemeClr val="bg1"/>
                </a:solidFill>
                <a:latin typeface="微软雅黑" pitchFamily="34" charset="-122"/>
                <a:ea typeface="微软雅黑" pitchFamily="34" charset="-122"/>
              </a:rPr>
              <a:t>——</a:t>
            </a:r>
            <a:r>
              <a:rPr lang="zh-CN" altLang="en-US" sz="2000" smtClean="0">
                <a:solidFill>
                  <a:schemeClr val="bg1"/>
                </a:solidFill>
                <a:latin typeface="微软雅黑" pitchFamily="34" charset="-122"/>
                <a:ea typeface="微软雅黑" pitchFamily="34" charset="-122"/>
              </a:rPr>
              <a:t>拓展（环节间可交叉）</a:t>
            </a:r>
            <a:endParaRPr lang="en-US" altLang="zh-CN" sz="2000" smtClean="0">
              <a:solidFill>
                <a:schemeClr val="bg1"/>
              </a:solidFill>
              <a:latin typeface="微软雅黑" pitchFamily="34" charset="-122"/>
              <a:ea typeface="微软雅黑" pitchFamily="34" charset="-122"/>
            </a:endParaRPr>
          </a:p>
          <a:p>
            <a:pPr eaLnBrk="1" hangingPunct="1">
              <a:spcAft>
                <a:spcPts val="600"/>
              </a:spcAft>
            </a:pPr>
            <a:r>
              <a:rPr lang="zh-CN" altLang="en-US" sz="2800" b="1" smtClean="0">
                <a:solidFill>
                  <a:srgbClr val="FF0000"/>
                </a:solidFill>
                <a:latin typeface="微软雅黑" pitchFamily="34" charset="-122"/>
                <a:ea typeface="微软雅黑" pitchFamily="34" charset="-122"/>
              </a:rPr>
              <a:t>三大基本教学活动</a:t>
            </a:r>
            <a:endParaRPr lang="en-US" altLang="zh-CN" sz="2800" b="1" smtClean="0">
              <a:solidFill>
                <a:srgbClr val="FF0000"/>
              </a:solidFill>
              <a:latin typeface="微软雅黑" pitchFamily="34" charset="-122"/>
              <a:ea typeface="微软雅黑" pitchFamily="34" charset="-122"/>
            </a:endParaRPr>
          </a:p>
          <a:p>
            <a:pPr lvl="1" eaLnBrk="1" hangingPunct="1">
              <a:spcAft>
                <a:spcPts val="600"/>
              </a:spcAft>
              <a:buFont typeface="Wingdings" pitchFamily="2" charset="2"/>
              <a:buChar char="Ø"/>
            </a:pPr>
            <a:r>
              <a:rPr lang="zh-CN" altLang="en-US" sz="2000" smtClean="0">
                <a:solidFill>
                  <a:schemeClr val="bg1"/>
                </a:solidFill>
                <a:latin typeface="微软雅黑" pitchFamily="34" charset="-122"/>
                <a:ea typeface="微软雅黑" pitchFamily="34" charset="-122"/>
              </a:rPr>
              <a:t>教师引导的师生对话 </a:t>
            </a:r>
          </a:p>
          <a:p>
            <a:pPr lvl="1" eaLnBrk="1" hangingPunct="1">
              <a:spcAft>
                <a:spcPts val="600"/>
              </a:spcAft>
              <a:buFont typeface="Wingdings" pitchFamily="2" charset="2"/>
              <a:buChar char="Ø"/>
            </a:pPr>
            <a:r>
              <a:rPr lang="zh-CN" altLang="en-US" sz="2000" smtClean="0">
                <a:solidFill>
                  <a:schemeClr val="bg1"/>
                </a:solidFill>
                <a:latin typeface="微软雅黑" pitchFamily="34" charset="-122"/>
                <a:ea typeface="微软雅黑" pitchFamily="34" charset="-122"/>
              </a:rPr>
              <a:t>学生的两两对话 </a:t>
            </a:r>
          </a:p>
          <a:p>
            <a:pPr lvl="1" eaLnBrk="1" hangingPunct="1">
              <a:spcAft>
                <a:spcPts val="600"/>
              </a:spcAft>
              <a:buFont typeface="Wingdings" pitchFamily="2" charset="2"/>
              <a:buChar char="Ø"/>
            </a:pPr>
            <a:r>
              <a:rPr lang="zh-CN" altLang="en-US" sz="2000" smtClean="0">
                <a:solidFill>
                  <a:schemeClr val="bg1"/>
                </a:solidFill>
                <a:latin typeface="微软雅黑" pitchFamily="34" charset="-122"/>
                <a:ea typeface="微软雅黑" pitchFamily="34" charset="-122"/>
              </a:rPr>
              <a:t>拓展听读</a:t>
            </a:r>
            <a:endParaRPr lang="en-US" altLang="zh-CN" sz="2000" smtClean="0">
              <a:solidFill>
                <a:schemeClr val="bg1"/>
              </a:solidFill>
              <a:latin typeface="微软雅黑" pitchFamily="34" charset="-122"/>
              <a:ea typeface="微软雅黑" pitchFamily="34" charset="-122"/>
            </a:endParaRPr>
          </a:p>
          <a:p>
            <a:pPr eaLnBrk="1" hangingPunct="1">
              <a:spcAft>
                <a:spcPts val="600"/>
              </a:spcAft>
            </a:pPr>
            <a:r>
              <a:rPr lang="zh-CN" altLang="en-US" sz="2800" b="1" smtClean="0">
                <a:solidFill>
                  <a:srgbClr val="FF0000"/>
                </a:solidFill>
                <a:latin typeface="微软雅黑" pitchFamily="34" charset="-122"/>
                <a:ea typeface="微软雅黑" pitchFamily="34" charset="-122"/>
              </a:rPr>
              <a:t>三大特性</a:t>
            </a:r>
            <a:endParaRPr lang="en-US" altLang="zh-CN" sz="2800" b="1" smtClean="0">
              <a:solidFill>
                <a:srgbClr val="FF0000"/>
              </a:solidFill>
              <a:latin typeface="微软雅黑" pitchFamily="34" charset="-122"/>
              <a:ea typeface="微软雅黑" pitchFamily="34" charset="-122"/>
            </a:endParaRPr>
          </a:p>
          <a:p>
            <a:pPr lvl="1" eaLnBrk="1" hangingPunct="1">
              <a:spcAft>
                <a:spcPts val="600"/>
              </a:spcAft>
              <a:buFont typeface="Wingdings" pitchFamily="2" charset="2"/>
              <a:buChar char="Ø"/>
            </a:pPr>
            <a:r>
              <a:rPr lang="zh-CN" altLang="en-US" sz="2000" smtClean="0">
                <a:solidFill>
                  <a:schemeClr val="bg1"/>
                </a:solidFill>
                <a:latin typeface="微软雅黑" pitchFamily="34" charset="-122"/>
                <a:ea typeface="微软雅黑" pitchFamily="34" charset="-122"/>
              </a:rPr>
              <a:t>情境性</a:t>
            </a:r>
            <a:endParaRPr lang="en-US" altLang="zh-CN" sz="2000" smtClean="0">
              <a:solidFill>
                <a:schemeClr val="bg1"/>
              </a:solidFill>
              <a:latin typeface="微软雅黑" pitchFamily="34" charset="-122"/>
              <a:ea typeface="微软雅黑" pitchFamily="34" charset="-122"/>
            </a:endParaRPr>
          </a:p>
          <a:p>
            <a:pPr lvl="1" eaLnBrk="1" hangingPunct="1">
              <a:spcAft>
                <a:spcPts val="600"/>
              </a:spcAft>
              <a:buFont typeface="Wingdings" pitchFamily="2" charset="2"/>
              <a:buChar char="Ø"/>
            </a:pPr>
            <a:r>
              <a:rPr lang="zh-CN" altLang="en-US" sz="2000" smtClean="0">
                <a:solidFill>
                  <a:schemeClr val="bg1"/>
                </a:solidFill>
                <a:latin typeface="微软雅黑" pitchFamily="34" charset="-122"/>
                <a:ea typeface="微软雅黑" pitchFamily="34" charset="-122"/>
              </a:rPr>
              <a:t>交际性</a:t>
            </a:r>
            <a:endParaRPr lang="en-US" altLang="zh-CN" sz="2000" smtClean="0">
              <a:solidFill>
                <a:schemeClr val="bg1"/>
              </a:solidFill>
              <a:latin typeface="微软雅黑" pitchFamily="34" charset="-122"/>
              <a:ea typeface="微软雅黑" pitchFamily="34" charset="-122"/>
            </a:endParaRPr>
          </a:p>
          <a:p>
            <a:pPr lvl="1" eaLnBrk="1" hangingPunct="1">
              <a:spcAft>
                <a:spcPts val="600"/>
              </a:spcAft>
              <a:buFont typeface="Wingdings" pitchFamily="2" charset="2"/>
              <a:buChar char="Ø"/>
            </a:pPr>
            <a:r>
              <a:rPr lang="zh-CN" altLang="en-US" sz="2000" smtClean="0">
                <a:solidFill>
                  <a:schemeClr val="bg1"/>
                </a:solidFill>
                <a:latin typeface="微软雅黑" pitchFamily="34" charset="-122"/>
                <a:ea typeface="微软雅黑" pitchFamily="34" charset="-122"/>
              </a:rPr>
              <a:t>层次性</a:t>
            </a:r>
          </a:p>
        </p:txBody>
      </p:sp>
      <p:sp>
        <p:nvSpPr>
          <p:cNvPr id="5" name="TextBox 4"/>
          <p:cNvSpPr txBox="1">
            <a:spLocks noChangeArrowheads="1"/>
          </p:cNvSpPr>
          <p:nvPr/>
        </p:nvSpPr>
        <p:spPr bwMode="auto">
          <a:xfrm>
            <a:off x="684213" y="1403350"/>
            <a:ext cx="5688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a:solidFill>
                  <a:schemeClr val="bg1"/>
                </a:solidFill>
                <a:latin typeface="微软雅黑" pitchFamily="34" charset="-122"/>
                <a:ea typeface="微软雅黑" pitchFamily="34" charset="-122"/>
              </a:rPr>
              <a:t>“交际性”英语教学模式实施要点</a:t>
            </a:r>
            <a:endParaRPr lang="en-US" altLang="zh-CN" sz="2800">
              <a:solidFill>
                <a:schemeClr val="bg1"/>
              </a:solidFill>
              <a:latin typeface="微软雅黑" pitchFamily="34" charset="-122"/>
              <a:ea typeface="微软雅黑" pitchFamily="34" charset="-122"/>
            </a:endParaRPr>
          </a:p>
        </p:txBody>
      </p:sp>
      <p:sp>
        <p:nvSpPr>
          <p:cNvPr id="7" name="矩形 6"/>
          <p:cNvSpPr>
            <a:spLocks noChangeArrowheads="1"/>
          </p:cNvSpPr>
          <p:nvPr/>
        </p:nvSpPr>
        <p:spPr bwMode="auto">
          <a:xfrm>
            <a:off x="1403350" y="549275"/>
            <a:ext cx="381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zh-CN" altLang="en-US" sz="3200" b="1" dirty="0">
                <a:solidFill>
                  <a:srgbClr val="FF0000"/>
                </a:solidFill>
                <a:latin typeface="微软雅黑" pitchFamily="34" charset="-122"/>
                <a:ea typeface="微软雅黑" pitchFamily="34" charset="-122"/>
              </a:rPr>
              <a:t>活动三：模式总结</a:t>
            </a:r>
            <a:endParaRPr lang="zh-CN" altLang="en-US" sz="3600" b="1" dirty="0">
              <a:solidFill>
                <a:schemeClr val="accent6">
                  <a:lumMod val="60000"/>
                  <a:lumOff val="40000"/>
                </a:schemeClr>
              </a:solidFill>
              <a:latin typeface="迷你简少儿" pitchFamily="65" charset="-122"/>
              <a:ea typeface="迷你简少儿"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Effect transition="in" filter="fade">
                                      <p:cBhvr>
                                        <p:cTn id="13" dur="1000"/>
                                        <p:tgtEl>
                                          <p:spTgt spid="26627">
                                            <p:txEl>
                                              <p:pRg st="0" end="0"/>
                                            </p:txEl>
                                          </p:spTgt>
                                        </p:tgtEl>
                                      </p:cBhvr>
                                    </p:animEffect>
                                    <p:anim calcmode="lin" valueType="num">
                                      <p:cBhvr>
                                        <p:cTn id="14"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6627">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627">
                                            <p:txEl>
                                              <p:pRg st="1" end="1"/>
                                            </p:txEl>
                                          </p:spTgt>
                                        </p:tgtEl>
                                        <p:attrNameLst>
                                          <p:attrName>style.visibility</p:attrName>
                                        </p:attrNameLst>
                                      </p:cBhvr>
                                      <p:to>
                                        <p:strVal val="visible"/>
                                      </p:to>
                                    </p:set>
                                    <p:animEffect transition="in" filter="fade">
                                      <p:cBhvr>
                                        <p:cTn id="18" dur="1000"/>
                                        <p:tgtEl>
                                          <p:spTgt spid="26627">
                                            <p:txEl>
                                              <p:pRg st="1" end="1"/>
                                            </p:txEl>
                                          </p:spTgt>
                                        </p:tgtEl>
                                      </p:cBhvr>
                                    </p:animEffect>
                                    <p:anim calcmode="lin" valueType="num">
                                      <p:cBhvr>
                                        <p:cTn id="19"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Effect transition="in" filter="fade">
                                      <p:cBhvr>
                                        <p:cTn id="25" dur="1000"/>
                                        <p:tgtEl>
                                          <p:spTgt spid="26627">
                                            <p:txEl>
                                              <p:pRg st="2" end="2"/>
                                            </p:txEl>
                                          </p:spTgt>
                                        </p:tgtEl>
                                      </p:cBhvr>
                                    </p:animEffect>
                                    <p:anim calcmode="lin" valueType="num">
                                      <p:cBhvr>
                                        <p:cTn id="26"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6627">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6627">
                                            <p:txEl>
                                              <p:pRg st="3" end="3"/>
                                            </p:txEl>
                                          </p:spTgt>
                                        </p:tgtEl>
                                        <p:attrNameLst>
                                          <p:attrName>style.visibility</p:attrName>
                                        </p:attrNameLst>
                                      </p:cBhvr>
                                      <p:to>
                                        <p:strVal val="visible"/>
                                      </p:to>
                                    </p:set>
                                    <p:animEffect transition="in" filter="fade">
                                      <p:cBhvr>
                                        <p:cTn id="30" dur="1000"/>
                                        <p:tgtEl>
                                          <p:spTgt spid="26627">
                                            <p:txEl>
                                              <p:pRg st="3" end="3"/>
                                            </p:txEl>
                                          </p:spTgt>
                                        </p:tgtEl>
                                      </p:cBhvr>
                                    </p:animEffect>
                                    <p:anim calcmode="lin" valueType="num">
                                      <p:cBhvr>
                                        <p:cTn id="31"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6627">
                                            <p:txEl>
                                              <p:pRg st="3" end="3"/>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Effect transition="in" filter="fade">
                                      <p:cBhvr>
                                        <p:cTn id="35" dur="1000"/>
                                        <p:tgtEl>
                                          <p:spTgt spid="26627">
                                            <p:txEl>
                                              <p:pRg st="4" end="4"/>
                                            </p:txEl>
                                          </p:spTgt>
                                        </p:tgtEl>
                                      </p:cBhvr>
                                    </p:animEffect>
                                    <p:anim calcmode="lin" valueType="num">
                                      <p:cBhvr>
                                        <p:cTn id="36"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6627">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6627">
                                            <p:txEl>
                                              <p:pRg st="5" end="5"/>
                                            </p:txEl>
                                          </p:spTgt>
                                        </p:tgtEl>
                                        <p:attrNameLst>
                                          <p:attrName>style.visibility</p:attrName>
                                        </p:attrNameLst>
                                      </p:cBhvr>
                                      <p:to>
                                        <p:strVal val="visible"/>
                                      </p:to>
                                    </p:set>
                                    <p:animEffect transition="in" filter="fade">
                                      <p:cBhvr>
                                        <p:cTn id="40" dur="1000"/>
                                        <p:tgtEl>
                                          <p:spTgt spid="26627">
                                            <p:txEl>
                                              <p:pRg st="5" end="5"/>
                                            </p:txEl>
                                          </p:spTgt>
                                        </p:tgtEl>
                                      </p:cBhvr>
                                    </p:animEffect>
                                    <p:anim calcmode="lin" valueType="num">
                                      <p:cBhvr>
                                        <p:cTn id="41"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2662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627">
                                            <p:txEl>
                                              <p:pRg st="6" end="6"/>
                                            </p:txEl>
                                          </p:spTgt>
                                        </p:tgtEl>
                                        <p:attrNameLst>
                                          <p:attrName>style.visibility</p:attrName>
                                        </p:attrNameLst>
                                      </p:cBhvr>
                                      <p:to>
                                        <p:strVal val="visible"/>
                                      </p:to>
                                    </p:set>
                                    <p:animEffect transition="in" filter="fade">
                                      <p:cBhvr>
                                        <p:cTn id="47" dur="1000"/>
                                        <p:tgtEl>
                                          <p:spTgt spid="26627">
                                            <p:txEl>
                                              <p:pRg st="6" end="6"/>
                                            </p:txEl>
                                          </p:spTgt>
                                        </p:tgtEl>
                                      </p:cBhvr>
                                    </p:animEffect>
                                    <p:anim calcmode="lin" valueType="num">
                                      <p:cBhvr>
                                        <p:cTn id="48"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26627">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6627">
                                            <p:txEl>
                                              <p:pRg st="7" end="7"/>
                                            </p:txEl>
                                          </p:spTgt>
                                        </p:tgtEl>
                                        <p:attrNameLst>
                                          <p:attrName>style.visibility</p:attrName>
                                        </p:attrNameLst>
                                      </p:cBhvr>
                                      <p:to>
                                        <p:strVal val="visible"/>
                                      </p:to>
                                    </p:set>
                                    <p:animEffect transition="in" filter="fade">
                                      <p:cBhvr>
                                        <p:cTn id="52" dur="1000"/>
                                        <p:tgtEl>
                                          <p:spTgt spid="26627">
                                            <p:txEl>
                                              <p:pRg st="7" end="7"/>
                                            </p:txEl>
                                          </p:spTgt>
                                        </p:tgtEl>
                                      </p:cBhvr>
                                    </p:animEffect>
                                    <p:anim calcmode="lin" valueType="num">
                                      <p:cBhvr>
                                        <p:cTn id="53" dur="1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26627">
                                            <p:txEl>
                                              <p:pRg st="7" end="7"/>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627">
                                            <p:txEl>
                                              <p:pRg st="8" end="8"/>
                                            </p:txEl>
                                          </p:spTgt>
                                        </p:tgtEl>
                                        <p:attrNameLst>
                                          <p:attrName>style.visibility</p:attrName>
                                        </p:attrNameLst>
                                      </p:cBhvr>
                                      <p:to>
                                        <p:strVal val="visible"/>
                                      </p:to>
                                    </p:set>
                                    <p:animEffect transition="in" filter="fade">
                                      <p:cBhvr>
                                        <p:cTn id="57" dur="1000"/>
                                        <p:tgtEl>
                                          <p:spTgt spid="26627">
                                            <p:txEl>
                                              <p:pRg st="8" end="8"/>
                                            </p:txEl>
                                          </p:spTgt>
                                        </p:tgtEl>
                                      </p:cBhvr>
                                    </p:animEffect>
                                    <p:anim calcmode="lin" valueType="num">
                                      <p:cBhvr>
                                        <p:cTn id="58" dur="10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26627">
                                            <p:txEl>
                                              <p:pRg st="8" end="8"/>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627">
                                            <p:txEl>
                                              <p:pRg st="9" end="9"/>
                                            </p:txEl>
                                          </p:spTgt>
                                        </p:tgtEl>
                                        <p:attrNameLst>
                                          <p:attrName>style.visibility</p:attrName>
                                        </p:attrNameLst>
                                      </p:cBhvr>
                                      <p:to>
                                        <p:strVal val="visible"/>
                                      </p:to>
                                    </p:set>
                                    <p:animEffect transition="in" filter="fade">
                                      <p:cBhvr>
                                        <p:cTn id="62" dur="1000"/>
                                        <p:tgtEl>
                                          <p:spTgt spid="26627">
                                            <p:txEl>
                                              <p:pRg st="9" end="9"/>
                                            </p:txEl>
                                          </p:spTgt>
                                        </p:tgtEl>
                                      </p:cBhvr>
                                    </p:animEffect>
                                    <p:anim calcmode="lin" valueType="num">
                                      <p:cBhvr>
                                        <p:cTn id="63" dur="10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2662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gray">
          <a:xfrm>
            <a:off x="457200" y="4221163"/>
            <a:ext cx="822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buClr>
                <a:srgbClr val="C00000"/>
              </a:buClr>
              <a:buFont typeface="Wingdings" pitchFamily="2" charset="2"/>
              <a:buChar char="v"/>
            </a:pPr>
            <a:r>
              <a:rPr lang="zh-CN" altLang="en-US" sz="2800" b="1">
                <a:solidFill>
                  <a:schemeClr val="bg1"/>
                </a:solidFill>
                <a:latin typeface="微软雅黑" pitchFamily="34" charset="-122"/>
                <a:ea typeface="微软雅黑" pitchFamily="34" charset="-122"/>
              </a:rPr>
              <a:t>师生交际：生生交际：扩展听读＝</a:t>
            </a:r>
            <a:r>
              <a:rPr lang="en-US" altLang="zh-CN" sz="2800" b="1">
                <a:solidFill>
                  <a:schemeClr val="bg1"/>
                </a:solidFill>
                <a:latin typeface="微软雅黑" pitchFamily="34" charset="-122"/>
                <a:ea typeface="微软雅黑" pitchFamily="34" charset="-122"/>
              </a:rPr>
              <a:t>1</a:t>
            </a:r>
            <a:r>
              <a:rPr lang="zh-CN" altLang="en-US" sz="2800" b="1">
                <a:solidFill>
                  <a:schemeClr val="bg1"/>
                </a:solidFill>
                <a:latin typeface="微软雅黑" pitchFamily="34" charset="-122"/>
                <a:ea typeface="微软雅黑" pitchFamily="34" charset="-122"/>
              </a:rPr>
              <a:t>：</a:t>
            </a:r>
            <a:r>
              <a:rPr lang="en-US" altLang="zh-CN" sz="2800" b="1">
                <a:solidFill>
                  <a:schemeClr val="bg1"/>
                </a:solidFill>
                <a:latin typeface="微软雅黑" pitchFamily="34" charset="-122"/>
                <a:ea typeface="微软雅黑" pitchFamily="34" charset="-122"/>
              </a:rPr>
              <a:t>1</a:t>
            </a:r>
            <a:r>
              <a:rPr lang="zh-CN" altLang="en-US" sz="2800" b="1">
                <a:solidFill>
                  <a:schemeClr val="bg1"/>
                </a:solidFill>
                <a:latin typeface="微软雅黑" pitchFamily="34" charset="-122"/>
                <a:ea typeface="微软雅黑" pitchFamily="34" charset="-122"/>
              </a:rPr>
              <a:t>：</a:t>
            </a:r>
            <a:r>
              <a:rPr lang="en-US" altLang="zh-CN" sz="2800" b="1">
                <a:solidFill>
                  <a:schemeClr val="bg1"/>
                </a:solidFill>
                <a:latin typeface="微软雅黑" pitchFamily="34" charset="-122"/>
                <a:ea typeface="微软雅黑" pitchFamily="34" charset="-122"/>
              </a:rPr>
              <a:t>1</a:t>
            </a:r>
            <a:endParaRPr lang="zh-CN" altLang="en-US" sz="2400" b="1">
              <a:solidFill>
                <a:schemeClr val="bg1"/>
              </a:solidFill>
              <a:latin typeface="微软雅黑" pitchFamily="34" charset="-122"/>
              <a:ea typeface="微软雅黑" pitchFamily="34" charset="-122"/>
            </a:endParaRPr>
          </a:p>
          <a:p>
            <a:pPr lvl="1" eaLnBrk="1" hangingPunct="1">
              <a:spcBef>
                <a:spcPct val="20000"/>
              </a:spcBef>
              <a:buClr>
                <a:schemeClr val="accent1"/>
              </a:buClr>
              <a:buFont typeface="Wingdings" pitchFamily="2" charset="2"/>
              <a:buChar char="§"/>
            </a:pPr>
            <a:endParaRPr lang="zh-CN" altLang="en-US" sz="2400" b="1">
              <a:solidFill>
                <a:schemeClr val="bg1"/>
              </a:solidFill>
              <a:latin typeface="微软雅黑" pitchFamily="34" charset="-122"/>
              <a:ea typeface="微软雅黑" pitchFamily="34" charset="-122"/>
            </a:endParaRPr>
          </a:p>
          <a:p>
            <a:pPr lvl="1" eaLnBrk="1" hangingPunct="1">
              <a:spcBef>
                <a:spcPct val="20000"/>
              </a:spcBef>
              <a:buClr>
                <a:schemeClr val="accent1"/>
              </a:buClr>
              <a:buFont typeface="Wingdings" pitchFamily="2" charset="2"/>
              <a:buChar char="§"/>
            </a:pPr>
            <a:endParaRPr lang="en-US" altLang="zh-CN" sz="2400" b="1">
              <a:solidFill>
                <a:schemeClr val="bg1"/>
              </a:solidFill>
              <a:latin typeface="微软雅黑" pitchFamily="34" charset="-122"/>
              <a:ea typeface="微软雅黑" pitchFamily="34" charset="-122"/>
            </a:endParaRPr>
          </a:p>
          <a:p>
            <a:pPr lvl="1" eaLnBrk="1" hangingPunct="1">
              <a:spcBef>
                <a:spcPct val="20000"/>
              </a:spcBef>
              <a:buClr>
                <a:schemeClr val="accent1"/>
              </a:buClr>
              <a:buFont typeface="Wingdings" pitchFamily="2" charset="2"/>
              <a:buChar char="§"/>
            </a:pPr>
            <a:endParaRPr lang="zh-CN" altLang="en-US" sz="2400" b="1">
              <a:solidFill>
                <a:schemeClr val="bg1"/>
              </a:solidFill>
              <a:latin typeface="微软雅黑" pitchFamily="34" charset="-122"/>
              <a:ea typeface="微软雅黑" pitchFamily="34" charset="-122"/>
            </a:endParaRPr>
          </a:p>
        </p:txBody>
      </p:sp>
      <p:grpSp>
        <p:nvGrpSpPr>
          <p:cNvPr id="6" name="Group 13"/>
          <p:cNvGrpSpPr>
            <a:grpSpLocks/>
          </p:cNvGrpSpPr>
          <p:nvPr/>
        </p:nvGrpSpPr>
        <p:grpSpPr bwMode="auto">
          <a:xfrm>
            <a:off x="1692275" y="4933950"/>
            <a:ext cx="5087938" cy="1152525"/>
            <a:chOff x="930" y="1842"/>
            <a:chExt cx="3205" cy="726"/>
          </a:xfrm>
        </p:grpSpPr>
        <p:pic>
          <p:nvPicPr>
            <p:cNvPr id="38922" name="Picture 4" descr="j0292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 y="1842"/>
              <a:ext cx="816" cy="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5" descr="j029210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9" y="1865"/>
              <a:ext cx="862" cy="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1" descr="j01953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4" y="1842"/>
              <a:ext cx="711"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6" name="标题 1"/>
          <p:cNvSpPr>
            <a:spLocks noGrp="1"/>
          </p:cNvSpPr>
          <p:nvPr>
            <p:ph type="title"/>
          </p:nvPr>
        </p:nvSpPr>
        <p:spPr>
          <a:xfrm>
            <a:off x="577850" y="1484313"/>
            <a:ext cx="7739063" cy="1081087"/>
          </a:xfrm>
        </p:spPr>
        <p:txBody>
          <a:bodyPr/>
          <a:lstStyle/>
          <a:p>
            <a:pPr eaLnBrk="1" hangingPunct="1"/>
            <a:r>
              <a:rPr lang="zh-CN" altLang="en-US" sz="2800" b="1" smtClean="0">
                <a:solidFill>
                  <a:schemeClr val="bg1"/>
                </a:solidFill>
                <a:latin typeface="微软雅黑" pitchFamily="34" charset="-122"/>
                <a:ea typeface="微软雅黑" pitchFamily="34" charset="-122"/>
              </a:rPr>
              <a:t>跨越式英语“交际型教学模式”的实施要领</a:t>
            </a:r>
            <a:r>
              <a:rPr lang="en-US" altLang="zh-CN" sz="2800" b="1" smtClean="0">
                <a:solidFill>
                  <a:schemeClr val="bg1"/>
                </a:solidFill>
                <a:latin typeface="微软雅黑" pitchFamily="34" charset="-122"/>
                <a:ea typeface="微软雅黑" pitchFamily="34" charset="-122"/>
              </a:rPr>
              <a:t/>
            </a:r>
            <a:br>
              <a:rPr lang="en-US" altLang="zh-CN" sz="2800" b="1" smtClean="0">
                <a:solidFill>
                  <a:schemeClr val="bg1"/>
                </a:solidFill>
                <a:latin typeface="微软雅黑" pitchFamily="34" charset="-122"/>
                <a:ea typeface="微软雅黑" pitchFamily="34" charset="-122"/>
              </a:rPr>
            </a:br>
            <a:r>
              <a:rPr lang="en-US" altLang="zh-CN" sz="2800" b="1" smtClean="0">
                <a:solidFill>
                  <a:schemeClr val="bg1"/>
                </a:solidFill>
                <a:latin typeface="微软雅黑" pitchFamily="34" charset="-122"/>
                <a:ea typeface="微软雅黑" pitchFamily="34" charset="-122"/>
              </a:rPr>
              <a:t>——</a:t>
            </a:r>
            <a:r>
              <a:rPr lang="zh-CN" altLang="en-US" b="1" smtClean="0">
                <a:solidFill>
                  <a:srgbClr val="FFFF00"/>
                </a:solidFill>
                <a:latin typeface="微软雅黑" pitchFamily="34" charset="-122"/>
                <a:ea typeface="微软雅黑" pitchFamily="34" charset="-122"/>
              </a:rPr>
              <a:t>三大教学活动</a:t>
            </a:r>
            <a:endParaRPr lang="en-US" b="1" smtClean="0">
              <a:solidFill>
                <a:srgbClr val="FFFF00"/>
              </a:solidFill>
              <a:latin typeface="微软雅黑" pitchFamily="34" charset="-122"/>
              <a:ea typeface="微软雅黑" pitchFamily="34" charset="-122"/>
            </a:endParaRPr>
          </a:p>
        </p:txBody>
      </p:sp>
      <p:sp>
        <p:nvSpPr>
          <p:cNvPr id="38917" name="矩形 10"/>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4" name="爆炸形 1 3"/>
          <p:cNvSpPr/>
          <p:nvPr/>
        </p:nvSpPr>
        <p:spPr>
          <a:xfrm rot="20500407">
            <a:off x="6272928" y="4438756"/>
            <a:ext cx="2952328" cy="1356122"/>
          </a:xfrm>
          <a:prstGeom prst="irregularSeal1">
            <a:avLst/>
          </a:prstGeom>
          <a:ln>
            <a:noFill/>
          </a:ln>
          <a:effectLst/>
          <a:scene3d>
            <a:camera prst="orthographicFront">
              <a:rot lat="0" lon="0" rev="0"/>
            </a:camera>
            <a:lightRig rig="contrasting" dir="t">
              <a:rot lat="0" lon="0" rev="7800000"/>
            </a:lightRig>
          </a:scene3d>
          <a:sp3d>
            <a:bevelT w="139700" h="139700"/>
          </a:sp3d>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altLang="zh-CN" sz="3200" b="1" dirty="0"/>
              <a:t>How?</a:t>
            </a:r>
            <a:endParaRPr lang="zh-CN" altLang="en-US" sz="3200" b="1" dirty="0"/>
          </a:p>
        </p:txBody>
      </p:sp>
      <p:sp>
        <p:nvSpPr>
          <p:cNvPr id="38921" name="TextBox 6"/>
          <p:cNvSpPr txBox="1">
            <a:spLocks noChangeArrowheads="1"/>
          </p:cNvSpPr>
          <p:nvPr/>
        </p:nvSpPr>
        <p:spPr bwMode="auto">
          <a:xfrm>
            <a:off x="1025525" y="2420938"/>
            <a:ext cx="61388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50000"/>
              </a:lnSpc>
            </a:pPr>
            <a:r>
              <a:rPr lang="en-US" altLang="zh-CN" sz="2400">
                <a:solidFill>
                  <a:schemeClr val="bg1"/>
                </a:solidFill>
                <a:latin typeface="微软雅黑" pitchFamily="34" charset="-122"/>
                <a:ea typeface="微软雅黑" pitchFamily="34" charset="-122"/>
              </a:rPr>
              <a:t>(1)</a:t>
            </a:r>
            <a:r>
              <a:rPr lang="zh-CN" altLang="en-US" sz="2400">
                <a:solidFill>
                  <a:schemeClr val="bg1"/>
                </a:solidFill>
                <a:latin typeface="微软雅黑" pitchFamily="34" charset="-122"/>
                <a:ea typeface="微软雅黑" pitchFamily="34" charset="-122"/>
              </a:rPr>
              <a:t>重视“教师引导的师生对话</a:t>
            </a:r>
            <a:r>
              <a:rPr lang="en-US" altLang="zh-CN" sz="2400">
                <a:solidFill>
                  <a:schemeClr val="bg1"/>
                </a:solidFill>
                <a:latin typeface="微软雅黑" pitchFamily="34" charset="-122"/>
                <a:ea typeface="微软雅黑" pitchFamily="34" charset="-122"/>
              </a:rPr>
              <a:t>”</a:t>
            </a:r>
            <a:br>
              <a:rPr lang="en-US" altLang="zh-CN" sz="2400">
                <a:solidFill>
                  <a:schemeClr val="bg1"/>
                </a:solidFill>
                <a:latin typeface="微软雅黑" pitchFamily="34" charset="-122"/>
                <a:ea typeface="微软雅黑" pitchFamily="34" charset="-122"/>
              </a:rPr>
            </a:br>
            <a:r>
              <a:rPr lang="en-US" altLang="zh-CN" sz="2400">
                <a:solidFill>
                  <a:schemeClr val="bg1"/>
                </a:solidFill>
                <a:latin typeface="微软雅黑" pitchFamily="34" charset="-122"/>
                <a:ea typeface="微软雅黑" pitchFamily="34" charset="-122"/>
              </a:rPr>
              <a:t>(2)</a:t>
            </a:r>
            <a:r>
              <a:rPr lang="zh-CN" altLang="en-US" sz="2400">
                <a:solidFill>
                  <a:schemeClr val="bg1"/>
                </a:solidFill>
                <a:latin typeface="微软雅黑" pitchFamily="34" charset="-122"/>
                <a:ea typeface="微软雅黑" pitchFamily="34" charset="-122"/>
              </a:rPr>
              <a:t>重视“邻座学生的俩俩对话</a:t>
            </a:r>
            <a:r>
              <a:rPr lang="en-US" altLang="zh-CN" sz="2400">
                <a:solidFill>
                  <a:schemeClr val="bg1"/>
                </a:solidFill>
                <a:latin typeface="微软雅黑" pitchFamily="34" charset="-122"/>
                <a:ea typeface="微软雅黑" pitchFamily="34" charset="-122"/>
              </a:rPr>
              <a:t>“</a:t>
            </a:r>
            <a:r>
              <a:rPr lang="zh-CN" altLang="en-US" sz="2400">
                <a:solidFill>
                  <a:schemeClr val="bg1"/>
                </a:solidFill>
                <a:latin typeface="微软雅黑" pitchFamily="34" charset="-122"/>
                <a:ea typeface="微软雅黑" pitchFamily="34" charset="-122"/>
              </a:rPr>
              <a:t> </a:t>
            </a:r>
            <a:r>
              <a:rPr lang="en-US" altLang="zh-CN" sz="2400">
                <a:solidFill>
                  <a:schemeClr val="bg1"/>
                </a:solidFill>
                <a:latin typeface="微软雅黑" pitchFamily="34" charset="-122"/>
                <a:ea typeface="微软雅黑" pitchFamily="34" charset="-122"/>
              </a:rPr>
              <a:t/>
            </a:r>
            <a:br>
              <a:rPr lang="en-US" altLang="zh-CN" sz="2400">
                <a:solidFill>
                  <a:schemeClr val="bg1"/>
                </a:solidFill>
                <a:latin typeface="微软雅黑" pitchFamily="34" charset="-122"/>
                <a:ea typeface="微软雅黑" pitchFamily="34" charset="-122"/>
              </a:rPr>
            </a:br>
            <a:r>
              <a:rPr lang="en-US" altLang="zh-CN" sz="2400">
                <a:solidFill>
                  <a:schemeClr val="bg1"/>
                </a:solidFill>
                <a:latin typeface="微软雅黑" pitchFamily="34" charset="-122"/>
                <a:ea typeface="微软雅黑" pitchFamily="34" charset="-122"/>
              </a:rPr>
              <a:t>(3)</a:t>
            </a:r>
            <a:r>
              <a:rPr lang="zh-CN" altLang="en-US" sz="2400">
                <a:solidFill>
                  <a:schemeClr val="bg1"/>
                </a:solidFill>
                <a:latin typeface="微软雅黑" pitchFamily="34" charset="-122"/>
                <a:ea typeface="微软雅黑" pitchFamily="34" charset="-122"/>
              </a:rPr>
              <a:t>重视“扩展听读”</a:t>
            </a:r>
            <a:endParaRPr lang="zh-CN" altLang="en-US" sz="240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7"/>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9" name="任意多边形 8"/>
          <p:cNvSpPr/>
          <p:nvPr/>
        </p:nvSpPr>
        <p:spPr>
          <a:xfrm>
            <a:off x="2994025" y="2487613"/>
            <a:ext cx="3751263" cy="3751262"/>
          </a:xfrm>
          <a:custGeom>
            <a:avLst/>
            <a:gdLst>
              <a:gd name="connsiteX0" fmla="*/ 1875088 w 3750176"/>
              <a:gd name="connsiteY0" fmla="*/ 0 h 3750176"/>
              <a:gd name="connsiteX1" fmla="*/ 3498962 w 3750176"/>
              <a:gd name="connsiteY1" fmla="*/ 937544 h 3750176"/>
              <a:gd name="connsiteX2" fmla="*/ 3498962 w 3750176"/>
              <a:gd name="connsiteY2" fmla="*/ 2812632 h 3750176"/>
              <a:gd name="connsiteX3" fmla="*/ 1875088 w 3750176"/>
              <a:gd name="connsiteY3" fmla="*/ 1875088 h 3750176"/>
              <a:gd name="connsiteX4" fmla="*/ 1875088 w 3750176"/>
              <a:gd name="connsiteY4" fmla="*/ 0 h 375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176" h="3750176">
                <a:moveTo>
                  <a:pt x="1875088" y="0"/>
                </a:moveTo>
                <a:cubicBezTo>
                  <a:pt x="2544992" y="0"/>
                  <a:pt x="3164010" y="357390"/>
                  <a:pt x="3498962" y="937544"/>
                </a:cubicBezTo>
                <a:cubicBezTo>
                  <a:pt x="3833914" y="1517698"/>
                  <a:pt x="3833914" y="2232478"/>
                  <a:pt x="3498962" y="2812632"/>
                </a:cubicBezTo>
                <a:lnTo>
                  <a:pt x="1875088" y="1875088"/>
                </a:lnTo>
                <a:lnTo>
                  <a:pt x="1875088" y="0"/>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2074495" tIns="727557" rIns="474420" bIns="1843681" spcCol="1270" anchor="ctr"/>
          <a:lstStyle/>
          <a:p>
            <a:pPr algn="ctr" defTabSz="1244600" fontAlgn="auto">
              <a:lnSpc>
                <a:spcPct val="90000"/>
              </a:lnSpc>
              <a:spcAft>
                <a:spcPct val="35000"/>
              </a:spcAft>
              <a:defRPr/>
            </a:pPr>
            <a:r>
              <a:rPr lang="zh-CN" altLang="en-US" sz="2800" dirty="0">
                <a:latin typeface="微软雅黑" pitchFamily="34" charset="-122"/>
                <a:ea typeface="微软雅黑" pitchFamily="34" charset="-122"/>
              </a:rPr>
              <a:t>生生</a:t>
            </a:r>
            <a:endParaRPr lang="en-US" altLang="zh-CN" sz="2800" dirty="0">
              <a:latin typeface="微软雅黑" pitchFamily="34" charset="-122"/>
              <a:ea typeface="微软雅黑" pitchFamily="34" charset="-122"/>
            </a:endParaRPr>
          </a:p>
          <a:p>
            <a:pPr algn="ctr" defTabSz="1244600" fontAlgn="auto">
              <a:lnSpc>
                <a:spcPct val="90000"/>
              </a:lnSpc>
              <a:spcAft>
                <a:spcPct val="35000"/>
              </a:spcAft>
              <a:defRPr/>
            </a:pPr>
            <a:r>
              <a:rPr lang="zh-CN" altLang="en-US" sz="2800" dirty="0">
                <a:latin typeface="微软雅黑" pitchFamily="34" charset="-122"/>
                <a:ea typeface="微软雅黑" pitchFamily="34" charset="-122"/>
              </a:rPr>
              <a:t>交际</a:t>
            </a:r>
          </a:p>
        </p:txBody>
      </p:sp>
      <p:sp>
        <p:nvSpPr>
          <p:cNvPr id="10" name="任意多边形 9"/>
          <p:cNvSpPr/>
          <p:nvPr/>
        </p:nvSpPr>
        <p:spPr>
          <a:xfrm>
            <a:off x="3011488" y="2505075"/>
            <a:ext cx="3749675" cy="3749675"/>
          </a:xfrm>
          <a:custGeom>
            <a:avLst/>
            <a:gdLst>
              <a:gd name="connsiteX0" fmla="*/ 3498962 w 3750176"/>
              <a:gd name="connsiteY0" fmla="*/ 2812632 h 3750176"/>
              <a:gd name="connsiteX1" fmla="*/ 1875088 w 3750176"/>
              <a:gd name="connsiteY1" fmla="*/ 3750176 h 3750176"/>
              <a:gd name="connsiteX2" fmla="*/ 251214 w 3750176"/>
              <a:gd name="connsiteY2" fmla="*/ 2812632 h 3750176"/>
              <a:gd name="connsiteX3" fmla="*/ 1875088 w 3750176"/>
              <a:gd name="connsiteY3" fmla="*/ 1875088 h 3750176"/>
              <a:gd name="connsiteX4" fmla="*/ 3498962 w 3750176"/>
              <a:gd name="connsiteY4" fmla="*/ 2812632 h 375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176" h="3750176">
                <a:moveTo>
                  <a:pt x="3498962" y="2812632"/>
                </a:moveTo>
                <a:cubicBezTo>
                  <a:pt x="3164010" y="3392786"/>
                  <a:pt x="2544993" y="3750176"/>
                  <a:pt x="1875088" y="3750176"/>
                </a:cubicBezTo>
                <a:cubicBezTo>
                  <a:pt x="1205184" y="3750176"/>
                  <a:pt x="586166" y="3392786"/>
                  <a:pt x="251214" y="2812632"/>
                </a:cubicBezTo>
                <a:lnTo>
                  <a:pt x="1875088" y="1875088"/>
                </a:lnTo>
                <a:lnTo>
                  <a:pt x="3498962" y="2812632"/>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1062394" tIns="2401743" rIns="1062394" bIns="258785" spcCol="1270" anchor="ctr"/>
          <a:lstStyle/>
          <a:p>
            <a:pPr algn="ctr" defTabSz="1244600" fontAlgn="auto">
              <a:lnSpc>
                <a:spcPct val="90000"/>
              </a:lnSpc>
              <a:spcAft>
                <a:spcPct val="35000"/>
              </a:spcAft>
              <a:defRPr/>
            </a:pPr>
            <a:r>
              <a:rPr lang="zh-CN" altLang="en-US" sz="2800" dirty="0">
                <a:latin typeface="微软雅黑" pitchFamily="34" charset="-122"/>
                <a:ea typeface="微软雅黑" pitchFamily="34" charset="-122"/>
              </a:rPr>
              <a:t>扩展</a:t>
            </a:r>
            <a:endParaRPr lang="en-US" altLang="zh-CN" sz="2800" dirty="0">
              <a:latin typeface="微软雅黑" pitchFamily="34" charset="-122"/>
              <a:ea typeface="微软雅黑" pitchFamily="34" charset="-122"/>
            </a:endParaRPr>
          </a:p>
          <a:p>
            <a:pPr algn="ctr" defTabSz="1244600" fontAlgn="auto">
              <a:lnSpc>
                <a:spcPct val="90000"/>
              </a:lnSpc>
              <a:spcAft>
                <a:spcPct val="35000"/>
              </a:spcAft>
              <a:defRPr/>
            </a:pPr>
            <a:r>
              <a:rPr lang="zh-CN" altLang="en-US" sz="2800" dirty="0">
                <a:latin typeface="微软雅黑" pitchFamily="34" charset="-122"/>
                <a:ea typeface="微软雅黑" pitchFamily="34" charset="-122"/>
              </a:rPr>
              <a:t>听读</a:t>
            </a:r>
          </a:p>
        </p:txBody>
      </p:sp>
      <p:sp>
        <p:nvSpPr>
          <p:cNvPr id="11" name="任意多边形 10"/>
          <p:cNvSpPr/>
          <p:nvPr/>
        </p:nvSpPr>
        <p:spPr>
          <a:xfrm>
            <a:off x="2984500" y="2473325"/>
            <a:ext cx="3751263" cy="3751263"/>
          </a:xfrm>
          <a:custGeom>
            <a:avLst/>
            <a:gdLst>
              <a:gd name="connsiteX0" fmla="*/ 251214 w 3750176"/>
              <a:gd name="connsiteY0" fmla="*/ 2812632 h 3750176"/>
              <a:gd name="connsiteX1" fmla="*/ 251214 w 3750176"/>
              <a:gd name="connsiteY1" fmla="*/ 937544 h 3750176"/>
              <a:gd name="connsiteX2" fmla="*/ 1875088 w 3750176"/>
              <a:gd name="connsiteY2" fmla="*/ 0 h 3750176"/>
              <a:gd name="connsiteX3" fmla="*/ 1875088 w 3750176"/>
              <a:gd name="connsiteY3" fmla="*/ 1875088 h 3750176"/>
              <a:gd name="connsiteX4" fmla="*/ 251214 w 3750176"/>
              <a:gd name="connsiteY4" fmla="*/ 2812632 h 375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176" h="3750176">
                <a:moveTo>
                  <a:pt x="251214" y="2812632"/>
                </a:moveTo>
                <a:cubicBezTo>
                  <a:pt x="-83738" y="2232478"/>
                  <a:pt x="-83738" y="1517698"/>
                  <a:pt x="251214" y="937544"/>
                </a:cubicBezTo>
                <a:cubicBezTo>
                  <a:pt x="586166" y="357390"/>
                  <a:pt x="1205183" y="0"/>
                  <a:pt x="1875088" y="0"/>
                </a:cubicBezTo>
                <a:lnTo>
                  <a:pt x="1875088" y="1875088"/>
                </a:lnTo>
                <a:lnTo>
                  <a:pt x="251214" y="2812632"/>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437364" tIns="772202" rIns="2111551" bIns="1799036" spcCol="1270" anchor="ctr"/>
          <a:lstStyle/>
          <a:p>
            <a:pPr algn="ctr" defTabSz="1244600" fontAlgn="auto">
              <a:lnSpc>
                <a:spcPct val="90000"/>
              </a:lnSpc>
              <a:spcAft>
                <a:spcPct val="35000"/>
              </a:spcAft>
              <a:defRPr/>
            </a:pPr>
            <a:r>
              <a:rPr lang="zh-CN" altLang="en-US" sz="2800" dirty="0">
                <a:latin typeface="微软雅黑" pitchFamily="34" charset="-122"/>
                <a:ea typeface="微软雅黑" pitchFamily="34" charset="-122"/>
              </a:rPr>
              <a:t>师生</a:t>
            </a:r>
            <a:endParaRPr lang="en-US" altLang="zh-CN" sz="2800" dirty="0">
              <a:latin typeface="微软雅黑" pitchFamily="34" charset="-122"/>
              <a:ea typeface="微软雅黑" pitchFamily="34" charset="-122"/>
            </a:endParaRPr>
          </a:p>
          <a:p>
            <a:pPr algn="ctr" defTabSz="1244600" fontAlgn="auto">
              <a:lnSpc>
                <a:spcPct val="90000"/>
              </a:lnSpc>
              <a:spcAft>
                <a:spcPct val="35000"/>
              </a:spcAft>
              <a:defRPr/>
            </a:pPr>
            <a:r>
              <a:rPr lang="zh-CN" altLang="en-US" sz="2800" dirty="0">
                <a:latin typeface="微软雅黑" pitchFamily="34" charset="-122"/>
                <a:ea typeface="微软雅黑" pitchFamily="34" charset="-122"/>
              </a:rPr>
              <a:t>交际</a:t>
            </a:r>
          </a:p>
        </p:txBody>
      </p:sp>
      <p:sp>
        <p:nvSpPr>
          <p:cNvPr id="12" name="任意多边形 11"/>
          <p:cNvSpPr/>
          <p:nvPr/>
        </p:nvSpPr>
        <p:spPr>
          <a:xfrm>
            <a:off x="2981325" y="2492375"/>
            <a:ext cx="3751263" cy="3751263"/>
          </a:xfrm>
          <a:custGeom>
            <a:avLst/>
            <a:gdLst>
              <a:gd name="connsiteX0" fmla="*/ 251214 w 3750176"/>
              <a:gd name="connsiteY0" fmla="*/ 2812632 h 3750176"/>
              <a:gd name="connsiteX1" fmla="*/ 251214 w 3750176"/>
              <a:gd name="connsiteY1" fmla="*/ 937544 h 3750176"/>
              <a:gd name="connsiteX2" fmla="*/ 1875088 w 3750176"/>
              <a:gd name="connsiteY2" fmla="*/ 0 h 3750176"/>
              <a:gd name="connsiteX3" fmla="*/ 1875088 w 3750176"/>
              <a:gd name="connsiteY3" fmla="*/ 1875088 h 3750176"/>
              <a:gd name="connsiteX4" fmla="*/ 251214 w 3750176"/>
              <a:gd name="connsiteY4" fmla="*/ 2812632 h 375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0176" h="3750176">
                <a:moveTo>
                  <a:pt x="251214" y="2812632"/>
                </a:moveTo>
                <a:cubicBezTo>
                  <a:pt x="-83738" y="2232478"/>
                  <a:pt x="-83738" y="1517698"/>
                  <a:pt x="251214" y="937544"/>
                </a:cubicBezTo>
                <a:cubicBezTo>
                  <a:pt x="586166" y="357390"/>
                  <a:pt x="1205183" y="0"/>
                  <a:pt x="1875088" y="0"/>
                </a:cubicBezTo>
                <a:lnTo>
                  <a:pt x="1875088" y="1875088"/>
                </a:lnTo>
                <a:lnTo>
                  <a:pt x="251214" y="2812632"/>
                </a:lnTo>
                <a:close/>
              </a:path>
            </a:pathLst>
          </a:custGeom>
          <a:solidFill>
            <a:schemeClr val="accent6">
              <a:lumMod val="40000"/>
              <a:lumOff val="60000"/>
            </a:schemeClr>
          </a:solidFill>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437364" tIns="772202" rIns="2111551" bIns="1799036" spcCol="1270" anchor="ctr"/>
          <a:lstStyle/>
          <a:p>
            <a:pPr algn="ctr" defTabSz="1244600" fontAlgn="auto">
              <a:lnSpc>
                <a:spcPct val="90000"/>
              </a:lnSpc>
              <a:spcAft>
                <a:spcPct val="35000"/>
              </a:spcAft>
              <a:defRPr/>
            </a:pPr>
            <a:r>
              <a:rPr lang="zh-CN" altLang="en-US" sz="2800" dirty="0">
                <a:latin typeface="微软雅黑" pitchFamily="34" charset="-122"/>
                <a:ea typeface="微软雅黑" pitchFamily="34" charset="-122"/>
              </a:rPr>
              <a:t>师生</a:t>
            </a:r>
            <a:endParaRPr lang="en-US" altLang="zh-CN" sz="2800" dirty="0">
              <a:latin typeface="微软雅黑" pitchFamily="34" charset="-122"/>
              <a:ea typeface="微软雅黑" pitchFamily="34" charset="-122"/>
            </a:endParaRPr>
          </a:p>
          <a:p>
            <a:pPr algn="ctr" defTabSz="1244600" fontAlgn="auto">
              <a:lnSpc>
                <a:spcPct val="90000"/>
              </a:lnSpc>
              <a:spcAft>
                <a:spcPct val="35000"/>
              </a:spcAft>
              <a:defRPr/>
            </a:pPr>
            <a:r>
              <a:rPr lang="zh-CN" altLang="en-US" sz="2800" dirty="0">
                <a:latin typeface="微软雅黑" pitchFamily="34" charset="-122"/>
                <a:ea typeface="微软雅黑" pitchFamily="34" charset="-122"/>
              </a:rPr>
              <a:t>交际</a:t>
            </a:r>
          </a:p>
        </p:txBody>
      </p:sp>
      <p:sp>
        <p:nvSpPr>
          <p:cNvPr id="39943" name="标题 1"/>
          <p:cNvSpPr>
            <a:spLocks noGrp="1"/>
          </p:cNvSpPr>
          <p:nvPr>
            <p:ph type="title"/>
          </p:nvPr>
        </p:nvSpPr>
        <p:spPr>
          <a:xfrm>
            <a:off x="577850" y="1484313"/>
            <a:ext cx="7739063" cy="1081087"/>
          </a:xfrm>
        </p:spPr>
        <p:txBody>
          <a:bodyPr/>
          <a:lstStyle/>
          <a:p>
            <a:pPr eaLnBrk="1" hangingPunct="1"/>
            <a:r>
              <a:rPr lang="zh-CN" altLang="en-US" sz="2800" b="1" smtClean="0">
                <a:solidFill>
                  <a:schemeClr val="bg1"/>
                </a:solidFill>
                <a:latin typeface="微软雅黑" pitchFamily="34" charset="-122"/>
                <a:ea typeface="微软雅黑" pitchFamily="34" charset="-122"/>
              </a:rPr>
              <a:t>跨越式英语“交际型教学模式”的实施要领</a:t>
            </a:r>
            <a:r>
              <a:rPr lang="en-US" altLang="zh-CN" sz="2800" b="1" smtClean="0">
                <a:solidFill>
                  <a:schemeClr val="bg1"/>
                </a:solidFill>
                <a:latin typeface="微软雅黑" pitchFamily="34" charset="-122"/>
                <a:ea typeface="微软雅黑" pitchFamily="34" charset="-122"/>
              </a:rPr>
              <a:t/>
            </a:r>
            <a:br>
              <a:rPr lang="en-US" altLang="zh-CN" sz="2800" b="1" smtClean="0">
                <a:solidFill>
                  <a:schemeClr val="bg1"/>
                </a:solidFill>
                <a:latin typeface="微软雅黑" pitchFamily="34" charset="-122"/>
                <a:ea typeface="微软雅黑" pitchFamily="34" charset="-122"/>
              </a:rPr>
            </a:br>
            <a:r>
              <a:rPr lang="en-US" altLang="zh-CN" sz="2800" b="1" smtClean="0">
                <a:solidFill>
                  <a:schemeClr val="bg1"/>
                </a:solidFill>
                <a:latin typeface="微软雅黑" pitchFamily="34" charset="-122"/>
                <a:ea typeface="微软雅黑" pitchFamily="34" charset="-122"/>
              </a:rPr>
              <a:t>——</a:t>
            </a:r>
            <a:r>
              <a:rPr lang="zh-CN" altLang="en-US" b="1" smtClean="0">
                <a:solidFill>
                  <a:srgbClr val="FFFF00"/>
                </a:solidFill>
                <a:latin typeface="微软雅黑" pitchFamily="34" charset="-122"/>
                <a:ea typeface="微软雅黑" pitchFamily="34" charset="-122"/>
              </a:rPr>
              <a:t>三大教学活动</a:t>
            </a:r>
            <a:endParaRPr lang="en-US" b="1" smtClean="0">
              <a:solidFill>
                <a:srgbClr val="FFFF00"/>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p:txBody>
          <a:bodyPr rtlCol="0">
            <a:normAutofit/>
          </a:bodyPr>
          <a:lstStyle/>
          <a:p>
            <a:pPr eaLnBrk="1" fontAlgn="auto" hangingPunct="1">
              <a:spcAft>
                <a:spcPts val="0"/>
              </a:spcAft>
              <a:defRPr/>
            </a:pPr>
            <a:r>
              <a:rPr lang="zh-CN" altLang="en-US" sz="3600" b="1" dirty="0" smtClean="0">
                <a:latin typeface="微软雅黑" pitchFamily="34" charset="-122"/>
                <a:ea typeface="微软雅黑" pitchFamily="34" charset="-122"/>
              </a:rPr>
              <a:t>师生交际</a:t>
            </a:r>
            <a:r>
              <a:rPr lang="zh-CN" altLang="en-US" sz="3600" dirty="0" smtClean="0">
                <a:latin typeface="微软雅黑" pitchFamily="34" charset="-122"/>
                <a:ea typeface="微软雅黑" pitchFamily="34" charset="-122"/>
              </a:rPr>
              <a:t>：</a:t>
            </a:r>
            <a:endParaRPr lang="en-US" altLang="zh-CN" sz="3600" dirty="0">
              <a:latin typeface="微软雅黑" pitchFamily="34" charset="-122"/>
              <a:ea typeface="微软雅黑" pitchFamily="34" charset="-122"/>
            </a:endParaRPr>
          </a:p>
          <a:p>
            <a:pPr marL="0" indent="0" eaLnBrk="1" fontAlgn="auto" hangingPunct="1">
              <a:spcAft>
                <a:spcPts val="0"/>
              </a:spcAft>
              <a:buFont typeface="Arial" pitchFamily="34" charset="0"/>
              <a:buNone/>
              <a:defRPr/>
            </a:pPr>
            <a:r>
              <a:rPr kumimoji="1" lang="en-US" altLang="zh-CN" dirty="0" smtClean="0">
                <a:solidFill>
                  <a:srgbClr val="FFFF00"/>
                </a:solidFill>
                <a:latin typeface="微软雅黑" pitchFamily="34" charset="-122"/>
                <a:ea typeface="微软雅黑" pitchFamily="34" charset="-122"/>
              </a:rPr>
              <a:t>	</a:t>
            </a:r>
            <a:r>
              <a:rPr kumimoji="1" lang="zh-CN" altLang="en-US" dirty="0" smtClean="0">
                <a:solidFill>
                  <a:srgbClr val="FFFF00"/>
                </a:solidFill>
                <a:latin typeface="微软雅黑" pitchFamily="34" charset="-122"/>
                <a:ea typeface="微软雅黑" pitchFamily="34" charset="-122"/>
              </a:rPr>
              <a:t>“点面结合”、“抓两头带中间”</a:t>
            </a:r>
          </a:p>
          <a:p>
            <a:pPr indent="0" eaLnBrk="1" fontAlgn="auto" hangingPunct="1">
              <a:spcAft>
                <a:spcPts val="0"/>
              </a:spcAft>
              <a:buFont typeface="Arial" pitchFamily="34" charset="0"/>
              <a:buNone/>
              <a:defRPr/>
            </a:pPr>
            <a:endParaRPr lang="en-US" altLang="zh-CN" sz="1400" dirty="0" smtClean="0">
              <a:latin typeface="微软雅黑" pitchFamily="34" charset="-122"/>
              <a:ea typeface="微软雅黑" pitchFamily="34" charset="-122"/>
            </a:endParaRPr>
          </a:p>
          <a:p>
            <a:pPr indent="0" eaLnBrk="1" fontAlgn="auto" hangingPunct="1">
              <a:spcAft>
                <a:spcPts val="0"/>
              </a:spcAft>
              <a:buFont typeface="Arial" pitchFamily="34" charset="0"/>
              <a:buNone/>
              <a:defRPr/>
            </a:pPr>
            <a:endParaRPr lang="zh-CN" altLang="en-US" sz="700" dirty="0" smtClean="0">
              <a:latin typeface="微软雅黑" pitchFamily="34" charset="-122"/>
              <a:ea typeface="微软雅黑" pitchFamily="34" charset="-122"/>
            </a:endParaRPr>
          </a:p>
          <a:p>
            <a:pPr lvl="1" eaLnBrk="1" fontAlgn="auto" hangingPunct="1">
              <a:spcAft>
                <a:spcPts val="0"/>
              </a:spcAft>
              <a:defRPr/>
            </a:pPr>
            <a:r>
              <a:rPr lang="zh-CN" altLang="en-US" sz="3200" dirty="0" smtClean="0">
                <a:latin typeface="微软雅黑" pitchFamily="34" charset="-122"/>
                <a:ea typeface="微软雅黑" pitchFamily="34" charset="-122"/>
              </a:rPr>
              <a:t>做到“新知与旧知结合”</a:t>
            </a:r>
          </a:p>
          <a:p>
            <a:pPr lvl="1" eaLnBrk="1" fontAlgn="auto" hangingPunct="1">
              <a:spcAft>
                <a:spcPts val="0"/>
              </a:spcAft>
              <a:defRPr/>
            </a:pPr>
            <a:r>
              <a:rPr lang="zh-CN" altLang="en-US" sz="3200" dirty="0" smtClean="0">
                <a:latin typeface="微软雅黑" pitchFamily="34" charset="-122"/>
                <a:ea typeface="微软雅黑" pitchFamily="34" charset="-122"/>
              </a:rPr>
              <a:t>做到“语言与生活结合” </a:t>
            </a:r>
          </a:p>
          <a:p>
            <a:pPr lvl="1" eaLnBrk="1" fontAlgn="auto" hangingPunct="1">
              <a:spcAft>
                <a:spcPts val="0"/>
              </a:spcAft>
              <a:defRPr/>
            </a:pPr>
            <a:r>
              <a:rPr lang="zh-CN" altLang="en-US" sz="3200" dirty="0" smtClean="0">
                <a:latin typeface="微软雅黑" pitchFamily="34" charset="-122"/>
                <a:ea typeface="微软雅黑" pitchFamily="34" charset="-122"/>
              </a:rPr>
              <a:t>做到“分层次、有递进” </a:t>
            </a:r>
            <a:endParaRPr lang="en-US" altLang="zh-CN" sz="3200" dirty="0" smtClean="0">
              <a:latin typeface="微软雅黑" pitchFamily="34" charset="-122"/>
              <a:ea typeface="微软雅黑" pitchFamily="34" charset="-122"/>
            </a:endParaRPr>
          </a:p>
        </p:txBody>
      </p:sp>
      <p:sp>
        <p:nvSpPr>
          <p:cNvPr id="3" name="同侧圆角矩形 2"/>
          <p:cNvSpPr/>
          <p:nvPr/>
        </p:nvSpPr>
        <p:spPr bwMode="auto">
          <a:xfrm>
            <a:off x="5380038" y="809625"/>
            <a:ext cx="3208337" cy="1046163"/>
          </a:xfrm>
          <a:prstGeom prst="round2SameRect">
            <a:avLst/>
          </a:prstGeom>
          <a:solidFill>
            <a:srgbClr val="E8E8E8"/>
          </a:solidFill>
          <a:ln w="38100" cap="flat" cmpd="sng" algn="ctr">
            <a:solidFill>
              <a:srgbClr val="FFC000"/>
            </a:solidFill>
            <a:prstDash val="solid"/>
            <a:round/>
            <a:headEnd type="none" w="med" len="med"/>
            <a:tailEnd type="none" w="med" len="med"/>
          </a:ln>
          <a:extLst/>
        </p:spPr>
        <p:txBody>
          <a:bodyPr/>
          <a:lstStyle/>
          <a:p>
            <a:pPr>
              <a:defRPr/>
            </a:pPr>
            <a:r>
              <a:rPr lang="zh-CN" altLang="en-US" sz="2400" b="1" dirty="0">
                <a:latin typeface="微软雅黑" pitchFamily="34" charset="-122"/>
                <a:ea typeface="微软雅黑" pitchFamily="34" charset="-122"/>
              </a:rPr>
              <a:t>案例中的师生交际是怎么做的？</a:t>
            </a:r>
            <a:endParaRPr lang="en-US" altLang="zh-CN" sz="2400" b="1" dirty="0">
              <a:latin typeface="微软雅黑" pitchFamily="34" charset="-122"/>
              <a:ea typeface="微软雅黑" pitchFamily="34" charset="-122"/>
            </a:endParaRPr>
          </a:p>
        </p:txBody>
      </p:sp>
      <p:sp>
        <p:nvSpPr>
          <p:cNvPr id="40964" name="矩形 7"/>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fade">
                                      <p:cBhvr>
                                        <p:cTn id="2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2"/>
          <p:cNvSpPr>
            <a:spLocks noGrp="1"/>
          </p:cNvSpPr>
          <p:nvPr>
            <p:ph idx="1"/>
          </p:nvPr>
        </p:nvSpPr>
        <p:spPr>
          <a:xfrm>
            <a:off x="457200" y="1412875"/>
            <a:ext cx="8435975" cy="4997450"/>
          </a:xfrm>
        </p:spPr>
        <p:txBody>
          <a:bodyPr/>
          <a:lstStyle/>
          <a:p>
            <a:pPr marL="0" indent="0">
              <a:spcBef>
                <a:spcPct val="0"/>
              </a:spcBef>
              <a:buFont typeface="Arial" pitchFamily="34" charset="0"/>
              <a:buNone/>
            </a:pPr>
            <a:r>
              <a:rPr lang="zh-CN" altLang="en-US" sz="2400" smtClean="0">
                <a:latin typeface="微软雅黑" pitchFamily="34" charset="-122"/>
                <a:ea typeface="微软雅黑" pitchFamily="34" charset="-122"/>
              </a:rPr>
              <a:t> 案例：小学一年级英语 </a:t>
            </a:r>
            <a:r>
              <a:rPr lang="en-US" altLang="zh-CN" sz="2400" smtClean="0">
                <a:latin typeface="Times New Roman" pitchFamily="18" charset="0"/>
                <a:ea typeface="微软雅黑" pitchFamily="34" charset="-122"/>
                <a:cs typeface="Times New Roman" pitchFamily="18" charset="0"/>
              </a:rPr>
              <a:t>Unit 4 Color</a:t>
            </a:r>
            <a:r>
              <a:rPr lang="en-US" altLang="zh-CN" sz="2400" smtClean="0">
                <a:latin typeface="微软雅黑" pitchFamily="34" charset="-122"/>
                <a:ea typeface="微软雅黑" pitchFamily="34" charset="-122"/>
                <a:cs typeface="Times New Roman" pitchFamily="18" charset="0"/>
              </a:rPr>
              <a:t>(</a:t>
            </a:r>
            <a:r>
              <a:rPr lang="zh-CN" altLang="en-US" sz="2400" smtClean="0">
                <a:latin typeface="微软雅黑" pitchFamily="34" charset="-122"/>
                <a:ea typeface="微软雅黑" pitchFamily="34" charset="-122"/>
                <a:cs typeface="Times New Roman" pitchFamily="18" charset="0"/>
              </a:rPr>
              <a:t>北京昌平城关小学，</a:t>
            </a:r>
            <a:r>
              <a:rPr lang="zh-CN" altLang="en-US" sz="2400" smtClean="0">
                <a:solidFill>
                  <a:srgbClr val="FF0000"/>
                </a:solidFill>
                <a:latin typeface="微软雅黑" pitchFamily="34" charset="-122"/>
                <a:ea typeface="微软雅黑" pitchFamily="34" charset="-122"/>
                <a:cs typeface="Times New Roman" pitchFamily="18" charset="0"/>
              </a:rPr>
              <a:t>李燕昆</a:t>
            </a:r>
            <a:r>
              <a:rPr lang="zh-CN" altLang="en-US" sz="2400" smtClean="0">
                <a:latin typeface="微软雅黑" pitchFamily="34" charset="-122"/>
                <a:ea typeface="微软雅黑" pitchFamily="34" charset="-122"/>
                <a:cs typeface="Times New Roman" pitchFamily="18" charset="0"/>
              </a:rPr>
              <a:t>老师</a:t>
            </a:r>
            <a:r>
              <a:rPr lang="en-US" altLang="zh-CN" sz="2400" smtClean="0">
                <a:latin typeface="微软雅黑" pitchFamily="34" charset="-122"/>
                <a:ea typeface="微软雅黑" pitchFamily="34" charset="-122"/>
                <a:cs typeface="Times New Roman" pitchFamily="18" charset="0"/>
              </a:rPr>
              <a:t>)</a:t>
            </a:r>
          </a:p>
          <a:p>
            <a:pPr marL="0" indent="0">
              <a:spcBef>
                <a:spcPct val="0"/>
              </a:spcBef>
              <a:buFont typeface="Arial" pitchFamily="34" charset="0"/>
              <a:buNone/>
            </a:pPr>
            <a:r>
              <a:rPr lang="zh-CN" altLang="en-US" sz="2400" smtClean="0">
                <a:latin typeface="微软雅黑" pitchFamily="34" charset="-122"/>
                <a:ea typeface="微软雅黑" pitchFamily="34" charset="-122"/>
                <a:cs typeface="Times New Roman" pitchFamily="18" charset="0"/>
              </a:rPr>
              <a:t>在这节有关</a:t>
            </a:r>
            <a:r>
              <a:rPr lang="zh-CN" altLang="en-US" sz="2400" b="1" smtClean="0">
                <a:solidFill>
                  <a:srgbClr val="00B0F0"/>
                </a:solidFill>
                <a:latin typeface="微软雅黑" pitchFamily="34" charset="-122"/>
                <a:ea typeface="微软雅黑" pitchFamily="34" charset="-122"/>
                <a:cs typeface="Times New Roman" pitchFamily="18" charset="0"/>
              </a:rPr>
              <a:t>颜色</a:t>
            </a:r>
            <a:r>
              <a:rPr lang="zh-CN" altLang="en-US" sz="2400" smtClean="0">
                <a:latin typeface="微软雅黑" pitchFamily="34" charset="-122"/>
                <a:ea typeface="微软雅黑" pitchFamily="34" charset="-122"/>
                <a:cs typeface="Times New Roman" pitchFamily="18" charset="0"/>
              </a:rPr>
              <a:t>的课中，师生对话内容分成三个层次：</a:t>
            </a:r>
          </a:p>
          <a:p>
            <a:pPr marL="0" indent="0">
              <a:spcBef>
                <a:spcPct val="0"/>
              </a:spcBef>
              <a:buFont typeface="Arial" pitchFamily="34" charset="0"/>
              <a:buNone/>
            </a:pPr>
            <a:r>
              <a:rPr lang="zh-CN" altLang="en-US" sz="2400" b="1" smtClean="0">
                <a:solidFill>
                  <a:srgbClr val="FF0000"/>
                </a:solidFill>
                <a:latin typeface="微软雅黑" pitchFamily="34" charset="-122"/>
                <a:ea typeface="微软雅黑" pitchFamily="34" charset="-122"/>
                <a:cs typeface="Times New Roman" pitchFamily="18" charset="0"/>
              </a:rPr>
              <a:t>层次１</a:t>
            </a:r>
            <a:r>
              <a:rPr lang="en-US" altLang="zh-CN" sz="2400" smtClean="0">
                <a:latin typeface="微软雅黑" pitchFamily="34" charset="-122"/>
                <a:ea typeface="微软雅黑" pitchFamily="34" charset="-122"/>
                <a:cs typeface="Times New Roman" pitchFamily="18" charset="0"/>
              </a:rPr>
              <a:t>——</a:t>
            </a:r>
            <a:r>
              <a:rPr lang="zh-CN" altLang="en-US" sz="2400" smtClean="0">
                <a:latin typeface="微软雅黑" pitchFamily="34" charset="-122"/>
                <a:ea typeface="微软雅黑" pitchFamily="34" charset="-122"/>
                <a:cs typeface="Times New Roman" pitchFamily="18" charset="0"/>
              </a:rPr>
              <a:t>教师手拿颜色卡片通过下列对话教颜色词语：</a:t>
            </a:r>
            <a:r>
              <a:rPr lang="zh-CN" altLang="en-US" sz="2400" b="1" smtClean="0">
                <a:solidFill>
                  <a:srgbClr val="00B0F0"/>
                </a:solidFill>
                <a:latin typeface="Times New Roman" pitchFamily="18" charset="0"/>
                <a:ea typeface="微软雅黑" pitchFamily="34" charset="-122"/>
                <a:cs typeface="Times New Roman" pitchFamily="18" charset="0"/>
              </a:rPr>
              <a:t>“</a:t>
            </a:r>
            <a:r>
              <a:rPr lang="en-US" altLang="zh-CN" sz="2400" b="1" smtClean="0">
                <a:solidFill>
                  <a:srgbClr val="00B0F0"/>
                </a:solidFill>
                <a:latin typeface="Times New Roman" pitchFamily="18" charset="0"/>
                <a:ea typeface="微软雅黑" pitchFamily="34" charset="-122"/>
                <a:cs typeface="Times New Roman" pitchFamily="18" charset="0"/>
              </a:rPr>
              <a:t>What color is it? ” </a:t>
            </a:r>
            <a:r>
              <a:rPr lang="zh-CN" altLang="en-US" sz="2400" b="1" smtClean="0">
                <a:solidFill>
                  <a:srgbClr val="00B0F0"/>
                </a:solidFill>
                <a:latin typeface="Times New Roman" pitchFamily="18" charset="0"/>
                <a:ea typeface="微软雅黑" pitchFamily="34" charset="-122"/>
                <a:cs typeface="Times New Roman" pitchFamily="18" charset="0"/>
              </a:rPr>
              <a:t>、“ </a:t>
            </a:r>
            <a:r>
              <a:rPr lang="en-US" altLang="zh-CN" sz="2400" b="1" smtClean="0">
                <a:solidFill>
                  <a:srgbClr val="00B0F0"/>
                </a:solidFill>
                <a:latin typeface="Times New Roman" pitchFamily="18" charset="0"/>
                <a:ea typeface="微软雅黑" pitchFamily="34" charset="-122"/>
                <a:cs typeface="Times New Roman" pitchFamily="18" charset="0"/>
              </a:rPr>
              <a:t>It’s red/ green/ black / white ……</a:t>
            </a:r>
            <a:r>
              <a:rPr lang="zh-CN" altLang="en-US" sz="2400" b="1" smtClean="0">
                <a:solidFill>
                  <a:srgbClr val="00B0F0"/>
                </a:solidFill>
                <a:latin typeface="Times New Roman" pitchFamily="18" charset="0"/>
                <a:ea typeface="微软雅黑" pitchFamily="34" charset="-122"/>
                <a:cs typeface="Times New Roman" pitchFamily="18" charset="0"/>
              </a:rPr>
              <a:t>”</a:t>
            </a:r>
          </a:p>
          <a:p>
            <a:pPr marL="0" indent="0">
              <a:spcBef>
                <a:spcPct val="0"/>
              </a:spcBef>
              <a:buFont typeface="Arial" pitchFamily="34" charset="0"/>
              <a:buNone/>
            </a:pPr>
            <a:r>
              <a:rPr lang="zh-CN" altLang="en-US" sz="2400" b="1" smtClean="0">
                <a:solidFill>
                  <a:srgbClr val="FF0000"/>
                </a:solidFill>
                <a:latin typeface="微软雅黑" pitchFamily="34" charset="-122"/>
                <a:ea typeface="微软雅黑" pitchFamily="34" charset="-122"/>
              </a:rPr>
              <a:t>层次２</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教师手举小汽车、钢笔等卡片通过下列对话使学生了解颜色与事物之间的关系：</a:t>
            </a:r>
            <a:r>
              <a:rPr lang="zh-CN" altLang="en-US" sz="2400" smtClean="0">
                <a:solidFill>
                  <a:srgbClr val="00B0F0"/>
                </a:solidFill>
                <a:latin typeface="微软雅黑" pitchFamily="34" charset="-122"/>
                <a:ea typeface="微软雅黑" pitchFamily="34" charset="-122"/>
              </a:rPr>
              <a:t>“</a:t>
            </a:r>
            <a:r>
              <a:rPr lang="en-US" altLang="zh-CN" sz="2400" b="1" smtClean="0">
                <a:solidFill>
                  <a:srgbClr val="00B0F0"/>
                </a:solidFill>
                <a:latin typeface="Times New Roman" pitchFamily="18" charset="0"/>
                <a:ea typeface="微软雅黑" pitchFamily="34" charset="-122"/>
              </a:rPr>
              <a:t>What’s this?”</a:t>
            </a:r>
            <a:r>
              <a:rPr lang="zh-CN" altLang="en-US" sz="2400" b="1" smtClean="0">
                <a:solidFill>
                  <a:srgbClr val="00B0F0"/>
                </a:solidFill>
                <a:latin typeface="Times New Roman" pitchFamily="18" charset="0"/>
                <a:ea typeface="微软雅黑" pitchFamily="34" charset="-122"/>
              </a:rPr>
              <a:t>、“</a:t>
            </a:r>
            <a:r>
              <a:rPr lang="en-US" altLang="zh-CN" sz="2400" b="1" smtClean="0">
                <a:solidFill>
                  <a:srgbClr val="00B0F0"/>
                </a:solidFill>
                <a:latin typeface="Times New Roman" pitchFamily="18" charset="0"/>
                <a:ea typeface="微软雅黑" pitchFamily="34" charset="-122"/>
              </a:rPr>
              <a:t>It’s a car /a pen ……</a:t>
            </a:r>
            <a:r>
              <a:rPr lang="zh-CN" altLang="en-US" sz="2400" b="1" smtClean="0">
                <a:solidFill>
                  <a:srgbClr val="00B0F0"/>
                </a:solidFill>
                <a:latin typeface="Times New Roman" pitchFamily="18" charset="0"/>
                <a:ea typeface="微软雅黑" pitchFamily="34" charset="-122"/>
              </a:rPr>
              <a:t>” 、“</a:t>
            </a:r>
            <a:r>
              <a:rPr lang="en-US" altLang="zh-CN" sz="2400" b="1" smtClean="0">
                <a:solidFill>
                  <a:srgbClr val="00B0F0"/>
                </a:solidFill>
                <a:latin typeface="Times New Roman" pitchFamily="18" charset="0"/>
                <a:ea typeface="微软雅黑" pitchFamily="34" charset="-122"/>
              </a:rPr>
              <a:t>What color is it?” “It’s a black car /a green pen</a:t>
            </a:r>
            <a:r>
              <a:rPr lang="zh-CN" altLang="en-US" sz="2400" smtClean="0">
                <a:solidFill>
                  <a:srgbClr val="00B0F0"/>
                </a:solidFill>
                <a:latin typeface="Times New Roman" pitchFamily="18" charset="0"/>
                <a:ea typeface="微软雅黑" pitchFamily="34" charset="-122"/>
              </a:rPr>
              <a:t>”</a:t>
            </a:r>
            <a:r>
              <a:rPr lang="en-US" altLang="zh-CN" sz="2400" b="1" smtClean="0">
                <a:solidFill>
                  <a:srgbClr val="00B0F0"/>
                </a:solidFill>
                <a:latin typeface="Times New Roman" pitchFamily="18" charset="0"/>
                <a:ea typeface="微软雅黑" pitchFamily="34" charset="-122"/>
              </a:rPr>
              <a:t> ……</a:t>
            </a:r>
            <a:endParaRPr lang="en-US" altLang="zh-CN" sz="2400" smtClean="0">
              <a:solidFill>
                <a:srgbClr val="00B0F0"/>
              </a:solidFill>
              <a:latin typeface="Times New Roman" pitchFamily="18" charset="0"/>
              <a:ea typeface="微软雅黑" pitchFamily="34" charset="-122"/>
            </a:endParaRPr>
          </a:p>
          <a:p>
            <a:pPr marL="0" indent="0">
              <a:spcBef>
                <a:spcPct val="0"/>
              </a:spcBef>
              <a:buFont typeface="Arial" pitchFamily="34" charset="0"/>
              <a:buNone/>
            </a:pPr>
            <a:r>
              <a:rPr lang="zh-CN" altLang="en-US" sz="2400" smtClean="0">
                <a:latin typeface="Times New Roman" pitchFamily="18" charset="0"/>
                <a:ea typeface="微软雅黑" pitchFamily="34" charset="-122"/>
              </a:rPr>
              <a:t> </a:t>
            </a:r>
            <a:r>
              <a:rPr lang="zh-CN" altLang="en-US" sz="2400" b="1" smtClean="0">
                <a:solidFill>
                  <a:srgbClr val="FF0000"/>
                </a:solidFill>
                <a:latin typeface="微软雅黑" pitchFamily="34" charset="-122"/>
                <a:ea typeface="微软雅黑" pitchFamily="34" charset="-122"/>
              </a:rPr>
              <a:t>层次３</a:t>
            </a:r>
            <a:r>
              <a:rPr lang="en-US" altLang="zh-CN" sz="2400" smtClean="0">
                <a:latin typeface="微软雅黑" pitchFamily="34" charset="-122"/>
                <a:ea typeface="微软雅黑" pitchFamily="34" charset="-122"/>
              </a:rPr>
              <a:t>——</a:t>
            </a:r>
            <a:r>
              <a:rPr lang="zh-CN" altLang="en-US" sz="2400" smtClean="0">
                <a:latin typeface="微软雅黑" pitchFamily="34" charset="-122"/>
                <a:ea typeface="微软雅黑" pitchFamily="34" charset="-122"/>
              </a:rPr>
              <a:t>通过下列对话扩展本课所学的句型和单词：</a:t>
            </a:r>
            <a:r>
              <a:rPr lang="zh-CN" altLang="en-US" sz="2400" b="1" smtClean="0">
                <a:solidFill>
                  <a:srgbClr val="00B0F0"/>
                </a:solidFill>
                <a:latin typeface="Times New Roman" pitchFamily="18" charset="0"/>
                <a:ea typeface="微软雅黑" pitchFamily="34" charset="-122"/>
              </a:rPr>
              <a:t>“</a:t>
            </a:r>
            <a:r>
              <a:rPr lang="en-US" altLang="zh-CN" sz="2400" b="1" smtClean="0">
                <a:solidFill>
                  <a:srgbClr val="00B0F0"/>
                </a:solidFill>
                <a:latin typeface="Times New Roman" pitchFamily="18" charset="0"/>
                <a:ea typeface="微软雅黑" pitchFamily="34" charset="-122"/>
              </a:rPr>
              <a:t>I am wearing red clothes. I like red cloth. What color do you like?”</a:t>
            </a:r>
            <a:r>
              <a:rPr lang="zh-CN" altLang="en-US" sz="2400" b="1" smtClean="0">
                <a:solidFill>
                  <a:srgbClr val="00B0F0"/>
                </a:solidFill>
                <a:latin typeface="Times New Roman" pitchFamily="18" charset="0"/>
                <a:ea typeface="微软雅黑" pitchFamily="34" charset="-122"/>
              </a:rPr>
              <a:t>、“</a:t>
            </a:r>
            <a:r>
              <a:rPr lang="en-US" altLang="zh-CN" sz="2400" b="1" smtClean="0">
                <a:solidFill>
                  <a:srgbClr val="00B0F0"/>
                </a:solidFill>
                <a:latin typeface="Times New Roman" pitchFamily="18" charset="0"/>
                <a:ea typeface="微软雅黑" pitchFamily="34" charset="-122"/>
              </a:rPr>
              <a:t>What’s your favorite color?”</a:t>
            </a:r>
            <a:r>
              <a:rPr lang="zh-CN" altLang="en-US" sz="2400" b="1" smtClean="0">
                <a:solidFill>
                  <a:srgbClr val="00B0F0"/>
                </a:solidFill>
                <a:latin typeface="Times New Roman" pitchFamily="18" charset="0"/>
                <a:ea typeface="微软雅黑" pitchFamily="34" charset="-122"/>
              </a:rPr>
              <a:t>、 “</a:t>
            </a:r>
            <a:r>
              <a:rPr lang="en-US" altLang="zh-CN" sz="2400" b="1" smtClean="0">
                <a:solidFill>
                  <a:srgbClr val="00B0F0"/>
                </a:solidFill>
                <a:latin typeface="Times New Roman" pitchFamily="18" charset="0"/>
                <a:ea typeface="微软雅黑" pitchFamily="34" charset="-122"/>
              </a:rPr>
              <a:t>I like green and purple but my favorite color is purple” ……</a:t>
            </a:r>
            <a:r>
              <a:rPr lang="en-US" altLang="zh-CN" sz="2400" b="1" smtClean="0">
                <a:solidFill>
                  <a:srgbClr val="FFFF00"/>
                </a:solidFill>
                <a:latin typeface="Times New Roman" pitchFamily="18" charset="0"/>
                <a:ea typeface="微软雅黑" pitchFamily="34" charset="-122"/>
              </a:rPr>
              <a:t> </a:t>
            </a:r>
            <a:endParaRPr lang="zh-CN" altLang="en-US" sz="2400" smtClean="0">
              <a:latin typeface="Times New Roman" pitchFamily="18" charset="0"/>
              <a:ea typeface="微软雅黑" pitchFamily="34" charset="-122"/>
            </a:endParaRPr>
          </a:p>
        </p:txBody>
      </p:sp>
      <p:sp>
        <p:nvSpPr>
          <p:cNvPr id="41987" name="矩形 3"/>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p:cNvGrpSpPr>
          <p:nvPr/>
        </p:nvGrpSpPr>
        <p:grpSpPr bwMode="auto">
          <a:xfrm>
            <a:off x="4376738" y="2324100"/>
            <a:ext cx="3805237" cy="681038"/>
            <a:chOff x="4376117" y="2324522"/>
            <a:chExt cx="3806437" cy="681037"/>
          </a:xfrm>
        </p:grpSpPr>
        <p:grpSp>
          <p:nvGrpSpPr>
            <p:cNvPr id="8208" name="组合 15"/>
            <p:cNvGrpSpPr>
              <a:grpSpLocks/>
            </p:cNvGrpSpPr>
            <p:nvPr/>
          </p:nvGrpSpPr>
          <p:grpSpPr bwMode="auto">
            <a:xfrm>
              <a:off x="4380878" y="2326111"/>
              <a:ext cx="3801676" cy="647701"/>
              <a:chOff x="4247964" y="2133922"/>
              <a:chExt cx="3801916" cy="647441"/>
            </a:xfrm>
          </p:grpSpPr>
          <p:sp>
            <p:nvSpPr>
              <p:cNvPr id="8210" name="TextBox 6"/>
              <p:cNvSpPr txBox="1">
                <a:spLocks noChangeArrowheads="1"/>
              </p:cNvSpPr>
              <p:nvPr/>
            </p:nvSpPr>
            <p:spPr bwMode="auto">
              <a:xfrm>
                <a:off x="5003661" y="2217503"/>
                <a:ext cx="3046219" cy="46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solidFill>
                      <a:srgbClr val="FFFFFF"/>
                    </a:solidFill>
                    <a:latin typeface="微软雅黑" pitchFamily="34" charset="-122"/>
                    <a:ea typeface="微软雅黑" pitchFamily="34" charset="-122"/>
                  </a:rPr>
                  <a:t> 理念之路：模式溯源</a:t>
                </a:r>
              </a:p>
            </p:txBody>
          </p:sp>
          <p:sp>
            <p:nvSpPr>
              <p:cNvPr id="8" name="圆角矩形​​ 10"/>
              <p:cNvSpPr/>
              <p:nvPr/>
            </p:nvSpPr>
            <p:spPr>
              <a:xfrm>
                <a:off x="4247967" y="2133921"/>
                <a:ext cx="647945" cy="647439"/>
              </a:xfrm>
              <a:prstGeom prst="roundRect">
                <a:avLst/>
              </a:prstGeom>
              <a:gradFill flip="none" rotWithShape="1">
                <a:gsLst>
                  <a:gs pos="0">
                    <a:srgbClr val="FFC000"/>
                  </a:gs>
                  <a:gs pos="16700">
                    <a:srgbClr val="EE9012"/>
                  </a:gs>
                  <a:gs pos="100000">
                    <a:srgbClr val="FFC000"/>
                  </a:gs>
                </a:gsLst>
                <a:lin ang="16200000" scaled="0"/>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dirty="0">
                    <a:solidFill>
                      <a:prstClr val="white"/>
                    </a:solidFill>
                    <a:latin typeface="Arial" pitchFamily="34" charset="0"/>
                    <a:ea typeface="微软雅黑" pitchFamily="34" charset="-122"/>
                    <a:cs typeface="Arial" pitchFamily="34" charset="0"/>
                  </a:rPr>
                  <a:t>1</a:t>
                </a:r>
                <a:endParaRPr lang="zh-CN" altLang="en-US" sz="2400" b="1" dirty="0">
                  <a:solidFill>
                    <a:prstClr val="white"/>
                  </a:solidFill>
                  <a:latin typeface="Arial" pitchFamily="34" charset="0"/>
                  <a:ea typeface="微软雅黑" pitchFamily="34" charset="-122"/>
                  <a:cs typeface="Arial" pitchFamily="34" charset="0"/>
                </a:endParaRPr>
              </a:p>
            </p:txBody>
          </p:sp>
        </p:grpSp>
        <p:sp>
          <p:nvSpPr>
            <p:cNvPr id="23" name="同侧圆角矩形 22"/>
            <p:cNvSpPr/>
            <p:nvPr/>
          </p:nvSpPr>
          <p:spPr>
            <a:xfrm>
              <a:off x="4376117" y="2324522"/>
              <a:ext cx="659020" cy="681037"/>
            </a:xfrm>
            <a:prstGeom prst="round2SameRect">
              <a:avLst/>
            </a:prstGeom>
            <a:gradFill flip="none" rotWithShape="1">
              <a:gsLst>
                <a:gs pos="52000">
                  <a:schemeClr val="bg1">
                    <a:alpha val="0"/>
                  </a:schemeClr>
                </a:gs>
                <a:gs pos="0">
                  <a:schemeClr val="bg1">
                    <a:alpha val="0"/>
                  </a:schemeClr>
                </a:gs>
                <a:gs pos="50000">
                  <a:schemeClr val="bg1">
                    <a:lumMod val="96000"/>
                    <a:alpha val="14000"/>
                  </a:schemeClr>
                </a:gs>
              </a:gsLst>
              <a:lin ang="46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b="1">
                <a:solidFill>
                  <a:prstClr val="white"/>
                </a:solidFill>
              </a:endParaRPr>
            </a:p>
          </p:txBody>
        </p:sp>
      </p:grpSp>
      <p:grpSp>
        <p:nvGrpSpPr>
          <p:cNvPr id="4" name="组合 3"/>
          <p:cNvGrpSpPr>
            <a:grpSpLocks/>
          </p:cNvGrpSpPr>
          <p:nvPr/>
        </p:nvGrpSpPr>
        <p:grpSpPr bwMode="auto">
          <a:xfrm>
            <a:off x="4381500" y="3359150"/>
            <a:ext cx="3862388" cy="693738"/>
            <a:chOff x="4380880" y="3359570"/>
            <a:chExt cx="3863527" cy="693739"/>
          </a:xfrm>
        </p:grpSpPr>
        <p:grpSp>
          <p:nvGrpSpPr>
            <p:cNvPr id="8204" name="组合 16"/>
            <p:cNvGrpSpPr>
              <a:grpSpLocks/>
            </p:cNvGrpSpPr>
            <p:nvPr/>
          </p:nvGrpSpPr>
          <p:grpSpPr bwMode="auto">
            <a:xfrm>
              <a:off x="4380881" y="3359570"/>
              <a:ext cx="3863526" cy="647700"/>
              <a:chOff x="4247964" y="2133922"/>
              <a:chExt cx="3863764" cy="647441"/>
            </a:xfrm>
          </p:grpSpPr>
          <p:sp>
            <p:nvSpPr>
              <p:cNvPr id="8206" name="TextBox 10"/>
              <p:cNvSpPr txBox="1">
                <a:spLocks noChangeArrowheads="1"/>
              </p:cNvSpPr>
              <p:nvPr/>
            </p:nvSpPr>
            <p:spPr bwMode="auto">
              <a:xfrm>
                <a:off x="5156891" y="2192168"/>
                <a:ext cx="2954837" cy="46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solidFill>
                      <a:srgbClr val="FFFFFF"/>
                    </a:solidFill>
                    <a:latin typeface="微软雅黑" pitchFamily="34" charset="-122"/>
                    <a:ea typeface="微软雅黑" pitchFamily="34" charset="-122"/>
                  </a:rPr>
                  <a:t>实操之路：模式建构</a:t>
                </a:r>
              </a:p>
            </p:txBody>
          </p:sp>
          <p:sp>
            <p:nvSpPr>
              <p:cNvPr id="12" name="圆角矩形​​ 18"/>
              <p:cNvSpPr/>
              <p:nvPr/>
            </p:nvSpPr>
            <p:spPr>
              <a:xfrm>
                <a:off x="4247963" y="2133922"/>
                <a:ext cx="647931" cy="647442"/>
              </a:xfrm>
              <a:prstGeom prst="roundRect">
                <a:avLst/>
              </a:prstGeom>
              <a:gradFill flip="none" rotWithShape="1">
                <a:gsLst>
                  <a:gs pos="0">
                    <a:srgbClr val="FFC000"/>
                  </a:gs>
                  <a:gs pos="16700">
                    <a:srgbClr val="EE9012"/>
                  </a:gs>
                  <a:gs pos="100000">
                    <a:srgbClr val="FFC000"/>
                  </a:gs>
                </a:gsLst>
                <a:lin ang="16200000" scaled="0"/>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dirty="0">
                    <a:solidFill>
                      <a:prstClr val="white"/>
                    </a:solidFill>
                    <a:latin typeface="Arial" pitchFamily="34" charset="0"/>
                    <a:ea typeface="微软雅黑" pitchFamily="34" charset="-122"/>
                    <a:cs typeface="Arial" pitchFamily="34" charset="0"/>
                  </a:rPr>
                  <a:t>2</a:t>
                </a:r>
                <a:endParaRPr lang="zh-CN" altLang="en-US" sz="2400" b="1" dirty="0">
                  <a:solidFill>
                    <a:prstClr val="white"/>
                  </a:solidFill>
                  <a:latin typeface="Arial" pitchFamily="34" charset="0"/>
                  <a:ea typeface="微软雅黑" pitchFamily="34" charset="-122"/>
                  <a:cs typeface="Arial" pitchFamily="34" charset="0"/>
                </a:endParaRPr>
              </a:p>
            </p:txBody>
          </p:sp>
        </p:grpSp>
        <p:sp>
          <p:nvSpPr>
            <p:cNvPr id="24" name="同侧圆角矩形 23"/>
            <p:cNvSpPr/>
            <p:nvPr/>
          </p:nvSpPr>
          <p:spPr>
            <a:xfrm>
              <a:off x="4380880" y="3372270"/>
              <a:ext cx="660595" cy="681039"/>
            </a:xfrm>
            <a:prstGeom prst="round2SameRect">
              <a:avLst/>
            </a:prstGeom>
            <a:gradFill flip="none" rotWithShape="1">
              <a:gsLst>
                <a:gs pos="52000">
                  <a:schemeClr val="bg1">
                    <a:alpha val="0"/>
                  </a:schemeClr>
                </a:gs>
                <a:gs pos="0">
                  <a:schemeClr val="bg1">
                    <a:alpha val="0"/>
                  </a:schemeClr>
                </a:gs>
                <a:gs pos="50000">
                  <a:schemeClr val="bg1">
                    <a:lumMod val="96000"/>
                    <a:alpha val="14000"/>
                  </a:schemeClr>
                </a:gs>
              </a:gsLst>
              <a:lin ang="46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b="1">
                <a:solidFill>
                  <a:prstClr val="white"/>
                </a:solidFill>
              </a:endParaRPr>
            </a:p>
          </p:txBody>
        </p:sp>
      </p:grpSp>
      <p:grpSp>
        <p:nvGrpSpPr>
          <p:cNvPr id="2" name="组合 1"/>
          <p:cNvGrpSpPr>
            <a:grpSpLocks/>
          </p:cNvGrpSpPr>
          <p:nvPr/>
        </p:nvGrpSpPr>
        <p:grpSpPr bwMode="auto">
          <a:xfrm>
            <a:off x="4381500" y="4392613"/>
            <a:ext cx="3273425" cy="1482725"/>
            <a:chOff x="4380874" y="4393032"/>
            <a:chExt cx="3274691" cy="1482653"/>
          </a:xfrm>
        </p:grpSpPr>
        <p:grpSp>
          <p:nvGrpSpPr>
            <p:cNvPr id="8199" name="组合 20"/>
            <p:cNvGrpSpPr>
              <a:grpSpLocks/>
            </p:cNvGrpSpPr>
            <p:nvPr/>
          </p:nvGrpSpPr>
          <p:grpSpPr bwMode="auto">
            <a:xfrm>
              <a:off x="4380874" y="4393032"/>
              <a:ext cx="3274691" cy="647700"/>
              <a:chOff x="4247964" y="2133922"/>
              <a:chExt cx="3274899" cy="647441"/>
            </a:xfrm>
          </p:grpSpPr>
          <p:sp>
            <p:nvSpPr>
              <p:cNvPr id="8202" name="TextBox 14"/>
              <p:cNvSpPr txBox="1">
                <a:spLocks noChangeArrowheads="1"/>
              </p:cNvSpPr>
              <p:nvPr/>
            </p:nvSpPr>
            <p:spPr bwMode="auto">
              <a:xfrm>
                <a:off x="5092235" y="2238806"/>
                <a:ext cx="2430628" cy="46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400" b="1" dirty="0">
                    <a:solidFill>
                      <a:srgbClr val="FFFFFF"/>
                    </a:solidFill>
                    <a:latin typeface="微软雅黑" pitchFamily="34" charset="-122"/>
                    <a:ea typeface="微软雅黑" pitchFamily="34" charset="-122"/>
                  </a:rPr>
                  <a:t> 模式梳理与总结</a:t>
                </a:r>
              </a:p>
            </p:txBody>
          </p:sp>
          <p:sp>
            <p:nvSpPr>
              <p:cNvPr id="16" name="圆角矩形​​ 22"/>
              <p:cNvSpPr/>
              <p:nvPr/>
            </p:nvSpPr>
            <p:spPr>
              <a:xfrm>
                <a:off x="4247964" y="2133922"/>
                <a:ext cx="647992" cy="647410"/>
              </a:xfrm>
              <a:prstGeom prst="roundRect">
                <a:avLst/>
              </a:prstGeom>
              <a:gradFill flip="none" rotWithShape="1">
                <a:gsLst>
                  <a:gs pos="0">
                    <a:srgbClr val="FFC000"/>
                  </a:gs>
                  <a:gs pos="16700">
                    <a:srgbClr val="EE9012"/>
                  </a:gs>
                  <a:gs pos="100000">
                    <a:srgbClr val="FFC000"/>
                  </a:gs>
                </a:gsLst>
                <a:lin ang="16200000" scaled="0"/>
                <a:tileRect/>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dirty="0">
                    <a:solidFill>
                      <a:prstClr val="white"/>
                    </a:solidFill>
                    <a:latin typeface="Arial" pitchFamily="34" charset="0"/>
                    <a:ea typeface="微软雅黑" pitchFamily="34" charset="-122"/>
                    <a:cs typeface="Arial" pitchFamily="34" charset="0"/>
                  </a:rPr>
                  <a:t>3</a:t>
                </a:r>
                <a:endParaRPr lang="zh-CN" altLang="en-US" sz="2400" b="1" dirty="0">
                  <a:solidFill>
                    <a:prstClr val="white"/>
                  </a:solidFill>
                  <a:latin typeface="Arial" pitchFamily="34" charset="0"/>
                  <a:ea typeface="微软雅黑" pitchFamily="34" charset="-122"/>
                  <a:cs typeface="Arial" pitchFamily="34" charset="0"/>
                </a:endParaRPr>
              </a:p>
            </p:txBody>
          </p:sp>
        </p:grpSp>
        <p:sp>
          <p:nvSpPr>
            <p:cNvPr id="25" name="同侧圆角矩形 24"/>
            <p:cNvSpPr/>
            <p:nvPr/>
          </p:nvSpPr>
          <p:spPr>
            <a:xfrm>
              <a:off x="4388815" y="4404143"/>
              <a:ext cx="659067" cy="681005"/>
            </a:xfrm>
            <a:prstGeom prst="round2SameRect">
              <a:avLst/>
            </a:prstGeom>
            <a:gradFill flip="none" rotWithShape="1">
              <a:gsLst>
                <a:gs pos="52000">
                  <a:schemeClr val="bg1">
                    <a:alpha val="0"/>
                  </a:schemeClr>
                </a:gs>
                <a:gs pos="0">
                  <a:schemeClr val="bg1">
                    <a:alpha val="0"/>
                  </a:schemeClr>
                </a:gs>
                <a:gs pos="50000">
                  <a:schemeClr val="bg1">
                    <a:lumMod val="96000"/>
                    <a:alpha val="14000"/>
                  </a:schemeClr>
                </a:gs>
              </a:gsLst>
              <a:lin ang="46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b="1">
                <a:solidFill>
                  <a:prstClr val="white"/>
                </a:solidFill>
              </a:endParaRPr>
            </a:p>
          </p:txBody>
        </p:sp>
        <p:sp>
          <p:nvSpPr>
            <p:cNvPr id="26" name="同侧圆角矩形 25"/>
            <p:cNvSpPr/>
            <p:nvPr/>
          </p:nvSpPr>
          <p:spPr>
            <a:xfrm>
              <a:off x="4409460" y="5196268"/>
              <a:ext cx="660655" cy="679417"/>
            </a:xfrm>
            <a:prstGeom prst="round2SameRect">
              <a:avLst/>
            </a:prstGeom>
            <a:gradFill flip="none" rotWithShape="1">
              <a:gsLst>
                <a:gs pos="52000">
                  <a:schemeClr val="bg1">
                    <a:alpha val="0"/>
                  </a:schemeClr>
                </a:gs>
                <a:gs pos="0">
                  <a:schemeClr val="bg1">
                    <a:alpha val="0"/>
                  </a:schemeClr>
                </a:gs>
                <a:gs pos="50000">
                  <a:schemeClr val="bg1">
                    <a:lumMod val="96000"/>
                    <a:alpha val="14000"/>
                  </a:schemeClr>
                </a:gs>
              </a:gsLst>
              <a:lin ang="46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400" b="1">
                <a:solidFill>
                  <a:prstClr val="white"/>
                </a:solidFill>
              </a:endParaRPr>
            </a:p>
          </p:txBody>
        </p:sp>
      </p:grpSp>
      <p:sp>
        <p:nvSpPr>
          <p:cNvPr id="8197" name="标题 24"/>
          <p:cNvSpPr>
            <a:spLocks noGrp="1"/>
          </p:cNvSpPr>
          <p:nvPr>
            <p:ph type="title"/>
          </p:nvPr>
        </p:nvSpPr>
        <p:spPr>
          <a:xfrm>
            <a:off x="1331913" y="404813"/>
            <a:ext cx="8229600" cy="704850"/>
          </a:xfrm>
        </p:spPr>
        <p:txBody>
          <a:bodyPr/>
          <a:lstStyle/>
          <a:p>
            <a:pPr eaLnBrk="1" hangingPunct="1"/>
            <a:r>
              <a:rPr lang="zh-CN" altLang="en-US" b="1" smtClean="0">
                <a:latin typeface="微软雅黑" pitchFamily="34" charset="-122"/>
                <a:ea typeface="微软雅黑" pitchFamily="34" charset="-122"/>
              </a:rPr>
              <a:t>主要内容</a:t>
            </a:r>
          </a:p>
        </p:txBody>
      </p:sp>
      <p:pic>
        <p:nvPicPr>
          <p:cNvPr id="8198" name="图片 4" descr="http://ui.okbase.net/ui/life/2009/05/8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2346325"/>
            <a:ext cx="320357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094038" y="2390775"/>
            <a:ext cx="3773487" cy="3773488"/>
          </a:xfrm>
          <a:custGeom>
            <a:avLst/>
            <a:gdLst>
              <a:gd name="connsiteX0" fmla="*/ 1886631 w 3773263"/>
              <a:gd name="connsiteY0" fmla="*/ 0 h 3773263"/>
              <a:gd name="connsiteX1" fmla="*/ 3520502 w 3773263"/>
              <a:gd name="connsiteY1" fmla="*/ 943316 h 3773263"/>
              <a:gd name="connsiteX2" fmla="*/ 3520502 w 3773263"/>
              <a:gd name="connsiteY2" fmla="*/ 2829948 h 3773263"/>
              <a:gd name="connsiteX3" fmla="*/ 1886632 w 3773263"/>
              <a:gd name="connsiteY3" fmla="*/ 1886632 h 3773263"/>
              <a:gd name="connsiteX4" fmla="*/ 1886631 w 3773263"/>
              <a:gd name="connsiteY4" fmla="*/ 0 h 377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263" h="3773263">
                <a:moveTo>
                  <a:pt x="1886631" y="0"/>
                </a:moveTo>
                <a:cubicBezTo>
                  <a:pt x="2560660" y="0"/>
                  <a:pt x="3183488" y="359590"/>
                  <a:pt x="3520502" y="943316"/>
                </a:cubicBezTo>
                <a:cubicBezTo>
                  <a:pt x="3857516" y="1527042"/>
                  <a:pt x="3857516" y="2246222"/>
                  <a:pt x="3520502" y="2829948"/>
                </a:cubicBezTo>
                <a:lnTo>
                  <a:pt x="1886632" y="1886632"/>
                </a:lnTo>
                <a:cubicBezTo>
                  <a:pt x="1886632" y="1257755"/>
                  <a:pt x="1886631" y="628877"/>
                  <a:pt x="1886631" y="0"/>
                </a:cubicBez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2089587" tIns="734356" rIns="479662" bIns="1857353" spcCol="1270" anchor="ctr"/>
          <a:lstStyle/>
          <a:p>
            <a:pPr algn="ctr" defTabSz="1333500" fontAlgn="auto">
              <a:lnSpc>
                <a:spcPct val="90000"/>
              </a:lnSpc>
              <a:spcAft>
                <a:spcPct val="35000"/>
              </a:spcAft>
              <a:defRPr/>
            </a:pPr>
            <a:r>
              <a:rPr lang="zh-CN" altLang="en-US" sz="3000" dirty="0">
                <a:latin typeface="微软雅黑" pitchFamily="34" charset="-122"/>
                <a:ea typeface="微软雅黑" pitchFamily="34" charset="-122"/>
              </a:rPr>
              <a:t>生生</a:t>
            </a:r>
            <a:endParaRPr lang="en-US" altLang="zh-CN" sz="3000" dirty="0">
              <a:latin typeface="微软雅黑" pitchFamily="34" charset="-122"/>
              <a:ea typeface="微软雅黑" pitchFamily="34" charset="-122"/>
            </a:endParaRPr>
          </a:p>
          <a:p>
            <a:pPr algn="ctr" defTabSz="1333500" fontAlgn="auto">
              <a:lnSpc>
                <a:spcPct val="90000"/>
              </a:lnSpc>
              <a:spcAft>
                <a:spcPct val="35000"/>
              </a:spcAft>
              <a:defRPr/>
            </a:pPr>
            <a:r>
              <a:rPr lang="zh-CN" altLang="en-US" sz="3000" dirty="0">
                <a:latin typeface="微软雅黑" pitchFamily="34" charset="-122"/>
                <a:ea typeface="微软雅黑" pitchFamily="34" charset="-122"/>
              </a:rPr>
              <a:t>交际</a:t>
            </a:r>
          </a:p>
        </p:txBody>
      </p:sp>
      <p:sp>
        <p:nvSpPr>
          <p:cNvPr id="4" name="任意多边形 3"/>
          <p:cNvSpPr/>
          <p:nvPr/>
        </p:nvSpPr>
        <p:spPr>
          <a:xfrm>
            <a:off x="3111500" y="2408238"/>
            <a:ext cx="3773488" cy="3773487"/>
          </a:xfrm>
          <a:custGeom>
            <a:avLst/>
            <a:gdLst>
              <a:gd name="connsiteX0" fmla="*/ 3520502 w 3773263"/>
              <a:gd name="connsiteY0" fmla="*/ 2829947 h 3773263"/>
              <a:gd name="connsiteX1" fmla="*/ 1886631 w 3773263"/>
              <a:gd name="connsiteY1" fmla="*/ 3773263 h 3773263"/>
              <a:gd name="connsiteX2" fmla="*/ 252760 w 3773263"/>
              <a:gd name="connsiteY2" fmla="*/ 2829947 h 3773263"/>
              <a:gd name="connsiteX3" fmla="*/ 1886632 w 3773263"/>
              <a:gd name="connsiteY3" fmla="*/ 1886632 h 3773263"/>
              <a:gd name="connsiteX4" fmla="*/ 3520502 w 3773263"/>
              <a:gd name="connsiteY4" fmla="*/ 2829947 h 377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263" h="3773263">
                <a:moveTo>
                  <a:pt x="3520502" y="2829947"/>
                </a:moveTo>
                <a:cubicBezTo>
                  <a:pt x="3183488" y="3413673"/>
                  <a:pt x="2560659" y="3773263"/>
                  <a:pt x="1886631" y="3773263"/>
                </a:cubicBezTo>
                <a:cubicBezTo>
                  <a:pt x="1212602" y="3773263"/>
                  <a:pt x="589774" y="3413673"/>
                  <a:pt x="252760" y="2829947"/>
                </a:cubicBezTo>
                <a:lnTo>
                  <a:pt x="1886632" y="1886632"/>
                </a:lnTo>
                <a:lnTo>
                  <a:pt x="3520502" y="2829947"/>
                </a:lnTo>
                <a:close/>
              </a:path>
            </a:pathLst>
          </a:cu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1071256" tIns="2418850" rIns="1071255" bIns="262699" spcCol="1270" anchor="ctr"/>
          <a:lstStyle/>
          <a:p>
            <a:pPr algn="ctr" defTabSz="1333500" fontAlgn="auto">
              <a:lnSpc>
                <a:spcPct val="90000"/>
              </a:lnSpc>
              <a:spcAft>
                <a:spcPct val="35000"/>
              </a:spcAft>
              <a:defRPr/>
            </a:pPr>
            <a:r>
              <a:rPr lang="zh-CN" altLang="en-US" sz="3000" dirty="0">
                <a:latin typeface="微软雅黑" pitchFamily="34" charset="-122"/>
                <a:ea typeface="微软雅黑" pitchFamily="34" charset="-122"/>
              </a:rPr>
              <a:t>扩展</a:t>
            </a:r>
            <a:endParaRPr lang="en-US" altLang="zh-CN" sz="3000" dirty="0">
              <a:latin typeface="微软雅黑" pitchFamily="34" charset="-122"/>
              <a:ea typeface="微软雅黑" pitchFamily="34" charset="-122"/>
            </a:endParaRPr>
          </a:p>
          <a:p>
            <a:pPr algn="ctr" defTabSz="1333500" fontAlgn="auto">
              <a:lnSpc>
                <a:spcPct val="90000"/>
              </a:lnSpc>
              <a:spcAft>
                <a:spcPct val="35000"/>
              </a:spcAft>
              <a:defRPr/>
            </a:pPr>
            <a:r>
              <a:rPr lang="zh-CN" altLang="en-US" sz="3000" dirty="0">
                <a:latin typeface="微软雅黑" pitchFamily="34" charset="-122"/>
                <a:ea typeface="微软雅黑" pitchFamily="34" charset="-122"/>
              </a:rPr>
              <a:t>听读</a:t>
            </a:r>
          </a:p>
        </p:txBody>
      </p:sp>
      <p:sp>
        <p:nvSpPr>
          <p:cNvPr id="6" name="任意多边形 5"/>
          <p:cNvSpPr/>
          <p:nvPr/>
        </p:nvSpPr>
        <p:spPr>
          <a:xfrm>
            <a:off x="3084513" y="2376488"/>
            <a:ext cx="3773487" cy="3773487"/>
          </a:xfrm>
          <a:custGeom>
            <a:avLst/>
            <a:gdLst>
              <a:gd name="connsiteX0" fmla="*/ 252761 w 3773263"/>
              <a:gd name="connsiteY0" fmla="*/ 2829947 h 3773263"/>
              <a:gd name="connsiteX1" fmla="*/ 252761 w 3773263"/>
              <a:gd name="connsiteY1" fmla="*/ 943315 h 3773263"/>
              <a:gd name="connsiteX2" fmla="*/ 1886632 w 3773263"/>
              <a:gd name="connsiteY2" fmla="*/ -1 h 3773263"/>
              <a:gd name="connsiteX3" fmla="*/ 1886632 w 3773263"/>
              <a:gd name="connsiteY3" fmla="*/ 1886632 h 3773263"/>
              <a:gd name="connsiteX4" fmla="*/ 252761 w 3773263"/>
              <a:gd name="connsiteY4" fmla="*/ 2829947 h 377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263" h="3773263">
                <a:moveTo>
                  <a:pt x="252761" y="2829947"/>
                </a:moveTo>
                <a:cubicBezTo>
                  <a:pt x="-84253" y="2246221"/>
                  <a:pt x="-84253" y="1527041"/>
                  <a:pt x="252761" y="943315"/>
                </a:cubicBezTo>
                <a:cubicBezTo>
                  <a:pt x="589775" y="359589"/>
                  <a:pt x="1212604" y="-1"/>
                  <a:pt x="1886632" y="-1"/>
                </a:cubicBezTo>
                <a:lnTo>
                  <a:pt x="1886632" y="1886632"/>
                </a:lnTo>
                <a:lnTo>
                  <a:pt x="252761" y="2829947"/>
                </a:lnTo>
                <a:close/>
              </a:path>
            </a:pathLst>
          </a:custGeom>
          <a:solidFill>
            <a:schemeClr val="accent6">
              <a:lumMod val="40000"/>
              <a:lumOff val="60000"/>
            </a:schemeClr>
          </a:solidFill>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442378" tIns="779276" rIns="2126871" bIns="1812433" spcCol="1270" anchor="ctr"/>
          <a:lstStyle/>
          <a:p>
            <a:pPr algn="ctr" defTabSz="1333500" fontAlgn="auto">
              <a:lnSpc>
                <a:spcPct val="90000"/>
              </a:lnSpc>
              <a:spcAft>
                <a:spcPct val="35000"/>
              </a:spcAft>
              <a:defRPr/>
            </a:pPr>
            <a:r>
              <a:rPr lang="zh-CN" altLang="en-US" sz="3000" dirty="0">
                <a:latin typeface="微软雅黑" pitchFamily="34" charset="-122"/>
                <a:ea typeface="微软雅黑" pitchFamily="34" charset="-122"/>
              </a:rPr>
              <a:t>师生</a:t>
            </a:r>
            <a:endParaRPr lang="en-US" altLang="zh-CN" sz="3000" dirty="0">
              <a:latin typeface="微软雅黑" pitchFamily="34" charset="-122"/>
              <a:ea typeface="微软雅黑" pitchFamily="34" charset="-122"/>
            </a:endParaRPr>
          </a:p>
          <a:p>
            <a:pPr algn="ctr" defTabSz="1333500" fontAlgn="auto">
              <a:lnSpc>
                <a:spcPct val="90000"/>
              </a:lnSpc>
              <a:spcAft>
                <a:spcPct val="35000"/>
              </a:spcAft>
              <a:defRPr/>
            </a:pPr>
            <a:r>
              <a:rPr lang="zh-CN" altLang="en-US" sz="3000" dirty="0">
                <a:latin typeface="微软雅黑" pitchFamily="34" charset="-122"/>
                <a:ea typeface="微软雅黑" pitchFamily="34" charset="-122"/>
              </a:rPr>
              <a:t>交际</a:t>
            </a:r>
          </a:p>
        </p:txBody>
      </p:sp>
      <p:sp>
        <p:nvSpPr>
          <p:cNvPr id="7" name="矩形标注 6"/>
          <p:cNvSpPr/>
          <p:nvPr/>
        </p:nvSpPr>
        <p:spPr>
          <a:xfrm>
            <a:off x="323850" y="2184400"/>
            <a:ext cx="2952750" cy="2828925"/>
          </a:xfrm>
          <a:prstGeom prst="wedgeRectCallout">
            <a:avLst>
              <a:gd name="adj1" fmla="val 66529"/>
              <a:gd name="adj2" fmla="val -4448"/>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1" lang="zh-CN" altLang="en-US" sz="2400" b="1" dirty="0">
                <a:solidFill>
                  <a:schemeClr val="tx1"/>
                </a:solidFill>
                <a:latin typeface="微软雅黑" pitchFamily="34" charset="-122"/>
                <a:ea typeface="微软雅黑" pitchFamily="34" charset="-122"/>
              </a:rPr>
              <a:t>优点：</a:t>
            </a:r>
            <a:r>
              <a:rPr kumimoji="1" lang="zh-CN" altLang="en-US" sz="2400" dirty="0">
                <a:solidFill>
                  <a:schemeClr val="tx1"/>
                </a:solidFill>
                <a:latin typeface="微软雅黑" pitchFamily="34" charset="-122"/>
                <a:ea typeface="微软雅黑" pitchFamily="34" charset="-122"/>
              </a:rPr>
              <a:t>教师是语言的熟练掌握者，师生对话有利于实现“实时双向言语互动”。</a:t>
            </a:r>
          </a:p>
          <a:p>
            <a:pPr fontAlgn="auto">
              <a:spcBef>
                <a:spcPts val="0"/>
              </a:spcBef>
              <a:spcAft>
                <a:spcPts val="0"/>
              </a:spcAft>
              <a:defRPr/>
            </a:pPr>
            <a:r>
              <a:rPr kumimoji="1" lang="zh-CN" altLang="en-US" sz="2400" b="1" dirty="0">
                <a:solidFill>
                  <a:schemeClr val="tx1"/>
                </a:solidFill>
                <a:latin typeface="微软雅黑" pitchFamily="34" charset="-122"/>
                <a:ea typeface="微软雅黑" pitchFamily="34" charset="-122"/>
              </a:rPr>
              <a:t>缺点：</a:t>
            </a:r>
            <a:r>
              <a:rPr kumimoji="1" lang="zh-CN" altLang="en-US" sz="2400" dirty="0">
                <a:solidFill>
                  <a:schemeClr val="tx1"/>
                </a:solidFill>
                <a:latin typeface="微软雅黑" pitchFamily="34" charset="-122"/>
                <a:ea typeface="微软雅黑" pitchFamily="34" charset="-122"/>
              </a:rPr>
              <a:t>课堂时间有限，参与度小 。</a:t>
            </a:r>
          </a:p>
        </p:txBody>
      </p:sp>
      <p:sp>
        <p:nvSpPr>
          <p:cNvPr id="8" name="标题 1"/>
          <p:cNvSpPr txBox="1">
            <a:spLocks/>
          </p:cNvSpPr>
          <p:nvPr/>
        </p:nvSpPr>
        <p:spPr>
          <a:xfrm>
            <a:off x="1371600" y="1295400"/>
            <a:ext cx="6400800" cy="685800"/>
          </a:xfrm>
          <a:prstGeom prst="rect">
            <a:avLst/>
          </a:prstGeom>
        </p:spPr>
        <p:txBody>
          <a:bodyPr anchor="b">
            <a:normAutofit fontScale="90000"/>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dirty="0" smtClean="0">
                <a:latin typeface="微软雅黑" pitchFamily="34" charset="-122"/>
                <a:ea typeface="微软雅黑" pitchFamily="34" charset="-122"/>
              </a:rPr>
              <a:t>2</a:t>
            </a:r>
            <a:r>
              <a:rPr lang="en-US" altLang="zh-CN" dirty="0" smtClean="0">
                <a:latin typeface="微软雅黑" pitchFamily="34" charset="-122"/>
                <a:ea typeface="微软雅黑" pitchFamily="34" charset="-122"/>
              </a:rPr>
              <a:t>. </a:t>
            </a:r>
            <a:r>
              <a:rPr lang="zh-CN" altLang="en-US" i="1" dirty="0" smtClean="0">
                <a:latin typeface="微软雅黑" pitchFamily="34" charset="-122"/>
                <a:ea typeface="微软雅黑" pitchFamily="34" charset="-122"/>
              </a:rPr>
              <a:t>跨越式英语之</a:t>
            </a:r>
            <a:r>
              <a:rPr lang="zh-CN" altLang="en-US" dirty="0" smtClean="0">
                <a:latin typeface="微软雅黑" pitchFamily="34" charset="-122"/>
                <a:ea typeface="微软雅黑" pitchFamily="34" charset="-122"/>
              </a:rPr>
              <a:t>三大教学活动</a:t>
            </a:r>
            <a:endParaRPr lang="en-US" dirty="0">
              <a:latin typeface="微软雅黑" pitchFamily="34" charset="-122"/>
              <a:ea typeface="微软雅黑" pitchFamily="34" charset="-122"/>
            </a:endParaRPr>
          </a:p>
        </p:txBody>
      </p:sp>
      <p:sp>
        <p:nvSpPr>
          <p:cNvPr id="43017" name="矩形 9"/>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11" name="任意多边形 10"/>
          <p:cNvSpPr/>
          <p:nvPr/>
        </p:nvSpPr>
        <p:spPr>
          <a:xfrm>
            <a:off x="3103563" y="2392363"/>
            <a:ext cx="3771900" cy="3773487"/>
          </a:xfrm>
          <a:custGeom>
            <a:avLst/>
            <a:gdLst>
              <a:gd name="connsiteX0" fmla="*/ 1886631 w 3773263"/>
              <a:gd name="connsiteY0" fmla="*/ 0 h 3773263"/>
              <a:gd name="connsiteX1" fmla="*/ 3520502 w 3773263"/>
              <a:gd name="connsiteY1" fmla="*/ 943316 h 3773263"/>
              <a:gd name="connsiteX2" fmla="*/ 3520502 w 3773263"/>
              <a:gd name="connsiteY2" fmla="*/ 2829948 h 3773263"/>
              <a:gd name="connsiteX3" fmla="*/ 1886632 w 3773263"/>
              <a:gd name="connsiteY3" fmla="*/ 1886632 h 3773263"/>
              <a:gd name="connsiteX4" fmla="*/ 1886631 w 3773263"/>
              <a:gd name="connsiteY4" fmla="*/ 0 h 3773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263" h="3773263">
                <a:moveTo>
                  <a:pt x="1886631" y="0"/>
                </a:moveTo>
                <a:cubicBezTo>
                  <a:pt x="2560660" y="0"/>
                  <a:pt x="3183488" y="359590"/>
                  <a:pt x="3520502" y="943316"/>
                </a:cubicBezTo>
                <a:cubicBezTo>
                  <a:pt x="3857516" y="1527042"/>
                  <a:pt x="3857516" y="2246222"/>
                  <a:pt x="3520502" y="2829948"/>
                </a:cubicBezTo>
                <a:lnTo>
                  <a:pt x="1886632" y="1886632"/>
                </a:lnTo>
                <a:cubicBezTo>
                  <a:pt x="1886632" y="1257755"/>
                  <a:pt x="1886631" y="628877"/>
                  <a:pt x="1886631" y="0"/>
                </a:cubicBezTo>
                <a:close/>
              </a:path>
            </a:pathLst>
          </a:custGeom>
          <a:solidFill>
            <a:schemeClr val="accent6">
              <a:lumMod val="40000"/>
              <a:lumOff val="60000"/>
            </a:schemeClr>
          </a:solidFill>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lIns="2089587" tIns="734356" rIns="479662" bIns="1857353" spcCol="1270" anchor="ctr"/>
          <a:lstStyle/>
          <a:p>
            <a:pPr algn="ctr" defTabSz="1333500" fontAlgn="auto">
              <a:lnSpc>
                <a:spcPct val="90000"/>
              </a:lnSpc>
              <a:spcAft>
                <a:spcPct val="35000"/>
              </a:spcAft>
              <a:defRPr/>
            </a:pPr>
            <a:r>
              <a:rPr lang="zh-CN" altLang="en-US" sz="3000" dirty="0">
                <a:latin typeface="微软雅黑" pitchFamily="34" charset="-122"/>
                <a:ea typeface="微软雅黑" pitchFamily="34" charset="-122"/>
              </a:rPr>
              <a:t>生生</a:t>
            </a:r>
            <a:endParaRPr lang="en-US" altLang="zh-CN" sz="3000" dirty="0">
              <a:latin typeface="微软雅黑" pitchFamily="34" charset="-122"/>
              <a:ea typeface="微软雅黑" pitchFamily="34" charset="-122"/>
            </a:endParaRPr>
          </a:p>
          <a:p>
            <a:pPr algn="ctr" defTabSz="1333500" fontAlgn="auto">
              <a:lnSpc>
                <a:spcPct val="90000"/>
              </a:lnSpc>
              <a:spcAft>
                <a:spcPct val="35000"/>
              </a:spcAft>
              <a:defRPr/>
            </a:pPr>
            <a:r>
              <a:rPr lang="zh-CN" altLang="en-US" sz="3000" dirty="0">
                <a:latin typeface="微软雅黑" pitchFamily="34" charset="-122"/>
                <a:ea typeface="微软雅黑" pitchFamily="34" charset="-122"/>
              </a:rPr>
              <a:t>交际</a:t>
            </a:r>
          </a:p>
        </p:txBody>
      </p:sp>
      <p:sp>
        <p:nvSpPr>
          <p:cNvPr id="13" name="椭圆 12"/>
          <p:cNvSpPr/>
          <p:nvPr/>
        </p:nvSpPr>
        <p:spPr>
          <a:xfrm>
            <a:off x="3132138" y="1687513"/>
            <a:ext cx="1439862" cy="1441450"/>
          </a:xfrm>
          <a:prstGeom prst="ellipse">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优缺点</a:t>
            </a:r>
            <a:r>
              <a:rPr lang="en-US" altLang="zh-CN" sz="2800" b="1" dirty="0">
                <a:latin typeface="微软雅黑" pitchFamily="34" charset="-122"/>
                <a:ea typeface="微软雅黑" pitchFamily="34" charset="-122"/>
              </a:rPr>
              <a:t>?</a:t>
            </a:r>
            <a:endParaRPr lang="en-US" sz="2800"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1" presetClass="exit" presetSubtype="0" fill="hold" grpId="1" nodeType="with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txBox="1">
            <a:spLocks/>
          </p:cNvSpPr>
          <p:nvPr/>
        </p:nvSpPr>
        <p:spPr>
          <a:xfrm>
            <a:off x="684213" y="1773238"/>
            <a:ext cx="6400800" cy="647700"/>
          </a:xfrm>
          <a:prstGeom prst="rect">
            <a:avLst/>
          </a:prstGeom>
        </p:spPr>
        <p:txBody>
          <a:bodyPr anchor="b"/>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fontAlgn="auto">
              <a:spcBef>
                <a:spcPct val="20000"/>
              </a:spcBef>
              <a:spcAft>
                <a:spcPts val="0"/>
              </a:spcAft>
              <a:buFont typeface="Arial" pitchFamily="34" charset="0"/>
              <a:buChar char="•"/>
              <a:defRPr/>
            </a:pPr>
            <a:r>
              <a:rPr lang="zh-CN" altLang="en-US" sz="4000" b="1" cap="none" spc="0" dirty="0">
                <a:solidFill>
                  <a:prstClr val="white"/>
                </a:solidFill>
                <a:cs typeface="+mn-cs"/>
              </a:rPr>
              <a:t>生生交际的</a:t>
            </a:r>
            <a:r>
              <a:rPr lang="en-US" altLang="zh-CN" sz="4000" b="1" cap="none" spc="0" dirty="0">
                <a:solidFill>
                  <a:prstClr val="white"/>
                </a:solidFill>
                <a:cs typeface="+mn-cs"/>
              </a:rPr>
              <a:t>3</a:t>
            </a:r>
            <a:r>
              <a:rPr lang="zh-CN" altLang="en-US" sz="4000" b="1" cap="none" spc="0" dirty="0">
                <a:solidFill>
                  <a:prstClr val="white"/>
                </a:solidFill>
                <a:cs typeface="+mn-cs"/>
              </a:rPr>
              <a:t>种形式</a:t>
            </a:r>
            <a:r>
              <a:rPr lang="zh-CN" altLang="en-US" sz="4000" b="1" cap="none" spc="0" dirty="0" smtClean="0">
                <a:solidFill>
                  <a:prstClr val="white"/>
                </a:solidFill>
                <a:cs typeface="+mn-cs"/>
              </a:rPr>
              <a:t>：</a:t>
            </a:r>
            <a:endParaRPr lang="zh-CN" altLang="en-US" sz="4000" b="1" cap="none" spc="0" dirty="0">
              <a:solidFill>
                <a:prstClr val="white"/>
              </a:solidFill>
              <a:cs typeface="+mn-cs"/>
            </a:endParaRPr>
          </a:p>
        </p:txBody>
      </p:sp>
      <p:sp>
        <p:nvSpPr>
          <p:cNvPr id="44035" name="矩形 9"/>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grpSp>
        <p:nvGrpSpPr>
          <p:cNvPr id="44036" name="组合 2"/>
          <p:cNvGrpSpPr>
            <a:grpSpLocks/>
          </p:cNvGrpSpPr>
          <p:nvPr/>
        </p:nvGrpSpPr>
        <p:grpSpPr bwMode="auto">
          <a:xfrm>
            <a:off x="323850" y="3435350"/>
            <a:ext cx="8509000" cy="1323975"/>
            <a:chOff x="467544" y="3435271"/>
            <a:chExt cx="8509467" cy="1323506"/>
          </a:xfrm>
        </p:grpSpPr>
        <p:sp>
          <p:nvSpPr>
            <p:cNvPr id="4" name="任意多边形 3"/>
            <p:cNvSpPr/>
            <p:nvPr/>
          </p:nvSpPr>
          <p:spPr>
            <a:xfrm>
              <a:off x="467544" y="3435271"/>
              <a:ext cx="2681435" cy="1309224"/>
            </a:xfrm>
            <a:custGeom>
              <a:avLst/>
              <a:gdLst>
                <a:gd name="connsiteX0" fmla="*/ 0 w 2681966"/>
                <a:gd name="connsiteY0" fmla="*/ 0 h 1309687"/>
                <a:gd name="connsiteX1" fmla="*/ 2681966 w 2681966"/>
                <a:gd name="connsiteY1" fmla="*/ 0 h 1309687"/>
                <a:gd name="connsiteX2" fmla="*/ 2681966 w 2681966"/>
                <a:gd name="connsiteY2" fmla="*/ 1309687 h 1309687"/>
                <a:gd name="connsiteX3" fmla="*/ 0 w 2681966"/>
                <a:gd name="connsiteY3" fmla="*/ 1309687 h 1309687"/>
                <a:gd name="connsiteX4" fmla="*/ 0 w 2681966"/>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966" h="1309687">
                  <a:moveTo>
                    <a:pt x="0" y="0"/>
                  </a:moveTo>
                  <a:lnTo>
                    <a:pt x="2681966" y="0"/>
                  </a:lnTo>
                  <a:lnTo>
                    <a:pt x="2681966" y="1309687"/>
                  </a:lnTo>
                  <a:lnTo>
                    <a:pt x="0" y="1309687"/>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21920" tIns="121920" rIns="121920" bIns="121920" spcCol="1270" anchor="ctr"/>
            <a:lstStyle/>
            <a:p>
              <a:pPr algn="ctr" defTabSz="2133600" fontAlgn="auto">
                <a:lnSpc>
                  <a:spcPct val="90000"/>
                </a:lnSpc>
                <a:spcAft>
                  <a:spcPct val="35000"/>
                </a:spcAft>
                <a:defRPr/>
              </a:pPr>
              <a:r>
                <a:rPr lang="zh-CN" altLang="en-US" sz="4400" dirty="0">
                  <a:latin typeface="微软雅黑" pitchFamily="34" charset="-122"/>
                  <a:ea typeface="微软雅黑" pitchFamily="34" charset="-122"/>
                </a:rPr>
                <a:t>两两交际</a:t>
              </a:r>
              <a:endParaRPr lang="en-US" sz="4400" dirty="0">
                <a:latin typeface="微软雅黑" pitchFamily="34" charset="-122"/>
                <a:ea typeface="微软雅黑" pitchFamily="34" charset="-122"/>
              </a:endParaRPr>
            </a:p>
          </p:txBody>
        </p:sp>
        <p:sp>
          <p:nvSpPr>
            <p:cNvPr id="5" name="任意多边形 4"/>
            <p:cNvSpPr/>
            <p:nvPr/>
          </p:nvSpPr>
          <p:spPr>
            <a:xfrm>
              <a:off x="3496660" y="3435271"/>
              <a:ext cx="2681435" cy="1309224"/>
            </a:xfrm>
            <a:custGeom>
              <a:avLst/>
              <a:gdLst>
                <a:gd name="connsiteX0" fmla="*/ 0 w 2681966"/>
                <a:gd name="connsiteY0" fmla="*/ 0 h 1309687"/>
                <a:gd name="connsiteX1" fmla="*/ 2681966 w 2681966"/>
                <a:gd name="connsiteY1" fmla="*/ 0 h 1309687"/>
                <a:gd name="connsiteX2" fmla="*/ 2681966 w 2681966"/>
                <a:gd name="connsiteY2" fmla="*/ 1309687 h 1309687"/>
                <a:gd name="connsiteX3" fmla="*/ 0 w 2681966"/>
                <a:gd name="connsiteY3" fmla="*/ 1309687 h 1309687"/>
                <a:gd name="connsiteX4" fmla="*/ 0 w 2681966"/>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966" h="1309687">
                  <a:moveTo>
                    <a:pt x="0" y="0"/>
                  </a:moveTo>
                  <a:lnTo>
                    <a:pt x="2681966" y="0"/>
                  </a:lnTo>
                  <a:lnTo>
                    <a:pt x="2681966" y="1309687"/>
                  </a:lnTo>
                  <a:lnTo>
                    <a:pt x="0" y="1309687"/>
                  </a:lnTo>
                  <a:lnTo>
                    <a:pt x="0" y="0"/>
                  </a:ln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lIns="121920" tIns="121920" rIns="121920" bIns="121920" spcCol="1270" anchor="ctr"/>
            <a:lstStyle/>
            <a:p>
              <a:pPr algn="ctr" defTabSz="2133600" fontAlgn="auto">
                <a:lnSpc>
                  <a:spcPct val="90000"/>
                </a:lnSpc>
                <a:spcAft>
                  <a:spcPct val="35000"/>
                </a:spcAft>
                <a:defRPr/>
              </a:pPr>
              <a:r>
                <a:rPr lang="zh-CN" altLang="en-US" sz="4400" dirty="0">
                  <a:latin typeface="微软雅黑" pitchFamily="34" charset="-122"/>
                  <a:ea typeface="微软雅黑" pitchFamily="34" charset="-122"/>
                </a:rPr>
                <a:t>小组活动</a:t>
              </a:r>
              <a:endParaRPr lang="en-US" sz="4400" dirty="0">
                <a:latin typeface="微软雅黑" pitchFamily="34" charset="-122"/>
                <a:ea typeface="微软雅黑" pitchFamily="34" charset="-122"/>
              </a:endParaRPr>
            </a:p>
          </p:txBody>
        </p:sp>
        <p:sp>
          <p:nvSpPr>
            <p:cNvPr id="6" name="任意多边形 5"/>
            <p:cNvSpPr/>
            <p:nvPr/>
          </p:nvSpPr>
          <p:spPr>
            <a:xfrm>
              <a:off x="6463861" y="3449554"/>
              <a:ext cx="2513150" cy="1309223"/>
            </a:xfrm>
            <a:custGeom>
              <a:avLst/>
              <a:gdLst>
                <a:gd name="connsiteX0" fmla="*/ 0 w 2512365"/>
                <a:gd name="connsiteY0" fmla="*/ 0 h 1309687"/>
                <a:gd name="connsiteX1" fmla="*/ 2512365 w 2512365"/>
                <a:gd name="connsiteY1" fmla="*/ 0 h 1309687"/>
                <a:gd name="connsiteX2" fmla="*/ 2512365 w 2512365"/>
                <a:gd name="connsiteY2" fmla="*/ 1309687 h 1309687"/>
                <a:gd name="connsiteX3" fmla="*/ 0 w 2512365"/>
                <a:gd name="connsiteY3" fmla="*/ 1309687 h 1309687"/>
                <a:gd name="connsiteX4" fmla="*/ 0 w 2512365"/>
                <a:gd name="connsiteY4" fmla="*/ 0 h 1309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365" h="1309687">
                  <a:moveTo>
                    <a:pt x="0" y="0"/>
                  </a:moveTo>
                  <a:lnTo>
                    <a:pt x="2512365" y="0"/>
                  </a:lnTo>
                  <a:lnTo>
                    <a:pt x="2512365" y="1309687"/>
                  </a:lnTo>
                  <a:lnTo>
                    <a:pt x="0" y="1309687"/>
                  </a:lnTo>
                  <a:lnTo>
                    <a:pt x="0" y="0"/>
                  </a:ln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lIns="121920" tIns="121920" rIns="121920" bIns="121920" spcCol="1270" anchor="ctr"/>
            <a:lstStyle/>
            <a:p>
              <a:pPr algn="ctr" defTabSz="2133600" fontAlgn="auto">
                <a:lnSpc>
                  <a:spcPct val="90000"/>
                </a:lnSpc>
                <a:spcAft>
                  <a:spcPct val="35000"/>
                </a:spcAft>
                <a:defRPr/>
              </a:pPr>
              <a:r>
                <a:rPr lang="zh-CN" altLang="en-US" sz="4800" dirty="0">
                  <a:latin typeface="微软雅黑" pitchFamily="34" charset="-122"/>
                  <a:ea typeface="微软雅黑" pitchFamily="34" charset="-122"/>
                </a:rPr>
                <a:t>自主说</a:t>
              </a:r>
              <a:endParaRPr lang="en-US" sz="4800" dirty="0">
                <a:latin typeface="微软雅黑" pitchFamily="34" charset="-122"/>
                <a:ea typeface="微软雅黑" pitchFamily="34" charset="-122"/>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17"/>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4" name="矩形 36"/>
          <p:cNvSpPr>
            <a:spLocks noChangeArrowheads="1"/>
          </p:cNvSpPr>
          <p:nvPr/>
        </p:nvSpPr>
        <p:spPr bwMode="auto">
          <a:xfrm>
            <a:off x="1260475" y="2559050"/>
            <a:ext cx="6248400" cy="1074738"/>
          </a:xfrm>
          <a:prstGeom prst="rect">
            <a:avLst/>
          </a:prstGeom>
          <a:solidFill>
            <a:srgbClr val="FFFF99"/>
          </a:solidFill>
          <a:ln w="9525" algn="ctr">
            <a:solidFill>
              <a:schemeClr val="tx1"/>
            </a:solidFill>
            <a:miter lim="800000"/>
            <a:headEnd/>
            <a:tailEnd/>
          </a:ln>
        </p:spPr>
        <p:txBody>
          <a:bodyPr wrap="none" anchor="ctr"/>
          <a:lstStyle/>
          <a:p>
            <a:endParaRPr lang="zh-CN" altLang="en-US">
              <a:latin typeface="微软雅黑" pitchFamily="34" charset="-122"/>
              <a:ea typeface="微软雅黑" pitchFamily="34" charset="-122"/>
            </a:endParaRPr>
          </a:p>
        </p:txBody>
      </p:sp>
      <p:sp>
        <p:nvSpPr>
          <p:cNvPr id="15" name="直线 27"/>
          <p:cNvSpPr>
            <a:spLocks noChangeShapeType="1"/>
          </p:cNvSpPr>
          <p:nvPr/>
        </p:nvSpPr>
        <p:spPr bwMode="auto">
          <a:xfrm>
            <a:off x="7086600" y="4116388"/>
            <a:ext cx="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 name="文本框 30"/>
          <p:cNvSpPr txBox="1">
            <a:spLocks noChangeArrowheads="1"/>
          </p:cNvSpPr>
          <p:nvPr/>
        </p:nvSpPr>
        <p:spPr bwMode="auto">
          <a:xfrm>
            <a:off x="1581150" y="2898775"/>
            <a:ext cx="1300163" cy="461963"/>
          </a:xfrm>
          <a:prstGeom prst="rect">
            <a:avLst/>
          </a:prstGeom>
          <a:solidFill>
            <a:schemeClr val="accent1"/>
          </a:solidFill>
          <a:ln>
            <a:noFill/>
          </a:ln>
          <a:effectLst/>
          <a:extLst/>
        </p:spPr>
        <p:txBody>
          <a:bodyPr>
            <a:spAutoFit/>
          </a:bodyPr>
          <a:lstStyle/>
          <a:p>
            <a:pPr algn="ctr" fontAlgn="auto">
              <a:spcBef>
                <a:spcPct val="50000"/>
              </a:spcBef>
              <a:spcAft>
                <a:spcPts val="0"/>
              </a:spcAft>
              <a:buClr>
                <a:schemeClr val="tx2"/>
              </a:buClr>
              <a:buFont typeface="Wingdings" pitchFamily="2" charset="2"/>
              <a:buNone/>
              <a:defRPr/>
            </a:pPr>
            <a:r>
              <a:rPr lang="en-US" altLang="zh-CN" sz="2400" b="1" dirty="0">
                <a:latin typeface="Times New Roman" pitchFamily="18" charset="0"/>
                <a:ea typeface="+mn-ea"/>
                <a:cs typeface="Times New Roman" pitchFamily="18" charset="0"/>
              </a:rPr>
              <a:t> Model</a:t>
            </a:r>
          </a:p>
        </p:txBody>
      </p:sp>
      <p:sp>
        <p:nvSpPr>
          <p:cNvPr id="19" name="直线 31"/>
          <p:cNvSpPr>
            <a:spLocks noChangeShapeType="1"/>
          </p:cNvSpPr>
          <p:nvPr/>
        </p:nvSpPr>
        <p:spPr bwMode="auto">
          <a:xfrm>
            <a:off x="2876550" y="3128963"/>
            <a:ext cx="609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0" name="文本框 32"/>
          <p:cNvSpPr txBox="1">
            <a:spLocks noChangeArrowheads="1"/>
          </p:cNvSpPr>
          <p:nvPr/>
        </p:nvSpPr>
        <p:spPr bwMode="auto">
          <a:xfrm>
            <a:off x="3475038" y="2884488"/>
            <a:ext cx="1739900" cy="461962"/>
          </a:xfrm>
          <a:prstGeom prst="rect">
            <a:avLst/>
          </a:prstGeom>
          <a:solidFill>
            <a:schemeClr val="accent1"/>
          </a:solidFill>
          <a:ln>
            <a:noFill/>
          </a:ln>
          <a:effectLst/>
          <a:extLst/>
        </p:spPr>
        <p:txBody>
          <a:bodyPr>
            <a:spAutoFit/>
          </a:bodyPr>
          <a:lstStyle/>
          <a:p>
            <a:pPr algn="ctr" fontAlgn="auto">
              <a:spcBef>
                <a:spcPct val="50000"/>
              </a:spcBef>
              <a:spcAft>
                <a:spcPts val="0"/>
              </a:spcAft>
              <a:buClr>
                <a:schemeClr val="tx2"/>
              </a:buClr>
              <a:buFont typeface="Wingdings" pitchFamily="2" charset="2"/>
              <a:buNone/>
              <a:defRPr/>
            </a:pPr>
            <a:r>
              <a:rPr lang="en-US" altLang="zh-CN" sz="2400" b="1" dirty="0">
                <a:latin typeface="Times New Roman" pitchFamily="18" charset="0"/>
                <a:ea typeface="+mn-ea"/>
                <a:cs typeface="Times New Roman" pitchFamily="18" charset="0"/>
              </a:rPr>
              <a:t> Pair work</a:t>
            </a:r>
          </a:p>
        </p:txBody>
      </p:sp>
      <p:sp>
        <p:nvSpPr>
          <p:cNvPr id="21" name="直线 33"/>
          <p:cNvSpPr>
            <a:spLocks noChangeShapeType="1"/>
          </p:cNvSpPr>
          <p:nvPr/>
        </p:nvSpPr>
        <p:spPr bwMode="auto">
          <a:xfrm>
            <a:off x="5214938" y="3113088"/>
            <a:ext cx="685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2" name="文本框 34"/>
          <p:cNvSpPr txBox="1">
            <a:spLocks noChangeArrowheads="1"/>
          </p:cNvSpPr>
          <p:nvPr/>
        </p:nvSpPr>
        <p:spPr bwMode="auto">
          <a:xfrm>
            <a:off x="5897563" y="2884488"/>
            <a:ext cx="1298575" cy="461962"/>
          </a:xfrm>
          <a:prstGeom prst="rect">
            <a:avLst/>
          </a:prstGeom>
          <a:solidFill>
            <a:schemeClr val="accent1"/>
          </a:solidFill>
          <a:ln>
            <a:noFill/>
          </a:ln>
          <a:effectLst/>
          <a:extLst/>
        </p:spPr>
        <p:txBody>
          <a:bodyPr>
            <a:spAutoFit/>
          </a:bodyPr>
          <a:lstStyle/>
          <a:p>
            <a:pPr algn="ctr" fontAlgn="auto">
              <a:spcBef>
                <a:spcPct val="50000"/>
              </a:spcBef>
              <a:spcAft>
                <a:spcPts val="0"/>
              </a:spcAft>
              <a:buClr>
                <a:schemeClr val="tx2"/>
              </a:buClr>
              <a:buFont typeface="Wingdings" pitchFamily="2" charset="2"/>
              <a:buNone/>
              <a:defRPr/>
            </a:pPr>
            <a:r>
              <a:rPr lang="en-US" altLang="zh-CN" sz="2400" b="1" dirty="0">
                <a:latin typeface="Times New Roman" pitchFamily="18" charset="0"/>
                <a:ea typeface="+mn-ea"/>
                <a:cs typeface="Times New Roman" pitchFamily="18" charset="0"/>
              </a:rPr>
              <a:t> Check</a:t>
            </a:r>
          </a:p>
        </p:txBody>
      </p:sp>
      <p:sp>
        <p:nvSpPr>
          <p:cNvPr id="45066" name="Rectangle 3"/>
          <p:cNvSpPr txBox="1">
            <a:spLocks noChangeArrowheads="1"/>
          </p:cNvSpPr>
          <p:nvPr/>
        </p:nvSpPr>
        <p:spPr bwMode="gray">
          <a:xfrm>
            <a:off x="357188" y="1819275"/>
            <a:ext cx="84724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buFont typeface="Arial" pitchFamily="34" charset="0"/>
              <a:buChar char="•"/>
            </a:pPr>
            <a:r>
              <a:rPr lang="zh-CN" altLang="en-US" sz="3200" b="1">
                <a:solidFill>
                  <a:srgbClr val="FFFFFF"/>
                </a:solidFill>
                <a:latin typeface="微软雅黑" pitchFamily="34" charset="-122"/>
                <a:ea typeface="微软雅黑" pitchFamily="34" charset="-122"/>
              </a:rPr>
              <a:t>生生交际：</a:t>
            </a:r>
            <a:r>
              <a:rPr lang="en-US" altLang="zh-CN" sz="3200" b="1">
                <a:solidFill>
                  <a:srgbClr val="FFFFFF"/>
                </a:solidFill>
                <a:latin typeface="微软雅黑" pitchFamily="34" charset="-122"/>
                <a:ea typeface="微软雅黑" pitchFamily="34" charset="-122"/>
              </a:rPr>
              <a:t>—</a:t>
            </a:r>
            <a:r>
              <a:rPr kumimoji="1" lang="zh-CN" altLang="en-US" sz="2800" b="1">
                <a:solidFill>
                  <a:schemeClr val="bg1"/>
                </a:solidFill>
                <a:latin typeface="微软雅黑" pitchFamily="34" charset="-122"/>
                <a:ea typeface="微软雅黑" pitchFamily="34" charset="-122"/>
              </a:rPr>
              <a:t>两两交际</a:t>
            </a:r>
            <a:endParaRPr kumimoji="1" lang="zh-CN" altLang="en-US" sz="2600" b="1">
              <a:solidFill>
                <a:schemeClr val="bg1"/>
              </a:solidFill>
              <a:latin typeface="微软雅黑" pitchFamily="34" charset="-122"/>
              <a:ea typeface="微软雅黑" pitchFamily="34" charset="-122"/>
            </a:endParaRPr>
          </a:p>
        </p:txBody>
      </p:sp>
      <p:sp>
        <p:nvSpPr>
          <p:cNvPr id="25" name="Text Box 12"/>
          <p:cNvSpPr txBox="1">
            <a:spLocks noChangeArrowheads="1"/>
          </p:cNvSpPr>
          <p:nvPr/>
        </p:nvSpPr>
        <p:spPr bwMode="auto">
          <a:xfrm>
            <a:off x="357188" y="3860800"/>
            <a:ext cx="8072437"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宋体" pitchFamily="2" charset="-122"/>
              </a:defRPr>
            </a:lvl1pPr>
            <a:lvl2pPr marL="914400" indent="-45720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1" eaLnBrk="1" hangingPunct="1">
              <a:spcBef>
                <a:spcPct val="20000"/>
              </a:spcBef>
              <a:buFont typeface="Wingdings" pitchFamily="2" charset="2"/>
              <a:buChar char="Ø"/>
            </a:pPr>
            <a:r>
              <a:rPr kumimoji="1" lang="zh-CN" altLang="en-US" sz="2400">
                <a:solidFill>
                  <a:schemeClr val="bg1"/>
                </a:solidFill>
                <a:latin typeface="微软雅黑" pitchFamily="34" charset="-122"/>
                <a:ea typeface="微软雅黑" pitchFamily="34" charset="-122"/>
              </a:rPr>
              <a:t>明确要求，做好示范</a:t>
            </a:r>
            <a:endParaRPr kumimoji="1" lang="en-US" altLang="zh-CN" sz="2400">
              <a:solidFill>
                <a:schemeClr val="bg1"/>
              </a:solidFill>
              <a:latin typeface="微软雅黑" pitchFamily="34" charset="-122"/>
              <a:ea typeface="微软雅黑" pitchFamily="34" charset="-122"/>
            </a:endParaRPr>
          </a:p>
          <a:p>
            <a:pPr lvl="1" eaLnBrk="1" hangingPunct="1">
              <a:spcBef>
                <a:spcPct val="20000"/>
              </a:spcBef>
              <a:buFont typeface="Wingdings" pitchFamily="2" charset="2"/>
              <a:buChar char="Ø"/>
            </a:pPr>
            <a:r>
              <a:rPr kumimoji="1" lang="zh-CN" altLang="en-US" sz="2400">
                <a:solidFill>
                  <a:schemeClr val="bg1"/>
                </a:solidFill>
                <a:latin typeface="微软雅黑" pitchFamily="34" charset="-122"/>
                <a:ea typeface="微软雅黑" pitchFamily="34" charset="-122"/>
              </a:rPr>
              <a:t>提供辅助性的“</a:t>
            </a:r>
            <a:r>
              <a:rPr kumimoji="1" lang="zh-CN" altLang="en-US" sz="2400" b="1">
                <a:solidFill>
                  <a:srgbClr val="FFFF00"/>
                </a:solidFill>
                <a:latin typeface="微软雅黑" pitchFamily="34" charset="-122"/>
                <a:ea typeface="微软雅黑" pitchFamily="34" charset="-122"/>
              </a:rPr>
              <a:t>支架</a:t>
            </a:r>
            <a:r>
              <a:rPr kumimoji="1" lang="zh-CN" altLang="en-US" sz="2400">
                <a:solidFill>
                  <a:schemeClr val="bg1"/>
                </a:solidFill>
                <a:latin typeface="微软雅黑" pitchFamily="34" charset="-122"/>
                <a:ea typeface="微软雅黑" pitchFamily="34" charset="-122"/>
              </a:rPr>
              <a:t>”：</a:t>
            </a:r>
            <a:r>
              <a:rPr kumimoji="1" lang="en-US" altLang="zh-CN" sz="2400">
                <a:solidFill>
                  <a:schemeClr val="bg1"/>
                </a:solidFill>
                <a:latin typeface="微软雅黑" pitchFamily="34" charset="-122"/>
                <a:ea typeface="微软雅黑" pitchFamily="34" charset="-122"/>
              </a:rPr>
              <a:t>PPT Keypoints</a:t>
            </a:r>
            <a:r>
              <a:rPr kumimoji="1" lang="zh-CN" altLang="en-US" sz="2400">
                <a:solidFill>
                  <a:schemeClr val="bg1"/>
                </a:solidFill>
                <a:latin typeface="微软雅黑" pitchFamily="34" charset="-122"/>
                <a:ea typeface="微软雅黑" pitchFamily="34" charset="-122"/>
              </a:rPr>
              <a:t>、图表、生活情境</a:t>
            </a:r>
            <a:endParaRPr kumimoji="1" lang="en-US" altLang="zh-CN" sz="2400">
              <a:solidFill>
                <a:schemeClr val="bg1"/>
              </a:solidFill>
              <a:latin typeface="微软雅黑" pitchFamily="34" charset="-122"/>
              <a:ea typeface="微软雅黑" pitchFamily="34" charset="-122"/>
            </a:endParaRPr>
          </a:p>
          <a:p>
            <a:pPr lvl="1" eaLnBrk="1" hangingPunct="1">
              <a:spcBef>
                <a:spcPct val="20000"/>
              </a:spcBef>
              <a:buFont typeface="Wingdings" pitchFamily="2" charset="2"/>
              <a:buChar char="Ø"/>
            </a:pPr>
            <a:r>
              <a:rPr kumimoji="1" lang="zh-CN" altLang="en-US" sz="2400">
                <a:solidFill>
                  <a:schemeClr val="bg1"/>
                </a:solidFill>
                <a:latin typeface="微软雅黑" pitchFamily="34" charset="-122"/>
                <a:ea typeface="微软雅黑" pitchFamily="34" charset="-122"/>
              </a:rPr>
              <a:t>注意个别化辅导，关注困难生</a:t>
            </a:r>
            <a:endParaRPr lang="zh-CN" altLang="en-US" sz="2400">
              <a:solidFill>
                <a:schemeClr val="bg1"/>
              </a:solidFill>
              <a:latin typeface="微软雅黑" pitchFamily="34" charset="-122"/>
              <a:ea typeface="微软雅黑" pitchFamily="34" charset="-122"/>
            </a:endParaRPr>
          </a:p>
        </p:txBody>
      </p:sp>
      <p:pic>
        <p:nvPicPr>
          <p:cNvPr id="45068" name="Picture 11" descr="j02921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1025" y="5116513"/>
            <a:ext cx="1817688"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7" grpId="0" animBg="1"/>
      <p:bldP spid="19" grpId="0" animBg="1"/>
      <p:bldP spid="20" grpId="0" animBg="1"/>
      <p:bldP spid="21" grpId="0" animBg="1"/>
      <p:bldP spid="22"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ChangeArrowheads="1"/>
          </p:cNvSpPr>
          <p:nvPr/>
        </p:nvSpPr>
        <p:spPr bwMode="gray">
          <a:xfrm>
            <a:off x="357188" y="1819275"/>
            <a:ext cx="84724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buFont typeface="Arial" pitchFamily="34" charset="0"/>
              <a:buChar char="•"/>
            </a:pPr>
            <a:r>
              <a:rPr lang="zh-CN" altLang="en-US" sz="3200" b="1">
                <a:solidFill>
                  <a:srgbClr val="FFFFFF"/>
                </a:solidFill>
                <a:latin typeface="微软雅黑" pitchFamily="34" charset="-122"/>
                <a:ea typeface="微软雅黑" pitchFamily="34" charset="-122"/>
              </a:rPr>
              <a:t>生生交际</a:t>
            </a:r>
            <a:r>
              <a:rPr lang="zh-CN" altLang="en-US" sz="3200">
                <a:solidFill>
                  <a:srgbClr val="FFFFFF"/>
                </a:solidFill>
                <a:latin typeface="微软雅黑" pitchFamily="34" charset="-122"/>
                <a:ea typeface="微软雅黑" pitchFamily="34" charset="-122"/>
              </a:rPr>
              <a:t>：</a:t>
            </a:r>
            <a:r>
              <a:rPr lang="en-US" altLang="zh-CN" sz="3200">
                <a:solidFill>
                  <a:srgbClr val="FFFFFF"/>
                </a:solidFill>
                <a:latin typeface="微软雅黑" pitchFamily="34" charset="-122"/>
                <a:ea typeface="微软雅黑" pitchFamily="34" charset="-122"/>
              </a:rPr>
              <a:t>——</a:t>
            </a:r>
            <a:r>
              <a:rPr kumimoji="1" lang="zh-CN" altLang="en-US" sz="2800" b="1">
                <a:solidFill>
                  <a:schemeClr val="bg1"/>
                </a:solidFill>
                <a:latin typeface="微软雅黑" pitchFamily="34" charset="-122"/>
                <a:ea typeface="微软雅黑" pitchFamily="34" charset="-122"/>
              </a:rPr>
              <a:t>小组对话</a:t>
            </a:r>
            <a:endParaRPr lang="zh-CN" altLang="en-US" sz="2800" b="1">
              <a:solidFill>
                <a:schemeClr val="bg1"/>
              </a:solidFill>
              <a:latin typeface="微软雅黑" pitchFamily="34" charset="-122"/>
              <a:ea typeface="微软雅黑" pitchFamily="34" charset="-122"/>
            </a:endParaRPr>
          </a:p>
        </p:txBody>
      </p:sp>
      <p:sp>
        <p:nvSpPr>
          <p:cNvPr id="15" name="Text Box 12"/>
          <p:cNvSpPr txBox="1">
            <a:spLocks noChangeArrowheads="1"/>
          </p:cNvSpPr>
          <p:nvPr/>
        </p:nvSpPr>
        <p:spPr bwMode="auto">
          <a:xfrm>
            <a:off x="277813" y="2565400"/>
            <a:ext cx="807243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宋体" pitchFamily="2" charset="-122"/>
              </a:defRPr>
            </a:lvl1pPr>
            <a:lvl2pPr marL="914400" indent="-45720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1" eaLnBrk="1" hangingPunct="1">
              <a:spcBef>
                <a:spcPct val="20000"/>
              </a:spcBef>
              <a:buFont typeface="Wingdings" pitchFamily="2" charset="2"/>
              <a:buChar char="Ø"/>
            </a:pPr>
            <a:r>
              <a:rPr kumimoji="1" lang="zh-CN" altLang="en-US" sz="2800">
                <a:solidFill>
                  <a:schemeClr val="bg1"/>
                </a:solidFill>
                <a:latin typeface="微软雅黑" pitchFamily="34" charset="-122"/>
                <a:ea typeface="微软雅黑" pitchFamily="34" charset="-122"/>
              </a:rPr>
              <a:t>三人以上的小组活动</a:t>
            </a:r>
          </a:p>
          <a:p>
            <a:pPr lvl="1" eaLnBrk="1" hangingPunct="1">
              <a:spcBef>
                <a:spcPct val="20000"/>
              </a:spcBef>
              <a:buFont typeface="Wingdings" pitchFamily="2" charset="2"/>
              <a:buChar char="Ø"/>
            </a:pPr>
            <a:r>
              <a:rPr kumimoji="1" lang="zh-CN" altLang="en-US" sz="2800">
                <a:solidFill>
                  <a:schemeClr val="bg1"/>
                </a:solidFill>
                <a:latin typeface="微软雅黑" pitchFamily="34" charset="-122"/>
                <a:ea typeface="微软雅黑" pitchFamily="34" charset="-122"/>
              </a:rPr>
              <a:t>齐唱歌曲、小组角色扮演、调查访问活动等</a:t>
            </a:r>
          </a:p>
        </p:txBody>
      </p:sp>
      <p:sp>
        <p:nvSpPr>
          <p:cNvPr id="46084" name="矩形 15"/>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2" name="横卷形 1"/>
          <p:cNvSpPr/>
          <p:nvPr/>
        </p:nvSpPr>
        <p:spPr>
          <a:xfrm>
            <a:off x="827088" y="3589338"/>
            <a:ext cx="7550150" cy="3008312"/>
          </a:xfrm>
          <a:prstGeom prst="horizontalScroll">
            <a:avLst/>
          </a:prstGeom>
          <a:solidFill>
            <a:srgbClr val="0070C0"/>
          </a:solidFill>
        </p:spPr>
        <p:style>
          <a:lnRef idx="3">
            <a:schemeClr val="lt1"/>
          </a:lnRef>
          <a:fillRef idx="1">
            <a:schemeClr val="accent5"/>
          </a:fillRef>
          <a:effectRef idx="1">
            <a:schemeClr val="accent5"/>
          </a:effectRef>
          <a:fontRef idx="minor">
            <a:schemeClr val="lt1"/>
          </a:fontRef>
        </p:style>
        <p:txBody>
          <a:bodyPr anchor="ctr"/>
          <a:lstStyle/>
          <a:p>
            <a:pPr>
              <a:defRPr/>
            </a:pPr>
            <a:r>
              <a:rPr lang="zh-CN" altLang="en-US" sz="2200" b="1" dirty="0">
                <a:solidFill>
                  <a:schemeClr val="bg1"/>
                </a:solidFill>
                <a:latin typeface="微软雅黑" pitchFamily="34" charset="-122"/>
                <a:ea typeface="微软雅黑" pitchFamily="34" charset="-122"/>
              </a:rPr>
              <a:t>有一定互动和参与性，这一过程中，学生可以相互学习，优生可以带动后进生，并且是在愉快的氛围中进行学习。</a:t>
            </a:r>
          </a:p>
          <a:p>
            <a:pPr>
              <a:defRPr/>
            </a:pPr>
            <a:endParaRPr lang="zh-CN" altLang="en-US" sz="2200" b="1" dirty="0">
              <a:solidFill>
                <a:schemeClr val="bg1"/>
              </a:solidFill>
              <a:latin typeface="微软雅黑" pitchFamily="34" charset="-122"/>
              <a:ea typeface="微软雅黑" pitchFamily="34" charset="-122"/>
            </a:endParaRPr>
          </a:p>
          <a:p>
            <a:pPr>
              <a:defRPr/>
            </a:pPr>
            <a:r>
              <a:rPr lang="zh-CN" altLang="en-US" sz="2200" b="1" dirty="0">
                <a:solidFill>
                  <a:schemeClr val="bg1"/>
                </a:solidFill>
                <a:latin typeface="微软雅黑" pitchFamily="34" charset="-122"/>
                <a:ea typeface="微软雅黑" pitchFamily="34" charset="-122"/>
              </a:rPr>
              <a:t>但需要教师给予及时的指导，否则可能会出现课堂松散，效率不高等后果，影响教学效果。</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ChangeArrowheads="1"/>
          </p:cNvSpPr>
          <p:nvPr/>
        </p:nvSpPr>
        <p:spPr bwMode="gray">
          <a:xfrm>
            <a:off x="357188" y="1819275"/>
            <a:ext cx="847248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buFont typeface="Arial" pitchFamily="34" charset="0"/>
              <a:buChar char="•"/>
            </a:pPr>
            <a:r>
              <a:rPr lang="zh-CN" altLang="en-US" sz="3200" b="1">
                <a:solidFill>
                  <a:srgbClr val="FFFFFF"/>
                </a:solidFill>
                <a:latin typeface="微软雅黑" pitchFamily="34" charset="-122"/>
                <a:ea typeface="微软雅黑" pitchFamily="34" charset="-122"/>
              </a:rPr>
              <a:t>生生交际</a:t>
            </a:r>
            <a:r>
              <a:rPr lang="zh-CN" altLang="en-US" sz="3200">
                <a:solidFill>
                  <a:srgbClr val="FFFFFF"/>
                </a:solidFill>
                <a:latin typeface="微软雅黑" pitchFamily="34" charset="-122"/>
                <a:ea typeface="微软雅黑" pitchFamily="34" charset="-122"/>
              </a:rPr>
              <a:t>：</a:t>
            </a:r>
            <a:r>
              <a:rPr lang="en-US" altLang="zh-CN" sz="3200">
                <a:solidFill>
                  <a:srgbClr val="FFFFFF"/>
                </a:solidFill>
                <a:latin typeface="微软雅黑" pitchFamily="34" charset="-122"/>
                <a:ea typeface="微软雅黑" pitchFamily="34" charset="-122"/>
              </a:rPr>
              <a:t>——</a:t>
            </a:r>
            <a:r>
              <a:rPr kumimoji="1" lang="zh-CN" altLang="en-US" sz="2800" b="1">
                <a:solidFill>
                  <a:schemeClr val="bg1"/>
                </a:solidFill>
                <a:latin typeface="微软雅黑" pitchFamily="34" charset="-122"/>
                <a:ea typeface="微软雅黑" pitchFamily="34" charset="-122"/>
              </a:rPr>
              <a:t>自主说</a:t>
            </a:r>
            <a:endParaRPr lang="zh-CN" altLang="en-US" sz="2800" b="1">
              <a:solidFill>
                <a:schemeClr val="bg1"/>
              </a:solidFill>
              <a:latin typeface="微软雅黑" pitchFamily="34" charset="-122"/>
              <a:ea typeface="微软雅黑" pitchFamily="34" charset="-122"/>
            </a:endParaRPr>
          </a:p>
        </p:txBody>
      </p:sp>
      <p:sp>
        <p:nvSpPr>
          <p:cNvPr id="47107" name="Text Box 12"/>
          <p:cNvSpPr txBox="1">
            <a:spLocks noChangeArrowheads="1"/>
          </p:cNvSpPr>
          <p:nvPr/>
        </p:nvSpPr>
        <p:spPr bwMode="auto">
          <a:xfrm>
            <a:off x="277813" y="2420938"/>
            <a:ext cx="8072437"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ea typeface="宋体" pitchFamily="2" charset="-122"/>
              </a:defRPr>
            </a:lvl1pPr>
            <a:lvl2pPr marL="914400" indent="-45720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lvl="1" eaLnBrk="1" hangingPunct="1">
              <a:spcBef>
                <a:spcPct val="20000"/>
              </a:spcBef>
              <a:buFont typeface="Wingdings" pitchFamily="2" charset="2"/>
              <a:buChar char="Ø"/>
            </a:pPr>
            <a:r>
              <a:rPr kumimoji="1" lang="zh-CN" altLang="en-US" sz="2800">
                <a:solidFill>
                  <a:schemeClr val="bg1"/>
                </a:solidFill>
                <a:latin typeface="微软雅黑" pitchFamily="34" charset="-122"/>
                <a:ea typeface="微软雅黑" pitchFamily="34" charset="-122"/>
              </a:rPr>
              <a:t>学生自主用外语描述某个故事或某个图片（时间、地点、任务、经过、结果）</a:t>
            </a:r>
          </a:p>
          <a:p>
            <a:pPr lvl="1" eaLnBrk="1" hangingPunct="1">
              <a:spcBef>
                <a:spcPct val="20000"/>
              </a:spcBef>
              <a:buFont typeface="Wingdings" pitchFamily="2" charset="2"/>
              <a:buChar char="Ø"/>
            </a:pPr>
            <a:r>
              <a:rPr kumimoji="1" lang="zh-CN" altLang="en-US" sz="2800">
                <a:solidFill>
                  <a:schemeClr val="bg1"/>
                </a:solidFill>
                <a:latin typeface="微软雅黑" pitchFamily="34" charset="-122"/>
                <a:ea typeface="微软雅黑" pitchFamily="34" charset="-122"/>
              </a:rPr>
              <a:t>看图说话、讲故事、描述情景、唱背歌谣、朗诵经典名作等。</a:t>
            </a:r>
          </a:p>
        </p:txBody>
      </p:sp>
      <p:sp>
        <p:nvSpPr>
          <p:cNvPr id="47108" name="矩形 15"/>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6" name="横卷形 5"/>
          <p:cNvSpPr/>
          <p:nvPr/>
        </p:nvSpPr>
        <p:spPr>
          <a:xfrm>
            <a:off x="579438" y="2408238"/>
            <a:ext cx="8101012" cy="4044950"/>
          </a:xfrm>
          <a:prstGeom prst="horizontalScroll">
            <a:avLst/>
          </a:prstGeom>
          <a:solidFill>
            <a:srgbClr val="0070C0"/>
          </a:solidFill>
        </p:spPr>
        <p:style>
          <a:lnRef idx="3">
            <a:schemeClr val="lt1"/>
          </a:lnRef>
          <a:fillRef idx="1">
            <a:schemeClr val="accent5"/>
          </a:fillRef>
          <a:effectRef idx="1">
            <a:schemeClr val="accent5"/>
          </a:effectRef>
          <a:fontRef idx="minor">
            <a:schemeClr val="lt1"/>
          </a:fontRef>
        </p:style>
        <p:txBody>
          <a:bodyPr anchor="ctr"/>
          <a:lstStyle/>
          <a:p>
            <a:pPr>
              <a:defRPr/>
            </a:pPr>
            <a:r>
              <a:rPr lang="zh-CN" altLang="en-US" sz="2000" b="1" dirty="0">
                <a:solidFill>
                  <a:schemeClr val="bg1"/>
                </a:solidFill>
                <a:latin typeface="微软雅黑" pitchFamily="34" charset="-122"/>
                <a:ea typeface="微软雅黑" pitchFamily="34" charset="-122"/>
              </a:rPr>
              <a:t>在讲授北师大版先锋英语二年级动物主题的拓展材料</a:t>
            </a:r>
            <a:r>
              <a:rPr lang="en-US" altLang="zh-CN" sz="2000" b="1" dirty="0">
                <a:solidFill>
                  <a:schemeClr val="bg1"/>
                </a:solidFill>
                <a:latin typeface="微软雅黑" pitchFamily="34" charset="-122"/>
                <a:ea typeface="微软雅黑" pitchFamily="34" charset="-122"/>
              </a:rPr>
              <a:t>《What can a cat do》</a:t>
            </a:r>
            <a:r>
              <a:rPr lang="zh-CN" altLang="en-US" sz="2000" b="1" dirty="0">
                <a:solidFill>
                  <a:schemeClr val="bg1"/>
                </a:solidFill>
                <a:latin typeface="微软雅黑" pitchFamily="34" charset="-122"/>
                <a:ea typeface="微软雅黑" pitchFamily="34" charset="-122"/>
              </a:rPr>
              <a:t>之后，尝试让学生用英语描述猫或者其他动物所能干的事情。（综合说的活动）</a:t>
            </a:r>
          </a:p>
          <a:p>
            <a:pPr>
              <a:defRPr/>
            </a:pPr>
            <a:r>
              <a:rPr lang="zh-CN" altLang="en-US" sz="2000" b="1" dirty="0">
                <a:solidFill>
                  <a:schemeClr val="bg1"/>
                </a:solidFill>
                <a:latin typeface="微软雅黑" pitchFamily="34" charset="-122"/>
                <a:ea typeface="微软雅黑" pitchFamily="34" charset="-122"/>
              </a:rPr>
              <a:t>有位学生描述：</a:t>
            </a:r>
            <a:r>
              <a:rPr lang="en-US" altLang="zh-CN" sz="2000" b="1" dirty="0">
                <a:solidFill>
                  <a:schemeClr val="bg1"/>
                </a:solidFill>
                <a:latin typeface="微软雅黑" pitchFamily="34" charset="-122"/>
                <a:ea typeface="微软雅黑" pitchFamily="34" charset="-122"/>
              </a:rPr>
              <a:t>Hello! I am Ally. I like cat very much. A cat can eat the carrots. A cat can run. A cat can sleep. A cat can drink milk. A cat can not play the basketball.</a:t>
            </a:r>
          </a:p>
          <a:p>
            <a:pPr>
              <a:defRPr/>
            </a:pPr>
            <a:r>
              <a:rPr lang="zh-CN" altLang="en-US" sz="2000" b="1" dirty="0">
                <a:solidFill>
                  <a:schemeClr val="bg1"/>
                </a:solidFill>
                <a:latin typeface="微软雅黑" pitchFamily="34" charset="-122"/>
                <a:ea typeface="微软雅黑" pitchFamily="34" charset="-122"/>
              </a:rPr>
              <a:t>另一位学生则描述猴子： </a:t>
            </a:r>
            <a:r>
              <a:rPr lang="en-US" altLang="zh-CN" sz="2000" b="1" dirty="0">
                <a:solidFill>
                  <a:schemeClr val="bg1"/>
                </a:solidFill>
                <a:latin typeface="微软雅黑" pitchFamily="34" charset="-122"/>
                <a:ea typeface="微软雅黑" pitchFamily="34" charset="-122"/>
              </a:rPr>
              <a:t>I like monkey. Monkey likes to eat the bananas. Monkey can jump. Monkey can climb. Monkey can not swim.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714480" y="1916248"/>
          <a:ext cx="5643602"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标注 5"/>
          <p:cNvSpPr/>
          <p:nvPr/>
        </p:nvSpPr>
        <p:spPr>
          <a:xfrm>
            <a:off x="6156325" y="3861048"/>
            <a:ext cx="2857500" cy="1643063"/>
          </a:xfrm>
          <a:prstGeom prst="wedgeRectCallout">
            <a:avLst>
              <a:gd name="adj1" fmla="val -67057"/>
              <a:gd name="adj2" fmla="val -79648"/>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1" lang="zh-CN" altLang="en-US" sz="2000" b="1" dirty="0">
                <a:solidFill>
                  <a:schemeClr val="tx1"/>
                </a:solidFill>
                <a:latin typeface="微软雅黑" pitchFamily="34" charset="-122"/>
                <a:ea typeface="微软雅黑" pitchFamily="34" charset="-122"/>
              </a:rPr>
              <a:t>优点：</a:t>
            </a:r>
            <a:r>
              <a:rPr kumimoji="1" lang="zh-CN" altLang="en-US" sz="2000" dirty="0">
                <a:solidFill>
                  <a:schemeClr val="tx1"/>
                </a:solidFill>
                <a:latin typeface="微软雅黑" pitchFamily="34" charset="-122"/>
                <a:ea typeface="微软雅黑" pitchFamily="34" charset="-122"/>
              </a:rPr>
              <a:t>参与度高</a:t>
            </a:r>
            <a:endParaRPr kumimoji="1" lang="en-US" altLang="zh-CN" sz="2000" dirty="0">
              <a:solidFill>
                <a:schemeClr val="tx1"/>
              </a:solidFill>
              <a:latin typeface="微软雅黑" pitchFamily="34" charset="-122"/>
              <a:ea typeface="微软雅黑" pitchFamily="34" charset="-122"/>
            </a:endParaRPr>
          </a:p>
          <a:p>
            <a:pPr fontAlgn="auto">
              <a:spcBef>
                <a:spcPts val="0"/>
              </a:spcBef>
              <a:spcAft>
                <a:spcPts val="0"/>
              </a:spcAft>
              <a:defRPr/>
            </a:pPr>
            <a:r>
              <a:rPr kumimoji="1" lang="zh-CN" altLang="en-US" sz="2000" b="1" dirty="0">
                <a:solidFill>
                  <a:schemeClr val="tx1"/>
                </a:solidFill>
                <a:latin typeface="微软雅黑" pitchFamily="34" charset="-122"/>
                <a:ea typeface="微软雅黑" pitchFamily="34" charset="-122"/>
              </a:rPr>
              <a:t>缺点：</a:t>
            </a:r>
            <a:r>
              <a:rPr kumimoji="1" lang="zh-CN" altLang="en-US" sz="2000" dirty="0">
                <a:solidFill>
                  <a:schemeClr val="tx1"/>
                </a:solidFill>
                <a:latin typeface="微软雅黑" pitchFamily="34" charset="-122"/>
                <a:ea typeface="微软雅黑" pitchFamily="34" charset="-122"/>
              </a:rPr>
              <a:t>交际双方都不是当前所要学习语言的熟练掌握者，难以互相纠错。</a:t>
            </a:r>
          </a:p>
        </p:txBody>
      </p:sp>
      <p:sp>
        <p:nvSpPr>
          <p:cNvPr id="7" name="矩形标注 6"/>
          <p:cNvSpPr/>
          <p:nvPr/>
        </p:nvSpPr>
        <p:spPr>
          <a:xfrm>
            <a:off x="263798" y="1964928"/>
            <a:ext cx="2714625" cy="2080419"/>
          </a:xfrm>
          <a:prstGeom prst="wedgeRectCallout">
            <a:avLst>
              <a:gd name="adj1" fmla="val 81323"/>
              <a:gd name="adj2" fmla="val -4434"/>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1" lang="zh-CN" altLang="en-US" b="1" dirty="0">
                <a:solidFill>
                  <a:schemeClr val="tx1"/>
                </a:solidFill>
                <a:latin typeface="微软雅黑" pitchFamily="34" charset="-122"/>
                <a:ea typeface="微软雅黑" pitchFamily="34" charset="-122"/>
              </a:rPr>
              <a:t>优点：</a:t>
            </a:r>
            <a:r>
              <a:rPr kumimoji="1" lang="zh-CN" altLang="en-US" dirty="0">
                <a:solidFill>
                  <a:schemeClr val="tx1"/>
                </a:solidFill>
                <a:latin typeface="微软雅黑" pitchFamily="34" charset="-122"/>
                <a:ea typeface="微软雅黑" pitchFamily="34" charset="-122"/>
              </a:rPr>
              <a:t>教师是语言的熟练掌握者，师生对话有利于实现“实时双向言语互动”。</a:t>
            </a:r>
            <a:endParaRPr lang="zh-CN" altLang="en-US" dirty="0">
              <a:solidFill>
                <a:schemeClr val="tx1"/>
              </a:solidFill>
              <a:latin typeface="微软雅黑" pitchFamily="34" charset="-122"/>
              <a:ea typeface="微软雅黑" pitchFamily="34" charset="-122"/>
            </a:endParaRPr>
          </a:p>
          <a:p>
            <a:pPr fontAlgn="auto">
              <a:spcBef>
                <a:spcPts val="0"/>
              </a:spcBef>
              <a:spcAft>
                <a:spcPts val="0"/>
              </a:spcAft>
              <a:defRPr/>
            </a:pPr>
            <a:r>
              <a:rPr kumimoji="1" lang="zh-CN" altLang="en-US" b="1" dirty="0">
                <a:solidFill>
                  <a:schemeClr val="tx1"/>
                </a:solidFill>
                <a:latin typeface="微软雅黑" pitchFamily="34" charset="-122"/>
                <a:ea typeface="微软雅黑" pitchFamily="34" charset="-122"/>
              </a:rPr>
              <a:t>缺点：</a:t>
            </a:r>
            <a:r>
              <a:rPr kumimoji="1" lang="zh-CN" altLang="en-US" dirty="0">
                <a:solidFill>
                  <a:schemeClr val="tx1"/>
                </a:solidFill>
                <a:latin typeface="微软雅黑" pitchFamily="34" charset="-122"/>
                <a:ea typeface="微软雅黑" pitchFamily="34" charset="-122"/>
              </a:rPr>
              <a:t>课堂时间有限，参与度小 。</a:t>
            </a:r>
            <a:endParaRPr lang="zh-CN" altLang="en-US" dirty="0">
              <a:solidFill>
                <a:schemeClr val="tx1"/>
              </a:solidFill>
              <a:latin typeface="微软雅黑" pitchFamily="34" charset="-122"/>
              <a:ea typeface="微软雅黑" pitchFamily="34" charset="-122"/>
            </a:endParaRPr>
          </a:p>
        </p:txBody>
      </p:sp>
      <p:sp>
        <p:nvSpPr>
          <p:cNvPr id="48137" name="矩形 9"/>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11" name="椭圆 10"/>
          <p:cNvSpPr/>
          <p:nvPr/>
        </p:nvSpPr>
        <p:spPr>
          <a:xfrm>
            <a:off x="4460875" y="1565275"/>
            <a:ext cx="1439863" cy="1439863"/>
          </a:xfrm>
          <a:prstGeom prst="ellipse">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优缺点</a:t>
            </a:r>
            <a:r>
              <a:rPr lang="en-US" altLang="zh-CN" sz="2800" b="1" dirty="0">
                <a:latin typeface="微软雅黑" pitchFamily="34" charset="-122"/>
                <a:ea typeface="微软雅黑" pitchFamily="34" charset="-122"/>
              </a:rPr>
              <a:t>?</a:t>
            </a:r>
            <a:endParaRPr lang="en-US" sz="2800" b="1" dirty="0">
              <a:latin typeface="微软雅黑" pitchFamily="34" charset="-122"/>
              <a:ea typeface="微软雅黑" pitchFamily="34" charset="-122"/>
            </a:endParaRPr>
          </a:p>
        </p:txBody>
      </p:sp>
      <p:grpSp>
        <p:nvGrpSpPr>
          <p:cNvPr id="13" name="组合 12"/>
          <p:cNvGrpSpPr>
            <a:grpSpLocks/>
          </p:cNvGrpSpPr>
          <p:nvPr/>
        </p:nvGrpSpPr>
        <p:grpSpPr bwMode="auto">
          <a:xfrm>
            <a:off x="2687638" y="2336800"/>
            <a:ext cx="3540125" cy="3540125"/>
            <a:chOff x="985382" y="419187"/>
            <a:chExt cx="3540467" cy="3540467"/>
          </a:xfrm>
        </p:grpSpPr>
        <p:sp>
          <p:nvSpPr>
            <p:cNvPr id="14" name="饼形 13"/>
            <p:cNvSpPr/>
            <p:nvPr/>
          </p:nvSpPr>
          <p:spPr>
            <a:xfrm>
              <a:off x="985382" y="419187"/>
              <a:ext cx="3540467" cy="3540467"/>
            </a:xfrm>
            <a:prstGeom prst="pie">
              <a:avLst>
                <a:gd name="adj1" fmla="val 1800000"/>
                <a:gd name="adj2" fmla="val 9000000"/>
              </a:avLst>
            </a:prstGeom>
            <a:solidFill>
              <a:schemeClr val="accent6">
                <a:lumMod val="40000"/>
                <a:lumOff val="60000"/>
              </a:schemeClr>
            </a:solidFill>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5" name="饼形 4"/>
            <p:cNvSpPr/>
            <p:nvPr/>
          </p:nvSpPr>
          <p:spPr>
            <a:xfrm>
              <a:off x="1955438" y="2653016"/>
              <a:ext cx="1600355" cy="109548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30480" tIns="30480" rIns="30480" bIns="30480" spcCol="1270" anchor="ctr"/>
            <a:lstStyle/>
            <a:p>
              <a:pPr algn="ctr" defTabSz="1066800">
                <a:lnSpc>
                  <a:spcPct val="90000"/>
                </a:lnSpc>
                <a:spcAft>
                  <a:spcPct val="35000"/>
                </a:spcAft>
                <a:defRPr/>
              </a:pPr>
              <a:r>
                <a:rPr lang="zh-CN" altLang="en-US" sz="2400" b="1" dirty="0">
                  <a:latin typeface="微软雅黑" pitchFamily="34" charset="-122"/>
                  <a:ea typeface="微软雅黑" pitchFamily="34" charset="-122"/>
                </a:rPr>
                <a:t>扩展</a:t>
              </a:r>
              <a:endParaRPr lang="en-US" altLang="zh-CN" sz="2400" b="1" dirty="0">
                <a:latin typeface="微软雅黑" pitchFamily="34" charset="-122"/>
                <a:ea typeface="微软雅黑" pitchFamily="34" charset="-122"/>
              </a:endParaRPr>
            </a:p>
            <a:p>
              <a:pPr algn="ctr" defTabSz="1066800">
                <a:lnSpc>
                  <a:spcPct val="90000"/>
                </a:lnSpc>
                <a:spcAft>
                  <a:spcPct val="35000"/>
                </a:spcAft>
                <a:defRPr/>
              </a:pPr>
              <a:r>
                <a:rPr lang="zh-CN" altLang="en-US" sz="2400" b="1" dirty="0">
                  <a:latin typeface="微软雅黑" pitchFamily="34" charset="-122"/>
                  <a:ea typeface="微软雅黑" pitchFamily="34" charset="-122"/>
                </a:rPr>
                <a:t>听读</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1" presetClass="exit" presetSubtype="0" fill="hold" grpId="1" nodeType="with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j0195384">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9775" y="4498975"/>
            <a:ext cx="19748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381000" y="2924175"/>
            <a:ext cx="6708775" cy="2962275"/>
          </a:xfrm>
          <a:prstGeom prst="rect">
            <a:avLst/>
          </a:prstGeom>
          <a:noFill/>
          <a:ln w="9525">
            <a:noFill/>
            <a:miter lim="800000"/>
            <a:headEnd/>
            <a:tailEnd/>
          </a:ln>
        </p:spPr>
        <p:txBody>
          <a:bodyPr>
            <a:spAutoFit/>
          </a:bodyPr>
          <a:lstStyle/>
          <a:p>
            <a:pPr lvl="1" fontAlgn="auto">
              <a:spcBef>
                <a:spcPct val="20000"/>
              </a:spcBef>
              <a:spcAft>
                <a:spcPts val="0"/>
              </a:spcAft>
              <a:buFontTx/>
              <a:buChar char="–"/>
              <a:defRPr/>
            </a:pPr>
            <a:endParaRPr kumimoji="1" lang="en-US" altLang="zh-CN" sz="2400" dirty="0">
              <a:solidFill>
                <a:schemeClr val="bg1"/>
              </a:solidFill>
              <a:latin typeface="微软雅黑" pitchFamily="34" charset="-122"/>
              <a:ea typeface="微软雅黑" pitchFamily="34" charset="-122"/>
            </a:endParaRPr>
          </a:p>
          <a:p>
            <a:pPr marL="914400" lvl="1" indent="-457200" fontAlgn="auto">
              <a:spcBef>
                <a:spcPct val="20000"/>
              </a:spcBef>
              <a:spcAft>
                <a:spcPts val="0"/>
              </a:spcAft>
              <a:buFont typeface="Wingdings" pitchFamily="2" charset="2"/>
              <a:buChar char="Ø"/>
              <a:defRPr/>
            </a:pPr>
            <a:r>
              <a:rPr kumimoji="1" lang="zh-CN" altLang="en-US" sz="2800" dirty="0">
                <a:solidFill>
                  <a:schemeClr val="bg1"/>
                </a:solidFill>
                <a:latin typeface="微软雅黑" pitchFamily="34" charset="-122"/>
                <a:ea typeface="微软雅黑" pitchFamily="34" charset="-122"/>
              </a:rPr>
              <a:t>自主听读</a:t>
            </a:r>
            <a:r>
              <a:rPr kumimoji="1" lang="en-US" altLang="zh-CN" sz="2800" dirty="0">
                <a:solidFill>
                  <a:schemeClr val="bg1"/>
                </a:solidFill>
                <a:latin typeface="微软雅黑" pitchFamily="34" charset="-122"/>
                <a:ea typeface="微软雅黑" pitchFamily="34" charset="-122"/>
              </a:rPr>
              <a:t>&amp;</a:t>
            </a:r>
            <a:r>
              <a:rPr kumimoji="1" lang="zh-CN" altLang="en-US" sz="2800" dirty="0">
                <a:solidFill>
                  <a:schemeClr val="bg1"/>
                </a:solidFill>
                <a:latin typeface="微软雅黑" pitchFamily="34" charset="-122"/>
                <a:ea typeface="微软雅黑" pitchFamily="34" charset="-122"/>
              </a:rPr>
              <a:t>集体听读</a:t>
            </a:r>
            <a:endParaRPr kumimoji="1" lang="en-US" altLang="zh-CN" sz="2800" dirty="0">
              <a:solidFill>
                <a:schemeClr val="bg1"/>
              </a:solidFill>
              <a:latin typeface="微软雅黑" pitchFamily="34" charset="-122"/>
              <a:ea typeface="微软雅黑" pitchFamily="34" charset="-122"/>
            </a:endParaRPr>
          </a:p>
          <a:p>
            <a:pPr marL="914400" lvl="1" indent="-457200" fontAlgn="auto">
              <a:spcBef>
                <a:spcPct val="20000"/>
              </a:spcBef>
              <a:spcAft>
                <a:spcPts val="0"/>
              </a:spcAft>
              <a:buFont typeface="Wingdings" pitchFamily="2" charset="2"/>
              <a:buChar char="Ø"/>
              <a:defRPr/>
            </a:pPr>
            <a:r>
              <a:rPr kumimoji="1" lang="zh-CN" altLang="en-US" sz="2800" dirty="0">
                <a:solidFill>
                  <a:schemeClr val="bg1"/>
                </a:solidFill>
                <a:latin typeface="微软雅黑" pitchFamily="34" charset="-122"/>
                <a:ea typeface="微软雅黑" pitchFamily="34" charset="-122"/>
              </a:rPr>
              <a:t>多听对话、篇章；少听单词、句子</a:t>
            </a:r>
          </a:p>
          <a:p>
            <a:pPr marL="914400" lvl="1" indent="-457200" fontAlgn="auto">
              <a:spcBef>
                <a:spcPct val="20000"/>
              </a:spcBef>
              <a:spcAft>
                <a:spcPts val="0"/>
              </a:spcAft>
              <a:buFont typeface="Wingdings" pitchFamily="2" charset="2"/>
              <a:buChar char="Ø"/>
              <a:defRPr/>
            </a:pPr>
            <a:r>
              <a:rPr kumimoji="1" lang="zh-CN" altLang="en-US" sz="2800" dirty="0">
                <a:solidFill>
                  <a:schemeClr val="bg1"/>
                </a:solidFill>
                <a:latin typeface="微软雅黑" pitchFamily="34" charset="-122"/>
                <a:ea typeface="微软雅黑" pitchFamily="34" charset="-122"/>
              </a:rPr>
              <a:t>要有时间和数量的保证</a:t>
            </a:r>
          </a:p>
          <a:p>
            <a:pPr marL="914400" lvl="1" indent="-457200" fontAlgn="auto">
              <a:spcBef>
                <a:spcPct val="20000"/>
              </a:spcBef>
              <a:spcAft>
                <a:spcPts val="0"/>
              </a:spcAft>
              <a:buFont typeface="Wingdings" pitchFamily="2" charset="2"/>
              <a:buChar char="Ø"/>
              <a:defRPr/>
            </a:pPr>
            <a:r>
              <a:rPr kumimoji="1" lang="zh-CN" altLang="en-US" sz="2800" dirty="0">
                <a:solidFill>
                  <a:schemeClr val="bg1"/>
                </a:solidFill>
                <a:latin typeface="微软雅黑" pitchFamily="34" charset="-122"/>
                <a:ea typeface="微软雅黑" pitchFamily="34" charset="-122"/>
              </a:rPr>
              <a:t>要有文本材料的支持（非网阅读材料）</a:t>
            </a:r>
            <a:endParaRPr kumimoji="1" lang="en-US" altLang="zh-CN" sz="2800" dirty="0">
              <a:solidFill>
                <a:schemeClr val="bg1"/>
              </a:solidFill>
              <a:latin typeface="微软雅黑" pitchFamily="34" charset="-122"/>
              <a:ea typeface="微软雅黑" pitchFamily="34" charset="-122"/>
            </a:endParaRPr>
          </a:p>
        </p:txBody>
      </p:sp>
      <p:sp>
        <p:nvSpPr>
          <p:cNvPr id="49156" name="矩形 10"/>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49157" name="Rectangle 3"/>
          <p:cNvSpPr txBox="1">
            <a:spLocks noChangeArrowheads="1"/>
          </p:cNvSpPr>
          <p:nvPr/>
        </p:nvSpPr>
        <p:spPr bwMode="gray">
          <a:xfrm>
            <a:off x="869950" y="2185988"/>
            <a:ext cx="3378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20000"/>
              </a:spcBef>
              <a:buFont typeface="Arial" pitchFamily="34" charset="0"/>
              <a:buChar char="•"/>
            </a:pPr>
            <a:r>
              <a:rPr lang="zh-CN" altLang="en-US" sz="3200" b="1">
                <a:solidFill>
                  <a:srgbClr val="FFFFFF"/>
                </a:solidFill>
                <a:latin typeface="微软雅黑" pitchFamily="34" charset="-122"/>
                <a:ea typeface="微软雅黑" pitchFamily="34" charset="-122"/>
              </a:rPr>
              <a:t>扩展听读</a:t>
            </a:r>
            <a:r>
              <a:rPr lang="zh-CN" altLang="en-US" sz="3200">
                <a:solidFill>
                  <a:srgbClr val="FFFFFF"/>
                </a:solidFill>
                <a:latin typeface="微软雅黑" pitchFamily="34" charset="-122"/>
                <a:ea typeface="微软雅黑" pitchFamily="34" charset="-122"/>
              </a:rPr>
              <a:t>：</a:t>
            </a:r>
            <a:endParaRPr lang="en-US" altLang="zh-CN" sz="3200">
              <a:solidFill>
                <a:srgbClr val="FFFFFF"/>
              </a:solidFill>
              <a:latin typeface="微软雅黑" pitchFamily="34" charset="-122"/>
              <a:ea typeface="微软雅黑" pitchFamily="34" charset="-122"/>
            </a:endParaRPr>
          </a:p>
        </p:txBody>
      </p:sp>
      <p:sp>
        <p:nvSpPr>
          <p:cNvPr id="3" name="矩形标注 2"/>
          <p:cNvSpPr/>
          <p:nvPr/>
        </p:nvSpPr>
        <p:spPr>
          <a:xfrm>
            <a:off x="4392613" y="1557338"/>
            <a:ext cx="3563937" cy="1674812"/>
          </a:xfrm>
          <a:prstGeom prst="wedgeRectCallout">
            <a:avLst>
              <a:gd name="adj1" fmla="val -83350"/>
              <a:gd name="adj2" fmla="val -7994"/>
            </a:avLst>
          </a:prstGeom>
          <a:solidFill>
            <a:srgbClr val="0070C0"/>
          </a:solidFill>
        </p:spPr>
        <p:style>
          <a:lnRef idx="3">
            <a:schemeClr val="lt1"/>
          </a:lnRef>
          <a:fillRef idx="1">
            <a:schemeClr val="accent5"/>
          </a:fillRef>
          <a:effectRef idx="1">
            <a:schemeClr val="accent5"/>
          </a:effectRef>
          <a:fontRef idx="minor">
            <a:schemeClr val="lt1"/>
          </a:fontRef>
        </p:style>
        <p:txBody>
          <a:bodyPr anchor="ctr"/>
          <a:lstStyle/>
          <a:p>
            <a:pPr algn="ctr">
              <a:defRPr/>
            </a:pPr>
            <a:r>
              <a:rPr lang="zh-CN" altLang="en-US" sz="2800" b="1" dirty="0">
                <a:solidFill>
                  <a:schemeClr val="bg1"/>
                </a:solidFill>
                <a:latin typeface="微软雅黑" pitchFamily="34" charset="-122"/>
                <a:ea typeface="微软雅黑" pitchFamily="34" charset="-122"/>
              </a:rPr>
              <a:t> 听什么？</a:t>
            </a:r>
            <a:endParaRPr lang="en-US" altLang="zh-CN" sz="2800" b="1" dirty="0">
              <a:solidFill>
                <a:schemeClr val="bg1"/>
              </a:solidFill>
              <a:latin typeface="微软雅黑" pitchFamily="34" charset="-122"/>
              <a:ea typeface="微软雅黑" pitchFamily="34" charset="-122"/>
            </a:endParaRPr>
          </a:p>
          <a:p>
            <a:pPr algn="ctr">
              <a:defRPr/>
            </a:pPr>
            <a:r>
              <a:rPr lang="zh-CN" altLang="en-US" sz="2800" b="1" dirty="0">
                <a:solidFill>
                  <a:schemeClr val="bg1"/>
                </a:solidFill>
                <a:latin typeface="微软雅黑" pitchFamily="34" charset="-122"/>
                <a:ea typeface="微软雅黑" pitchFamily="34" charset="-122"/>
              </a:rPr>
              <a:t>案例中如何做的？</a:t>
            </a:r>
            <a:endParaRPr lang="en-US" altLang="zh-CN" sz="2800" b="1" dirty="0">
              <a:solidFill>
                <a:schemeClr val="bg1"/>
              </a:solidFill>
              <a:latin typeface="微软雅黑" pitchFamily="34" charset="-122"/>
              <a:ea typeface="微软雅黑" pitchFamily="34" charset="-122"/>
            </a:endParaRPr>
          </a:p>
          <a:p>
            <a:pPr algn="ctr">
              <a:defRPr/>
            </a:pPr>
            <a:r>
              <a:rPr lang="zh-CN" altLang="en-US" sz="2800" b="1" dirty="0">
                <a:solidFill>
                  <a:schemeClr val="bg1"/>
                </a:solidFill>
                <a:latin typeface="微软雅黑" pitchFamily="34" charset="-122"/>
                <a:ea typeface="微软雅黑" pitchFamily="34" charset="-122"/>
              </a:rPr>
              <a:t>如何选取听读材料？</a:t>
            </a:r>
            <a:endParaRPr lang="en-US" sz="2800" b="1" dirty="0">
              <a:solidFill>
                <a:schemeClr val="bg1"/>
              </a:solidFill>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nvGraphicFramePr>
        <p:xfrm>
          <a:off x="1714480" y="1340768"/>
          <a:ext cx="5643602"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矩形标注 5"/>
          <p:cNvSpPr/>
          <p:nvPr/>
        </p:nvSpPr>
        <p:spPr>
          <a:xfrm>
            <a:off x="6033931" y="1628800"/>
            <a:ext cx="2857500" cy="1643062"/>
          </a:xfrm>
          <a:prstGeom prst="wedgeRectCallout">
            <a:avLst>
              <a:gd name="adj1" fmla="val -64142"/>
              <a:gd name="adj2" fmla="val 46864"/>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1" lang="zh-CN" altLang="en-US" sz="2000" b="1" dirty="0">
                <a:solidFill>
                  <a:schemeClr val="tx1"/>
                </a:solidFill>
                <a:latin typeface="微软雅黑" pitchFamily="34" charset="-122"/>
                <a:ea typeface="微软雅黑" pitchFamily="34" charset="-122"/>
              </a:rPr>
              <a:t>优点：</a:t>
            </a:r>
            <a:r>
              <a:rPr kumimoji="1" lang="zh-CN" altLang="en-US" sz="2000" dirty="0">
                <a:solidFill>
                  <a:schemeClr val="tx1"/>
                </a:solidFill>
                <a:latin typeface="微软雅黑" pitchFamily="34" charset="-122"/>
                <a:ea typeface="微软雅黑" pitchFamily="34" charset="-122"/>
              </a:rPr>
              <a:t>参与度高</a:t>
            </a:r>
            <a:endParaRPr kumimoji="1" lang="en-US" altLang="zh-CN" sz="2000" dirty="0">
              <a:solidFill>
                <a:schemeClr val="tx1"/>
              </a:solidFill>
              <a:latin typeface="微软雅黑" pitchFamily="34" charset="-122"/>
              <a:ea typeface="微软雅黑" pitchFamily="34" charset="-122"/>
            </a:endParaRPr>
          </a:p>
          <a:p>
            <a:pPr fontAlgn="auto">
              <a:spcBef>
                <a:spcPts val="0"/>
              </a:spcBef>
              <a:spcAft>
                <a:spcPts val="0"/>
              </a:spcAft>
              <a:defRPr/>
            </a:pPr>
            <a:r>
              <a:rPr kumimoji="1" lang="zh-CN" altLang="en-US" sz="2000" b="1" dirty="0">
                <a:solidFill>
                  <a:schemeClr val="tx1"/>
                </a:solidFill>
                <a:latin typeface="微软雅黑" pitchFamily="34" charset="-122"/>
                <a:ea typeface="微软雅黑" pitchFamily="34" charset="-122"/>
              </a:rPr>
              <a:t>缺点：</a:t>
            </a:r>
            <a:r>
              <a:rPr kumimoji="1" lang="zh-CN" altLang="en-US" sz="2000" dirty="0">
                <a:solidFill>
                  <a:schemeClr val="tx1"/>
                </a:solidFill>
                <a:latin typeface="微软雅黑" pitchFamily="34" charset="-122"/>
                <a:ea typeface="微软雅黑" pitchFamily="34" charset="-122"/>
              </a:rPr>
              <a:t>交际双方都不是当前所要学习语言的熟练掌握者，难以互相纠错。</a:t>
            </a:r>
          </a:p>
        </p:txBody>
      </p:sp>
      <p:sp>
        <p:nvSpPr>
          <p:cNvPr id="7" name="矩形标注 6"/>
          <p:cNvSpPr/>
          <p:nvPr/>
        </p:nvSpPr>
        <p:spPr>
          <a:xfrm>
            <a:off x="114246" y="1739186"/>
            <a:ext cx="2714625" cy="1714500"/>
          </a:xfrm>
          <a:prstGeom prst="wedgeRectCallout">
            <a:avLst>
              <a:gd name="adj1" fmla="val 67803"/>
              <a:gd name="adj2" fmla="val 41588"/>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1" lang="zh-CN" altLang="en-US" b="1" dirty="0">
                <a:solidFill>
                  <a:schemeClr val="tx1"/>
                </a:solidFill>
                <a:latin typeface="微软雅黑" pitchFamily="34" charset="-122"/>
                <a:ea typeface="微软雅黑" pitchFamily="34" charset="-122"/>
              </a:rPr>
              <a:t>优点：</a:t>
            </a:r>
            <a:r>
              <a:rPr kumimoji="1" lang="zh-CN" altLang="en-US" dirty="0">
                <a:solidFill>
                  <a:schemeClr val="tx1"/>
                </a:solidFill>
                <a:latin typeface="微软雅黑" pitchFamily="34" charset="-122"/>
                <a:ea typeface="微软雅黑" pitchFamily="34" charset="-122"/>
              </a:rPr>
              <a:t>教师是语言的熟练掌握者，师生对话有利于实现“实时双向言语互动”。</a:t>
            </a:r>
          </a:p>
          <a:p>
            <a:pPr fontAlgn="auto">
              <a:spcBef>
                <a:spcPts val="0"/>
              </a:spcBef>
              <a:spcAft>
                <a:spcPts val="0"/>
              </a:spcAft>
              <a:defRPr/>
            </a:pPr>
            <a:r>
              <a:rPr kumimoji="1" lang="zh-CN" altLang="en-US" b="1" dirty="0">
                <a:solidFill>
                  <a:schemeClr val="tx1"/>
                </a:solidFill>
                <a:latin typeface="微软雅黑" pitchFamily="34" charset="-122"/>
                <a:ea typeface="微软雅黑" pitchFamily="34" charset="-122"/>
              </a:rPr>
              <a:t>缺点：</a:t>
            </a:r>
            <a:r>
              <a:rPr kumimoji="1" lang="zh-CN" altLang="en-US" dirty="0">
                <a:solidFill>
                  <a:schemeClr val="tx1"/>
                </a:solidFill>
                <a:latin typeface="微软雅黑" pitchFamily="34" charset="-122"/>
                <a:ea typeface="微软雅黑" pitchFamily="34" charset="-122"/>
              </a:rPr>
              <a:t>课堂时间有限，参与度小 。</a:t>
            </a:r>
          </a:p>
        </p:txBody>
      </p:sp>
      <p:sp>
        <p:nvSpPr>
          <p:cNvPr id="8" name="矩形标注 7"/>
          <p:cNvSpPr/>
          <p:nvPr/>
        </p:nvSpPr>
        <p:spPr>
          <a:xfrm>
            <a:off x="1370057" y="5229200"/>
            <a:ext cx="5786438" cy="1440160"/>
          </a:xfrm>
          <a:prstGeom prst="wedgeRectCallout">
            <a:avLst>
              <a:gd name="adj1" fmla="val -2840"/>
              <a:gd name="adj2" fmla="val -75164"/>
            </a:avLst>
          </a:prstGeom>
          <a:solidFill>
            <a:srgbClr val="FFFF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1" lang="zh-CN" altLang="en-US" sz="2000" b="1" dirty="0">
                <a:solidFill>
                  <a:schemeClr val="tx1"/>
                </a:solidFill>
                <a:latin typeface="微软雅黑" pitchFamily="34" charset="-122"/>
                <a:ea typeface="微软雅黑" pitchFamily="34" charset="-122"/>
              </a:rPr>
              <a:t>优点：</a:t>
            </a:r>
            <a:r>
              <a:rPr kumimoji="1" lang="zh-CN" altLang="en-US" sz="2000" dirty="0">
                <a:solidFill>
                  <a:schemeClr val="tx1"/>
                </a:solidFill>
                <a:latin typeface="微软雅黑" pitchFamily="34" charset="-122"/>
                <a:ea typeface="微软雅黑" pitchFamily="34" charset="-122"/>
              </a:rPr>
              <a:t>增大语言信息的输入，对培养学生的听力和说话能力都有好处。</a:t>
            </a:r>
          </a:p>
          <a:p>
            <a:pPr fontAlgn="auto">
              <a:spcBef>
                <a:spcPts val="0"/>
              </a:spcBef>
              <a:spcAft>
                <a:spcPts val="0"/>
              </a:spcAft>
              <a:defRPr/>
            </a:pPr>
            <a:r>
              <a:rPr kumimoji="1" lang="zh-CN" altLang="en-US" sz="2000" b="1" dirty="0">
                <a:solidFill>
                  <a:schemeClr val="tx1"/>
                </a:solidFill>
                <a:latin typeface="微软雅黑" pitchFamily="34" charset="-122"/>
                <a:ea typeface="微软雅黑" pitchFamily="34" charset="-122"/>
              </a:rPr>
              <a:t>缺点：</a:t>
            </a:r>
            <a:r>
              <a:rPr kumimoji="1" lang="zh-CN" altLang="en-US" sz="2000" dirty="0">
                <a:solidFill>
                  <a:schemeClr val="tx1"/>
                </a:solidFill>
                <a:latin typeface="微软雅黑" pitchFamily="34" charset="-122"/>
                <a:ea typeface="微软雅黑" pitchFamily="34" charset="-122"/>
              </a:rPr>
              <a:t>对语境知识难以获取和掌握；不能通过双向互动即时反馈纠错。</a:t>
            </a:r>
          </a:p>
        </p:txBody>
      </p:sp>
      <p:sp>
        <p:nvSpPr>
          <p:cNvPr id="50188" name="矩形 9"/>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
        <p:nvSpPr>
          <p:cNvPr id="11" name="椭圆 10"/>
          <p:cNvSpPr/>
          <p:nvPr/>
        </p:nvSpPr>
        <p:spPr>
          <a:xfrm>
            <a:off x="4860925" y="4508500"/>
            <a:ext cx="1439863" cy="1439863"/>
          </a:xfrm>
          <a:prstGeom prst="ellipse">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优缺点</a:t>
            </a:r>
            <a:r>
              <a:rPr lang="en-US" altLang="zh-CN" sz="2800" b="1" dirty="0">
                <a:latin typeface="微软雅黑" pitchFamily="34" charset="-122"/>
                <a:ea typeface="微软雅黑" pitchFamily="34" charset="-122"/>
              </a:rPr>
              <a:t>?</a:t>
            </a:r>
            <a:endParaRPr lang="en-US" sz="2800" b="1" dirty="0">
              <a:latin typeface="微软雅黑" pitchFamily="34" charset="-122"/>
              <a:ea typeface="微软雅黑"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 presetClass="exit" presetSubtype="0" fill="hold" grpId="1" nodeType="with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52"/>
          <p:cNvGraphicFramePr>
            <a:graphicFrameLocks/>
          </p:cNvGraphicFramePr>
          <p:nvPr/>
        </p:nvGraphicFramePr>
        <p:xfrm>
          <a:off x="442913" y="1685925"/>
          <a:ext cx="8305800" cy="4852988"/>
        </p:xfrm>
        <a:graphic>
          <a:graphicData uri="http://schemas.openxmlformats.org/drawingml/2006/table">
            <a:tbl>
              <a:tblPr>
                <a:tableStyleId>{B301B821-A1FF-4177-AEE7-76D212191A09}</a:tableStyleId>
              </a:tblPr>
              <a:tblGrid>
                <a:gridCol w="1133475"/>
                <a:gridCol w="2600325"/>
                <a:gridCol w="2457450"/>
                <a:gridCol w="2114550"/>
              </a:tblGrid>
              <a:tr h="403419">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活动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smtClean="0">
                          <a:ln>
                            <a:noFill/>
                          </a:ln>
                          <a:effectLst/>
                          <a:latin typeface="微软雅黑" pitchFamily="34" charset="-122"/>
                          <a:ea typeface="微软雅黑" pitchFamily="34" charset="-122"/>
                        </a:rPr>
                        <a:t>优点 </a:t>
                      </a:r>
                      <a:endParaRPr kumimoji="0" lang="zh-CN" altLang="en-US" sz="2000" b="0" i="0" u="none" strike="noStrike" cap="none" normalizeH="0" baseline="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smtClean="0">
                          <a:ln>
                            <a:noFill/>
                          </a:ln>
                          <a:effectLst/>
                          <a:latin typeface="微软雅黑" pitchFamily="34" charset="-122"/>
                          <a:ea typeface="微软雅黑" pitchFamily="34" charset="-122"/>
                        </a:rPr>
                        <a:t>不足 </a:t>
                      </a:r>
                      <a:endParaRPr kumimoji="0" lang="zh-CN" altLang="en-US" sz="2000" b="0" i="0" u="none" strike="noStrike" cap="none" normalizeH="0" baseline="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教学策略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r>
              <a:tr h="137220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师生</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对话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教师是语言的熟练掌握者，师生对话有利于实现“实时双向言语互动”。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smtClean="0">
                          <a:ln>
                            <a:noFill/>
                          </a:ln>
                          <a:effectLst/>
                          <a:latin typeface="微软雅黑" pitchFamily="34" charset="-122"/>
                          <a:ea typeface="微软雅黑" pitchFamily="34" charset="-122"/>
                        </a:rPr>
                        <a:t>课堂时间有限，参与度小 。</a:t>
                      </a:r>
                      <a:endParaRPr kumimoji="0" lang="zh-CN" altLang="en-US" sz="2000" b="0" i="0" u="none" strike="noStrike" cap="none" normalizeH="0" baseline="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altLang="zh-CN" sz="2000" u="none" strike="noStrike" cap="none" normalizeH="0" baseline="0" dirty="0" smtClean="0">
                          <a:ln>
                            <a:noFill/>
                          </a:ln>
                          <a:effectLst/>
                          <a:latin typeface="微软雅黑" pitchFamily="34" charset="-122"/>
                          <a:ea typeface="微软雅黑" pitchFamily="34" charset="-122"/>
                        </a:rPr>
                        <a:t>“</a:t>
                      </a:r>
                      <a:r>
                        <a:rPr kumimoji="0" lang="zh-CN" altLang="en-US" sz="2000" u="none" strike="noStrike" cap="none" normalizeH="0" baseline="0" dirty="0" smtClean="0">
                          <a:ln>
                            <a:noFill/>
                          </a:ln>
                          <a:effectLst/>
                          <a:latin typeface="微软雅黑" pitchFamily="34" charset="-122"/>
                          <a:ea typeface="微软雅黑" pitchFamily="34" charset="-122"/>
                        </a:rPr>
                        <a:t>点面结合”</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“抓两头带中间”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r>
              <a:tr h="170677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两两</a:t>
                      </a:r>
                      <a:endParaRPr kumimoji="0" lang="en-US" altLang="zh-CN" sz="2000" u="none" strike="noStrike" cap="none" normalizeH="0" baseline="0" dirty="0" smtClean="0">
                        <a:ln>
                          <a:noFill/>
                        </a:ln>
                        <a:effectLst/>
                        <a:latin typeface="微软雅黑" pitchFamily="34" charset="-122"/>
                        <a:ea typeface="微软雅黑" pitchFamily="34" charset="-122"/>
                      </a:endParaRP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对话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smtClean="0">
                          <a:ln>
                            <a:noFill/>
                          </a:ln>
                          <a:effectLst/>
                          <a:latin typeface="微软雅黑" pitchFamily="34" charset="-122"/>
                          <a:ea typeface="微软雅黑" pitchFamily="34" charset="-122"/>
                        </a:rPr>
                        <a:t>参与度高，每位学生都有机会参与双向言语互动。 </a:t>
                      </a:r>
                      <a:endParaRPr kumimoji="0" lang="zh-CN" altLang="en-US" sz="2000" b="0" i="0" u="none" strike="noStrike" cap="none" normalizeH="0" baseline="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交际双方都不是当前所要学习语言的熟练掌握者，难以互相纠错。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altLang="zh-CN" sz="2000" u="none" strike="noStrike" cap="none" normalizeH="0" baseline="0" smtClean="0">
                          <a:ln>
                            <a:noFill/>
                          </a:ln>
                          <a:effectLst/>
                          <a:latin typeface="微软雅黑" pitchFamily="34" charset="-122"/>
                          <a:ea typeface="微软雅黑" pitchFamily="34" charset="-122"/>
                        </a:rPr>
                        <a:t>“</a:t>
                      </a:r>
                      <a:r>
                        <a:rPr kumimoji="0" lang="zh-CN" altLang="en-US" sz="2000" u="none" strike="noStrike" cap="none" normalizeH="0" baseline="0" smtClean="0">
                          <a:ln>
                            <a:noFill/>
                          </a:ln>
                          <a:effectLst/>
                          <a:latin typeface="微软雅黑" pitchFamily="34" charset="-122"/>
                          <a:ea typeface="微软雅黑" pitchFamily="34" charset="-122"/>
                        </a:rPr>
                        <a:t>以邻座为主，易位为辅”</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smtClean="0">
                          <a:ln>
                            <a:noFill/>
                          </a:ln>
                          <a:effectLst/>
                          <a:latin typeface="微软雅黑" pitchFamily="34" charset="-122"/>
                          <a:ea typeface="微软雅黑" pitchFamily="34" charset="-122"/>
                        </a:rPr>
                        <a:t>“以言语交际为主，角色扮演为辅” </a:t>
                      </a:r>
                      <a:endParaRPr kumimoji="0" lang="zh-CN" altLang="en-US" sz="2000" b="0" i="0" u="none" strike="noStrike" cap="none" normalizeH="0" baseline="0" smtClean="0">
                        <a:ln>
                          <a:noFill/>
                        </a:ln>
                        <a:solidFill>
                          <a:schemeClr val="tx2"/>
                        </a:solidFill>
                        <a:effectLst/>
                        <a:latin typeface="微软雅黑" pitchFamily="34" charset="-122"/>
                        <a:ea typeface="微软雅黑" pitchFamily="34" charset="-122"/>
                      </a:endParaRPr>
                    </a:p>
                  </a:txBody>
                  <a:tcPr marT="46548" marB="46548" horzOverflow="overflow"/>
                </a:tc>
              </a:tr>
              <a:tr h="137059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拓展</a:t>
                      </a:r>
                    </a:p>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听读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增大语言信息的输入，对培养学生的听力和说话能力都有好处。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对语境知识难以获取和掌握；不能通过双向互动即时反馈纠错。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en-US" altLang="zh-CN" sz="2000" u="none" strike="noStrike" cap="none" normalizeH="0" baseline="0" dirty="0" smtClean="0">
                          <a:ln>
                            <a:noFill/>
                          </a:ln>
                          <a:effectLst/>
                          <a:latin typeface="微软雅黑" pitchFamily="34" charset="-122"/>
                          <a:ea typeface="微软雅黑" pitchFamily="34" charset="-122"/>
                        </a:rPr>
                        <a:t>“</a:t>
                      </a:r>
                      <a:r>
                        <a:rPr kumimoji="0" lang="zh-CN" altLang="en-US" sz="2000" u="none" strike="noStrike" cap="none" normalizeH="0" baseline="0" dirty="0" smtClean="0">
                          <a:ln>
                            <a:noFill/>
                          </a:ln>
                          <a:effectLst/>
                          <a:latin typeface="微软雅黑" pitchFamily="34" charset="-122"/>
                          <a:ea typeface="微软雅黑" pitchFamily="34" charset="-122"/>
                        </a:rPr>
                        <a:t>自主听读”</a:t>
                      </a:r>
                      <a:r>
                        <a:rPr kumimoji="0" lang="en-US" altLang="zh-CN" sz="2000" u="none" strike="noStrike" cap="none" normalizeH="0" baseline="0" dirty="0" smtClean="0">
                          <a:ln>
                            <a:noFill/>
                          </a:ln>
                          <a:effectLst/>
                          <a:latin typeface="微软雅黑" pitchFamily="34" charset="-122"/>
                          <a:ea typeface="微软雅黑" pitchFamily="34" charset="-122"/>
                        </a:rPr>
                        <a:t>/</a:t>
                      </a:r>
                      <a:endParaRPr kumimoji="0" lang="zh-CN" altLang="en-US" sz="2000" u="none" strike="noStrike" cap="none" normalizeH="0" baseline="0" dirty="0" smtClean="0">
                        <a:ln>
                          <a:noFill/>
                        </a:ln>
                        <a:effectLst/>
                        <a:latin typeface="微软雅黑" pitchFamily="34" charset="-122"/>
                        <a:ea typeface="微软雅黑" pitchFamily="34" charset="-122"/>
                      </a:endParaRP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“全班集体听读” </a:t>
                      </a:r>
                    </a:p>
                    <a:p>
                      <a:pPr marL="0" marR="0" lvl="0" indent="0" algn="l" defTabSz="914400" rtl="0" eaLnBrk="1" fontAlgn="base" latinLnBrk="0" hangingPunct="1">
                        <a:lnSpc>
                          <a:spcPct val="100000"/>
                        </a:lnSpc>
                        <a:spcBef>
                          <a:spcPct val="20000"/>
                        </a:spcBef>
                        <a:spcAft>
                          <a:spcPct val="0"/>
                        </a:spcAft>
                        <a:buClr>
                          <a:schemeClr val="accent1"/>
                        </a:buClr>
                        <a:buSzPct val="85000"/>
                        <a:buFont typeface="Wingdings" pitchFamily="2" charset="2"/>
                        <a:buNone/>
                        <a:tabLst/>
                      </a:pPr>
                      <a:r>
                        <a:rPr kumimoji="0" lang="zh-CN" altLang="en-US" sz="2000" u="none" strike="noStrike" cap="none" normalizeH="0" baseline="0" dirty="0" smtClean="0">
                          <a:ln>
                            <a:noFill/>
                          </a:ln>
                          <a:effectLst/>
                          <a:latin typeface="微软雅黑" pitchFamily="34" charset="-122"/>
                          <a:ea typeface="微软雅黑" pitchFamily="34" charset="-122"/>
                        </a:rPr>
                        <a:t>“篇章为主” </a:t>
                      </a:r>
                      <a:endParaRPr kumimoji="0" lang="zh-CN" altLang="en-US" sz="2000" b="0" i="0" u="none" strike="noStrike" cap="none" normalizeH="0" baseline="0" dirty="0" smtClean="0">
                        <a:ln>
                          <a:noFill/>
                        </a:ln>
                        <a:solidFill>
                          <a:schemeClr val="tx2"/>
                        </a:solidFill>
                        <a:effectLst/>
                        <a:latin typeface="微软雅黑" pitchFamily="34" charset="-122"/>
                        <a:ea typeface="微软雅黑" pitchFamily="34" charset="-122"/>
                      </a:endParaRPr>
                    </a:p>
                  </a:txBody>
                  <a:tcPr marT="46548" marB="46548" horzOverflow="overflow"/>
                </a:tc>
              </a:tr>
            </a:tbl>
          </a:graphicData>
        </a:graphic>
      </p:graphicFrame>
      <p:grpSp>
        <p:nvGrpSpPr>
          <p:cNvPr id="6" name="Group 76"/>
          <p:cNvGrpSpPr>
            <a:grpSpLocks/>
          </p:cNvGrpSpPr>
          <p:nvPr/>
        </p:nvGrpSpPr>
        <p:grpSpPr bwMode="auto">
          <a:xfrm>
            <a:off x="2403475" y="1908175"/>
            <a:ext cx="4114800" cy="3505200"/>
            <a:chOff x="1344" y="960"/>
            <a:chExt cx="2592" cy="2208"/>
          </a:xfrm>
        </p:grpSpPr>
        <p:sp>
          <p:nvSpPr>
            <p:cNvPr id="7" name="AutoShape 64"/>
            <p:cNvSpPr>
              <a:spLocks noChangeArrowheads="1"/>
            </p:cNvSpPr>
            <p:nvPr/>
          </p:nvSpPr>
          <p:spPr bwMode="auto">
            <a:xfrm>
              <a:off x="1344" y="960"/>
              <a:ext cx="2592" cy="2208"/>
            </a:xfrm>
            <a:prstGeom prst="wedgeRoundRectCallout">
              <a:avLst>
                <a:gd name="adj1" fmla="val 67787"/>
                <a:gd name="adj2" fmla="val 71875"/>
                <a:gd name="adj3" fmla="val 16667"/>
              </a:avLst>
            </a:prstGeom>
            <a:solidFill>
              <a:schemeClr val="accent1">
                <a:lumMod val="40000"/>
                <a:lumOff val="60000"/>
              </a:schemeClr>
            </a:solidFill>
            <a:ln w="9525">
              <a:solidFill>
                <a:schemeClr val="tx1"/>
              </a:solidFill>
              <a:miter lim="800000"/>
              <a:headEnd/>
              <a:tailEnd/>
            </a:ln>
            <a:effectLst/>
          </p:spPr>
          <p:txBody>
            <a:bodyPr/>
            <a:lstStyle/>
            <a:p>
              <a:pPr algn="ctr" fontAlgn="auto">
                <a:spcBef>
                  <a:spcPts val="0"/>
                </a:spcBef>
                <a:spcAft>
                  <a:spcPts val="0"/>
                </a:spcAft>
                <a:defRPr/>
              </a:pPr>
              <a:endParaRPr lang="zh-CN" altLang="zh-CN">
                <a:solidFill>
                  <a:schemeClr val="bg1"/>
                </a:solidFill>
                <a:latin typeface="微软雅黑" pitchFamily="34" charset="-122"/>
                <a:ea typeface="微软雅黑" pitchFamily="34" charset="-122"/>
              </a:endParaRPr>
            </a:p>
          </p:txBody>
        </p:sp>
        <p:grpSp>
          <p:nvGrpSpPr>
            <p:cNvPr id="51229" name="Group 65"/>
            <p:cNvGrpSpPr>
              <a:grpSpLocks/>
            </p:cNvGrpSpPr>
            <p:nvPr/>
          </p:nvGrpSpPr>
          <p:grpSpPr bwMode="auto">
            <a:xfrm>
              <a:off x="1536" y="1008"/>
              <a:ext cx="2276" cy="2064"/>
              <a:chOff x="2304" y="912"/>
              <a:chExt cx="2963" cy="2880"/>
            </a:xfrm>
          </p:grpSpPr>
          <p:sp>
            <p:nvSpPr>
              <p:cNvPr id="51230" name="Oval 66"/>
              <p:cNvSpPr>
                <a:spLocks noChangeArrowheads="1"/>
              </p:cNvSpPr>
              <p:nvPr/>
            </p:nvSpPr>
            <p:spPr bwMode="auto">
              <a:xfrm>
                <a:off x="2304" y="912"/>
                <a:ext cx="2880" cy="2880"/>
              </a:xfrm>
              <a:prstGeom prst="ellipse">
                <a:avLst/>
              </a:prstGeom>
              <a:noFill/>
              <a:ln w="9525">
                <a:solidFill>
                  <a:srgbClr val="0033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latin typeface="微软雅黑" pitchFamily="34" charset="-122"/>
                  <a:ea typeface="微软雅黑" pitchFamily="34" charset="-122"/>
                </a:endParaRPr>
              </a:p>
            </p:txBody>
          </p:sp>
          <p:sp>
            <p:nvSpPr>
              <p:cNvPr id="51231" name="Oval 67"/>
              <p:cNvSpPr>
                <a:spLocks noChangeArrowheads="1"/>
              </p:cNvSpPr>
              <p:nvPr/>
            </p:nvSpPr>
            <p:spPr bwMode="auto">
              <a:xfrm>
                <a:off x="3312" y="1968"/>
                <a:ext cx="768" cy="76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2800" b="1">
                    <a:solidFill>
                      <a:schemeClr val="bg1"/>
                    </a:solidFill>
                    <a:latin typeface="微软雅黑" pitchFamily="34" charset="-122"/>
                    <a:ea typeface="微软雅黑" pitchFamily="34" charset="-122"/>
                  </a:rPr>
                  <a:t>情景</a:t>
                </a:r>
              </a:p>
            </p:txBody>
          </p:sp>
          <p:sp>
            <p:nvSpPr>
              <p:cNvPr id="51232" name="Oval 68"/>
              <p:cNvSpPr>
                <a:spLocks noChangeArrowheads="1"/>
              </p:cNvSpPr>
              <p:nvPr/>
            </p:nvSpPr>
            <p:spPr bwMode="auto">
              <a:xfrm>
                <a:off x="3312" y="1008"/>
                <a:ext cx="768" cy="768"/>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2800" b="1">
                    <a:solidFill>
                      <a:schemeClr val="bg1"/>
                    </a:solidFill>
                    <a:latin typeface="微软雅黑" pitchFamily="34" charset="-122"/>
                    <a:ea typeface="微软雅黑" pitchFamily="34" charset="-122"/>
                  </a:rPr>
                  <a:t>单词</a:t>
                </a:r>
              </a:p>
            </p:txBody>
          </p:sp>
          <p:sp>
            <p:nvSpPr>
              <p:cNvPr id="51233" name="Oval 69"/>
              <p:cNvSpPr>
                <a:spLocks noChangeArrowheads="1"/>
              </p:cNvSpPr>
              <p:nvPr/>
            </p:nvSpPr>
            <p:spPr bwMode="auto">
              <a:xfrm>
                <a:off x="2544" y="2496"/>
                <a:ext cx="768" cy="768"/>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2800" b="1">
                    <a:solidFill>
                      <a:schemeClr val="bg1"/>
                    </a:solidFill>
                    <a:latin typeface="微软雅黑" pitchFamily="34" charset="-122"/>
                    <a:ea typeface="微软雅黑" pitchFamily="34" charset="-122"/>
                  </a:rPr>
                  <a:t>语法</a:t>
                </a:r>
              </a:p>
            </p:txBody>
          </p:sp>
          <p:sp>
            <p:nvSpPr>
              <p:cNvPr id="51234" name="Line 70"/>
              <p:cNvSpPr>
                <a:spLocks noChangeShapeType="1"/>
              </p:cNvSpPr>
              <p:nvPr/>
            </p:nvSpPr>
            <p:spPr bwMode="auto">
              <a:xfrm flipV="1">
                <a:off x="3696" y="1776"/>
                <a:ext cx="0" cy="192"/>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35" name="Line 71"/>
              <p:cNvSpPr>
                <a:spLocks noChangeShapeType="1"/>
              </p:cNvSpPr>
              <p:nvPr/>
            </p:nvSpPr>
            <p:spPr bwMode="auto">
              <a:xfrm>
                <a:off x="4032" y="2544"/>
                <a:ext cx="192" cy="144"/>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36" name="Line 72"/>
              <p:cNvSpPr>
                <a:spLocks noChangeShapeType="1"/>
              </p:cNvSpPr>
              <p:nvPr/>
            </p:nvSpPr>
            <p:spPr bwMode="auto">
              <a:xfrm flipH="1">
                <a:off x="3264" y="2592"/>
                <a:ext cx="144" cy="144"/>
              </a:xfrm>
              <a:prstGeom prst="line">
                <a:avLst/>
              </a:prstGeom>
              <a:noFill/>
              <a:ln w="50800">
                <a:solidFill>
                  <a:srgbClr val="00008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37" name="Oval 73"/>
              <p:cNvSpPr>
                <a:spLocks noChangeArrowheads="1"/>
              </p:cNvSpPr>
              <p:nvPr/>
            </p:nvSpPr>
            <p:spPr bwMode="auto">
              <a:xfrm>
                <a:off x="4176" y="2496"/>
                <a:ext cx="768" cy="768"/>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CN" altLang="en-US" sz="2800" b="1">
                    <a:solidFill>
                      <a:schemeClr val="bg1"/>
                    </a:solidFill>
                    <a:latin typeface="微软雅黑" pitchFamily="34" charset="-122"/>
                    <a:ea typeface="微软雅黑" pitchFamily="34" charset="-122"/>
                  </a:rPr>
                  <a:t>句子</a:t>
                </a:r>
              </a:p>
            </p:txBody>
          </p:sp>
          <p:sp>
            <p:nvSpPr>
              <p:cNvPr id="51238" name="Text Box 74"/>
              <p:cNvSpPr txBox="1">
                <a:spLocks noChangeArrowheads="1"/>
              </p:cNvSpPr>
              <p:nvPr/>
            </p:nvSpPr>
            <p:spPr bwMode="auto">
              <a:xfrm>
                <a:off x="2304" y="1056"/>
                <a:ext cx="48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solidFill>
                      <a:schemeClr val="bg1"/>
                    </a:solidFill>
                    <a:latin typeface="微软雅黑" pitchFamily="34" charset="-122"/>
                    <a:ea typeface="微软雅黑" pitchFamily="34" charset="-122"/>
                  </a:rPr>
                  <a:t>语</a:t>
                </a:r>
              </a:p>
            </p:txBody>
          </p:sp>
          <p:sp>
            <p:nvSpPr>
              <p:cNvPr id="51239" name="Text Box 75"/>
              <p:cNvSpPr txBox="1">
                <a:spLocks noChangeArrowheads="1"/>
              </p:cNvSpPr>
              <p:nvPr/>
            </p:nvSpPr>
            <p:spPr bwMode="auto">
              <a:xfrm>
                <a:off x="4779" y="1056"/>
                <a:ext cx="48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3200" b="1">
                    <a:solidFill>
                      <a:schemeClr val="bg1"/>
                    </a:solidFill>
                    <a:latin typeface="微软雅黑" pitchFamily="34" charset="-122"/>
                    <a:ea typeface="微软雅黑" pitchFamily="34" charset="-122"/>
                  </a:rPr>
                  <a:t>篇</a:t>
                </a:r>
              </a:p>
            </p:txBody>
          </p:sp>
        </p:grpSp>
      </p:grpSp>
      <p:sp>
        <p:nvSpPr>
          <p:cNvPr id="51227" name="矩形 19"/>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00"/>
                </a:solidFill>
                <a:latin typeface="微软雅黑" pitchFamily="34" charset="-122"/>
                <a:ea typeface="微软雅黑" pitchFamily="34" charset="-122"/>
              </a:rPr>
              <a:t>活动三：模式总结</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0" y="1214438"/>
            <a:ext cx="9144000" cy="5357812"/>
          </a:xfrm>
        </p:spPr>
        <p:txBody>
          <a:bodyPr/>
          <a:lstStyle/>
          <a:p>
            <a:pPr>
              <a:defRPr/>
            </a:pPr>
            <a:endParaRPr lang="en-US" altLang="zh-CN" sz="900" dirty="0" smtClean="0">
              <a:latin typeface="黑体" pitchFamily="2" charset="-122"/>
              <a:ea typeface="黑体" pitchFamily="2" charset="-122"/>
            </a:endParaRPr>
          </a:p>
          <a:p>
            <a:pPr>
              <a:defRPr/>
            </a:pPr>
            <a:endParaRPr lang="en-US" altLang="zh-CN" sz="1600" dirty="0" smtClean="0">
              <a:latin typeface="黑体" pitchFamily="2" charset="-122"/>
              <a:ea typeface="黑体" pitchFamily="2" charset="-122"/>
            </a:endParaRPr>
          </a:p>
          <a:p>
            <a:pPr>
              <a:defRPr/>
            </a:pPr>
            <a:r>
              <a:rPr lang="zh-CN" altLang="en-US" sz="2400" dirty="0" smtClean="0">
                <a:latin typeface="黑体" pitchFamily="2" charset="-122"/>
                <a:ea typeface="黑体" pitchFamily="2" charset="-122"/>
              </a:rPr>
              <a:t>跨越式英语教学的</a:t>
            </a:r>
            <a:r>
              <a:rPr lang="zh-CN" altLang="en-US" sz="2800" b="1" dirty="0">
                <a:solidFill>
                  <a:srgbClr val="FFFF00"/>
                </a:solidFill>
                <a:effectLst>
                  <a:outerShdw blurRad="38100" dist="38100" dir="2700000" algn="tl">
                    <a:srgbClr val="C0C0C0"/>
                  </a:outerShdw>
                </a:effectLst>
                <a:latin typeface="隶书" pitchFamily="49" charset="-122"/>
                <a:ea typeface="隶书" pitchFamily="49" charset="-122"/>
              </a:rPr>
              <a:t>大输入</a:t>
            </a:r>
            <a:r>
              <a:rPr lang="zh-CN" altLang="en-US" sz="2400" dirty="0" smtClean="0">
                <a:latin typeface="黑体" pitchFamily="2" charset="-122"/>
                <a:ea typeface="黑体" pitchFamily="2" charset="-122"/>
              </a:rPr>
              <a:t>是：大量听读（一是从质和量两方面为听力材料提供保证</a:t>
            </a:r>
            <a:r>
              <a:rPr lang="zh-CN" altLang="zh-CN" sz="2400" dirty="0" smtClean="0">
                <a:latin typeface="黑体" pitchFamily="2" charset="-122"/>
                <a:ea typeface="黑体" pitchFamily="2" charset="-122"/>
              </a:rPr>
              <a:t>——</a:t>
            </a:r>
            <a:r>
              <a:rPr lang="zh-CN" altLang="en-US" sz="2400" dirty="0" smtClean="0">
                <a:latin typeface="黑体" pitchFamily="2" charset="-122"/>
                <a:ea typeface="黑体" pitchFamily="2" charset="-122"/>
              </a:rPr>
              <a:t>听力材料既要能与课文密切配合又要内容充实、形象生动，而且每篇课文至少配</a:t>
            </a:r>
            <a:r>
              <a:rPr lang="en-US" altLang="zh-CN" sz="2400" dirty="0" smtClean="0">
                <a:latin typeface="黑体" pitchFamily="2" charset="-122"/>
                <a:ea typeface="黑体" pitchFamily="2" charset="-122"/>
              </a:rPr>
              <a:t>4-5</a:t>
            </a:r>
            <a:r>
              <a:rPr lang="zh-CN" altLang="en-US" sz="2400" dirty="0" smtClean="0">
                <a:latin typeface="黑体" pitchFamily="2" charset="-122"/>
                <a:ea typeface="黑体" pitchFamily="2" charset="-122"/>
              </a:rPr>
              <a:t>篇这类材料；二是保证课堂上有充分时间让学生能听读完这些材料。 ）</a:t>
            </a:r>
            <a:endParaRPr lang="en-US" altLang="zh-CN" sz="2400" dirty="0" smtClean="0">
              <a:latin typeface="黑体" pitchFamily="2" charset="-122"/>
              <a:ea typeface="黑体" pitchFamily="2" charset="-122"/>
            </a:endParaRPr>
          </a:p>
          <a:p>
            <a:pPr>
              <a:defRPr/>
            </a:pPr>
            <a:endParaRPr lang="en-US" altLang="zh-CN" sz="2400" dirty="0" smtClean="0">
              <a:latin typeface="黑体" pitchFamily="2" charset="-122"/>
              <a:ea typeface="黑体" pitchFamily="2" charset="-122"/>
            </a:endParaRPr>
          </a:p>
          <a:p>
            <a:pPr>
              <a:defRPr/>
            </a:pPr>
            <a:r>
              <a:rPr lang="zh-CN" altLang="en-US" sz="2400" dirty="0" smtClean="0">
                <a:latin typeface="黑体" pitchFamily="2" charset="-122"/>
                <a:ea typeface="黑体" pitchFamily="2" charset="-122"/>
              </a:rPr>
              <a:t>跨越式英语教学的</a:t>
            </a:r>
            <a:r>
              <a:rPr lang="zh-CN" altLang="en-US" sz="2800" b="1" dirty="0">
                <a:solidFill>
                  <a:srgbClr val="FFFF00"/>
                </a:solidFill>
                <a:effectLst>
                  <a:outerShdw blurRad="38100" dist="38100" dir="2700000" algn="tl">
                    <a:srgbClr val="C0C0C0"/>
                  </a:outerShdw>
                </a:effectLst>
                <a:latin typeface="隶书" pitchFamily="49" charset="-122"/>
                <a:ea typeface="隶书" pitchFamily="49" charset="-122"/>
              </a:rPr>
              <a:t>大输出</a:t>
            </a:r>
            <a:r>
              <a:rPr lang="zh-CN" altLang="en-US" sz="2400" dirty="0" smtClean="0">
                <a:latin typeface="黑体" pitchFamily="2" charset="-122"/>
                <a:ea typeface="黑体" pitchFamily="2" charset="-122"/>
              </a:rPr>
              <a:t>是：让学生先看图（或看动画、视频），然后要求学生就其中的情景用英语进行口头描述。对于某些故事性较强的课文或课外阅读材料，可以组织学生分组或到讲台前用英语进行角色扮演，这类活动有利于学生的听说能力训练并可加深对阅读材料的理解与记忆。</a:t>
            </a:r>
            <a:endParaRPr lang="en-US" altLang="zh-CN" sz="2400" dirty="0" smtClean="0">
              <a:latin typeface="黑体" pitchFamily="2" charset="-122"/>
              <a:ea typeface="黑体" pitchFamily="2" charset="-122"/>
            </a:endParaRPr>
          </a:p>
        </p:txBody>
      </p:sp>
      <p:sp>
        <p:nvSpPr>
          <p:cNvPr id="34819" name="标题 24"/>
          <p:cNvSpPr txBox="1">
            <a:spLocks/>
          </p:cNvSpPr>
          <p:nvPr/>
        </p:nvSpPr>
        <p:spPr bwMode="auto">
          <a:xfrm>
            <a:off x="1166813" y="420688"/>
            <a:ext cx="8229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微软雅黑" pitchFamily="34" charset="-122"/>
                <a:ea typeface="微软雅黑" pitchFamily="34" charset="-122"/>
              </a:rPr>
              <a:t>跨越式课堂特点一：大输入、大输出</a:t>
            </a:r>
          </a:p>
        </p:txBody>
      </p:sp>
    </p:spTree>
    <p:extLst>
      <p:ext uri="{BB962C8B-B14F-4D97-AF65-F5344CB8AC3E}">
        <p14:creationId xmlns:p14="http://schemas.microsoft.com/office/powerpoint/2010/main" val="1267976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a:xfrm>
            <a:off x="1555060" y="4351920"/>
            <a:ext cx="1144732" cy="1157165"/>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800" b="1" dirty="0">
                <a:solidFill>
                  <a:schemeClr val="tx1"/>
                </a:solidFill>
                <a:latin typeface="微软雅黑" pitchFamily="34" charset="-122"/>
                <a:ea typeface="微软雅黑" pitchFamily="34" charset="-122"/>
              </a:rPr>
              <a:t>……</a:t>
            </a:r>
            <a:endParaRPr lang="en-US" sz="2800" b="1" dirty="0">
              <a:solidFill>
                <a:schemeClr val="tx1"/>
              </a:solidFill>
              <a:latin typeface="微软雅黑" pitchFamily="34" charset="-122"/>
              <a:ea typeface="微软雅黑" pitchFamily="34" charset="-122"/>
            </a:endParaRPr>
          </a:p>
        </p:txBody>
      </p:sp>
      <p:sp>
        <p:nvSpPr>
          <p:cNvPr id="7173" name="矩形 3"/>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a:solidFill>
                  <a:srgbClr val="FF0000"/>
                </a:solidFill>
                <a:latin typeface="微软雅黑" pitchFamily="34" charset="-122"/>
                <a:ea typeface="微软雅黑" pitchFamily="34" charset="-122"/>
                <a:cs typeface="+mj-cs"/>
              </a:rPr>
              <a:t>活动一：理念之路</a:t>
            </a:r>
          </a:p>
        </p:txBody>
      </p:sp>
      <p:sp>
        <p:nvSpPr>
          <p:cNvPr id="5" name="TextBox 4"/>
          <p:cNvSpPr txBox="1"/>
          <p:nvPr/>
        </p:nvSpPr>
        <p:spPr>
          <a:xfrm>
            <a:off x="3419475" y="1739900"/>
            <a:ext cx="5400675" cy="2768600"/>
          </a:xfrm>
          <a:prstGeom prst="rect">
            <a:avLst/>
          </a:prstGeom>
          <a:noFill/>
        </p:spPr>
        <p:txBody>
          <a:bodyPr>
            <a:spAutoFit/>
          </a:bodyPr>
          <a:lstStyle/>
          <a:p>
            <a:pPr fontAlgn="auto">
              <a:spcBef>
                <a:spcPts val="0"/>
              </a:spcBef>
              <a:spcAft>
                <a:spcPts val="0"/>
              </a:spcAft>
              <a:defRPr/>
            </a:pPr>
            <a:r>
              <a:rPr lang="zh-CN" altLang="en-US" sz="2900" dirty="0">
                <a:solidFill>
                  <a:schemeClr val="accent5">
                    <a:lumMod val="60000"/>
                    <a:lumOff val="40000"/>
                  </a:schemeClr>
                </a:solidFill>
                <a:latin typeface="微软雅黑" pitchFamily="34" charset="-122"/>
                <a:ea typeface="微软雅黑" pitchFamily="34" charset="-122"/>
              </a:rPr>
              <a:t>情境</a:t>
            </a:r>
            <a:r>
              <a:rPr lang="en-US" altLang="zh-CN" sz="2900" dirty="0">
                <a:solidFill>
                  <a:schemeClr val="bg1"/>
                </a:solidFill>
                <a:latin typeface="微软雅黑" pitchFamily="34" charset="-122"/>
                <a:ea typeface="微软雅黑" pitchFamily="34" charset="-122"/>
              </a:rPr>
              <a:t>	  </a:t>
            </a:r>
            <a:r>
              <a:rPr lang="zh-CN" altLang="en-US" sz="2900" dirty="0">
                <a:solidFill>
                  <a:srgbClr val="FFFF00"/>
                </a:solidFill>
                <a:latin typeface="微软雅黑" pitchFamily="34" charset="-122"/>
                <a:ea typeface="微软雅黑" pitchFamily="34" charset="-122"/>
              </a:rPr>
              <a:t>主导主体</a:t>
            </a:r>
            <a:r>
              <a:rPr lang="en-US" altLang="zh-CN" sz="2900" dirty="0">
                <a:solidFill>
                  <a:schemeClr val="accent6">
                    <a:lumMod val="40000"/>
                    <a:lumOff val="60000"/>
                  </a:schemeClr>
                </a:solidFill>
                <a:latin typeface="微软雅黑" pitchFamily="34" charset="-122"/>
                <a:ea typeface="微软雅黑" pitchFamily="34" charset="-122"/>
              </a:rPr>
              <a:t>	</a:t>
            </a:r>
            <a:r>
              <a:rPr lang="en-US" altLang="zh-CN" sz="2900" dirty="0">
                <a:solidFill>
                  <a:schemeClr val="bg1"/>
                </a:solidFill>
                <a:latin typeface="微软雅黑" pitchFamily="34" charset="-122"/>
                <a:ea typeface="微软雅黑" pitchFamily="34" charset="-122"/>
              </a:rPr>
              <a:t> </a:t>
            </a:r>
            <a:r>
              <a:rPr lang="zh-CN" altLang="en-US" sz="2900" dirty="0">
                <a:solidFill>
                  <a:srgbClr val="66FF99"/>
                </a:solidFill>
                <a:latin typeface="微软雅黑" pitchFamily="34" charset="-122"/>
                <a:ea typeface="微软雅黑" pitchFamily="34" charset="-122"/>
              </a:rPr>
              <a:t>师生交际</a:t>
            </a:r>
            <a:r>
              <a:rPr lang="en-US" altLang="zh-CN" sz="2900" dirty="0">
                <a:solidFill>
                  <a:schemeClr val="bg1"/>
                </a:solidFill>
                <a:latin typeface="微软雅黑" pitchFamily="34" charset="-122"/>
                <a:ea typeface="微软雅黑" pitchFamily="34" charset="-122"/>
              </a:rPr>
              <a:t>	</a:t>
            </a:r>
          </a:p>
          <a:p>
            <a:pPr fontAlgn="auto">
              <a:spcBef>
                <a:spcPts val="0"/>
              </a:spcBef>
              <a:spcAft>
                <a:spcPts val="0"/>
              </a:spcAft>
              <a:defRPr/>
            </a:pPr>
            <a:r>
              <a:rPr lang="zh-CN" altLang="en-US" sz="2900" dirty="0">
                <a:solidFill>
                  <a:srgbClr val="FF0000"/>
                </a:solidFill>
                <a:latin typeface="微软雅黑" pitchFamily="34" charset="-122"/>
                <a:ea typeface="微软雅黑" pitchFamily="34" charset="-122"/>
              </a:rPr>
              <a:t>听说能力</a:t>
            </a:r>
            <a:r>
              <a:rPr lang="en-US" altLang="zh-CN" sz="2900" dirty="0">
                <a:solidFill>
                  <a:schemeClr val="bg1"/>
                </a:solidFill>
                <a:latin typeface="微软雅黑" pitchFamily="34" charset="-122"/>
                <a:ea typeface="微软雅黑" pitchFamily="34" charset="-122"/>
              </a:rPr>
              <a:t>	</a:t>
            </a:r>
            <a:r>
              <a:rPr lang="zh-CN" altLang="en-US" sz="2900" dirty="0">
                <a:solidFill>
                  <a:srgbClr val="FFFF00"/>
                </a:solidFill>
                <a:latin typeface="微软雅黑" pitchFamily="34" charset="-122"/>
                <a:ea typeface="微软雅黑" pitchFamily="34" charset="-122"/>
              </a:rPr>
              <a:t>言语交际</a:t>
            </a:r>
            <a:r>
              <a:rPr lang="en-US" altLang="zh-CN" sz="2900" dirty="0">
                <a:solidFill>
                  <a:srgbClr val="FFFF00"/>
                </a:solidFill>
                <a:latin typeface="微软雅黑" pitchFamily="34" charset="-122"/>
                <a:ea typeface="微软雅黑" pitchFamily="34" charset="-122"/>
              </a:rPr>
              <a:t>	</a:t>
            </a:r>
            <a:r>
              <a:rPr lang="zh-CN" altLang="en-US" sz="2900" dirty="0">
                <a:solidFill>
                  <a:schemeClr val="accent6">
                    <a:lumMod val="40000"/>
                    <a:lumOff val="60000"/>
                  </a:schemeClr>
                </a:solidFill>
                <a:latin typeface="微软雅黑" pitchFamily="34" charset="-122"/>
                <a:ea typeface="微软雅黑" pitchFamily="34" charset="-122"/>
              </a:rPr>
              <a:t>优质资源</a:t>
            </a:r>
            <a:r>
              <a:rPr lang="en-US" altLang="zh-CN" sz="2900" dirty="0">
                <a:solidFill>
                  <a:schemeClr val="bg1"/>
                </a:solidFill>
                <a:latin typeface="微软雅黑" pitchFamily="34" charset="-122"/>
                <a:ea typeface="微软雅黑" pitchFamily="34" charset="-122"/>
              </a:rPr>
              <a:t>	</a:t>
            </a:r>
            <a:r>
              <a:rPr lang="zh-CN" altLang="en-US" sz="2900" dirty="0">
                <a:solidFill>
                  <a:schemeClr val="accent5">
                    <a:lumMod val="60000"/>
                    <a:lumOff val="40000"/>
                  </a:schemeClr>
                </a:solidFill>
                <a:latin typeface="微软雅黑" pitchFamily="34" charset="-122"/>
                <a:ea typeface="微软雅黑" pitchFamily="34" charset="-122"/>
              </a:rPr>
              <a:t>层次性</a:t>
            </a:r>
            <a:r>
              <a:rPr lang="en-US" altLang="zh-CN" sz="2900" dirty="0">
                <a:solidFill>
                  <a:schemeClr val="accent5">
                    <a:lumMod val="60000"/>
                    <a:lumOff val="40000"/>
                  </a:schemeClr>
                </a:solidFill>
                <a:latin typeface="微软雅黑" pitchFamily="34" charset="-122"/>
                <a:ea typeface="微软雅黑" pitchFamily="34" charset="-122"/>
              </a:rPr>
              <a:t>	</a:t>
            </a:r>
            <a:r>
              <a:rPr lang="zh-CN" altLang="en-US" sz="2900" dirty="0">
                <a:solidFill>
                  <a:schemeClr val="accent5">
                    <a:lumMod val="60000"/>
                    <a:lumOff val="40000"/>
                  </a:schemeClr>
                </a:solidFill>
                <a:latin typeface="微软雅黑" pitchFamily="34" charset="-122"/>
                <a:ea typeface="微软雅黑" pitchFamily="34" charset="-122"/>
              </a:rPr>
              <a:t>教学设计</a:t>
            </a:r>
            <a:r>
              <a:rPr lang="en-US" altLang="zh-CN" sz="2900" dirty="0">
                <a:solidFill>
                  <a:schemeClr val="accent5">
                    <a:lumMod val="60000"/>
                    <a:lumOff val="40000"/>
                  </a:schemeClr>
                </a:solidFill>
                <a:latin typeface="微软雅黑" pitchFamily="34" charset="-122"/>
                <a:ea typeface="微软雅黑" pitchFamily="34" charset="-122"/>
              </a:rPr>
              <a:t>	</a:t>
            </a:r>
          </a:p>
          <a:p>
            <a:pPr fontAlgn="auto">
              <a:spcBef>
                <a:spcPts val="0"/>
              </a:spcBef>
              <a:spcAft>
                <a:spcPts val="0"/>
              </a:spcAft>
              <a:defRPr/>
            </a:pPr>
            <a:r>
              <a:rPr lang="zh-CN" altLang="en-US" sz="2900" dirty="0">
                <a:solidFill>
                  <a:schemeClr val="accent6">
                    <a:lumMod val="40000"/>
                    <a:lumOff val="60000"/>
                  </a:schemeClr>
                </a:solidFill>
                <a:latin typeface="微软雅黑" pitchFamily="34" charset="-122"/>
                <a:ea typeface="微软雅黑" pitchFamily="34" charset="-122"/>
              </a:rPr>
              <a:t>大输入大输出</a:t>
            </a:r>
            <a:r>
              <a:rPr lang="en-US" altLang="zh-CN" sz="2900" dirty="0">
                <a:solidFill>
                  <a:schemeClr val="bg1"/>
                </a:solidFill>
                <a:latin typeface="微软雅黑" pitchFamily="34" charset="-122"/>
                <a:ea typeface="微软雅黑" pitchFamily="34" charset="-122"/>
              </a:rPr>
              <a:t>		</a:t>
            </a:r>
            <a:r>
              <a:rPr lang="zh-CN" altLang="en-US" sz="2900" dirty="0">
                <a:solidFill>
                  <a:schemeClr val="accent6">
                    <a:lumMod val="40000"/>
                    <a:lumOff val="60000"/>
                  </a:schemeClr>
                </a:solidFill>
                <a:latin typeface="微软雅黑" pitchFamily="34" charset="-122"/>
                <a:ea typeface="微软雅黑" pitchFamily="34" charset="-122"/>
              </a:rPr>
              <a:t>拓展听读</a:t>
            </a:r>
            <a:endParaRPr lang="en-US" altLang="zh-CN" sz="2900" dirty="0">
              <a:solidFill>
                <a:schemeClr val="bg1"/>
              </a:solidFill>
              <a:latin typeface="微软雅黑" pitchFamily="34" charset="-122"/>
              <a:ea typeface="微软雅黑" pitchFamily="34" charset="-122"/>
            </a:endParaRPr>
          </a:p>
          <a:p>
            <a:pPr algn="ctr" fontAlgn="auto">
              <a:spcBef>
                <a:spcPts val="0"/>
              </a:spcBef>
              <a:spcAft>
                <a:spcPts val="0"/>
              </a:spcAft>
              <a:defRPr/>
            </a:pPr>
            <a:r>
              <a:rPr lang="zh-CN" altLang="en-US" sz="2900" dirty="0">
                <a:solidFill>
                  <a:schemeClr val="bg1"/>
                </a:solidFill>
                <a:latin typeface="微软雅黑" pitchFamily="34" charset="-122"/>
                <a:ea typeface="微软雅黑" pitchFamily="34" charset="-122"/>
              </a:rPr>
              <a:t>兴趣</a:t>
            </a:r>
            <a:r>
              <a:rPr lang="en-US" altLang="zh-CN" sz="2900" dirty="0">
                <a:solidFill>
                  <a:schemeClr val="bg1"/>
                </a:solidFill>
                <a:latin typeface="微软雅黑" pitchFamily="34" charset="-122"/>
                <a:ea typeface="微软雅黑" pitchFamily="34" charset="-122"/>
              </a:rPr>
              <a:t>	</a:t>
            </a:r>
            <a:r>
              <a:rPr lang="en-US" altLang="zh-CN" sz="2900" dirty="0">
                <a:solidFill>
                  <a:schemeClr val="accent5">
                    <a:lumMod val="60000"/>
                    <a:lumOff val="40000"/>
                  </a:schemeClr>
                </a:solidFill>
                <a:latin typeface="微软雅黑" pitchFamily="34" charset="-122"/>
                <a:ea typeface="微软雅黑" pitchFamily="34" charset="-122"/>
              </a:rPr>
              <a:t>	</a:t>
            </a:r>
            <a:r>
              <a:rPr lang="zh-CN" altLang="en-US" sz="2900" dirty="0">
                <a:solidFill>
                  <a:schemeClr val="accent5">
                    <a:lumMod val="60000"/>
                    <a:lumOff val="40000"/>
                  </a:schemeClr>
                </a:solidFill>
                <a:latin typeface="微软雅黑" pitchFamily="34" charset="-122"/>
                <a:ea typeface="微软雅黑" pitchFamily="34" charset="-122"/>
              </a:rPr>
              <a:t>信息技术工具</a:t>
            </a:r>
            <a:r>
              <a:rPr lang="en-US" altLang="zh-CN" sz="2900" dirty="0">
                <a:solidFill>
                  <a:schemeClr val="bg1"/>
                </a:solidFill>
                <a:latin typeface="微软雅黑" pitchFamily="34" charset="-122"/>
                <a:ea typeface="微软雅黑" pitchFamily="34" charset="-122"/>
              </a:rPr>
              <a:t>	</a:t>
            </a:r>
          </a:p>
          <a:p>
            <a:pPr algn="ctr" fontAlgn="auto">
              <a:spcBef>
                <a:spcPts val="0"/>
              </a:spcBef>
              <a:spcAft>
                <a:spcPts val="0"/>
              </a:spcAft>
              <a:defRPr/>
            </a:pPr>
            <a:r>
              <a:rPr lang="zh-CN" altLang="en-US" sz="2900" dirty="0">
                <a:solidFill>
                  <a:srgbClr val="FF0000"/>
                </a:solidFill>
                <a:latin typeface="微软雅黑" pitchFamily="34" charset="-122"/>
                <a:ea typeface="微软雅黑" pitchFamily="34" charset="-122"/>
              </a:rPr>
              <a:t>全英教学</a:t>
            </a:r>
            <a:r>
              <a:rPr lang="en-US" altLang="zh-CN" sz="2900" dirty="0">
                <a:solidFill>
                  <a:srgbClr val="FF0000"/>
                </a:solidFill>
                <a:latin typeface="微软雅黑" pitchFamily="34" charset="-122"/>
                <a:ea typeface="微软雅黑" pitchFamily="34" charset="-122"/>
              </a:rPr>
              <a:t>	……</a:t>
            </a:r>
            <a:endParaRPr lang="en-US" sz="2900" dirty="0">
              <a:solidFill>
                <a:srgbClr val="FF0000"/>
              </a:solidFill>
              <a:latin typeface="微软雅黑" pitchFamily="34" charset="-122"/>
              <a:ea typeface="微软雅黑" pitchFamily="34" charset="-122"/>
            </a:endParaRPr>
          </a:p>
        </p:txBody>
      </p:sp>
      <p:sp>
        <p:nvSpPr>
          <p:cNvPr id="8" name="椭圆形标注 7"/>
          <p:cNvSpPr/>
          <p:nvPr/>
        </p:nvSpPr>
        <p:spPr>
          <a:xfrm>
            <a:off x="6335713" y="4140200"/>
            <a:ext cx="1476375" cy="1368425"/>
          </a:xfrm>
          <a:prstGeom prst="wedgeEllipseCallout">
            <a:avLst>
              <a:gd name="adj1" fmla="val -45397"/>
              <a:gd name="adj2" fmla="val -55037"/>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3200" dirty="0">
                <a:latin typeface="微软雅黑" pitchFamily="34" charset="-122"/>
                <a:ea typeface="微软雅黑" pitchFamily="34" charset="-122"/>
              </a:rPr>
              <a:t>理论</a:t>
            </a:r>
            <a:endParaRPr lang="en-US" sz="3200" dirty="0">
              <a:latin typeface="微软雅黑" pitchFamily="34" charset="-122"/>
              <a:ea typeface="微软雅黑" pitchFamily="34" charset="-122"/>
            </a:endParaRPr>
          </a:p>
        </p:txBody>
      </p:sp>
      <p:sp>
        <p:nvSpPr>
          <p:cNvPr id="11" name="椭圆 10"/>
          <p:cNvSpPr/>
          <p:nvPr/>
        </p:nvSpPr>
        <p:spPr>
          <a:xfrm>
            <a:off x="258916" y="3010086"/>
            <a:ext cx="1144732" cy="1157165"/>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词汇</a:t>
            </a:r>
            <a:endParaRPr lang="en-US" sz="2800" b="1" dirty="0">
              <a:latin typeface="微软雅黑" pitchFamily="34" charset="-122"/>
              <a:ea typeface="微软雅黑" pitchFamily="34" charset="-122"/>
            </a:endParaRPr>
          </a:p>
        </p:txBody>
      </p:sp>
      <p:sp>
        <p:nvSpPr>
          <p:cNvPr id="12" name="椭圆 11"/>
          <p:cNvSpPr/>
          <p:nvPr/>
        </p:nvSpPr>
        <p:spPr>
          <a:xfrm>
            <a:off x="1770795" y="3528865"/>
            <a:ext cx="1144732" cy="1157165"/>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语法</a:t>
            </a:r>
            <a:endParaRPr lang="en-US" sz="2800" b="1" dirty="0">
              <a:latin typeface="微软雅黑" pitchFamily="34" charset="-122"/>
              <a:ea typeface="微软雅黑" pitchFamily="34" charset="-122"/>
            </a:endParaRPr>
          </a:p>
        </p:txBody>
      </p:sp>
      <p:sp>
        <p:nvSpPr>
          <p:cNvPr id="13" name="椭圆 12"/>
          <p:cNvSpPr/>
          <p:nvPr/>
        </p:nvSpPr>
        <p:spPr>
          <a:xfrm>
            <a:off x="282108" y="4306230"/>
            <a:ext cx="1144732" cy="1157165"/>
          </a:xfrm>
          <a:prstGeom prst="ellipse">
            <a:avLst/>
          </a:prstGeom>
          <a:solidFill>
            <a:schemeClr val="accent6">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句型</a:t>
            </a:r>
            <a:endParaRPr lang="en-US" sz="2800" b="1" dirty="0">
              <a:latin typeface="微软雅黑" pitchFamily="34" charset="-122"/>
              <a:ea typeface="微软雅黑" pitchFamily="34" charset="-122"/>
            </a:endParaRPr>
          </a:p>
        </p:txBody>
      </p:sp>
      <p:sp>
        <p:nvSpPr>
          <p:cNvPr id="14" name="椭圆 13"/>
          <p:cNvSpPr/>
          <p:nvPr/>
        </p:nvSpPr>
        <p:spPr>
          <a:xfrm>
            <a:off x="930180" y="960934"/>
            <a:ext cx="1144732" cy="1157165"/>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游戏</a:t>
            </a:r>
            <a:endParaRPr lang="en-US" sz="2800" b="1" dirty="0">
              <a:latin typeface="微软雅黑" pitchFamily="34" charset="-122"/>
              <a:ea typeface="微软雅黑" pitchFamily="34" charset="-122"/>
            </a:endParaRPr>
          </a:p>
        </p:txBody>
      </p:sp>
      <p:sp>
        <p:nvSpPr>
          <p:cNvPr id="15" name="椭圆 14"/>
          <p:cNvSpPr/>
          <p:nvPr/>
        </p:nvSpPr>
        <p:spPr>
          <a:xfrm>
            <a:off x="-27930" y="1702904"/>
            <a:ext cx="1144732" cy="1157165"/>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应试</a:t>
            </a:r>
            <a:endParaRPr lang="en-US" sz="2800" b="1" dirty="0">
              <a:latin typeface="微软雅黑" pitchFamily="34" charset="-122"/>
              <a:ea typeface="微软雅黑" pitchFamily="34" charset="-122"/>
            </a:endParaRPr>
          </a:p>
        </p:txBody>
      </p:sp>
      <p:sp>
        <p:nvSpPr>
          <p:cNvPr id="16" name="椭圆 15"/>
          <p:cNvSpPr/>
          <p:nvPr/>
        </p:nvSpPr>
        <p:spPr>
          <a:xfrm>
            <a:off x="1182399" y="2381250"/>
            <a:ext cx="1144732" cy="115716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solidFill>
                  <a:schemeClr val="bg1"/>
                </a:solidFill>
                <a:latin typeface="微软雅黑" pitchFamily="34" charset="-122"/>
                <a:ea typeface="微软雅黑" pitchFamily="34" charset="-122"/>
              </a:rPr>
              <a:t>活动</a:t>
            </a:r>
            <a:endParaRPr lang="en-US" sz="2800" b="1" dirty="0">
              <a:solidFill>
                <a:schemeClr val="bg1"/>
              </a:solidFill>
              <a:latin typeface="微软雅黑" pitchFamily="34" charset="-122"/>
              <a:ea typeface="微软雅黑" pitchFamily="34" charset="-122"/>
            </a:endParaRPr>
          </a:p>
        </p:txBody>
      </p:sp>
      <p:sp>
        <p:nvSpPr>
          <p:cNvPr id="18" name="椭圆 17"/>
          <p:cNvSpPr/>
          <p:nvPr/>
        </p:nvSpPr>
        <p:spPr>
          <a:xfrm>
            <a:off x="1830471" y="1609006"/>
            <a:ext cx="1144732" cy="1157165"/>
          </a:xfrm>
          <a:prstGeom prst="ellipse">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2800" b="1" dirty="0">
                <a:latin typeface="微软雅黑" pitchFamily="34" charset="-122"/>
                <a:ea typeface="微软雅黑" pitchFamily="34" charset="-122"/>
              </a:rPr>
              <a:t>操练</a:t>
            </a:r>
            <a:endParaRPr lang="en-US" sz="2800" b="1" dirty="0">
              <a:latin typeface="微软雅黑" pitchFamily="34" charset="-122"/>
              <a:ea typeface="微软雅黑" pitchFamily="34" charset="-122"/>
            </a:endParaRPr>
          </a:p>
        </p:txBody>
      </p:sp>
      <p:sp>
        <p:nvSpPr>
          <p:cNvPr id="7" name="椭圆形标注 6"/>
          <p:cNvSpPr/>
          <p:nvPr/>
        </p:nvSpPr>
        <p:spPr>
          <a:xfrm>
            <a:off x="6151563" y="1414463"/>
            <a:ext cx="1476375" cy="1368425"/>
          </a:xfrm>
          <a:prstGeom prst="wedgeEllipse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3200" dirty="0">
                <a:latin typeface="微软雅黑" pitchFamily="34" charset="-122"/>
                <a:ea typeface="微软雅黑" pitchFamily="34" charset="-122"/>
              </a:rPr>
              <a:t>目标</a:t>
            </a:r>
            <a:endParaRPr lang="en-US" sz="3200" dirty="0">
              <a:latin typeface="微软雅黑" pitchFamily="34" charset="-122"/>
              <a:ea typeface="微软雅黑" pitchFamily="34" charset="-122"/>
            </a:endParaRPr>
          </a:p>
        </p:txBody>
      </p:sp>
      <p:sp>
        <p:nvSpPr>
          <p:cNvPr id="4" name="横卷形 3"/>
          <p:cNvSpPr/>
          <p:nvPr/>
        </p:nvSpPr>
        <p:spPr>
          <a:xfrm>
            <a:off x="1116013" y="2836863"/>
            <a:ext cx="6511925" cy="1384300"/>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zh-CN" altLang="en-US"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rPr>
              <a:t>跨越式为什么要这样教？</a:t>
            </a:r>
            <a:endParaRPr lang="en-US" altLang="zh-CN" sz="3200" b="1" dirty="0">
              <a:solidFill>
                <a:prstClr val="black"/>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nodeType="afterGroup">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7"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842" name="直接连接符 5"/>
          <p:cNvCxnSpPr>
            <a:cxnSpLocks noChangeShapeType="1"/>
          </p:cNvCxnSpPr>
          <p:nvPr/>
        </p:nvCxnSpPr>
        <p:spPr bwMode="auto">
          <a:xfrm rot="10800000">
            <a:off x="3857625" y="1928813"/>
            <a:ext cx="4746625" cy="3175"/>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cxnSp>
        <p:nvCxnSpPr>
          <p:cNvPr id="35843" name="直接连接符 6"/>
          <p:cNvCxnSpPr>
            <a:cxnSpLocks noChangeShapeType="1"/>
          </p:cNvCxnSpPr>
          <p:nvPr/>
        </p:nvCxnSpPr>
        <p:spPr bwMode="auto">
          <a:xfrm rot="10800000">
            <a:off x="2428875" y="5214938"/>
            <a:ext cx="4746625" cy="3175"/>
          </a:xfrm>
          <a:prstGeom prst="line">
            <a:avLst/>
          </a:prstGeom>
          <a:noFill/>
          <a:ln w="9525" algn="ctr">
            <a:solidFill>
              <a:schemeClr val="tx2"/>
            </a:solidFill>
            <a:round/>
            <a:headEnd/>
            <a:tailEnd/>
          </a:ln>
          <a:extLst>
            <a:ext uri="{909E8E84-426E-40DD-AFC4-6F175D3DCCD1}">
              <a14:hiddenFill xmlns:a14="http://schemas.microsoft.com/office/drawing/2010/main">
                <a:noFill/>
              </a14:hiddenFill>
            </a:ext>
          </a:extLst>
        </p:spPr>
      </p:cxnSp>
      <p:pic>
        <p:nvPicPr>
          <p:cNvPr id="35844" name="Picture 4" descr="educ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1785938"/>
            <a:ext cx="43195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矩形 8"/>
          <p:cNvSpPr>
            <a:spLocks noChangeArrowheads="1"/>
          </p:cNvSpPr>
          <p:nvPr/>
        </p:nvSpPr>
        <p:spPr bwMode="auto">
          <a:xfrm>
            <a:off x="4786313" y="2143125"/>
            <a:ext cx="3857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chemeClr val="bg1"/>
                </a:solidFill>
                <a:latin typeface="黑体" pitchFamily="49" charset="-122"/>
                <a:ea typeface="黑体" pitchFamily="49" charset="-122"/>
              </a:rPr>
              <a:t>跨越式提倡教师要对课堂教学环节“精雕细琢”，去除课堂中的无效环节，让课堂的每一分钟都能发挥最大的效益。</a:t>
            </a:r>
            <a:endParaRPr lang="en-US" altLang="zh-CN" sz="2400">
              <a:solidFill>
                <a:schemeClr val="bg1"/>
              </a:solidFill>
              <a:latin typeface="黑体" pitchFamily="49" charset="-122"/>
              <a:ea typeface="黑体" pitchFamily="49" charset="-122"/>
            </a:endParaRPr>
          </a:p>
          <a:p>
            <a:endParaRPr lang="en-US" altLang="zh-CN" sz="2400">
              <a:solidFill>
                <a:schemeClr val="bg1"/>
              </a:solidFill>
              <a:latin typeface="黑体" pitchFamily="49" charset="-122"/>
              <a:ea typeface="黑体" pitchFamily="49" charset="-122"/>
            </a:endParaRPr>
          </a:p>
          <a:p>
            <a:r>
              <a:rPr lang="zh-CN" altLang="en-US" sz="2400">
                <a:solidFill>
                  <a:schemeClr val="bg1"/>
                </a:solidFill>
                <a:latin typeface="黑体" pitchFamily="49" charset="-122"/>
                <a:ea typeface="黑体" pitchFamily="49" charset="-122"/>
              </a:rPr>
              <a:t>我们的老师要与时间赛跑。</a:t>
            </a:r>
          </a:p>
        </p:txBody>
      </p:sp>
      <p:sp>
        <p:nvSpPr>
          <p:cNvPr id="10" name="TextBox 9"/>
          <p:cNvSpPr txBox="1"/>
          <p:nvPr/>
        </p:nvSpPr>
        <p:spPr>
          <a:xfrm>
            <a:off x="3714750" y="5643563"/>
            <a:ext cx="1857375" cy="52387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zh-CN" altLang="en-US" sz="2800" b="1" dirty="0"/>
              <a:t>有效课堂</a:t>
            </a:r>
            <a:endParaRPr lang="en-US" altLang="zh-CN" sz="2800" b="1" dirty="0"/>
          </a:p>
        </p:txBody>
      </p:sp>
      <p:sp>
        <p:nvSpPr>
          <p:cNvPr id="11" name="TextBox 10"/>
          <p:cNvSpPr txBox="1"/>
          <p:nvPr/>
        </p:nvSpPr>
        <p:spPr>
          <a:xfrm>
            <a:off x="6572250" y="5643563"/>
            <a:ext cx="1785938" cy="52387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zh-CN" altLang="en-US" sz="2800" b="1" dirty="0"/>
              <a:t>高效课堂</a:t>
            </a:r>
            <a:endParaRPr lang="en-US" altLang="zh-CN" sz="2800" b="1" dirty="0"/>
          </a:p>
        </p:txBody>
      </p:sp>
      <p:sp>
        <p:nvSpPr>
          <p:cNvPr id="12" name="燕尾形箭头 11"/>
          <p:cNvSpPr/>
          <p:nvPr/>
        </p:nvSpPr>
        <p:spPr>
          <a:xfrm>
            <a:off x="5716106" y="5786466"/>
            <a:ext cx="714380" cy="214314"/>
          </a:xfrm>
          <a:prstGeom prst="notched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b="1"/>
          </a:p>
        </p:txBody>
      </p:sp>
      <p:sp>
        <p:nvSpPr>
          <p:cNvPr id="13" name="TextBox 12"/>
          <p:cNvSpPr txBox="1"/>
          <p:nvPr/>
        </p:nvSpPr>
        <p:spPr>
          <a:xfrm>
            <a:off x="857250" y="5643563"/>
            <a:ext cx="1857375" cy="52387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zh-CN" altLang="en-US" sz="2800" b="1" dirty="0"/>
              <a:t>传统课堂</a:t>
            </a:r>
            <a:endParaRPr lang="en-US" altLang="zh-CN" sz="2800" b="1" dirty="0"/>
          </a:p>
        </p:txBody>
      </p:sp>
      <p:sp>
        <p:nvSpPr>
          <p:cNvPr id="14" name="燕尾形箭头 13"/>
          <p:cNvSpPr/>
          <p:nvPr/>
        </p:nvSpPr>
        <p:spPr>
          <a:xfrm>
            <a:off x="2858586" y="5786466"/>
            <a:ext cx="714380" cy="214314"/>
          </a:xfrm>
          <a:prstGeom prst="notchedRightArrow">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zh-CN" altLang="en-US" b="1"/>
          </a:p>
        </p:txBody>
      </p:sp>
      <p:sp>
        <p:nvSpPr>
          <p:cNvPr id="35855" name="标题 24"/>
          <p:cNvSpPr txBox="1">
            <a:spLocks/>
          </p:cNvSpPr>
          <p:nvPr/>
        </p:nvSpPr>
        <p:spPr bwMode="auto">
          <a:xfrm>
            <a:off x="1166813" y="420688"/>
            <a:ext cx="82296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2800" b="1">
                <a:solidFill>
                  <a:srgbClr val="FF0000"/>
                </a:solidFill>
                <a:latin typeface="微软雅黑" pitchFamily="34" charset="-122"/>
                <a:ea typeface="微软雅黑" pitchFamily="34" charset="-122"/>
              </a:rPr>
              <a:t>跨越式课堂特点二：高效课堂</a:t>
            </a:r>
          </a:p>
        </p:txBody>
      </p:sp>
    </p:spTree>
    <p:extLst>
      <p:ext uri="{BB962C8B-B14F-4D97-AF65-F5344CB8AC3E}">
        <p14:creationId xmlns:p14="http://schemas.microsoft.com/office/powerpoint/2010/main" val="4126809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内容占位符 2"/>
          <p:cNvSpPr>
            <a:spLocks noGrp="1"/>
          </p:cNvSpPr>
          <p:nvPr>
            <p:ph idx="1"/>
          </p:nvPr>
        </p:nvSpPr>
        <p:spPr>
          <a:xfrm>
            <a:off x="457200" y="5862638"/>
            <a:ext cx="8229600" cy="446087"/>
          </a:xfrm>
        </p:spPr>
        <p:txBody>
          <a:bodyPr/>
          <a:lstStyle/>
          <a:p>
            <a:pPr marL="0" indent="0" algn="r" eaLnBrk="1" hangingPunct="1">
              <a:buFont typeface="Arial" pitchFamily="34" charset="0"/>
              <a:buNone/>
            </a:pP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对</a:t>
            </a: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哑巴英语</a:t>
            </a: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a:t>
            </a: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聋子英语</a:t>
            </a: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的冷思考</a:t>
            </a:r>
            <a:r>
              <a:rPr lang="en-US" altLang="zh-CN" sz="2400" b="1" smtClean="0">
                <a:latin typeface="微软雅黑" pitchFamily="34" charset="-122"/>
                <a:ea typeface="微软雅黑" pitchFamily="34" charset="-122"/>
              </a:rPr>
              <a:t>》</a:t>
            </a:r>
            <a:r>
              <a:rPr lang="zh-CN" altLang="en-US" sz="2400" b="1" smtClean="0">
                <a:latin typeface="微软雅黑" pitchFamily="34" charset="-122"/>
                <a:ea typeface="微软雅黑" pitchFamily="34" charset="-122"/>
              </a:rPr>
              <a:t>，新华教育网</a:t>
            </a:r>
            <a:endParaRPr lang="en-US" sz="2400" b="1" smtClean="0">
              <a:latin typeface="微软雅黑" pitchFamily="34" charset="-122"/>
              <a:ea typeface="微软雅黑" pitchFamily="34" charset="-122"/>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08125"/>
            <a:ext cx="8656638"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矩形 5"/>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a:solidFill>
                  <a:srgbClr val="FF0000"/>
                </a:solidFill>
                <a:latin typeface="微软雅黑" pitchFamily="34" charset="-122"/>
                <a:ea typeface="微软雅黑" pitchFamily="34" charset="-122"/>
                <a:cs typeface="+mj-cs"/>
              </a:rPr>
              <a:t>活动一：理念之路</a:t>
            </a:r>
          </a:p>
        </p:txBody>
      </p:sp>
      <p:sp>
        <p:nvSpPr>
          <p:cNvPr id="5" name="椭圆 4"/>
          <p:cNvSpPr/>
          <p:nvPr/>
        </p:nvSpPr>
        <p:spPr>
          <a:xfrm>
            <a:off x="2339975" y="4581525"/>
            <a:ext cx="3095625" cy="7921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圆角矩形 6"/>
          <p:cNvSpPr/>
          <p:nvPr/>
        </p:nvSpPr>
        <p:spPr>
          <a:xfrm>
            <a:off x="6524625" y="858838"/>
            <a:ext cx="2008188" cy="10080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2600" b="1" dirty="0">
                <a:solidFill>
                  <a:schemeClr val="tx2"/>
                </a:solidFill>
                <a:latin typeface="微软雅黑" pitchFamily="34" charset="-122"/>
                <a:ea typeface="微软雅黑" pitchFamily="34" charset="-122"/>
              </a:rPr>
              <a:t>背景</a:t>
            </a:r>
            <a:r>
              <a:rPr lang="en-US" altLang="zh-CN" sz="2600" b="1" dirty="0">
                <a:solidFill>
                  <a:schemeClr val="tx2"/>
                </a:solidFill>
                <a:latin typeface="微软雅黑" pitchFamily="34" charset="-122"/>
                <a:ea typeface="微软雅黑" pitchFamily="34" charset="-122"/>
              </a:rPr>
              <a:t>&amp;</a:t>
            </a:r>
            <a:r>
              <a:rPr lang="zh-CN" altLang="en-US" sz="2600" b="1" dirty="0">
                <a:solidFill>
                  <a:schemeClr val="tx2"/>
                </a:solidFill>
                <a:latin typeface="微软雅黑" pitchFamily="34" charset="-122"/>
                <a:ea typeface="微软雅黑" pitchFamily="34" charset="-122"/>
              </a:rPr>
              <a:t>目标</a:t>
            </a:r>
            <a:endParaRPr lang="en-US" sz="2600" b="1"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矩形 5"/>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a:solidFill>
                  <a:srgbClr val="FF0000"/>
                </a:solidFill>
                <a:latin typeface="微软雅黑" pitchFamily="34" charset="-122"/>
                <a:ea typeface="微软雅黑" pitchFamily="34" charset="-122"/>
                <a:cs typeface="+mj-cs"/>
              </a:rPr>
              <a:t>活动一：理念之路</a:t>
            </a:r>
          </a:p>
        </p:txBody>
      </p:sp>
      <p:sp>
        <p:nvSpPr>
          <p:cNvPr id="7" name="圆角矩形 6"/>
          <p:cNvSpPr/>
          <p:nvPr/>
        </p:nvSpPr>
        <p:spPr>
          <a:xfrm>
            <a:off x="6524625" y="858838"/>
            <a:ext cx="2008188" cy="10080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2600" b="1" dirty="0">
                <a:solidFill>
                  <a:schemeClr val="tx2"/>
                </a:solidFill>
                <a:latin typeface="微软雅黑" pitchFamily="34" charset="-122"/>
                <a:ea typeface="微软雅黑" pitchFamily="34" charset="-122"/>
              </a:rPr>
              <a:t>背景</a:t>
            </a:r>
            <a:r>
              <a:rPr lang="en-US" altLang="zh-CN" sz="2600" b="1" dirty="0">
                <a:solidFill>
                  <a:schemeClr val="tx2"/>
                </a:solidFill>
                <a:latin typeface="微软雅黑" pitchFamily="34" charset="-122"/>
                <a:ea typeface="微软雅黑" pitchFamily="34" charset="-122"/>
              </a:rPr>
              <a:t>&amp;</a:t>
            </a:r>
            <a:r>
              <a:rPr lang="zh-CN" altLang="en-US" sz="2600" b="1" dirty="0">
                <a:solidFill>
                  <a:schemeClr val="tx2"/>
                </a:solidFill>
                <a:latin typeface="微软雅黑" pitchFamily="34" charset="-122"/>
                <a:ea typeface="微软雅黑" pitchFamily="34" charset="-122"/>
              </a:rPr>
              <a:t>目标</a:t>
            </a:r>
            <a:endParaRPr lang="en-US" sz="2600" b="1" dirty="0">
              <a:solidFill>
                <a:schemeClr val="tx2"/>
              </a:solidFill>
              <a:latin typeface="微软雅黑" pitchFamily="34" charset="-122"/>
              <a:ea typeface="微软雅黑" pitchFamily="34" charset="-122"/>
            </a:endParaRPr>
          </a:p>
        </p:txBody>
      </p:sp>
      <p:sp>
        <p:nvSpPr>
          <p:cNvPr id="8" name="AutoShape 5"/>
          <p:cNvSpPr>
            <a:spLocks noChangeArrowheads="1"/>
          </p:cNvSpPr>
          <p:nvPr/>
        </p:nvSpPr>
        <p:spPr bwMode="auto">
          <a:xfrm>
            <a:off x="357188" y="1990725"/>
            <a:ext cx="8532812" cy="1150938"/>
          </a:xfrm>
          <a:prstGeom prst="ribbon">
            <a:avLst>
              <a:gd name="adj1" fmla="val 12500"/>
              <a:gd name="adj2" fmla="val 60304"/>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defRPr/>
            </a:pPr>
            <a:r>
              <a:rPr lang="zh-CN" altLang="en-US" sz="3200" b="1" dirty="0"/>
              <a:t>大投入能否大产出</a:t>
            </a:r>
            <a:r>
              <a:rPr lang="en-US" altLang="zh-CN" sz="3200" b="1" dirty="0"/>
              <a:t>?</a:t>
            </a:r>
          </a:p>
          <a:p>
            <a:pPr algn="ctr">
              <a:defRPr/>
            </a:pPr>
            <a:r>
              <a:rPr lang="zh-CN" altLang="en-US" sz="3200" b="1" dirty="0"/>
              <a:t>高投资是否有高效益</a:t>
            </a:r>
            <a:r>
              <a:rPr lang="en-US" altLang="zh-CN" sz="3200" b="1" dirty="0"/>
              <a:t>?</a:t>
            </a:r>
          </a:p>
        </p:txBody>
      </p:sp>
      <p:sp>
        <p:nvSpPr>
          <p:cNvPr id="9" name="AutoShape 9"/>
          <p:cNvSpPr>
            <a:spLocks noChangeArrowheads="1"/>
          </p:cNvSpPr>
          <p:nvPr/>
        </p:nvSpPr>
        <p:spPr bwMode="auto">
          <a:xfrm flipV="1">
            <a:off x="611188" y="3716338"/>
            <a:ext cx="7956550" cy="2520950"/>
          </a:xfrm>
          <a:prstGeom prst="wedgeRoundRectCallout">
            <a:avLst>
              <a:gd name="adj1" fmla="val -12260"/>
              <a:gd name="adj2" fmla="val 66599"/>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rot="10800000"/>
          <a:lstStyle/>
          <a:p>
            <a:pPr>
              <a:lnSpc>
                <a:spcPts val="3340"/>
              </a:lnSpc>
              <a:spcBef>
                <a:spcPct val="20000"/>
              </a:spcBef>
              <a:buClr>
                <a:schemeClr val="bg2"/>
              </a:buClr>
              <a:buSzPct val="75000"/>
              <a:buFont typeface="Wingdings"/>
              <a:buNone/>
              <a:defRPr/>
            </a:pPr>
            <a:r>
              <a:rPr lang="zh-CN" altLang="en-US" sz="3200" b="1" u="sng" dirty="0">
                <a:latin typeface="Adobe 楷体 Std R" pitchFamily="18" charset="-122"/>
                <a:ea typeface="Adobe 楷体 Std R" pitchFamily="18" charset="-122"/>
              </a:rPr>
              <a:t>总体目标</a:t>
            </a:r>
            <a:r>
              <a:rPr lang="zh-CN" altLang="en-US" sz="3200" dirty="0">
                <a:latin typeface="Adobe 楷体 Std R" pitchFamily="18" charset="-122"/>
                <a:ea typeface="Adobe 楷体 Std R" pitchFamily="18" charset="-122"/>
              </a:rPr>
              <a:t>：</a:t>
            </a:r>
            <a:r>
              <a:rPr lang="zh-CN" altLang="en-US" sz="2800" dirty="0">
                <a:solidFill>
                  <a:srgbClr val="111111"/>
                </a:solidFill>
              </a:rPr>
              <a:t>在完全</a:t>
            </a:r>
            <a:r>
              <a:rPr lang="zh-CN" altLang="en-US" sz="3200" b="1" dirty="0">
                <a:solidFill>
                  <a:srgbClr val="FF3300"/>
                </a:solidFill>
                <a:effectLst>
                  <a:outerShdw blurRad="38100" dist="38100" dir="2700000" algn="tl">
                    <a:srgbClr val="C0C0C0"/>
                  </a:outerShdw>
                </a:effectLst>
                <a:latin typeface="隶书" pitchFamily="49" charset="-122"/>
                <a:ea typeface="隶书" pitchFamily="49" charset="-122"/>
              </a:rPr>
              <a:t>不增加课时、不增加学生课业负担</a:t>
            </a:r>
            <a:r>
              <a:rPr lang="zh-CN" altLang="en-US" sz="2800" dirty="0">
                <a:solidFill>
                  <a:srgbClr val="111111"/>
                </a:solidFill>
              </a:rPr>
              <a:t>的前提下，力图通过创新的教学理论、模式、方法以及信息技术与课程的深层次整合，</a:t>
            </a:r>
            <a:r>
              <a:rPr lang="zh-CN" altLang="en-US" sz="3200" b="1" dirty="0">
                <a:solidFill>
                  <a:srgbClr val="FF3300"/>
                </a:solidFill>
                <a:effectLst>
                  <a:outerShdw blurRad="38100" dist="38100" dir="2700000" algn="tl">
                    <a:srgbClr val="C0C0C0"/>
                  </a:outerShdw>
                </a:effectLst>
                <a:latin typeface="隶书" pitchFamily="49" charset="-122"/>
                <a:ea typeface="隶书" pitchFamily="49" charset="-122"/>
              </a:rPr>
              <a:t>大幅度提升教学质量与学生素质</a:t>
            </a:r>
            <a:r>
              <a:rPr lang="zh-CN" altLang="en-US" sz="2800" dirty="0">
                <a:solidFill>
                  <a:srgbClr val="111111"/>
                </a:solidFill>
              </a:rPr>
              <a:t>，从而在质量方面实现基础教育的跨越式发展。</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auto">
          <a:xfrm>
            <a:off x="644525" y="2063750"/>
            <a:ext cx="8031163" cy="1149350"/>
          </a:xfrm>
          <a:prstGeom prst="ribbon">
            <a:avLst>
              <a:gd name="adj1" fmla="val 12500"/>
              <a:gd name="adj2" fmla="val 60304"/>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zh-CN" altLang="en-US" sz="2800" b="1" dirty="0"/>
              <a:t>英语学科：“聋子</a:t>
            </a:r>
            <a:r>
              <a:rPr lang="en-US" altLang="zh-CN" sz="2800" b="1" dirty="0"/>
              <a:t>/</a:t>
            </a:r>
            <a:r>
              <a:rPr lang="zh-CN" altLang="en-US" sz="2800" b="1" dirty="0"/>
              <a:t>哑巴英语”</a:t>
            </a:r>
            <a:endParaRPr lang="en-US" altLang="zh-CN" sz="2800" b="1" dirty="0"/>
          </a:p>
        </p:txBody>
      </p:sp>
      <p:sp>
        <p:nvSpPr>
          <p:cNvPr id="5" name="AutoShape 9"/>
          <p:cNvSpPr>
            <a:spLocks noChangeArrowheads="1"/>
          </p:cNvSpPr>
          <p:nvPr/>
        </p:nvSpPr>
        <p:spPr bwMode="auto">
          <a:xfrm flipV="1">
            <a:off x="611188" y="3716338"/>
            <a:ext cx="7956550" cy="2520950"/>
          </a:xfrm>
          <a:prstGeom prst="wedgeRoundRectCallout">
            <a:avLst>
              <a:gd name="adj1" fmla="val -12260"/>
              <a:gd name="adj2" fmla="val 66599"/>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rot="10800000"/>
          <a:lstStyle/>
          <a:p>
            <a:pPr>
              <a:lnSpc>
                <a:spcPts val="3340"/>
              </a:lnSpc>
              <a:spcBef>
                <a:spcPct val="20000"/>
              </a:spcBef>
              <a:buClr>
                <a:schemeClr val="bg2"/>
              </a:buClr>
              <a:buSzPct val="75000"/>
              <a:buFont typeface="Wingdings"/>
              <a:buNone/>
              <a:defRPr/>
            </a:pPr>
            <a:r>
              <a:rPr lang="zh-CN" altLang="en-US" sz="3200" b="1" u="sng" dirty="0">
                <a:latin typeface="Adobe 楷体 Std R" pitchFamily="18" charset="-122"/>
                <a:ea typeface="Adobe 楷体 Std R" pitchFamily="18" charset="-122"/>
              </a:rPr>
              <a:t>英语学科目标</a:t>
            </a:r>
            <a:r>
              <a:rPr lang="zh-CN" altLang="en-US" sz="3200" dirty="0">
                <a:latin typeface="Adobe 楷体 Std R" pitchFamily="18" charset="-122"/>
                <a:ea typeface="Adobe 楷体 Std R" pitchFamily="18" charset="-122"/>
              </a:rPr>
              <a:t>：</a:t>
            </a:r>
            <a:r>
              <a:rPr lang="zh-CN" altLang="en-US" sz="2800" dirty="0">
                <a:solidFill>
                  <a:srgbClr val="111111"/>
                </a:solidFill>
              </a:rPr>
              <a:t>通过小学阶段的英语教学，要使农村学生在词汇量、</a:t>
            </a:r>
            <a:r>
              <a:rPr lang="zh-CN" altLang="en-US" sz="3200" b="1" dirty="0">
                <a:solidFill>
                  <a:srgbClr val="FF3300"/>
                </a:solidFill>
                <a:effectLst>
                  <a:outerShdw blurRad="38100" dist="38100" dir="2700000" algn="tl">
                    <a:srgbClr val="C0C0C0"/>
                  </a:outerShdw>
                </a:effectLst>
                <a:latin typeface="隶书" pitchFamily="49" charset="-122"/>
                <a:ea typeface="隶书" pitchFamily="49" charset="-122"/>
              </a:rPr>
              <a:t>听力</a:t>
            </a:r>
            <a:r>
              <a:rPr lang="zh-CN" altLang="en-US" sz="2800" dirty="0">
                <a:solidFill>
                  <a:srgbClr val="111111"/>
                </a:solidFill>
              </a:rPr>
              <a:t>和</a:t>
            </a:r>
            <a:r>
              <a:rPr lang="zh-CN" altLang="en-US" sz="3200" b="1" dirty="0">
                <a:solidFill>
                  <a:srgbClr val="FF3300"/>
                </a:solidFill>
                <a:effectLst>
                  <a:outerShdw blurRad="38100" dist="38100" dir="2700000" algn="tl">
                    <a:srgbClr val="C0C0C0"/>
                  </a:outerShdw>
                </a:effectLst>
                <a:latin typeface="隶书" pitchFamily="49" charset="-122"/>
                <a:ea typeface="隶书" pitchFamily="49" charset="-122"/>
              </a:rPr>
              <a:t>口语</a:t>
            </a:r>
            <a:r>
              <a:rPr lang="zh-CN" altLang="en-US" sz="2800" dirty="0">
                <a:solidFill>
                  <a:srgbClr val="111111"/>
                </a:solidFill>
              </a:rPr>
              <a:t>表达能力等方面得到较显著的提高；对已完成某个年级学习的农村儿童来说，其词汇量、听力和口语表达能力要达到城区一类学校同年级学生的水平。</a:t>
            </a:r>
          </a:p>
        </p:txBody>
      </p:sp>
      <p:sp>
        <p:nvSpPr>
          <p:cNvPr id="6" name="矩形 5"/>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a:solidFill>
                  <a:srgbClr val="FF0000"/>
                </a:solidFill>
                <a:latin typeface="微软雅黑" pitchFamily="34" charset="-122"/>
                <a:ea typeface="微软雅黑" pitchFamily="34" charset="-122"/>
                <a:cs typeface="+mj-cs"/>
              </a:rPr>
              <a:t>活动一：理念之路</a:t>
            </a:r>
          </a:p>
        </p:txBody>
      </p:sp>
      <p:sp>
        <p:nvSpPr>
          <p:cNvPr id="7" name="圆角矩形 6"/>
          <p:cNvSpPr/>
          <p:nvPr/>
        </p:nvSpPr>
        <p:spPr>
          <a:xfrm>
            <a:off x="6524625" y="858838"/>
            <a:ext cx="2008188" cy="10080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zh-CN" altLang="en-US" sz="2600" b="1" dirty="0">
                <a:solidFill>
                  <a:schemeClr val="tx2"/>
                </a:solidFill>
                <a:latin typeface="微软雅黑" pitchFamily="34" charset="-122"/>
                <a:ea typeface="微软雅黑" pitchFamily="34" charset="-122"/>
              </a:rPr>
              <a:t>背景</a:t>
            </a:r>
            <a:r>
              <a:rPr lang="en-US" altLang="zh-CN" sz="2600" b="1" dirty="0">
                <a:solidFill>
                  <a:schemeClr val="tx2"/>
                </a:solidFill>
                <a:latin typeface="微软雅黑" pitchFamily="34" charset="-122"/>
                <a:ea typeface="微软雅黑" pitchFamily="34" charset="-122"/>
              </a:rPr>
              <a:t>&amp;</a:t>
            </a:r>
            <a:r>
              <a:rPr lang="zh-CN" altLang="en-US" sz="2600" b="1" dirty="0">
                <a:solidFill>
                  <a:schemeClr val="tx2"/>
                </a:solidFill>
                <a:latin typeface="微软雅黑" pitchFamily="34" charset="-122"/>
                <a:ea typeface="微软雅黑" pitchFamily="34" charset="-122"/>
              </a:rPr>
              <a:t>目标</a:t>
            </a:r>
            <a:endParaRPr lang="en-US" sz="2600" b="1" dirty="0">
              <a:solidFill>
                <a:schemeClr val="tx2"/>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2"/>
          <p:cNvSpPr>
            <a:spLocks noGrp="1"/>
          </p:cNvSpPr>
          <p:nvPr>
            <p:ph idx="1"/>
          </p:nvPr>
        </p:nvSpPr>
        <p:spPr/>
        <p:txBody>
          <a:bodyPr/>
          <a:lstStyle/>
          <a:p>
            <a:pPr indent="0" eaLnBrk="1" hangingPunct="1">
              <a:buFont typeface="Arial" pitchFamily="34" charset="0"/>
              <a:buNone/>
            </a:pPr>
            <a:r>
              <a:rPr lang="zh-CN" altLang="en-US" sz="3100" b="1" smtClean="0">
                <a:solidFill>
                  <a:srgbClr val="FF0000"/>
                </a:solidFill>
                <a:latin typeface="微软雅黑" pitchFamily="34" charset="-122"/>
                <a:ea typeface="微软雅黑" pitchFamily="34" charset="-122"/>
              </a:rPr>
              <a:t>理念之一：</a:t>
            </a:r>
            <a:r>
              <a:rPr lang="zh-CN" altLang="en-US" sz="3100" smtClean="0">
                <a:latin typeface="微软雅黑" pitchFamily="34" charset="-122"/>
                <a:ea typeface="微软雅黑" pitchFamily="34" charset="-122"/>
              </a:rPr>
              <a:t>英语教学一定要坚持一个中心</a:t>
            </a:r>
            <a:endParaRPr lang="en-US" altLang="zh-CN" smtClean="0">
              <a:latin typeface="微软雅黑" pitchFamily="34" charset="-122"/>
              <a:ea typeface="微软雅黑" pitchFamily="34" charset="-122"/>
            </a:endParaRPr>
          </a:p>
          <a:p>
            <a:pPr indent="0" eaLnBrk="1" hangingPunct="1">
              <a:buFont typeface="Arial" pitchFamily="34" charset="0"/>
              <a:buNone/>
            </a:pPr>
            <a:r>
              <a:rPr lang="en-US" altLang="zh-CN" sz="3600" b="1" smtClean="0">
                <a:latin typeface="微软雅黑" pitchFamily="34" charset="-122"/>
                <a:ea typeface="微软雅黑" pitchFamily="34" charset="-122"/>
              </a:rPr>
              <a:t>	</a:t>
            </a:r>
            <a:endParaRPr lang="en-US" smtClean="0">
              <a:latin typeface="微软雅黑" pitchFamily="34" charset="-122"/>
              <a:ea typeface="微软雅黑" pitchFamily="34" charset="-122"/>
            </a:endParaRPr>
          </a:p>
        </p:txBody>
      </p:sp>
      <p:sp>
        <p:nvSpPr>
          <p:cNvPr id="4" name="同侧圆角矩形 3"/>
          <p:cNvSpPr/>
          <p:nvPr/>
        </p:nvSpPr>
        <p:spPr bwMode="auto">
          <a:xfrm>
            <a:off x="683320" y="4134301"/>
            <a:ext cx="7489080" cy="2447925"/>
          </a:xfrm>
          <a:prstGeom prst="round2SameRect">
            <a:avLst/>
          </a:prstGeom>
          <a:extLst/>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zh-CN" altLang="en-US" sz="2400" b="1" dirty="0">
                <a:solidFill>
                  <a:schemeClr val="tx2"/>
                </a:solidFill>
                <a:latin typeface="微软雅黑" pitchFamily="34" charset="-122"/>
                <a:ea typeface="微软雅黑" pitchFamily="34" charset="-122"/>
              </a:rPr>
              <a:t>在</a:t>
            </a:r>
            <a:r>
              <a:rPr lang="zh-CN" altLang="en-US" sz="2400" b="1" dirty="0">
                <a:solidFill>
                  <a:srgbClr val="FF0000"/>
                </a:solidFill>
                <a:latin typeface="微软雅黑" pitchFamily="34" charset="-122"/>
                <a:ea typeface="微软雅黑" pitchFamily="34" charset="-122"/>
              </a:rPr>
              <a:t>语觉关键期</a:t>
            </a:r>
            <a:r>
              <a:rPr lang="zh-CN" altLang="en-US" sz="2400" b="1" dirty="0">
                <a:solidFill>
                  <a:schemeClr val="tx2"/>
                </a:solidFill>
                <a:latin typeface="微软雅黑" pitchFamily="34" charset="-122"/>
                <a:ea typeface="微软雅黑" pitchFamily="34" charset="-122"/>
              </a:rPr>
              <a:t>内为学生创设良好的外语学习环境：</a:t>
            </a:r>
          </a:p>
          <a:p>
            <a:pPr fontAlgn="auto">
              <a:spcBef>
                <a:spcPts val="0"/>
              </a:spcBef>
              <a:spcAft>
                <a:spcPts val="0"/>
              </a:spcAft>
              <a:defRPr/>
            </a:pPr>
            <a:r>
              <a:rPr lang="zh-CN" altLang="en-US" sz="2400" b="1" dirty="0">
                <a:solidFill>
                  <a:schemeClr val="tx2"/>
                </a:solidFill>
                <a:latin typeface="微软雅黑" pitchFamily="34" charset="-122"/>
                <a:ea typeface="微软雅黑" pitchFamily="34" charset="-122"/>
              </a:rPr>
              <a:t>（</a:t>
            </a:r>
            <a:r>
              <a:rPr lang="en-US" altLang="zh-CN" sz="2400" b="1" dirty="0">
                <a:solidFill>
                  <a:schemeClr val="tx2"/>
                </a:solidFill>
                <a:latin typeface="微软雅黑" pitchFamily="34" charset="-122"/>
                <a:ea typeface="微软雅黑" pitchFamily="34" charset="-122"/>
              </a:rPr>
              <a:t>1</a:t>
            </a:r>
            <a:r>
              <a:rPr lang="zh-CN" altLang="en-US" sz="2400" b="1" dirty="0">
                <a:solidFill>
                  <a:schemeClr val="tx2"/>
                </a:solidFill>
                <a:latin typeface="微软雅黑" pitchFamily="34" charset="-122"/>
                <a:ea typeface="微软雅黑" pitchFamily="34" charset="-122"/>
              </a:rPr>
              <a:t>）以言语交际为中心开展课堂教学活动</a:t>
            </a:r>
            <a:endParaRPr lang="en-US" altLang="zh-CN" sz="2400" b="1" dirty="0">
              <a:solidFill>
                <a:schemeClr val="tx2"/>
              </a:solidFill>
              <a:latin typeface="微软雅黑" pitchFamily="34" charset="-122"/>
              <a:ea typeface="微软雅黑" pitchFamily="34" charset="-122"/>
            </a:endParaRPr>
          </a:p>
          <a:p>
            <a:pPr fontAlgn="auto">
              <a:spcBef>
                <a:spcPts val="0"/>
              </a:spcBef>
              <a:spcAft>
                <a:spcPts val="0"/>
              </a:spcAft>
              <a:defRPr/>
            </a:pPr>
            <a:r>
              <a:rPr lang="zh-CN" altLang="en-US" sz="2400" b="1" dirty="0">
                <a:solidFill>
                  <a:schemeClr val="tx2"/>
                </a:solidFill>
                <a:latin typeface="微软雅黑" pitchFamily="34" charset="-122"/>
                <a:ea typeface="微软雅黑" pitchFamily="34" charset="-122"/>
              </a:rPr>
              <a:t>（</a:t>
            </a:r>
            <a:r>
              <a:rPr lang="en-US" altLang="zh-CN" sz="2400" b="1" dirty="0">
                <a:solidFill>
                  <a:schemeClr val="tx2"/>
                </a:solidFill>
                <a:latin typeface="微软雅黑" pitchFamily="34" charset="-122"/>
                <a:ea typeface="微软雅黑" pitchFamily="34" charset="-122"/>
              </a:rPr>
              <a:t>2</a:t>
            </a:r>
            <a:r>
              <a:rPr lang="zh-CN" altLang="en-US" sz="2400" b="1" dirty="0">
                <a:solidFill>
                  <a:schemeClr val="tx2"/>
                </a:solidFill>
                <a:latin typeface="微软雅黑" pitchFamily="34" charset="-122"/>
                <a:ea typeface="微软雅黑" pitchFamily="34" charset="-122"/>
              </a:rPr>
              <a:t>）为听和说能力训练创设良好的言语交际环境</a:t>
            </a:r>
            <a:endParaRPr lang="en-US" altLang="zh-CN" sz="2400" b="1" dirty="0">
              <a:solidFill>
                <a:schemeClr val="tx2"/>
              </a:solidFill>
              <a:latin typeface="微软雅黑" pitchFamily="34" charset="-122"/>
              <a:ea typeface="微软雅黑" pitchFamily="34" charset="-122"/>
            </a:endParaRPr>
          </a:p>
          <a:p>
            <a:pPr fontAlgn="auto">
              <a:spcBef>
                <a:spcPts val="0"/>
              </a:spcBef>
              <a:spcAft>
                <a:spcPts val="0"/>
              </a:spcAft>
              <a:defRPr/>
            </a:pPr>
            <a:r>
              <a:rPr lang="zh-CN" altLang="en-US" sz="2400" b="1" dirty="0">
                <a:solidFill>
                  <a:schemeClr val="tx2"/>
                </a:solidFill>
                <a:latin typeface="微软雅黑" pitchFamily="34" charset="-122"/>
                <a:ea typeface="微软雅黑" pitchFamily="34" charset="-122"/>
              </a:rPr>
              <a:t>“听”环境的创设可通过听读教学资源来实现； </a:t>
            </a:r>
          </a:p>
          <a:p>
            <a:pPr fontAlgn="auto">
              <a:spcBef>
                <a:spcPts val="0"/>
              </a:spcBef>
              <a:spcAft>
                <a:spcPts val="0"/>
              </a:spcAft>
              <a:defRPr/>
            </a:pPr>
            <a:r>
              <a:rPr lang="zh-CN" altLang="en-US" sz="2400" b="1" dirty="0">
                <a:solidFill>
                  <a:schemeClr val="tx2"/>
                </a:solidFill>
                <a:latin typeface="微软雅黑" pitchFamily="34" charset="-122"/>
                <a:ea typeface="微软雅黑" pitchFamily="34" charset="-122"/>
              </a:rPr>
              <a:t>“说”环境的创设通过教师的课堂教学设计来完成。</a:t>
            </a:r>
          </a:p>
        </p:txBody>
      </p:sp>
      <p:sp>
        <p:nvSpPr>
          <p:cNvPr id="9220" name="矩形 4"/>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a:solidFill>
                  <a:srgbClr val="FF0000"/>
                </a:solidFill>
                <a:latin typeface="微软雅黑" pitchFamily="34" charset="-122"/>
                <a:ea typeface="微软雅黑" pitchFamily="34" charset="-122"/>
                <a:cs typeface="+mj-cs"/>
              </a:rPr>
              <a:t>活动一：理念之路</a:t>
            </a:r>
          </a:p>
        </p:txBody>
      </p:sp>
      <p:sp>
        <p:nvSpPr>
          <p:cNvPr id="6" name="爆炸形 1 5"/>
          <p:cNvSpPr/>
          <p:nvPr/>
        </p:nvSpPr>
        <p:spPr>
          <a:xfrm>
            <a:off x="2192643" y="2060848"/>
            <a:ext cx="4251565" cy="2088232"/>
          </a:xfrm>
          <a:prstGeom prst="irregularSeal1">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dirty="0">
                <a:solidFill>
                  <a:srgbClr val="002060"/>
                </a:solidFill>
                <a:latin typeface="微软雅黑" pitchFamily="34" charset="-122"/>
                <a:ea typeface="微软雅黑" pitchFamily="34" charset="-122"/>
              </a:rPr>
              <a:t>言语交际</a:t>
            </a:r>
            <a:endParaRPr lang="en-US" sz="3200" b="1" dirty="0">
              <a:solidFill>
                <a:srgbClr val="002060"/>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5"/>
          <p:cNvPicPr>
            <a:picLocks noChangeAspect="1" noChangeArrowheads="1"/>
          </p:cNvPicPr>
          <p:nvPr/>
        </p:nvPicPr>
        <p:blipFill rotWithShape="1">
          <a:blip r:embed="rId3"/>
          <a:srcRect l="3278" r="7524"/>
          <a:stretch/>
        </p:blipFill>
        <p:spPr bwMode="auto">
          <a:xfrm>
            <a:off x="120885" y="2118058"/>
            <a:ext cx="4523123" cy="3475543"/>
          </a:xfrm>
          <a:prstGeom prst="rect">
            <a:avLst/>
          </a:prstGeom>
          <a:noFill/>
          <a:ln w="9525">
            <a:noFill/>
            <a:miter lim="800000"/>
            <a:headEnd/>
            <a:tailEnd/>
          </a:ln>
        </p:spPr>
      </p:pic>
      <p:sp>
        <p:nvSpPr>
          <p:cNvPr id="6" name="内容占位符 2"/>
          <p:cNvSpPr txBox="1">
            <a:spLocks/>
          </p:cNvSpPr>
          <p:nvPr/>
        </p:nvSpPr>
        <p:spPr bwMode="gray">
          <a:xfrm>
            <a:off x="3491880" y="1052736"/>
            <a:ext cx="1671780" cy="500066"/>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dk1"/>
                </a:solidFill>
                <a:latin typeface="+mn-lt"/>
                <a:ea typeface="+mn-ea"/>
                <a:cs typeface="+mn-cs"/>
              </a:defRPr>
            </a:lvl1pPr>
            <a:lvl2pPr marL="742950" indent="-285750" algn="l" rtl="0" eaLnBrk="1" fontAlgn="base" hangingPunct="1">
              <a:spcBef>
                <a:spcPct val="20000"/>
              </a:spcBef>
              <a:spcAft>
                <a:spcPct val="0"/>
              </a:spcAft>
              <a:buChar char="–"/>
              <a:defRPr sz="2800">
                <a:solidFill>
                  <a:schemeClr val="dk1"/>
                </a:solidFill>
                <a:latin typeface="+mn-lt"/>
                <a:ea typeface="+mn-ea"/>
                <a:cs typeface="+mn-cs"/>
              </a:defRPr>
            </a:lvl2pPr>
            <a:lvl3pPr marL="1143000" indent="-228600" algn="l" rtl="0" eaLnBrk="1" fontAlgn="base" hangingPunct="1">
              <a:spcBef>
                <a:spcPct val="20000"/>
              </a:spcBef>
              <a:spcAft>
                <a:spcPct val="0"/>
              </a:spcAft>
              <a:buChar char="•"/>
              <a:defRPr sz="2400">
                <a:solidFill>
                  <a:schemeClr val="dk1"/>
                </a:solidFill>
                <a:latin typeface="+mn-lt"/>
                <a:ea typeface="+mn-ea"/>
                <a:cs typeface="+mn-cs"/>
              </a:defRPr>
            </a:lvl3pPr>
            <a:lvl4pPr marL="1600200" indent="-228600" algn="l" rtl="0" eaLnBrk="1" fontAlgn="base" hangingPunct="1">
              <a:spcBef>
                <a:spcPct val="20000"/>
              </a:spcBef>
              <a:spcAft>
                <a:spcPct val="0"/>
              </a:spcAft>
              <a:buChar char="–"/>
              <a:defRPr sz="2000">
                <a:solidFill>
                  <a:schemeClr val="dk1"/>
                </a:solidFill>
                <a:latin typeface="+mn-lt"/>
                <a:ea typeface="+mn-ea"/>
                <a:cs typeface="+mn-cs"/>
              </a:defRPr>
            </a:lvl4pPr>
            <a:lvl5pPr marL="2057400" indent="-228600" algn="l" rtl="0" eaLnBrk="1" fontAlgn="base" hangingPunct="1">
              <a:spcBef>
                <a:spcPct val="20000"/>
              </a:spcBef>
              <a:spcAft>
                <a:spcPct val="0"/>
              </a:spcAft>
              <a:buChar char="»"/>
              <a:defRPr sz="2000">
                <a:solidFill>
                  <a:schemeClr val="dk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dk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dk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dk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dk1"/>
                </a:solidFill>
                <a:latin typeface="+mn-lt"/>
                <a:ea typeface="+mn-ea"/>
                <a:cs typeface="+mn-cs"/>
              </a:defRPr>
            </a:lvl9pPr>
          </a:lstStyle>
          <a:p>
            <a:pPr marL="0" indent="0" algn="ctr">
              <a:buFontTx/>
              <a:buNone/>
            </a:pPr>
            <a:r>
              <a:rPr lang="zh-CN" altLang="en-US" sz="2800" b="1" cap="all" dirty="0" smtClean="0">
                <a:ln w="9000" cmpd="sng">
                  <a:solidFill>
                    <a:schemeClr val="bg1"/>
                  </a:solidFill>
                  <a:prstDash val="solid"/>
                </a:ln>
                <a:solidFill>
                  <a:srgbClr val="008000"/>
                </a:solidFill>
                <a:effectLst>
                  <a:outerShdw blurRad="50800" dist="38100" dir="2700000" algn="tl" rotWithShape="0">
                    <a:prstClr val="black">
                      <a:alpha val="40000"/>
                    </a:prstClr>
                  </a:outerShdw>
                  <a:reflection blurRad="12700" stA="28000" endPos="45000" dist="1000" dir="5400000" sy="-100000" algn="bl" rotWithShape="0"/>
                </a:effectLst>
                <a:latin typeface="微软雅黑" pitchFamily="34" charset="-122"/>
                <a:ea typeface="微软雅黑" pitchFamily="34" charset="-122"/>
              </a:rPr>
              <a:t>语觉论</a:t>
            </a:r>
          </a:p>
        </p:txBody>
      </p:sp>
      <p:sp>
        <p:nvSpPr>
          <p:cNvPr id="5" name="矩形 4"/>
          <p:cNvSpPr/>
          <p:nvPr/>
        </p:nvSpPr>
        <p:spPr>
          <a:xfrm>
            <a:off x="148966" y="5424324"/>
            <a:ext cx="3571900" cy="338554"/>
          </a:xfrm>
          <a:prstGeom prst="rect">
            <a:avLst/>
          </a:prstGeom>
        </p:spPr>
        <p:txBody>
          <a:bodyPr wrap="square">
            <a:spAutoFit/>
          </a:bodyPr>
          <a:lstStyle/>
          <a:p>
            <a:pPr>
              <a:lnSpc>
                <a:spcPct val="80000"/>
              </a:lnSpc>
              <a:buFont typeface="Wingdings" pitchFamily="2" charset="2"/>
              <a:buNone/>
            </a:pPr>
            <a:r>
              <a:rPr lang="zh-CN" altLang="en-US" sz="2000" dirty="0" smtClean="0"/>
              <a:t>图</a:t>
            </a:r>
            <a:r>
              <a:rPr lang="en-US" altLang="zh-CN" sz="2000" dirty="0" smtClean="0"/>
              <a:t>1  </a:t>
            </a:r>
            <a:r>
              <a:rPr lang="zh-CN" altLang="en-US" sz="2000" dirty="0" smtClean="0"/>
              <a:t>儿童的语觉敏感度曲线</a:t>
            </a:r>
            <a:endParaRPr lang="zh-CN" altLang="en-US" sz="2000" dirty="0"/>
          </a:p>
        </p:txBody>
      </p:sp>
      <p:sp>
        <p:nvSpPr>
          <p:cNvPr id="10" name="Rectangle 3"/>
          <p:cNvSpPr txBox="1">
            <a:spLocks noChangeArrowheads="1"/>
          </p:cNvSpPr>
          <p:nvPr/>
        </p:nvSpPr>
        <p:spPr bwMode="gray">
          <a:xfrm>
            <a:off x="4716016" y="1700808"/>
            <a:ext cx="4392488"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nSpc>
                <a:spcPct val="150000"/>
              </a:lnSpc>
              <a:buFontTx/>
              <a:buNone/>
            </a:pPr>
            <a:r>
              <a:rPr lang="en-US" altLang="zh-CN" sz="2000" b="1" dirty="0" smtClean="0">
                <a:solidFill>
                  <a:schemeClr val="bg1"/>
                </a:solidFill>
                <a:latin typeface="黑体" pitchFamily="2" charset="-122"/>
                <a:ea typeface="黑体" pitchFamily="2" charset="-122"/>
              </a:rPr>
              <a:t>《</a:t>
            </a:r>
            <a:r>
              <a:rPr lang="zh-CN" altLang="en-US" sz="2000" b="1" dirty="0" smtClean="0">
                <a:solidFill>
                  <a:schemeClr val="bg1"/>
                </a:solidFill>
                <a:latin typeface="黑体" pitchFamily="2" charset="-122"/>
                <a:ea typeface="黑体" pitchFamily="2" charset="-122"/>
              </a:rPr>
              <a:t>语觉论</a:t>
            </a:r>
            <a:r>
              <a:rPr lang="en-US" altLang="zh-CN" sz="2000" b="1" dirty="0" smtClean="0">
                <a:solidFill>
                  <a:schemeClr val="bg1"/>
                </a:solidFill>
                <a:latin typeface="黑体" pitchFamily="2" charset="-122"/>
                <a:ea typeface="黑体" pitchFamily="2" charset="-122"/>
              </a:rPr>
              <a:t>》</a:t>
            </a:r>
            <a:r>
              <a:rPr lang="zh-CN" altLang="en-US" sz="2000" b="1" dirty="0" smtClean="0">
                <a:solidFill>
                  <a:schemeClr val="bg1"/>
                </a:solidFill>
                <a:latin typeface="黑体" pitchFamily="2" charset="-122"/>
                <a:ea typeface="黑体" pitchFamily="2" charset="-122"/>
              </a:rPr>
              <a:t>中几</a:t>
            </a:r>
            <a:r>
              <a:rPr lang="zh-CN" altLang="en-US" sz="2000" b="1" dirty="0">
                <a:solidFill>
                  <a:schemeClr val="bg1"/>
                </a:solidFill>
                <a:latin typeface="黑体" pitchFamily="2" charset="-122"/>
                <a:ea typeface="黑体" pitchFamily="2" charset="-122"/>
              </a:rPr>
              <a:t>个对于英语教学至关重要的结论</a:t>
            </a:r>
            <a:r>
              <a:rPr lang="en-US" altLang="zh-CN" sz="2000" b="1" dirty="0">
                <a:solidFill>
                  <a:schemeClr val="bg1"/>
                </a:solidFill>
                <a:latin typeface="黑体" pitchFamily="2" charset="-122"/>
                <a:ea typeface="黑体" pitchFamily="2" charset="-122"/>
              </a:rPr>
              <a:t>:</a:t>
            </a:r>
          </a:p>
          <a:p>
            <a:pPr marL="0" indent="0">
              <a:spcBef>
                <a:spcPts val="600"/>
              </a:spcBef>
              <a:spcAft>
                <a:spcPts val="1200"/>
              </a:spcAft>
              <a:buFontTx/>
              <a:buNone/>
            </a:pPr>
            <a:r>
              <a:rPr lang="zh-CN" altLang="en-US" sz="2000" b="1" dirty="0">
                <a:solidFill>
                  <a:schemeClr val="bg1"/>
                </a:solidFill>
                <a:latin typeface="黑体" pitchFamily="2" charset="-122"/>
                <a:ea typeface="黑体" pitchFamily="2" charset="-122"/>
              </a:rPr>
              <a:t>（</a:t>
            </a:r>
            <a:r>
              <a:rPr lang="en-US" altLang="zh-CN" sz="2000" b="1" dirty="0">
                <a:solidFill>
                  <a:schemeClr val="bg1"/>
                </a:solidFill>
                <a:latin typeface="黑体" pitchFamily="2" charset="-122"/>
                <a:ea typeface="黑体" pitchFamily="2" charset="-122"/>
              </a:rPr>
              <a:t>1</a:t>
            </a:r>
            <a:r>
              <a:rPr lang="zh-CN" altLang="en-US" sz="2000" b="1" dirty="0">
                <a:solidFill>
                  <a:schemeClr val="bg1"/>
                </a:solidFill>
                <a:latin typeface="黑体" pitchFamily="2" charset="-122"/>
                <a:ea typeface="黑体" pitchFamily="2" charset="-122"/>
              </a:rPr>
              <a:t>）掌握口语交际能力所需要的</a:t>
            </a:r>
            <a:r>
              <a:rPr lang="zh-CN" altLang="en-US" sz="2000" b="1" dirty="0" smtClean="0">
                <a:solidFill>
                  <a:srgbClr val="FFFF00"/>
                </a:solidFill>
                <a:latin typeface="黑体" pitchFamily="2" charset="-122"/>
                <a:ea typeface="黑体" pitchFamily="2" charset="-122"/>
              </a:rPr>
              <a:t>“充分必要条件”是</a:t>
            </a:r>
            <a:r>
              <a:rPr lang="zh-CN" altLang="en-US" sz="2000" b="1" dirty="0">
                <a:solidFill>
                  <a:srgbClr val="FFFF00"/>
                </a:solidFill>
                <a:latin typeface="黑体" pitchFamily="49" charset="-122"/>
                <a:ea typeface="黑体" pitchFamily="49" charset="-122"/>
              </a:rPr>
              <a:t>必须和真实的交际者进行实时双向言语互动</a:t>
            </a:r>
            <a:r>
              <a:rPr lang="en-US" altLang="zh-CN" sz="2000" b="1" dirty="0" smtClean="0">
                <a:solidFill>
                  <a:srgbClr val="FFFF00"/>
                </a:solidFill>
                <a:latin typeface="黑体" pitchFamily="2" charset="-122"/>
                <a:ea typeface="黑体" pitchFamily="2" charset="-122"/>
              </a:rPr>
              <a:t>;</a:t>
            </a:r>
            <a:endParaRPr lang="en-US" altLang="zh-CN" sz="2000" b="1" dirty="0">
              <a:solidFill>
                <a:srgbClr val="FFFF00"/>
              </a:solidFill>
              <a:latin typeface="黑体" pitchFamily="2" charset="-122"/>
              <a:ea typeface="黑体" pitchFamily="2" charset="-122"/>
            </a:endParaRPr>
          </a:p>
          <a:p>
            <a:pPr marL="0" indent="0">
              <a:spcBef>
                <a:spcPts val="600"/>
              </a:spcBef>
              <a:spcAft>
                <a:spcPts val="1200"/>
              </a:spcAft>
              <a:buFontTx/>
              <a:buNone/>
            </a:pPr>
            <a:r>
              <a:rPr lang="zh-CN" altLang="en-US" sz="2000" b="1" dirty="0">
                <a:solidFill>
                  <a:schemeClr val="bg1"/>
                </a:solidFill>
                <a:latin typeface="黑体" pitchFamily="2" charset="-122"/>
                <a:ea typeface="黑体" pitchFamily="2" charset="-122"/>
              </a:rPr>
              <a:t>（</a:t>
            </a:r>
            <a:r>
              <a:rPr lang="en-US" altLang="zh-CN" sz="2000" b="1" dirty="0">
                <a:solidFill>
                  <a:schemeClr val="bg1"/>
                </a:solidFill>
                <a:latin typeface="黑体" pitchFamily="2" charset="-122"/>
                <a:ea typeface="黑体" pitchFamily="2" charset="-122"/>
              </a:rPr>
              <a:t>2</a:t>
            </a:r>
            <a:r>
              <a:rPr lang="zh-CN" altLang="en-US" sz="2000" b="1" dirty="0">
                <a:solidFill>
                  <a:schemeClr val="bg1"/>
                </a:solidFill>
                <a:latin typeface="黑体" pitchFamily="2" charset="-122"/>
                <a:ea typeface="黑体" pitchFamily="2" charset="-122"/>
              </a:rPr>
              <a:t>）听说能力与读写能力有本质上的不同</a:t>
            </a:r>
            <a:r>
              <a:rPr lang="en-US" altLang="zh-CN" sz="2000" b="1" dirty="0">
                <a:solidFill>
                  <a:schemeClr val="bg1"/>
                </a:solidFill>
                <a:latin typeface="黑体" pitchFamily="2" charset="-122"/>
                <a:ea typeface="黑体" pitchFamily="2" charset="-122"/>
              </a:rPr>
              <a:t>,</a:t>
            </a:r>
            <a:r>
              <a:rPr lang="zh-CN" altLang="en-US" sz="2000" b="1" dirty="0">
                <a:solidFill>
                  <a:schemeClr val="bg1"/>
                </a:solidFill>
                <a:latin typeface="黑体" pitchFamily="2" charset="-122"/>
                <a:ea typeface="黑体" pitchFamily="2" charset="-122"/>
              </a:rPr>
              <a:t>应将二者加以</a:t>
            </a:r>
            <a:r>
              <a:rPr lang="zh-CN" altLang="en-US" sz="2000" b="1" dirty="0" smtClean="0">
                <a:solidFill>
                  <a:schemeClr val="bg1"/>
                </a:solidFill>
                <a:latin typeface="黑体" pitchFamily="2" charset="-122"/>
                <a:ea typeface="黑体" pitchFamily="2" charset="-122"/>
              </a:rPr>
              <a:t>明确区分</a:t>
            </a:r>
            <a:r>
              <a:rPr lang="en-US" altLang="zh-CN" sz="2000" b="1" dirty="0">
                <a:solidFill>
                  <a:schemeClr val="bg1"/>
                </a:solidFill>
                <a:latin typeface="黑体" pitchFamily="2" charset="-122"/>
                <a:ea typeface="黑体" pitchFamily="2" charset="-122"/>
              </a:rPr>
              <a:t>;</a:t>
            </a:r>
          </a:p>
          <a:p>
            <a:pPr marL="0" indent="0">
              <a:spcBef>
                <a:spcPts val="600"/>
              </a:spcBef>
              <a:spcAft>
                <a:spcPts val="1200"/>
              </a:spcAft>
              <a:buFontTx/>
              <a:buNone/>
            </a:pPr>
            <a:r>
              <a:rPr lang="zh-CN" altLang="en-US" sz="2000" b="1" dirty="0">
                <a:solidFill>
                  <a:schemeClr val="bg1"/>
                </a:solidFill>
                <a:latin typeface="黑体" pitchFamily="2" charset="-122"/>
                <a:ea typeface="黑体" pitchFamily="2" charset="-122"/>
              </a:rPr>
              <a:t>（</a:t>
            </a:r>
            <a:r>
              <a:rPr lang="en-US" altLang="zh-CN" sz="2000" b="1" dirty="0">
                <a:solidFill>
                  <a:schemeClr val="bg1"/>
                </a:solidFill>
                <a:latin typeface="黑体" pitchFamily="2" charset="-122"/>
                <a:ea typeface="黑体" pitchFamily="2" charset="-122"/>
              </a:rPr>
              <a:t>3</a:t>
            </a:r>
            <a:r>
              <a:rPr lang="zh-CN" altLang="en-US" sz="2000" b="1" dirty="0">
                <a:solidFill>
                  <a:schemeClr val="bg1"/>
                </a:solidFill>
                <a:latin typeface="黑体" pitchFamily="2" charset="-122"/>
                <a:ea typeface="黑体" pitchFamily="2" charset="-122"/>
              </a:rPr>
              <a:t>）外语教学必须紧紧抓住小学阶段这一关键期（尤其是</a:t>
            </a:r>
            <a:r>
              <a:rPr lang="en-US" altLang="zh-CN" sz="2000" b="1" dirty="0">
                <a:solidFill>
                  <a:schemeClr val="bg1"/>
                </a:solidFill>
                <a:latin typeface="黑体" pitchFamily="2" charset="-122"/>
                <a:ea typeface="黑体" pitchFamily="2" charset="-122"/>
              </a:rPr>
              <a:t>1</a:t>
            </a:r>
            <a:r>
              <a:rPr lang="en-US" altLang="en-US" sz="2000" b="1" dirty="0">
                <a:solidFill>
                  <a:schemeClr val="bg1"/>
                </a:solidFill>
                <a:latin typeface="黑体" pitchFamily="2" charset="-122"/>
                <a:ea typeface="黑体" pitchFamily="2" charset="-122"/>
              </a:rPr>
              <a:t>～</a:t>
            </a:r>
            <a:r>
              <a:rPr lang="en-US" altLang="zh-CN" sz="2000" b="1" dirty="0" smtClean="0">
                <a:solidFill>
                  <a:schemeClr val="bg1"/>
                </a:solidFill>
                <a:latin typeface="黑体" pitchFamily="2" charset="-122"/>
                <a:ea typeface="黑体" pitchFamily="2" charset="-122"/>
              </a:rPr>
              <a:t>4</a:t>
            </a:r>
            <a:r>
              <a:rPr lang="zh-CN" altLang="en-US" sz="2000" b="1" dirty="0" smtClean="0">
                <a:solidFill>
                  <a:schemeClr val="bg1"/>
                </a:solidFill>
                <a:latin typeface="黑体" pitchFamily="2" charset="-122"/>
                <a:ea typeface="黑体" pitchFamily="2" charset="-122"/>
              </a:rPr>
              <a:t>年级</a:t>
            </a:r>
            <a:r>
              <a:rPr lang="zh-CN" altLang="en-US" sz="2000" b="1" dirty="0">
                <a:solidFill>
                  <a:schemeClr val="bg1"/>
                </a:solidFill>
                <a:latin typeface="黑体" pitchFamily="2" charset="-122"/>
                <a:ea typeface="黑体" pitchFamily="2" charset="-122"/>
              </a:rPr>
              <a:t>为最佳年龄段）</a:t>
            </a:r>
            <a:r>
              <a:rPr lang="zh-CN" altLang="en-US" sz="2000" dirty="0">
                <a:solidFill>
                  <a:schemeClr val="bg1"/>
                </a:solidFill>
                <a:latin typeface="黑体" pitchFamily="2" charset="-122"/>
                <a:ea typeface="黑体" pitchFamily="2" charset="-122"/>
              </a:rPr>
              <a:t>。</a:t>
            </a:r>
          </a:p>
          <a:p>
            <a:pPr marL="0" indent="0">
              <a:lnSpc>
                <a:spcPct val="150000"/>
              </a:lnSpc>
              <a:buFontTx/>
              <a:buNone/>
            </a:pPr>
            <a:endParaRPr lang="zh-CN" altLang="en-US" sz="2400" b="1" dirty="0">
              <a:solidFill>
                <a:schemeClr val="bg1"/>
              </a:solidFill>
              <a:effectLst>
                <a:outerShdw blurRad="38100" dist="38100" dir="2700000" algn="tl">
                  <a:srgbClr val="C0C0C0"/>
                </a:outerShdw>
              </a:effectLst>
              <a:latin typeface="黑体" pitchFamily="49" charset="-122"/>
              <a:ea typeface="黑体" pitchFamily="49" charset="-122"/>
            </a:endParaRPr>
          </a:p>
        </p:txBody>
      </p:sp>
      <p:sp>
        <p:nvSpPr>
          <p:cNvPr id="9" name="矩形 4"/>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a:solidFill>
                  <a:srgbClr val="FF0000"/>
                </a:solidFill>
                <a:latin typeface="微软雅黑" pitchFamily="34" charset="-122"/>
                <a:ea typeface="微软雅黑" pitchFamily="34" charset="-122"/>
                <a:cs typeface="+mj-cs"/>
              </a:rPr>
              <a:t>活动一：理念之路</a:t>
            </a:r>
          </a:p>
        </p:txBody>
      </p:sp>
    </p:spTree>
    <p:extLst>
      <p:ext uri="{BB962C8B-B14F-4D97-AF65-F5344CB8AC3E}">
        <p14:creationId xmlns:p14="http://schemas.microsoft.com/office/powerpoint/2010/main" val="821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5"/>
          <p:cNvSpPr>
            <a:spLocks noChangeArrowheads="1"/>
          </p:cNvSpPr>
          <p:nvPr/>
        </p:nvSpPr>
        <p:spPr bwMode="auto">
          <a:xfrm>
            <a:off x="4067175" y="1493838"/>
            <a:ext cx="162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FF0000"/>
                </a:solidFill>
                <a:latin typeface="微软雅黑" pitchFamily="34" charset="-122"/>
                <a:ea typeface="微软雅黑" pitchFamily="34" charset="-122"/>
              </a:rPr>
              <a:t>理念之二</a:t>
            </a:r>
          </a:p>
        </p:txBody>
      </p:sp>
      <p:sp>
        <p:nvSpPr>
          <p:cNvPr id="5" name="爆炸形 1 4"/>
          <p:cNvSpPr/>
          <p:nvPr/>
        </p:nvSpPr>
        <p:spPr>
          <a:xfrm>
            <a:off x="3707904" y="1988840"/>
            <a:ext cx="4968552" cy="3528392"/>
          </a:xfrm>
          <a:prstGeom prst="irregularSeal1">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b="1" dirty="0">
                <a:solidFill>
                  <a:srgbClr val="002060"/>
                </a:solidFill>
                <a:latin typeface="微软雅黑" pitchFamily="34" charset="-122"/>
                <a:ea typeface="微软雅黑" pitchFamily="34" charset="-122"/>
              </a:rPr>
              <a:t>创设信息化教学环境</a:t>
            </a:r>
            <a:endParaRPr lang="en-US" sz="3200" b="1" dirty="0">
              <a:solidFill>
                <a:srgbClr val="002060"/>
              </a:solidFill>
              <a:latin typeface="微软雅黑" pitchFamily="34" charset="-122"/>
              <a:ea typeface="微软雅黑" pitchFamily="34" charset="-122"/>
            </a:endParaRPr>
          </a:p>
        </p:txBody>
      </p:sp>
      <p:pic>
        <p:nvPicPr>
          <p:cNvPr id="16390" name="内容占位符 5"/>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84213" y="2225675"/>
            <a:ext cx="2592387" cy="3717925"/>
          </a:xfrm>
        </p:spPr>
      </p:pic>
      <p:sp>
        <p:nvSpPr>
          <p:cNvPr id="10247" name="矩形 4"/>
          <p:cNvSpPr>
            <a:spLocks noChangeArrowheads="1"/>
          </p:cNvSpPr>
          <p:nvPr/>
        </p:nvSpPr>
        <p:spPr bwMode="auto">
          <a:xfrm>
            <a:off x="1403350" y="549275"/>
            <a:ext cx="3467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defRPr/>
            </a:pPr>
            <a:r>
              <a:rPr lang="zh-CN" altLang="en-US" sz="3200" b="1" dirty="0">
                <a:solidFill>
                  <a:srgbClr val="FF0000"/>
                </a:solidFill>
                <a:latin typeface="微软雅黑" pitchFamily="34" charset="-122"/>
                <a:ea typeface="微软雅黑" pitchFamily="34" charset="-122"/>
                <a:cs typeface="+mj-cs"/>
              </a:rPr>
              <a:t>活动一：理念之路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3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4094</TotalTime>
  <Words>3232</Words>
  <Application>Microsoft Office PowerPoint</Application>
  <PresentationFormat>全屏显示(4:3)</PresentationFormat>
  <Paragraphs>323</Paragraphs>
  <Slides>30</Slides>
  <Notes>30</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2_Office 主题</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英语课堂教学的特点</vt:lpstr>
      <vt:lpstr>跨越式英语“交际型教学模式”的实施要领 ——三大教学活动</vt:lpstr>
      <vt:lpstr>跨越式英语“交际型教学模式”的实施要领 ——三大教学活动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dd</dc:creator>
  <cp:lastModifiedBy>微软用户</cp:lastModifiedBy>
  <cp:revision>477</cp:revision>
  <dcterms:created xsi:type="dcterms:W3CDTF">2011-07-14T12:24:58Z</dcterms:created>
  <dcterms:modified xsi:type="dcterms:W3CDTF">2012-10-04T12:45:26Z</dcterms:modified>
</cp:coreProperties>
</file>