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media/image10.jpg" ContentType="image/png"/>
  <Override PartName="/ppt/media/image13.jpg" ContentType="image/png"/>
  <Override PartName="/ppt/media/image14.jpg" ContentType="image/png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media/image20.jpg" ContentType="image/png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media/image22.jpg" ContentType="image/png"/>
  <Override PartName="/ppt/media/image25.jpg" ContentType="image/png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media/image31.jpg" ContentType="image/png"/>
  <Override PartName="/ppt/media/image33.jpg" ContentType="image/png"/>
  <Override PartName="/ppt/media/image34.jpg" ContentType="image/png"/>
  <Override PartName="/ppt/media/image35.jpg" ContentType="image/png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3" r:id="rId5"/>
    <p:sldId id="264" r:id="rId6"/>
    <p:sldId id="265" r:id="rId7"/>
    <p:sldId id="266" r:id="rId8"/>
    <p:sldId id="267" r:id="rId9"/>
    <p:sldId id="262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AF432-5BFB-4436-AFF3-B0F86089303D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15B94-9BD5-4B14-BA3F-E2A833E00F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36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5B94-9BD5-4B14-BA3F-E2A833E00FE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64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5B94-9BD5-4B14-BA3F-E2A833E00FE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3562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5B94-9BD5-4B14-BA3F-E2A833E00FE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8962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5B94-9BD5-4B14-BA3F-E2A833E00FE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074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5B94-9BD5-4B14-BA3F-E2A833E00FE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164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5B94-9BD5-4B14-BA3F-E2A833E00FE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7265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115B94-9BD5-4B14-BA3F-E2A833E00FE6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9681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17F5-230C-4D0C-8A13-806FCE996BE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B4A1-14F1-49A0-966A-E523987CFB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274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17F5-230C-4D0C-8A13-806FCE996BE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B4A1-14F1-49A0-966A-E523987CFB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8437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17F5-230C-4D0C-8A13-806FCE996BE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B4A1-14F1-49A0-966A-E523987CFB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0586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17F5-230C-4D0C-8A13-806FCE996BE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B4A1-14F1-49A0-966A-E523987CFB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4814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17F5-230C-4D0C-8A13-806FCE996BE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B4A1-14F1-49A0-966A-E523987CFB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6968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17F5-230C-4D0C-8A13-806FCE996BE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B4A1-14F1-49A0-966A-E523987CFB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812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17F5-230C-4D0C-8A13-806FCE996BE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B4A1-14F1-49A0-966A-E523987CFB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430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17F5-230C-4D0C-8A13-806FCE996BE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B4A1-14F1-49A0-966A-E523987CFB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19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17F5-230C-4D0C-8A13-806FCE996BE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B4A1-14F1-49A0-966A-E523987CFB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324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17F5-230C-4D0C-8A13-806FCE996BE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B4A1-14F1-49A0-966A-E523987CFB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085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17F5-230C-4D0C-8A13-806FCE996BE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B4A1-14F1-49A0-966A-E523987CFB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0058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17F5-230C-4D0C-8A13-806FCE996BE5}" type="datetimeFigureOut">
              <a:rPr lang="zh-CN" altLang="en-US" smtClean="0"/>
              <a:t>2014/4/8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B4A1-14F1-49A0-966A-E523987CFB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235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11" Type="http://schemas.openxmlformats.org/officeDocument/2006/relationships/image" Target="../media/image8.jpg"/><Relationship Id="rId5" Type="http://schemas.openxmlformats.org/officeDocument/2006/relationships/image" Target="../media/image2.jpg"/><Relationship Id="rId10" Type="http://schemas.openxmlformats.org/officeDocument/2006/relationships/image" Target="../media/image7.jpg"/><Relationship Id="rId4" Type="http://schemas.openxmlformats.org/officeDocument/2006/relationships/image" Target="../media/image1.jpeg"/><Relationship Id="rId9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1.png"/><Relationship Id="rId11" Type="http://schemas.openxmlformats.org/officeDocument/2006/relationships/image" Target="../media/image14.jpg"/><Relationship Id="rId5" Type="http://schemas.openxmlformats.org/officeDocument/2006/relationships/image" Target="../media/image10.jpg"/><Relationship Id="rId10" Type="http://schemas.openxmlformats.org/officeDocument/2006/relationships/image" Target="../media/image13.jpg"/><Relationship Id="rId4" Type="http://schemas.openxmlformats.org/officeDocument/2006/relationships/image" Target="../media/image9.png"/><Relationship Id="rId9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7.jpg"/><Relationship Id="rId11" Type="http://schemas.openxmlformats.org/officeDocument/2006/relationships/image" Target="../media/image8.jpg"/><Relationship Id="rId5" Type="http://schemas.openxmlformats.org/officeDocument/2006/relationships/image" Target="../media/image16.jpg"/><Relationship Id="rId10" Type="http://schemas.openxmlformats.org/officeDocument/2006/relationships/image" Target="../media/image21.jpg"/><Relationship Id="rId4" Type="http://schemas.openxmlformats.org/officeDocument/2006/relationships/image" Target="../media/image15.jpg"/><Relationship Id="rId9" Type="http://schemas.openxmlformats.org/officeDocument/2006/relationships/image" Target="../media/image20.jp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23.jpg"/><Relationship Id="rId5" Type="http://schemas.openxmlformats.org/officeDocument/2006/relationships/image" Target="../media/image14.jpg"/><Relationship Id="rId10" Type="http://schemas.openxmlformats.org/officeDocument/2006/relationships/image" Target="../media/image26.jpg"/><Relationship Id="rId4" Type="http://schemas.openxmlformats.org/officeDocument/2006/relationships/image" Target="../media/image22.jpg"/><Relationship Id="rId9" Type="http://schemas.openxmlformats.org/officeDocument/2006/relationships/image" Target="../media/image25.jp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9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8.jpeg"/><Relationship Id="rId11" Type="http://schemas.openxmlformats.org/officeDocument/2006/relationships/image" Target="../media/image8.jpg"/><Relationship Id="rId5" Type="http://schemas.openxmlformats.org/officeDocument/2006/relationships/image" Target="../media/image18.jpg"/><Relationship Id="rId10" Type="http://schemas.openxmlformats.org/officeDocument/2006/relationships/image" Target="../media/image4.jpg"/><Relationship Id="rId4" Type="http://schemas.openxmlformats.org/officeDocument/2006/relationships/image" Target="../media/image27.jpg"/><Relationship Id="rId9" Type="http://schemas.openxmlformats.org/officeDocument/2006/relationships/image" Target="../media/image30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3.jpg"/><Relationship Id="rId11" Type="http://schemas.openxmlformats.org/officeDocument/2006/relationships/image" Target="../media/image36.jpg"/><Relationship Id="rId5" Type="http://schemas.openxmlformats.org/officeDocument/2006/relationships/image" Target="../media/image32.jpg"/><Relationship Id="rId10" Type="http://schemas.openxmlformats.org/officeDocument/2006/relationships/image" Target="../media/image35.jpg"/><Relationship Id="rId4" Type="http://schemas.openxmlformats.org/officeDocument/2006/relationships/image" Target="../media/image31.jpg"/><Relationship Id="rId9" Type="http://schemas.openxmlformats.org/officeDocument/2006/relationships/image" Target="../media/image34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294227" y="478300"/>
            <a:ext cx="9425353" cy="5430129"/>
          </a:xfrm>
          <a:prstGeom prst="roundRect">
            <a:avLst/>
          </a:prstGeom>
          <a:solidFill>
            <a:schemeClr val="bg1">
              <a:alpha val="62000"/>
            </a:schemeClr>
          </a:solidFill>
          <a:ln>
            <a:noFill/>
          </a:ln>
          <a:effectLst>
            <a:reflection blurRad="6350" stA="50000" endA="275" endPos="40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151162" y="2184177"/>
            <a:ext cx="5725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FMA</a:t>
            </a:r>
            <a:r>
              <a:rPr lang="zh-CN" altLang="en-US" sz="4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*物理</a:t>
            </a:r>
            <a:r>
              <a:rPr lang="en-US" altLang="zh-CN" sz="4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40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数字布鲁姆</a:t>
            </a:r>
            <a:endParaRPr lang="zh-CN" altLang="en-US" sz="40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262511" y="3615397"/>
            <a:ext cx="3474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____By  </a:t>
            </a:r>
            <a:r>
              <a:rPr lang="zh-CN" altLang="en-US" dirty="0" smtClean="0"/>
              <a:t>王雯、陈丽竹、王瑜、             </a:t>
            </a:r>
            <a:r>
              <a:rPr lang="zh-CN" altLang="en-US" dirty="0" smtClean="0">
                <a:solidFill>
                  <a:schemeClr val="bg2">
                    <a:lumMod val="75000"/>
                  </a:schemeClr>
                </a:solidFill>
              </a:rPr>
              <a:t>白  </a:t>
            </a:r>
            <a:r>
              <a:rPr lang="zh-CN" altLang="en-US" dirty="0" smtClean="0"/>
              <a:t>         白娟娟、  罗亮菊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1230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 advTm="2461">
        <p14:flip dir="r"/>
      </p:transition>
    </mc:Choice>
    <mc:Fallback>
      <p:transition spd="slow" advTm="2461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001901" y="5290459"/>
            <a:ext cx="1600198" cy="156754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数字布鲁姆</a:t>
            </a:r>
            <a:endParaRPr lang="zh-CN" altLang="en-US" sz="24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" name="直接箭头连接符 6"/>
          <p:cNvCxnSpPr/>
          <p:nvPr/>
        </p:nvCxnSpPr>
        <p:spPr>
          <a:xfrm>
            <a:off x="0" y="6087106"/>
            <a:ext cx="5526741" cy="0"/>
          </a:xfrm>
          <a:prstGeom prst="straightConnector1">
            <a:avLst/>
          </a:prstGeom>
          <a:ln w="28575"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143436" y="6003976"/>
            <a:ext cx="143435" cy="140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3851556" y="873753"/>
            <a:ext cx="3879272" cy="4416706"/>
            <a:chOff x="3851556" y="873753"/>
            <a:chExt cx="3879272" cy="4416706"/>
          </a:xfrm>
        </p:grpSpPr>
        <p:sp>
          <p:nvSpPr>
            <p:cNvPr id="9" name="流程图: 终止 8"/>
            <p:cNvSpPr/>
            <p:nvPr/>
          </p:nvSpPr>
          <p:spPr>
            <a:xfrm>
              <a:off x="3851556" y="4570032"/>
              <a:ext cx="3879272" cy="720427"/>
            </a:xfrm>
            <a:prstGeom prst="flowChartTerminator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solidFill>
                    <a:schemeClr val="tx1"/>
                  </a:solidFill>
                </a:rPr>
                <a:t>记住</a:t>
              </a:r>
            </a:p>
          </p:txBody>
        </p:sp>
        <p:sp>
          <p:nvSpPr>
            <p:cNvPr id="11" name="流程图: 终止 10"/>
            <p:cNvSpPr/>
            <p:nvPr/>
          </p:nvSpPr>
          <p:spPr>
            <a:xfrm>
              <a:off x="4294907" y="3849605"/>
              <a:ext cx="3089563" cy="720427"/>
            </a:xfrm>
            <a:prstGeom prst="flowChartTerminator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</a:rPr>
                <a:t>理解</a:t>
              </a:r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流程图: 终止 11"/>
            <p:cNvSpPr/>
            <p:nvPr/>
          </p:nvSpPr>
          <p:spPr>
            <a:xfrm>
              <a:off x="4544290" y="3129178"/>
              <a:ext cx="2493818" cy="720427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</a:rPr>
                <a:t>应用</a:t>
              </a:r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流程图: 终止 12"/>
            <p:cNvSpPr/>
            <p:nvPr/>
          </p:nvSpPr>
          <p:spPr>
            <a:xfrm>
              <a:off x="4862942" y="2408751"/>
              <a:ext cx="1953491" cy="720427"/>
            </a:xfrm>
            <a:prstGeom prst="flowChartTerminator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</a:rPr>
                <a:t>分析</a:t>
              </a:r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流程图: 终止 13"/>
            <p:cNvSpPr/>
            <p:nvPr/>
          </p:nvSpPr>
          <p:spPr>
            <a:xfrm>
              <a:off x="5181599" y="1688324"/>
              <a:ext cx="1233054" cy="720427"/>
            </a:xfrm>
            <a:prstGeom prst="flowChartTerminator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</a:rPr>
                <a:t>评价</a:t>
              </a:r>
              <a:endParaRPr lang="zh-CN" alt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流程图: 联系 15"/>
            <p:cNvSpPr/>
            <p:nvPr/>
          </p:nvSpPr>
          <p:spPr>
            <a:xfrm>
              <a:off x="5366801" y="873753"/>
              <a:ext cx="832495" cy="832495"/>
            </a:xfrm>
            <a:prstGeom prst="flowChartConnector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 smtClean="0">
                  <a:solidFill>
                    <a:schemeClr val="tx1"/>
                  </a:solidFill>
                </a:rPr>
                <a:t>创新</a:t>
              </a:r>
              <a:endParaRPr lang="zh-CN" alt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24" name="椭圆 23"/>
          <p:cNvSpPr/>
          <p:nvPr/>
        </p:nvSpPr>
        <p:spPr>
          <a:xfrm>
            <a:off x="7730828" y="4859991"/>
            <a:ext cx="143435" cy="140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6" name="直接箭头连接符 25"/>
          <p:cNvCxnSpPr/>
          <p:nvPr/>
        </p:nvCxnSpPr>
        <p:spPr>
          <a:xfrm>
            <a:off x="7384470" y="4962399"/>
            <a:ext cx="5526741" cy="0"/>
          </a:xfrm>
          <a:prstGeom prst="straightConnector1">
            <a:avLst/>
          </a:prstGeom>
          <a:ln w="28575"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170381"/>
      </p:ext>
    </p:extLst>
  </p:cSld>
  <p:clrMapOvr>
    <a:masterClrMapping/>
  </p:clrMapOvr>
  <p:transition spd="med" advTm="5976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69 0.00116 L 0.44492 0.00185 " pathEditMode="relative" rAng="0" ptsTypes="AA">
                                      <p:cBhvr>
                                        <p:cTn id="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61" y="2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00"/>
                            </p:stCondLst>
                            <p:childTnLst>
                              <p:par>
                                <p:cTn id="11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00"/>
                            </p:stCondLst>
                            <p:childTnLst>
                              <p:par>
                                <p:cTn id="15" presetID="22" presetClass="exit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1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2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200"/>
                            </p:stCondLst>
                            <p:childTnLst>
                              <p:par>
                                <p:cTn id="29" presetID="22" presetClass="entr" presetSubtype="8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2 0.00347 L 0.41719 -0.00139 " pathEditMode="relative" rAng="0" ptsTypes="AA">
                                      <p:cBhvr>
                                        <p:cTn id="3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42" y="-255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850"/>
                            </p:stCondLst>
                            <p:childTnLst>
                              <p:par>
                                <p:cTn id="39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8" grpId="1" animBg="1"/>
      <p:bldP spid="24" grpId="0" animBg="1"/>
      <p:bldP spid="2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0" y="5378046"/>
            <a:ext cx="143435" cy="140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肘形连接符 9"/>
          <p:cNvCxnSpPr/>
          <p:nvPr/>
        </p:nvCxnSpPr>
        <p:spPr>
          <a:xfrm flipV="1">
            <a:off x="71717" y="3505200"/>
            <a:ext cx="6057900" cy="1943100"/>
          </a:xfrm>
          <a:prstGeom prst="bentConnector3">
            <a:avLst>
              <a:gd name="adj1" fmla="val 99371"/>
            </a:avLst>
          </a:prstGeom>
          <a:ln w="28575"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5253317" y="2628900"/>
            <a:ext cx="1752600" cy="1752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rgbClr val="C00000"/>
                </a:solidFill>
              </a:rPr>
              <a:t>记住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4012364" y="2126658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搜索引擎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456491" y="1184244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</a:t>
            </a:r>
            <a:r>
              <a:rPr lang="en-US" altLang="zh-CN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查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7028329" y="3405469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 记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861203" y="2093040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 会 网 络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848796" y="3448392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找 论 据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443894" y="4422962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 作 单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484888" y="2572311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下 定 义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8396991" y="2438400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  仿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054" y="1194547"/>
            <a:ext cx="1392114" cy="9424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2546" y="2577228"/>
            <a:ext cx="1382109" cy="9349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249" y="3484180"/>
            <a:ext cx="1384314" cy="8916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896" y="4462484"/>
            <a:ext cx="1387442" cy="8835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3948" y="2121735"/>
            <a:ext cx="1413053" cy="9553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6039" y="3426930"/>
            <a:ext cx="1355215" cy="9196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544" y="2433915"/>
            <a:ext cx="1400039" cy="943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641" y="2106627"/>
            <a:ext cx="1355551" cy="931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1944104"/>
      </p:ext>
    </p:extLst>
  </p:cSld>
  <p:clrMapOvr>
    <a:masterClrMapping/>
  </p:clrMapOvr>
  <p:transition spd="med" advTm="5776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43" presetClass="path" presetSubtype="0" accel="50000" decel="50000" fill="hold" grpId="0" nodeType="afterEffect">
                                  <p:stCondLst>
                                    <p:cond delay="40"/>
                                  </p:stCondLst>
                                  <p:childTnLst>
                                    <p:animMotion origin="layout" path="M 6.25E-7 -4.44444E-6 L 0.12409 -4.44444E-6 C 0.19193 -0.01203 0.45378 -0.00115 0.48958 -0.00393 C 0.48932 -0.02268 0.49596 -0.06689 0.49583 -0.12384 C 0.49583 -0.16458 0.49036 -0.24884 0.49036 -0.28773 " pathEditMode="relative" rAng="0" ptsTypes="AAAAA">
                                      <p:cBhvr>
                                        <p:cTn id="1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-143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40"/>
                            </p:stCondLst>
                            <p:childTnLst>
                              <p:par>
                                <p:cTn id="15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4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4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14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4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4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64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14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4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14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64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14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64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140"/>
                            </p:stCondLst>
                            <p:childTnLst>
                              <p:par>
                                <p:cTn id="7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640"/>
                            </p:stCondLst>
                            <p:childTnLst>
                              <p:par>
                                <p:cTn id="8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140"/>
                            </p:stCondLst>
                            <p:childTnLst>
                              <p:par>
                                <p:cTn id="8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640"/>
                            </p:stCondLst>
                            <p:childTnLst>
                              <p:par>
                                <p:cTn id="9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140"/>
                            </p:stCondLst>
                            <p:childTnLst>
                              <p:par>
                                <p:cTn id="9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25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0" y="5378046"/>
            <a:ext cx="143435" cy="140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肘形连接符 9"/>
          <p:cNvCxnSpPr/>
          <p:nvPr/>
        </p:nvCxnSpPr>
        <p:spPr>
          <a:xfrm flipV="1">
            <a:off x="71717" y="3505200"/>
            <a:ext cx="6057900" cy="1943100"/>
          </a:xfrm>
          <a:prstGeom prst="bentConnector3">
            <a:avLst>
              <a:gd name="adj1" fmla="val 99371"/>
            </a:avLst>
          </a:prstGeom>
          <a:ln w="28575"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5253317" y="2628900"/>
            <a:ext cx="1752600" cy="1752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>
                <a:solidFill>
                  <a:srgbClr val="C00000"/>
                </a:solidFill>
              </a:rPr>
              <a:t>理解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4012364" y="2126658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搜   索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456491" y="1170389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  结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7028329" y="3405469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标 记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861203" y="2093040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阐  释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848796" y="3448392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发日志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443894" y="4422962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罗列要点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484888" y="2572311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展示演讲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8396991" y="2438400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订阅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0453" y="1146465"/>
            <a:ext cx="1392114" cy="9933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564" y="2585013"/>
            <a:ext cx="1313051" cy="9349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615" y="3447047"/>
            <a:ext cx="1384314" cy="94896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125" y="4454014"/>
            <a:ext cx="1387442" cy="8835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922" y="2131510"/>
            <a:ext cx="1345179" cy="93136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443" y="3430936"/>
            <a:ext cx="1355215" cy="9196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368" y="2459277"/>
            <a:ext cx="1368662" cy="943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617" y="2114617"/>
            <a:ext cx="1320613" cy="931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43090085"/>
      </p:ext>
    </p:extLst>
  </p:cSld>
  <p:clrMapOvr>
    <a:masterClrMapping/>
  </p:clrMapOvr>
  <p:transition spd="med" advTm="5776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43" presetClass="path" presetSubtype="0" accel="50000" decel="50000" fill="hold" grpId="0" nodeType="afterEffect">
                                  <p:stCondLst>
                                    <p:cond delay="40"/>
                                  </p:stCondLst>
                                  <p:childTnLst>
                                    <p:animMotion origin="layout" path="M 6.25E-7 -4.44444E-6 L 0.12409 -4.44444E-6 C 0.19193 -0.01203 0.45378 -0.00115 0.48958 -0.00393 C 0.48932 -0.02268 0.49596 -0.06689 0.49583 -0.12384 C 0.49583 -0.16458 0.49036 -0.24884 0.49036 -0.28773 " pathEditMode="relative" rAng="0" ptsTypes="AAAAA">
                                      <p:cBhvr>
                                        <p:cTn id="1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-143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40"/>
                            </p:stCondLst>
                            <p:childTnLst>
                              <p:par>
                                <p:cTn id="15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4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4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14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4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4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64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14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4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14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64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14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64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140"/>
                            </p:stCondLst>
                            <p:childTnLst>
                              <p:par>
                                <p:cTn id="7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640"/>
                            </p:stCondLst>
                            <p:childTnLst>
                              <p:par>
                                <p:cTn id="8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140"/>
                            </p:stCondLst>
                            <p:childTnLst>
                              <p:par>
                                <p:cTn id="8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640"/>
                            </p:stCondLst>
                            <p:childTnLst>
                              <p:par>
                                <p:cTn id="9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140"/>
                            </p:stCondLst>
                            <p:childTnLst>
                              <p:par>
                                <p:cTn id="9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25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0" y="5378046"/>
            <a:ext cx="143435" cy="140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肘形连接符 9"/>
          <p:cNvCxnSpPr/>
          <p:nvPr/>
        </p:nvCxnSpPr>
        <p:spPr>
          <a:xfrm flipV="1">
            <a:off x="71717" y="3505200"/>
            <a:ext cx="6057900" cy="1943100"/>
          </a:xfrm>
          <a:prstGeom prst="bentConnector3">
            <a:avLst>
              <a:gd name="adj1" fmla="val 99371"/>
            </a:avLst>
          </a:prstGeom>
          <a:ln w="28575"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5253317" y="2628900"/>
            <a:ext cx="1752600" cy="1752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solidFill>
                  <a:srgbClr val="C00000"/>
                </a:solidFill>
              </a:rPr>
              <a:t>应用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4012364" y="2126658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仿真体验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456491" y="1184244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图解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7028329" y="3405469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编辑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861203" y="2093040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 会 网 络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848796" y="3448392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访 谈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443894" y="4422962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表演和展示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484888" y="2572311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演 说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8396991" y="2438400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教育游戏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368" y="1224987"/>
            <a:ext cx="1332376" cy="8700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628" y="2570283"/>
            <a:ext cx="1364180" cy="9349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927" y="3483084"/>
            <a:ext cx="1363908" cy="8849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403" y="4460610"/>
            <a:ext cx="1422341" cy="8951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136" y="2126808"/>
            <a:ext cx="1413053" cy="9624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631" y="3426930"/>
            <a:ext cx="1368662" cy="9196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8368" y="2433915"/>
            <a:ext cx="1368662" cy="943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702" y="2117360"/>
            <a:ext cx="1355551" cy="931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1235773"/>
      </p:ext>
    </p:extLst>
  </p:cSld>
  <p:clrMapOvr>
    <a:masterClrMapping/>
  </p:clrMapOvr>
  <p:transition spd="med" advTm="5776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43" presetClass="path" presetSubtype="0" accel="50000" decel="50000" fill="hold" grpId="0" nodeType="afterEffect">
                                  <p:stCondLst>
                                    <p:cond delay="40"/>
                                  </p:stCondLst>
                                  <p:childTnLst>
                                    <p:animMotion origin="layout" path="M 6.25E-7 -4.44444E-6 L 0.12409 -4.44444E-6 C 0.19193 -0.01203 0.45378 -0.00115 0.48958 -0.00393 C 0.48932 -0.02268 0.49596 -0.06689 0.49583 -0.12384 C 0.49583 -0.16458 0.49036 -0.24884 0.49036 -0.28773 " pathEditMode="relative" rAng="0" ptsTypes="AAAAA">
                                      <p:cBhvr>
                                        <p:cTn id="1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-143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40"/>
                            </p:stCondLst>
                            <p:childTnLst>
                              <p:par>
                                <p:cTn id="15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4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4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14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4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4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64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14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4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14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64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14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64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140"/>
                            </p:stCondLst>
                            <p:childTnLst>
                              <p:par>
                                <p:cTn id="7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640"/>
                            </p:stCondLst>
                            <p:childTnLst>
                              <p:par>
                                <p:cTn id="8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140"/>
                            </p:stCondLst>
                            <p:childTnLst>
                              <p:par>
                                <p:cTn id="8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640"/>
                            </p:stCondLst>
                            <p:childTnLst>
                              <p:par>
                                <p:cTn id="9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140"/>
                            </p:stCondLst>
                            <p:childTnLst>
                              <p:par>
                                <p:cTn id="9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25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0" y="5378046"/>
            <a:ext cx="143435" cy="140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肘形连接符 9"/>
          <p:cNvCxnSpPr/>
          <p:nvPr/>
        </p:nvCxnSpPr>
        <p:spPr>
          <a:xfrm flipV="1">
            <a:off x="71717" y="3505200"/>
            <a:ext cx="6057900" cy="1943100"/>
          </a:xfrm>
          <a:prstGeom prst="bentConnector3">
            <a:avLst>
              <a:gd name="adj1" fmla="val 99371"/>
            </a:avLst>
          </a:prstGeom>
          <a:ln w="28575"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5253317" y="2628900"/>
            <a:ext cx="1752600" cy="1752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solidFill>
                  <a:srgbClr val="C00000"/>
                </a:solidFill>
              </a:rPr>
              <a:t>分析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4012364" y="2126658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数据库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456491" y="1184244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</a:t>
            </a:r>
            <a:r>
              <a:rPr lang="en-US" altLang="zh-CN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查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7028329" y="3405469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画图工具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861203" y="2093040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统计图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848796" y="3448392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表格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443894" y="4422962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概念图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484888" y="2572311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写摘要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8396991" y="2438400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报告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4416" y="1201292"/>
            <a:ext cx="1392114" cy="9409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722" y="2599592"/>
            <a:ext cx="1404521" cy="9349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339" y="3448393"/>
            <a:ext cx="1318812" cy="9745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510" y="4473131"/>
            <a:ext cx="1387442" cy="8835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992" y="2142260"/>
            <a:ext cx="1400357" cy="9469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8329" y="3448392"/>
            <a:ext cx="1232913" cy="9196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717" y="2433915"/>
            <a:ext cx="1342313" cy="943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4256" y="2122236"/>
            <a:ext cx="1346986" cy="931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9366581"/>
      </p:ext>
    </p:extLst>
  </p:cSld>
  <p:clrMapOvr>
    <a:masterClrMapping/>
  </p:clrMapOvr>
  <p:transition spd="med" advTm="5776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43" presetClass="path" presetSubtype="0" accel="50000" decel="50000" fill="hold" grpId="0" nodeType="afterEffect">
                                  <p:stCondLst>
                                    <p:cond delay="40"/>
                                  </p:stCondLst>
                                  <p:childTnLst>
                                    <p:animMotion origin="layout" path="M 6.25E-7 -4.44444E-6 L 0.12409 -4.44444E-6 C 0.19193 -0.01203 0.45378 -0.00115 0.48958 -0.00393 C 0.48932 -0.02268 0.49596 -0.06689 0.49583 -0.12384 C 0.49583 -0.16458 0.49036 -0.24884 0.49036 -0.28773 " pathEditMode="relative" rAng="0" ptsTypes="AAAAA">
                                      <p:cBhvr>
                                        <p:cTn id="1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-143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40"/>
                            </p:stCondLst>
                            <p:childTnLst>
                              <p:par>
                                <p:cTn id="15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4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4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14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4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4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64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14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4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14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64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14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64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140"/>
                            </p:stCondLst>
                            <p:childTnLst>
                              <p:par>
                                <p:cTn id="7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640"/>
                            </p:stCondLst>
                            <p:childTnLst>
                              <p:par>
                                <p:cTn id="8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140"/>
                            </p:stCondLst>
                            <p:childTnLst>
                              <p:par>
                                <p:cTn id="8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640"/>
                            </p:stCondLst>
                            <p:childTnLst>
                              <p:par>
                                <p:cTn id="9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140"/>
                            </p:stCondLst>
                            <p:childTnLst>
                              <p:par>
                                <p:cTn id="9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25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0" y="5378046"/>
            <a:ext cx="143435" cy="140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肘形连接符 9"/>
          <p:cNvCxnSpPr/>
          <p:nvPr/>
        </p:nvCxnSpPr>
        <p:spPr>
          <a:xfrm flipV="1">
            <a:off x="71717" y="3505200"/>
            <a:ext cx="6057900" cy="1943100"/>
          </a:xfrm>
          <a:prstGeom prst="bentConnector3">
            <a:avLst>
              <a:gd name="adj1" fmla="val 99371"/>
            </a:avLst>
          </a:prstGeom>
          <a:ln w="28575"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5253317" y="2628900"/>
            <a:ext cx="1752600" cy="1752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solidFill>
                  <a:srgbClr val="C00000"/>
                </a:solidFill>
              </a:rPr>
              <a:t>评价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4012364" y="2126658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报告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456491" y="1184244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辩论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7028329" y="3405469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合作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861203" y="2093040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 会 网 络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848796" y="3448392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调查研究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443894" y="4422962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评估展示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484888" y="2572311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评价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8396991" y="2438400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说服性展示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1818" y="1163513"/>
            <a:ext cx="1392115" cy="9424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966" y="2599592"/>
            <a:ext cx="1348348" cy="9349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243" y="3505200"/>
            <a:ext cx="1384314" cy="87629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008" y="4438308"/>
            <a:ext cx="1328321" cy="9397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992" y="2133865"/>
            <a:ext cx="1414411" cy="9553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631" y="3423286"/>
            <a:ext cx="1368662" cy="9196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92" y="2459688"/>
            <a:ext cx="1400149" cy="943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594" y="2128742"/>
            <a:ext cx="1355551" cy="931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49975986"/>
      </p:ext>
    </p:extLst>
  </p:cSld>
  <p:clrMapOvr>
    <a:masterClrMapping/>
  </p:clrMapOvr>
  <p:transition spd="med" advTm="5776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43" presetClass="path" presetSubtype="0" accel="50000" decel="50000" fill="hold" grpId="0" nodeType="afterEffect">
                                  <p:stCondLst>
                                    <p:cond delay="40"/>
                                  </p:stCondLst>
                                  <p:childTnLst>
                                    <p:animMotion origin="layout" path="M 6.25E-7 -4.44444E-6 L 0.12409 -4.44444E-6 C 0.19193 -0.01203 0.45378 -0.00115 0.48958 -0.00393 C 0.48932 -0.02268 0.49596 -0.06689 0.49583 -0.12384 C 0.49583 -0.16458 0.49036 -0.24884 0.49036 -0.28773 " pathEditMode="relative" rAng="0" ptsTypes="AAAAA">
                                      <p:cBhvr>
                                        <p:cTn id="1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-143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40"/>
                            </p:stCondLst>
                            <p:childTnLst>
                              <p:par>
                                <p:cTn id="15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4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4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14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4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4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64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14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4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14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64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14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64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140"/>
                            </p:stCondLst>
                            <p:childTnLst>
                              <p:par>
                                <p:cTn id="7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640"/>
                            </p:stCondLst>
                            <p:childTnLst>
                              <p:par>
                                <p:cTn id="8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140"/>
                            </p:stCondLst>
                            <p:childTnLst>
                              <p:par>
                                <p:cTn id="8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640"/>
                            </p:stCondLst>
                            <p:childTnLst>
                              <p:par>
                                <p:cTn id="9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140"/>
                            </p:stCondLst>
                            <p:childTnLst>
                              <p:par>
                                <p:cTn id="9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25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0" y="5378046"/>
            <a:ext cx="143435" cy="140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肘形连接符 9"/>
          <p:cNvCxnSpPr/>
          <p:nvPr/>
        </p:nvCxnSpPr>
        <p:spPr>
          <a:xfrm flipV="1">
            <a:off x="71717" y="3505200"/>
            <a:ext cx="6057900" cy="1943100"/>
          </a:xfrm>
          <a:prstGeom prst="bentConnector3">
            <a:avLst>
              <a:gd name="adj1" fmla="val 99371"/>
            </a:avLst>
          </a:prstGeom>
          <a:ln w="28575"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椭圆 24"/>
          <p:cNvSpPr/>
          <p:nvPr/>
        </p:nvSpPr>
        <p:spPr>
          <a:xfrm>
            <a:off x="5253317" y="2628900"/>
            <a:ext cx="1752600" cy="1752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3200" dirty="0" smtClean="0">
                <a:solidFill>
                  <a:srgbClr val="C00000"/>
                </a:solidFill>
              </a:rPr>
              <a:t>创新</a:t>
            </a:r>
            <a:endParaRPr lang="zh-CN" altLang="en-US" sz="3200" dirty="0">
              <a:solidFill>
                <a:srgbClr val="C00000"/>
              </a:solidFill>
            </a:endParaRPr>
          </a:p>
        </p:txBody>
      </p:sp>
      <p:sp>
        <p:nvSpPr>
          <p:cNvPr id="2" name="圆角矩形 1"/>
          <p:cNvSpPr/>
          <p:nvPr/>
        </p:nvSpPr>
        <p:spPr>
          <a:xfrm>
            <a:off x="4012364" y="2126658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展示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圆角矩形 10"/>
          <p:cNvSpPr/>
          <p:nvPr/>
        </p:nvSpPr>
        <p:spPr>
          <a:xfrm>
            <a:off x="5456491" y="1184244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编辑</a:t>
            </a:r>
            <a:r>
              <a:rPr lang="zh-CN" alt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电影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7028329" y="3405469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编曲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6861203" y="2093040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编辑游戏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3848796" y="3448392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做项目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圆角矩形 14"/>
          <p:cNvSpPr/>
          <p:nvPr/>
        </p:nvSpPr>
        <p:spPr>
          <a:xfrm>
            <a:off x="5443894" y="4422962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发微博、视频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2484888" y="2572311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编程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圆角矩形 16"/>
          <p:cNvSpPr/>
          <p:nvPr/>
        </p:nvSpPr>
        <p:spPr>
          <a:xfrm>
            <a:off x="8396991" y="2438400"/>
            <a:ext cx="1400039" cy="962584"/>
          </a:xfrm>
          <a:prstGeom prst="roundRect">
            <a:avLst/>
          </a:prstGeom>
          <a:noFill/>
          <a:ln w="28575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广告设计</a:t>
            </a:r>
            <a:endParaRPr lang="zh-CN" altLang="en-US" dirty="0">
              <a:solidFill>
                <a:schemeClr val="accent4">
                  <a:lumMod val="60000"/>
                  <a:lumOff val="4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9840" y="1186874"/>
            <a:ext cx="1260005" cy="94241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319" y="2482341"/>
            <a:ext cx="1382109" cy="10525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417" y="3448392"/>
            <a:ext cx="1060463" cy="8916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491" y="4438308"/>
            <a:ext cx="1438564" cy="9080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417" y="2111673"/>
            <a:ext cx="1334389" cy="95537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354" y="3469853"/>
            <a:ext cx="1263637" cy="91966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716" y="2433915"/>
            <a:ext cx="1342313" cy="943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5055" y="2126658"/>
            <a:ext cx="1355551" cy="9289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5782"/>
      </p:ext>
    </p:extLst>
  </p:cSld>
  <p:clrMapOvr>
    <a:masterClrMapping/>
  </p:clrMapOvr>
  <p:transition spd="med" advTm="5776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"/>
                            </p:stCondLst>
                            <p:childTnLst>
                              <p:par>
                                <p:cTn id="9" presetID="43" presetClass="path" presetSubtype="0" accel="50000" decel="50000" fill="hold" grpId="0" nodeType="afterEffect">
                                  <p:stCondLst>
                                    <p:cond delay="40"/>
                                  </p:stCondLst>
                                  <p:childTnLst>
                                    <p:animMotion origin="layout" path="M 6.25E-7 -4.44444E-6 L 0.12409 -4.44444E-6 C 0.19193 -0.01203 0.45378 -0.00115 0.48958 -0.00393 C 0.48932 -0.02268 0.49596 -0.06689 0.49583 -0.12384 C 0.49583 -0.16458 0.49036 -0.24884 0.49036 -0.28773 " pathEditMode="relative" rAng="0" ptsTypes="AAAAA">
                                      <p:cBhvr>
                                        <p:cTn id="10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-14398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40"/>
                            </p:stCondLst>
                            <p:childTnLst>
                              <p:par>
                                <p:cTn id="15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14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4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14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640"/>
                            </p:stCondLst>
                            <p:childTnLst>
                              <p:par>
                                <p:cTn id="3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14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64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140"/>
                            </p:stCondLst>
                            <p:childTnLst>
                              <p:par>
                                <p:cTn id="4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640"/>
                            </p:stCondLst>
                            <p:childTnLst>
                              <p:par>
                                <p:cTn id="5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14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640"/>
                            </p:stCondLst>
                            <p:childTnLst>
                              <p:par>
                                <p:cTn id="6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14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640"/>
                            </p:stCondLst>
                            <p:childTnLst>
                              <p:par>
                                <p:cTn id="7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140"/>
                            </p:stCondLst>
                            <p:childTnLst>
                              <p:par>
                                <p:cTn id="7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8640"/>
                            </p:stCondLst>
                            <p:childTnLst>
                              <p:par>
                                <p:cTn id="8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140"/>
                            </p:stCondLst>
                            <p:childTnLst>
                              <p:par>
                                <p:cTn id="8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9640"/>
                            </p:stCondLst>
                            <p:childTnLst>
                              <p:par>
                                <p:cTn id="9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140"/>
                            </p:stCondLst>
                            <p:childTnLst>
                              <p:par>
                                <p:cTn id="9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7" grpId="2" animBg="1"/>
      <p:bldP spid="25" grpId="0" animBg="1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箭头连接符 3"/>
          <p:cNvCxnSpPr/>
          <p:nvPr/>
        </p:nvCxnSpPr>
        <p:spPr>
          <a:xfrm flipH="1" flipV="1">
            <a:off x="6095999" y="4034118"/>
            <a:ext cx="1" cy="2823887"/>
          </a:xfrm>
          <a:prstGeom prst="straightConnector1">
            <a:avLst/>
          </a:prstGeom>
          <a:ln w="28575">
            <a:prstDash val="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椭圆 7"/>
          <p:cNvSpPr/>
          <p:nvPr/>
        </p:nvSpPr>
        <p:spPr>
          <a:xfrm>
            <a:off x="5219699" y="2746905"/>
            <a:ext cx="1752600" cy="17526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rgbClr val="C00000"/>
                </a:solidFill>
              </a:rPr>
              <a:t>Thanks!</a:t>
            </a:r>
            <a:endParaRPr lang="zh-CN" altLang="en-US" sz="2800" dirty="0">
              <a:solidFill>
                <a:srgbClr val="C00000"/>
              </a:solidFill>
            </a:endParaRPr>
          </a:p>
        </p:txBody>
      </p:sp>
      <p:sp>
        <p:nvSpPr>
          <p:cNvPr id="9" name="椭圆 8"/>
          <p:cNvSpPr/>
          <p:nvPr/>
        </p:nvSpPr>
        <p:spPr>
          <a:xfrm>
            <a:off x="6024282" y="6717492"/>
            <a:ext cx="143435" cy="1405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138959"/>
      </p:ext>
    </p:extLst>
  </p:cSld>
  <p:clrMapOvr>
    <a:masterClrMapping/>
  </p:clrMapOvr>
  <p:transition spd="med" advTm="5003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 -0.39537 " pathEditMode="relative" rAng="0" ptsTypes="AA">
                                      <p:cBhvr>
                                        <p:cTn id="9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976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10"/>
                            </p:stCondLst>
                            <p:childTnLst>
                              <p:par>
                                <p:cTn id="14" presetID="23" presetClass="exit" presetSubtype="3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10"/>
                            </p:stCondLst>
                            <p:childTnLst>
                              <p:par>
                                <p:cTn id="1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1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9" grpId="2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8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141</Words>
  <Application>Microsoft Office PowerPoint</Application>
  <PresentationFormat>宽屏</PresentationFormat>
  <Paragraphs>72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微软用户</dc:creator>
  <cp:lastModifiedBy>微软用户</cp:lastModifiedBy>
  <cp:revision>114</cp:revision>
  <dcterms:created xsi:type="dcterms:W3CDTF">2014-03-31T12:25:54Z</dcterms:created>
  <dcterms:modified xsi:type="dcterms:W3CDTF">2014-04-07T22:13:25Z</dcterms:modified>
</cp:coreProperties>
</file>