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7" r:id="rId2"/>
    <p:sldId id="259" r:id="rId3"/>
    <p:sldId id="263" r:id="rId4"/>
    <p:sldId id="279" r:id="rId5"/>
    <p:sldId id="285" r:id="rId6"/>
    <p:sldId id="288" r:id="rId7"/>
    <p:sldId id="293" r:id="rId8"/>
    <p:sldId id="280" r:id="rId9"/>
    <p:sldId id="292" r:id="rId10"/>
    <p:sldId id="286" r:id="rId11"/>
    <p:sldId id="281" r:id="rId12"/>
    <p:sldId id="282" r:id="rId13"/>
    <p:sldId id="283" r:id="rId14"/>
    <p:sldId id="294" r:id="rId15"/>
    <p:sldId id="284" r:id="rId16"/>
    <p:sldId id="287" r:id="rId17"/>
    <p:sldId id="290" r:id="rId18"/>
    <p:sldId id="269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291" r:id="rId27"/>
    <p:sldId id="278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746"/>
    <a:srgbClr val="C0CFEA"/>
    <a:srgbClr val="7AA9E2"/>
    <a:srgbClr val="F67A0A"/>
    <a:srgbClr val="F8A208"/>
    <a:srgbClr val="CC0000"/>
    <a:srgbClr val="A36B05"/>
    <a:srgbClr val="7DDDFF"/>
    <a:srgbClr val="666666"/>
    <a:srgbClr val="2F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4" autoAdjust="0"/>
    <p:restoredTop sz="85921" autoAdjust="0"/>
  </p:normalViewPr>
  <p:slideViewPr>
    <p:cSldViewPr snapToGrid="0">
      <p:cViewPr>
        <p:scale>
          <a:sx n="50" d="100"/>
          <a:sy n="50" d="100"/>
        </p:scale>
        <p:origin x="-850" y="-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41313-6790-4AE6-B5C4-7893FA169D51}" type="datetimeFigureOut">
              <a:rPr lang="zh-CN" altLang="en-US" smtClean="0"/>
              <a:t>2014/10/31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365EE-029A-460D-8B76-A465AC363E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146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随着社会建构主义、社会建构论等研究的兴起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学习的社会性已成为当今众多学者关注的问题。学习就是知识建构。创建开放的学习环境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已成为一种全新的教学理念与设计指南。</a:t>
            </a: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协作知识建构成为教学的焦点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这不仅突出了知识建构在教学中的重要性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而且意味着教学思路的转变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即把知识建构直接放在前台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作为教师和学生的关注焦点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而不是隐藏在各种课业任务之后。另外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教学活动将直接关注学习者面对各种问题情境所进行的知识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思想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生产和持续改进的过程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而不只是关注活动的表面形式。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65EE-029A-460D-8B76-A465AC363EE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30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所谓建构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往往被理解为是相互作用问题。一方面是主体在与客体的相互作用中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在已有知识基础上建构新的知识和理解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另一方面是个体与他人在人际互动中建构知识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这两个方面就是个体建构主义和社会建构主义所分别关心的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它们探讨的都是知识由外而内的过程。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65EE-029A-460D-8B76-A465AC363EE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873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以社会认知论为基准，着眼于知识建构的全过程，并将其拆分个体知识建构和社会知识建构两个维度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en-US" dirty="0" smtClean="0"/>
              <a:t>用协同知识建构的字眼来谈团队学习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618E1-41BD-40C7-8AD3-ABAA1DD7410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623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国内协同知识建构，网络教研</a:t>
            </a:r>
            <a:endParaRPr lang="en-US" altLang="zh-CN" dirty="0" smtClean="0"/>
          </a:p>
          <a:p>
            <a:r>
              <a:rPr lang="zh-CN" altLang="zh-CN" sz="1200" dirty="0" smtClean="0"/>
              <a:t>（</a:t>
            </a:r>
            <a:r>
              <a:rPr lang="en-US" altLang="zh-CN" sz="1200" dirty="0" smtClean="0"/>
              <a:t>1</a:t>
            </a:r>
            <a:r>
              <a:rPr lang="zh-CN" altLang="zh-CN" sz="1200" dirty="0" smtClean="0"/>
              <a:t>）协作知识建构的前提是教师间由于</a:t>
            </a:r>
            <a:r>
              <a:rPr lang="zh-CN" altLang="zh-CN" sz="1200" b="1" dirty="0" smtClean="0">
                <a:solidFill>
                  <a:srgbClr val="FF0000"/>
                </a:solidFill>
              </a:rPr>
              <a:t>原有认知结构不同</a:t>
            </a:r>
            <a:r>
              <a:rPr lang="zh-CN" altLang="zh-CN" sz="1200" dirty="0" smtClean="0"/>
              <a:t>存在差异，认知差异是知识得以改善的动力，正是这种认知差异性和多样性为优化的观念，提供了一个不可或缺的环境基础。</a:t>
            </a:r>
            <a:endParaRPr lang="en-US" altLang="zh-CN" sz="1200" dirty="0" smtClean="0"/>
          </a:p>
          <a:p>
            <a:r>
              <a:rPr lang="zh-CN" altLang="zh-CN" sz="1200" dirty="0" smtClean="0"/>
              <a:t>（</a:t>
            </a:r>
            <a:r>
              <a:rPr lang="en-US" altLang="zh-CN" sz="1200" dirty="0" smtClean="0"/>
              <a:t>2</a:t>
            </a:r>
            <a:r>
              <a:rPr lang="zh-CN" altLang="zh-CN" sz="1200" dirty="0" smtClean="0"/>
              <a:t>）协作知识建构的环境是宽松、自由和</a:t>
            </a:r>
            <a:r>
              <a:rPr lang="zh-CN" altLang="zh-CN" sz="1200" b="1" dirty="0" smtClean="0">
                <a:solidFill>
                  <a:srgbClr val="FF0000"/>
                </a:solidFill>
              </a:rPr>
              <a:t>民主</a:t>
            </a:r>
            <a:r>
              <a:rPr lang="zh-CN" altLang="zh-CN" sz="1200" dirty="0" smtClean="0"/>
              <a:t>的，教师原有的观念是可以随着教研活动过程的开展得以改进。网络教研需要教师共同建立一种具有轻松的文化氛围，使得教师在网络教研过程中能够消除顾虑，让教师敢于说出不成熟的观点，帮助教师分享自己和他人的知识，促进教师的共同发展。</a:t>
            </a:r>
            <a:endParaRPr lang="en-US" altLang="zh-CN" sz="1200" dirty="0" smtClean="0"/>
          </a:p>
          <a:p>
            <a:r>
              <a:rPr lang="zh-CN" altLang="zh-CN" sz="1200" dirty="0" smtClean="0"/>
              <a:t>（</a:t>
            </a:r>
            <a:r>
              <a:rPr lang="en-US" altLang="zh-CN" sz="1200" dirty="0" smtClean="0"/>
              <a:t>3</a:t>
            </a:r>
            <a:r>
              <a:rPr lang="zh-CN" altLang="zh-CN" sz="1200" dirty="0" smtClean="0"/>
              <a:t>）实践性知识是通过网络教研活动协商讨论进行，教师积极主动建构知识</a:t>
            </a:r>
            <a:r>
              <a:rPr lang="zh-CN" altLang="zh-CN" sz="1200" b="1" dirty="0" smtClean="0">
                <a:solidFill>
                  <a:srgbClr val="FF0000"/>
                </a:solidFill>
              </a:rPr>
              <a:t>共享集体智慧</a:t>
            </a:r>
            <a:r>
              <a:rPr lang="zh-CN" altLang="zh-CN" sz="1200" dirty="0" smtClean="0"/>
              <a:t>。教师在</a:t>
            </a:r>
            <a:r>
              <a:rPr lang="zh-CN" altLang="zh-CN" sz="1200" b="1" dirty="0" smtClean="0">
                <a:solidFill>
                  <a:srgbClr val="FF0000"/>
                </a:solidFill>
              </a:rPr>
              <a:t>建构自己知识</a:t>
            </a:r>
            <a:r>
              <a:rPr lang="zh-CN" altLang="zh-CN" sz="1200" dirty="0" smtClean="0"/>
              <a:t>的同时，更重要的是对</a:t>
            </a:r>
            <a:r>
              <a:rPr lang="zh-CN" altLang="zh-CN" sz="1200" b="1" dirty="0" smtClean="0">
                <a:solidFill>
                  <a:srgbClr val="FF0000"/>
                </a:solidFill>
              </a:rPr>
              <a:t>集体知识做出贡献</a:t>
            </a:r>
            <a:r>
              <a:rPr lang="zh-CN" altLang="zh-CN" sz="1200" dirty="0" smtClean="0"/>
              <a:t>，</a:t>
            </a:r>
            <a:r>
              <a:rPr lang="zh-CN" altLang="zh-CN" sz="1200" b="1" dirty="0" smtClean="0">
                <a:solidFill>
                  <a:srgbClr val="FF0000"/>
                </a:solidFill>
              </a:rPr>
              <a:t>教师集体知识的增长和个体知识的发展相辅相成</a:t>
            </a:r>
            <a:r>
              <a:rPr lang="zh-CN" altLang="zh-CN" sz="1200" dirty="0" smtClean="0"/>
              <a:t>。教师主动提出他们自己的观点，并与其他教师进行协商讨论，根据观点之间的差异来决定原有知识的对错，实现对知识的深入探讨。</a:t>
            </a:r>
            <a:endParaRPr lang="en-US" altLang="zh-CN" sz="1200" dirty="0" smtClean="0"/>
          </a:p>
          <a:p>
            <a:r>
              <a:rPr lang="zh-CN" altLang="zh-CN" sz="1200" dirty="0" smtClean="0"/>
              <a:t>（</a:t>
            </a:r>
            <a:r>
              <a:rPr lang="en-US" altLang="zh-CN" sz="1200" dirty="0" smtClean="0"/>
              <a:t>4</a:t>
            </a:r>
            <a:r>
              <a:rPr lang="zh-CN" altLang="zh-CN" sz="1200" dirty="0" smtClean="0"/>
              <a:t>）教师参与网络教研活动是协作知识建构的主体。教师是教研活动的主体，教师间基于相同的兴趣和爱好，为构建共同的实践性知识积极发挥自己的作用，他们对群体具有</a:t>
            </a:r>
            <a:r>
              <a:rPr lang="zh-CN" altLang="zh-CN" sz="1200" b="1" dirty="0" smtClean="0">
                <a:solidFill>
                  <a:srgbClr val="FF0000"/>
                </a:solidFill>
              </a:rPr>
              <a:t>协同认知责任</a:t>
            </a:r>
            <a:r>
              <a:rPr lang="zh-CN" altLang="zh-CN" sz="1200" dirty="0" smtClean="0"/>
              <a:t>。在参与协商讨论的过程中实现协作知识建构，从而在协商互动中体验协作性的活动的优势，为教师学习构造良好的精神家园。</a:t>
            </a:r>
          </a:p>
          <a:p>
            <a:r>
              <a:rPr lang="zh-CN" altLang="zh-CN" sz="1200" dirty="0" smtClean="0"/>
              <a:t>（</a:t>
            </a:r>
            <a:r>
              <a:rPr lang="en-US" altLang="zh-CN" sz="1200" dirty="0" smtClean="0"/>
              <a:t>5</a:t>
            </a:r>
            <a:r>
              <a:rPr lang="zh-CN" altLang="zh-CN" sz="1200" dirty="0" smtClean="0"/>
              <a:t>）要关注参与网络教研的教师的思想的</a:t>
            </a:r>
            <a:r>
              <a:rPr lang="zh-CN" altLang="zh-CN" sz="1200" b="1" dirty="0" smtClean="0">
                <a:solidFill>
                  <a:srgbClr val="FF0000"/>
                </a:solidFill>
              </a:rPr>
              <a:t>持续性进化</a:t>
            </a:r>
            <a:r>
              <a:rPr lang="zh-CN" altLang="zh-CN" sz="1200" dirty="0" smtClean="0"/>
              <a:t>，而不是阶段性的。可通过自我诊断与反思、个体知识收敛等活动对教师思想的变化进行显性化表达。</a:t>
            </a:r>
          </a:p>
          <a:p>
            <a:pPr marL="0" indent="0">
              <a:buNone/>
            </a:pPr>
            <a:r>
              <a:rPr lang="en-US" altLang="zh-CN" sz="1200" dirty="0" smtClean="0"/>
              <a:t>      </a:t>
            </a:r>
          </a:p>
          <a:p>
            <a:pPr marL="0" indent="0">
              <a:buNone/>
            </a:pPr>
            <a:r>
              <a:rPr lang="en-US" altLang="zh-CN" sz="1200" dirty="0" smtClean="0"/>
              <a:t>      </a:t>
            </a:r>
            <a:r>
              <a:rPr lang="zh-CN" altLang="zh-CN" sz="1200" dirty="0" smtClean="0"/>
              <a:t>有效改善了以往网络教研中出现的教师处于浅度建构、没有从促进集体智慧增长来促进个体发展的角度进行研究的局限。</a:t>
            </a:r>
          </a:p>
          <a:p>
            <a:endParaRPr lang="en-US" altLang="zh-CN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618E1-41BD-40C7-8AD3-ABAA1DD7410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243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92EE4D-BCA3-41B7-8CC4-8369CCFA0C2A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16567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3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26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0900D7-D300-48E8-8C3A-422B41CF3C7C}" type="datetimeFigureOut">
              <a:rPr lang="zh-CN" altLang="en-US" smtClean="0"/>
              <a:t>2014/10/31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E1055A5-66D5-4306-AF53-D68212B090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19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4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4853354"/>
            <a:ext cx="12192000" cy="2004646"/>
          </a:xfrm>
          <a:prstGeom prst="rect">
            <a:avLst/>
          </a:prstGeom>
          <a:solidFill>
            <a:srgbClr val="E2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99138" y="1550377"/>
            <a:ext cx="75255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协同知识</a:t>
            </a:r>
            <a:r>
              <a:rPr lang="zh-CN" altLang="en-US" sz="6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建构</a:t>
            </a:r>
            <a:endParaRPr lang="en-US" altLang="zh-CN" sz="66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2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Collaborative  Knowledge  Building</a:t>
            </a:r>
            <a:endParaRPr lang="zh-CN" altLang="en-US" sz="2200" b="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25407" y="4978514"/>
            <a:ext cx="23583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蒋亚娜</a:t>
            </a:r>
            <a:endParaRPr lang="en-US" altLang="zh-CN" sz="2400" b="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201321010342</a:t>
            </a:r>
            <a:endParaRPr lang="zh-CN" altLang="en-US" sz="2400" b="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34874" y="0"/>
            <a:ext cx="1343025" cy="685800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8580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343" y="1550377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3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8" t="21945" r="42404" b="14445"/>
          <a:stretch/>
        </p:blipFill>
        <p:spPr>
          <a:xfrm flipH="1">
            <a:off x="5774322" y="917047"/>
            <a:ext cx="2305050" cy="43624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1952555" y="874059"/>
            <a:ext cx="239445" cy="1438835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1460112" y="696474"/>
            <a:ext cx="492443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zh-CN" altLang="en-US" sz="24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67331" y="1789626"/>
            <a:ext cx="66750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协同知识</a:t>
            </a:r>
            <a:r>
              <a:rPr lang="zh-CN" altLang="en-US" sz="32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建构的</a:t>
            </a:r>
            <a:r>
              <a:rPr lang="zh-CN" altLang="en-US" sz="6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相关研究</a:t>
            </a:r>
            <a:endParaRPr lang="en-US" altLang="zh-CN" sz="96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rgbClr val="E2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469436" y="5481168"/>
            <a:ext cx="2652551" cy="830997"/>
            <a:chOff x="412286" y="5721350"/>
            <a:chExt cx="2652551" cy="830997"/>
          </a:xfrm>
        </p:grpSpPr>
        <p:sp>
          <p:nvSpPr>
            <p:cNvPr id="41" name="文本框 4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 smtClean="0">
                  <a:solidFill>
                    <a:srgbClr val="4D8FB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800" i="1" dirty="0">
                <a:solidFill>
                  <a:srgbClr val="4D8FB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5"/>
            <p:cNvSpPr txBox="1"/>
            <p:nvPr/>
          </p:nvSpPr>
          <p:spPr>
            <a:xfrm>
              <a:off x="1025021" y="5909775"/>
              <a:ext cx="2039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</a:t>
              </a:r>
              <a:endPara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燕尾形 42"/>
          <p:cNvSpPr/>
          <p:nvPr/>
        </p:nvSpPr>
        <p:spPr>
          <a:xfrm>
            <a:off x="2544773" y="5029200"/>
            <a:ext cx="548640" cy="182880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3335239" y="5481168"/>
            <a:ext cx="2639488" cy="885480"/>
            <a:chOff x="412286" y="5721350"/>
            <a:chExt cx="2639488" cy="885480"/>
          </a:xfrm>
        </p:grpSpPr>
        <p:sp>
          <p:nvSpPr>
            <p:cNvPr id="45" name="文本框 10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 smtClean="0">
                  <a:solidFill>
                    <a:srgbClr val="4D8FB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800" i="1" dirty="0">
                <a:solidFill>
                  <a:srgbClr val="4D8FB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11"/>
            <p:cNvSpPr txBox="1"/>
            <p:nvPr/>
          </p:nvSpPr>
          <p:spPr>
            <a:xfrm>
              <a:off x="1011958" y="5775833"/>
              <a:ext cx="2039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原则  理论 </a:t>
              </a:r>
              <a:endPara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特点  过程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201042" y="5481168"/>
            <a:ext cx="2639488" cy="830997"/>
            <a:chOff x="412286" y="5721350"/>
            <a:chExt cx="2639488" cy="830997"/>
          </a:xfrm>
        </p:grpSpPr>
        <p:sp>
          <p:nvSpPr>
            <p:cNvPr id="48" name="文本框 13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 smtClean="0">
                  <a:solidFill>
                    <a:srgbClr val="4D8FB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4800" i="1" dirty="0">
                <a:solidFill>
                  <a:srgbClr val="4D8FB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14"/>
            <p:cNvSpPr txBox="1"/>
            <p:nvPr/>
          </p:nvSpPr>
          <p:spPr>
            <a:xfrm>
              <a:off x="1011958" y="5886867"/>
              <a:ext cx="2039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相关研究</a:t>
              </a:r>
              <a:endPara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066846" y="5481168"/>
            <a:ext cx="2652551" cy="830997"/>
            <a:chOff x="412286" y="5721350"/>
            <a:chExt cx="2652551" cy="830997"/>
          </a:xfrm>
        </p:grpSpPr>
        <p:sp>
          <p:nvSpPr>
            <p:cNvPr id="51" name="文本框 17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 smtClean="0">
                  <a:solidFill>
                    <a:srgbClr val="4D8FB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4800" i="1" dirty="0">
                <a:solidFill>
                  <a:srgbClr val="4D8FB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18"/>
            <p:cNvSpPr txBox="1"/>
            <p:nvPr/>
          </p:nvSpPr>
          <p:spPr>
            <a:xfrm>
              <a:off x="1025021" y="5912993"/>
              <a:ext cx="2039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案例分享</a:t>
              </a:r>
              <a:endPara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燕尾形 52"/>
          <p:cNvSpPr/>
          <p:nvPr/>
        </p:nvSpPr>
        <p:spPr>
          <a:xfrm>
            <a:off x="5500002" y="5029200"/>
            <a:ext cx="548640" cy="182880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4" name="燕尾形 53"/>
          <p:cNvSpPr/>
          <p:nvPr/>
        </p:nvSpPr>
        <p:spPr>
          <a:xfrm>
            <a:off x="8365806" y="5029200"/>
            <a:ext cx="548640" cy="182880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2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49130348"/>
              </p:ext>
            </p:extLst>
          </p:nvPr>
        </p:nvGraphicFramePr>
        <p:xfrm>
          <a:off x="399012" y="1105600"/>
          <a:ext cx="11554690" cy="511159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60959"/>
                <a:gridCol w="3049906"/>
                <a:gridCol w="6643825"/>
              </a:tblGrid>
              <a:tr h="6234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研究者</a:t>
                      </a:r>
                      <a:endParaRPr lang="zh-CN" altLang="en-US" sz="2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模型与过程</a:t>
                      </a:r>
                      <a:endParaRPr lang="zh-CN" altLang="en-US" sz="2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具体过程</a:t>
                      </a:r>
                      <a:endParaRPr lang="zh-CN" altLang="en-US" sz="2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anchor="ctr"/>
                </a:tc>
              </a:tr>
              <a:tr h="790406">
                <a:tc>
                  <a:txBody>
                    <a:bodyPr/>
                    <a:lstStyle/>
                    <a:p>
                      <a:r>
                        <a:rPr kumimoji="0" lang="en-US" altLang="zh-CN" sz="1800" kern="1200" dirty="0" err="1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Gunawardena</a:t>
                      </a:r>
                      <a:endParaRPr kumimoji="0" lang="en-US" altLang="zh-CN" sz="1800" kern="1200" dirty="0" smtClean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r>
                        <a:rPr kumimoji="0" lang="en-US" altLang="zh-CN" sz="1800" kern="12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(1997)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kumimoji="0" lang="zh-CN" altLang="zh-CN" sz="2000" kern="12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知识建构交互分析模型</a:t>
                      </a:r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(1)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分享；</a:t>
                      </a:r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(2)</a:t>
                      </a:r>
                      <a:r>
                        <a:rPr kumimoji="0" lang="zh-CN" altLang="zh-CN" sz="2000" kern="12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界定不一致的观点</a:t>
                      </a:r>
                      <a:r>
                        <a:rPr kumimoji="0" lang="zh-CN" altLang="en-US" sz="2000" kern="12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；</a:t>
                      </a:r>
                      <a:r>
                        <a:rPr kumimoji="0" lang="en-US" altLang="zh-CN" sz="2000" kern="12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(3)</a:t>
                      </a:r>
                      <a:r>
                        <a:rPr kumimoji="0" lang="zh-CN" altLang="en-US" sz="2000" kern="12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协商意义建构；</a:t>
                      </a:r>
                      <a:endParaRPr kumimoji="0" lang="en-US" altLang="zh-CN" sz="2000" kern="1200" dirty="0" smtClean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r>
                        <a:rPr kumimoji="0" lang="en-US" altLang="zh-CN" sz="2000" kern="12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(4)</a:t>
                      </a:r>
                      <a:r>
                        <a:rPr kumimoji="0" lang="zh-CN" altLang="en-US" sz="2000" kern="12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实践；</a:t>
                      </a:r>
                      <a:r>
                        <a:rPr kumimoji="0" lang="en-US" altLang="zh-CN" sz="2000" kern="12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(5)</a:t>
                      </a:r>
                      <a:r>
                        <a:rPr kumimoji="0" lang="zh-CN" altLang="en-US" sz="2000" kern="12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综合应用。</a:t>
                      </a:r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anchor="ctr"/>
                </a:tc>
              </a:tr>
              <a:tr h="1063045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Hansen</a:t>
                      </a:r>
                    </a:p>
                    <a:p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(1999)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“六阶段”协作知识建构过程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微软雅黑" pitchFamily="34" charset="-122"/>
                          <a:ea typeface="微软雅黑" pitchFamily="34" charset="-122"/>
                        </a:rPr>
                        <a:t>(</a:t>
                      </a:r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1)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小组形成；</a:t>
                      </a:r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(2)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问题设置</a:t>
                      </a:r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；</a:t>
                      </a:r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(3)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规划；</a:t>
                      </a:r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(4)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研究阶段；</a:t>
                      </a:r>
                      <a:endParaRPr lang="en-US" altLang="zh-CN" sz="20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 (5)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工作总结</a:t>
                      </a:r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；</a:t>
                      </a:r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(6)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评价。</a:t>
                      </a:r>
                    </a:p>
                  </a:txBody>
                  <a:tcPr marL="121920" marR="121920" anchor="ctr"/>
                </a:tc>
              </a:tr>
              <a:tr h="1317344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Gerry </a:t>
                      </a:r>
                      <a:r>
                        <a:rPr lang="en-US" altLang="zh-CN" sz="1800" dirty="0" err="1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stahl</a:t>
                      </a:r>
                      <a:endParaRPr lang="en-US" altLang="zh-CN" sz="1800" dirty="0" smtClean="0">
                        <a:solidFill>
                          <a:srgbClr val="C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(2000)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“十一阶段”过程</a:t>
                      </a:r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(1)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话语表达</a:t>
                      </a:r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;(2)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公开陈述</a:t>
                      </a:r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;</a:t>
                      </a:r>
                      <a:r>
                        <a:rPr lang="en-US" altLang="zh-CN" sz="2000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(3)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其他人的公开陈述</a:t>
                      </a:r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;</a:t>
                      </a:r>
                    </a:p>
                    <a:p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(4)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选择式讨论</a:t>
                      </a:r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;(5)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辩论和推理</a:t>
                      </a:r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;(6)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意义澄清</a:t>
                      </a:r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;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(7)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共享理解</a:t>
                      </a:r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;</a:t>
                      </a:r>
                    </a:p>
                    <a:p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(8)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观点协商</a:t>
                      </a:r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;(9)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协作知识</a:t>
                      </a:r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;(10)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形式化和客观化</a:t>
                      </a:r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;</a:t>
                      </a:r>
                    </a:p>
                    <a:p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(11)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人工产物及其表示。</a:t>
                      </a:r>
                      <a:endParaRPr lang="en-US" altLang="zh-CN" sz="20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anchor="ctr"/>
                </a:tc>
              </a:tr>
              <a:tr h="1317344">
                <a:tc>
                  <a:txBody>
                    <a:bodyPr/>
                    <a:lstStyle/>
                    <a:p>
                      <a:r>
                        <a:rPr kumimoji="0" lang="en-US" altLang="zh-CN" sz="1800" kern="12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Fisher</a:t>
                      </a:r>
                    </a:p>
                    <a:p>
                      <a:r>
                        <a:rPr kumimoji="0" lang="en-US" altLang="zh-CN" sz="1800" kern="12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(2002)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“四阶段”</a:t>
                      </a:r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(1)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任务知识的具体化</a:t>
                      </a:r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;</a:t>
                      </a:r>
                    </a:p>
                    <a:p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(2)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任务知识的抽象化</a:t>
                      </a:r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;</a:t>
                      </a:r>
                    </a:p>
                    <a:p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(3)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形成基于冲突的意见</a:t>
                      </a:r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;</a:t>
                      </a:r>
                    </a:p>
                    <a:p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(4)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形成基于整合的意见。</a:t>
                      </a:r>
                      <a:endParaRPr lang="en-US" altLang="zh-CN" sz="20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anchor="ctr"/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4140926" cy="685800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协同知识建构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相关研究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68580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190801" y="50512"/>
            <a:ext cx="2061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国外</a:t>
            </a:r>
            <a:endParaRPr lang="zh-CN" altLang="en-US" sz="3200" b="1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143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46432975"/>
              </p:ext>
            </p:extLst>
          </p:nvPr>
        </p:nvGraphicFramePr>
        <p:xfrm>
          <a:off x="539723" y="864525"/>
          <a:ext cx="11425269" cy="5744743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153601"/>
                <a:gridCol w="9271668"/>
              </a:tblGrid>
              <a:tr h="422819"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学者</a:t>
                      </a:r>
                      <a:endParaRPr lang="zh-CN" sz="2000" kern="100" dirty="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相关研究</a:t>
                      </a:r>
                      <a:endParaRPr lang="zh-CN" sz="2000" kern="100" dirty="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918119"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zh-CN" altLang="en-US" sz="2000" b="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甘永成</a:t>
                      </a:r>
                      <a:endParaRPr lang="en-US" altLang="zh-CN" sz="2000" b="0" kern="100" dirty="0" smtClean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从知识的“浅层建构”走向“深层建构”应采用协作知识建构</a:t>
                      </a:r>
                      <a:r>
                        <a:rPr lang="zh-CN" sz="20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。</a:t>
                      </a:r>
                      <a:endParaRPr lang="en-US" altLang="zh-CN" sz="2000" kern="100" dirty="0" smtClean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（</a:t>
                      </a:r>
                      <a:r>
                        <a:rPr lang="zh-CN" altLang="en-US" sz="2000" kern="100" dirty="0" smtClean="0"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知识的建构性，集体智慧的发展</a:t>
                      </a:r>
                      <a:r>
                        <a:rPr lang="zh-CN" altLang="en-US" sz="20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）</a:t>
                      </a:r>
                      <a:endParaRPr lang="zh-CN" sz="2000" kern="100" dirty="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1099327"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zh-CN" altLang="en-US" sz="2000" b="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张学波、郑志华</a:t>
                      </a:r>
                      <a:endParaRPr lang="en-US" altLang="zh-CN" sz="2000" b="0" kern="100" dirty="0" smtClean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学习者在不断的“对话”过程中</a:t>
                      </a:r>
                      <a:r>
                        <a:rPr lang="en-US" altLang="zh-CN" sz="20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,</a:t>
                      </a:r>
                      <a:r>
                        <a:rPr lang="zh-CN" altLang="en-US" sz="20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通过不停地对特定任务中的特定疑难知识点的商议与建构，一步一步地削减各知识点之间的差异，为了达到各学习者形成统一的观点，进而建构完整的问题解决的知识系统。</a:t>
                      </a:r>
                      <a:endParaRPr lang="en-US" altLang="zh-CN" sz="2000" kern="100" dirty="0" smtClean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（</a:t>
                      </a:r>
                      <a:r>
                        <a:rPr lang="zh-CN" altLang="en-US" sz="2000" kern="100" dirty="0" smtClean="0"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协作、冲突、反思</a:t>
                      </a:r>
                      <a:r>
                        <a:rPr lang="zh-CN" altLang="en-US" sz="20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）</a:t>
                      </a:r>
                      <a:endParaRPr lang="zh-CN" sz="2000" kern="100" dirty="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811120"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zh-CN" altLang="en-US" sz="2000" b="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谢幼如</a:t>
                      </a:r>
                      <a:endParaRPr lang="en-US" altLang="zh-CN" sz="2000" b="0" kern="100" dirty="0" smtClean="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学习</a:t>
                      </a:r>
                      <a:r>
                        <a:rPr lang="zh-CN" altLang="en-US" sz="2000" kern="100" dirty="0" smtClean="0"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任务情境性</a:t>
                      </a:r>
                      <a:r>
                        <a:rPr lang="zh-CN" altLang="en-US" sz="20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、学习</a:t>
                      </a:r>
                      <a:r>
                        <a:rPr lang="zh-CN" altLang="en-US" sz="2000" kern="100" dirty="0" smtClean="0"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过程协商性</a:t>
                      </a:r>
                      <a:r>
                        <a:rPr lang="zh-CN" altLang="en-US" sz="20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、学习</a:t>
                      </a:r>
                      <a:r>
                        <a:rPr lang="zh-CN" altLang="en-US" sz="2000" kern="100" dirty="0" smtClean="0"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环境协作性</a:t>
                      </a:r>
                      <a:r>
                        <a:rPr lang="zh-CN" altLang="en-US" sz="20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和学习</a:t>
                      </a:r>
                      <a:r>
                        <a:rPr lang="zh-CN" altLang="en-US" sz="2000" kern="100" dirty="0" smtClean="0"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结果生成性</a:t>
                      </a:r>
                      <a:endParaRPr lang="en-US" altLang="zh-CN" sz="2000" kern="100" dirty="0" smtClean="0">
                        <a:solidFill>
                          <a:srgbClr val="C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协作知识建构过程由共享、论证、协商、创作、反思等阶段组成，是一个螺旋上升的过程。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1051005"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zh-CN" altLang="en-US" sz="2000" b="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赵建华</a:t>
                      </a:r>
                      <a:endParaRPr lang="en-US" altLang="zh-CN" sz="2000" b="0" kern="100" dirty="0" smtClean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知识建构是学习者在一定的学习环境社区中，通过相互交流，积极参与已设定好的任务（能够扩展自己知识面的任务</a:t>
                      </a:r>
                      <a:r>
                        <a:rPr lang="en-US" altLang="zh-CN" sz="20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)</a:t>
                      </a:r>
                      <a:r>
                        <a:rPr lang="zh-CN" altLang="en-US" sz="20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，从而实现对特定假设、观念或理论等智慧产品的形成，并且在</a:t>
                      </a:r>
                      <a:r>
                        <a:rPr lang="zh-CN" altLang="en-US" sz="2000" kern="100" dirty="0" smtClean="0"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协作</a:t>
                      </a:r>
                      <a:r>
                        <a:rPr lang="zh-CN" altLang="en-US" sz="20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过程中，学习者获得对知识理解的升华。</a:t>
                      </a:r>
                      <a:endParaRPr lang="zh-CN" sz="2000" kern="100" dirty="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1051005"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zh-CN" altLang="en-US" sz="2000" b="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张建伟</a:t>
                      </a:r>
                      <a:endParaRPr lang="zh-CN" sz="2000" b="0" kern="100" dirty="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基于原则的</a:t>
                      </a:r>
                      <a:endParaRPr lang="en-US" altLang="zh-CN" sz="2000" kern="100" dirty="0" smtClean="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以</a:t>
                      </a:r>
                      <a:r>
                        <a:rPr lang="zh-CN" altLang="en-US" sz="2000" kern="100" dirty="0" smtClean="0"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想法</a:t>
                      </a:r>
                      <a:r>
                        <a:rPr lang="zh-CN" altLang="en-US" sz="20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为中心</a:t>
                      </a:r>
                      <a:endParaRPr lang="en-US" altLang="zh-CN" sz="2000" kern="100" dirty="0" smtClean="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去中心化</a:t>
                      </a:r>
                      <a:r>
                        <a:rPr lang="zh-CN" altLang="en-US" sz="2000" kern="100" dirty="0" smtClean="0"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，</a:t>
                      </a:r>
                      <a:r>
                        <a:rPr lang="zh-CN" altLang="en-US" sz="2000" kern="100" dirty="0" smtClean="0"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群体自主建构</a:t>
                      </a:r>
                      <a:endParaRPr lang="en-US" altLang="zh-CN" sz="2000" kern="100" dirty="0" smtClean="0">
                        <a:solidFill>
                          <a:srgbClr val="C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集体智慧</a:t>
                      </a:r>
                      <a:r>
                        <a:rPr lang="zh-CN" altLang="en-US" sz="20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与</a:t>
                      </a:r>
                      <a:r>
                        <a:rPr lang="zh-CN" altLang="en-US" sz="2000" kern="100" dirty="0" smtClean="0"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个体智慧</a:t>
                      </a:r>
                      <a:r>
                        <a:rPr lang="zh-CN" altLang="en-US" sz="20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的相互促进作用</a:t>
                      </a:r>
                      <a:endParaRPr lang="zh-CN" sz="2000" kern="100" dirty="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0" y="0"/>
            <a:ext cx="4140926" cy="685800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协同知识建构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相关研究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68580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90801" y="50512"/>
            <a:ext cx="2061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</a:t>
            </a:r>
            <a:endParaRPr lang="zh-CN" altLang="en-US" sz="3200" b="1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49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737600" y="5748271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z="2800" smtClean="0"/>
              <a:t>13</a:t>
            </a:fld>
            <a:endParaRPr lang="zh-CN" altLang="en-US" sz="2800"/>
          </a:p>
        </p:txBody>
      </p:sp>
      <p:sp>
        <p:nvSpPr>
          <p:cNvPr id="8" name="椭圆 7"/>
          <p:cNvSpPr/>
          <p:nvPr/>
        </p:nvSpPr>
        <p:spPr>
          <a:xfrm>
            <a:off x="4794694" y="3022642"/>
            <a:ext cx="2549445" cy="2111440"/>
          </a:xfrm>
          <a:prstGeom prst="ellipse">
            <a:avLst/>
          </a:prstGeom>
          <a:solidFill>
            <a:srgbClr val="666666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协</a:t>
            </a:r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同</a:t>
            </a:r>
            <a:endParaRPr lang="en-US" altLang="zh-CN" sz="3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</a:t>
            </a:r>
            <a:endParaRPr lang="en-US" altLang="zh-CN" sz="3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建构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067228" y="2017821"/>
            <a:ext cx="2117057" cy="140739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真实的观点</a:t>
            </a:r>
            <a:endParaRPr lang="en-US" altLang="zh-CN" sz="2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现实的问题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440150" y="4333088"/>
            <a:ext cx="1920213" cy="144016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思想的持续进化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831638" y="4333088"/>
            <a:ext cx="1920213" cy="1440160"/>
          </a:xfrm>
          <a:prstGeom prst="ellipse">
            <a:avLst/>
          </a:prstGeom>
          <a:solidFill>
            <a:srgbClr val="C0CFEA"/>
          </a:solidFill>
          <a:ln>
            <a:solidFill>
              <a:srgbClr val="C0C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集体知识</a:t>
            </a:r>
            <a:endParaRPr lang="zh-CN" altLang="en-US" sz="2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下箭头 16"/>
          <p:cNvSpPr/>
          <p:nvPr/>
        </p:nvSpPr>
        <p:spPr>
          <a:xfrm rot="14967260" flipH="1" flipV="1">
            <a:off x="4519599" y="4492912"/>
            <a:ext cx="449638" cy="323585"/>
          </a:xfrm>
          <a:prstGeom prst="downArrow">
            <a:avLst>
              <a:gd name="adj1" fmla="val 50000"/>
              <a:gd name="adj2" fmla="val 55843"/>
            </a:avLst>
          </a:prstGeom>
          <a:solidFill>
            <a:srgbClr val="7DDDFF"/>
          </a:solidFill>
          <a:ln>
            <a:solidFill>
              <a:srgbClr val="7DDD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8" name="下箭头 17"/>
          <p:cNvSpPr/>
          <p:nvPr/>
        </p:nvSpPr>
        <p:spPr>
          <a:xfrm rot="7318932" flipH="1" flipV="1">
            <a:off x="7207358" y="4436378"/>
            <a:ext cx="449638" cy="323585"/>
          </a:xfrm>
          <a:prstGeom prst="downArrow">
            <a:avLst>
              <a:gd name="adj1" fmla="val 50000"/>
              <a:gd name="adj2" fmla="val 5584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9" name="下箭头 18"/>
          <p:cNvSpPr/>
          <p:nvPr/>
        </p:nvSpPr>
        <p:spPr>
          <a:xfrm rot="2789763" flipH="1" flipV="1">
            <a:off x="6987633" y="3132607"/>
            <a:ext cx="449638" cy="323585"/>
          </a:xfrm>
          <a:prstGeom prst="downArrow">
            <a:avLst>
              <a:gd name="adj1" fmla="val 50000"/>
              <a:gd name="adj2" fmla="val 55843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8096279" y="1839810"/>
            <a:ext cx="303976" cy="16040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392283" y="1839810"/>
            <a:ext cx="296004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8784297" y="1578200"/>
            <a:ext cx="0" cy="52322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800243" y="1246494"/>
            <a:ext cx="3366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从真实情境问题出发，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形成的问题对建构的不断推动和引导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V="1">
            <a:off x="8496267" y="4143486"/>
            <a:ext cx="303976" cy="16040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8792271" y="4143486"/>
            <a:ext cx="296004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9184285" y="3958118"/>
            <a:ext cx="0" cy="518987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 flipV="1">
            <a:off x="3408432" y="4139858"/>
            <a:ext cx="96011" cy="19323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3068409" y="4139858"/>
            <a:ext cx="340025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3023659" y="3746908"/>
            <a:ext cx="0" cy="730196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-394629" y="3570531"/>
            <a:ext cx="3597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学习者们通过共同推进共同体知识的增长而实现个人知识的发展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9184285" y="3723874"/>
            <a:ext cx="2942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关注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idea improvement</a:t>
            </a:r>
          </a:p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而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非寻找结论性的答案</a:t>
            </a:r>
          </a:p>
        </p:txBody>
      </p:sp>
      <p:sp>
        <p:nvSpPr>
          <p:cNvPr id="60" name="椭圆 59"/>
          <p:cNvSpPr/>
          <p:nvPr/>
        </p:nvSpPr>
        <p:spPr>
          <a:xfrm>
            <a:off x="2830561" y="2023808"/>
            <a:ext cx="1876523" cy="140739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去中心化</a:t>
            </a:r>
            <a:endParaRPr lang="zh-CN" altLang="en-US" sz="2000" b="1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下箭头 60"/>
          <p:cNvSpPr/>
          <p:nvPr/>
        </p:nvSpPr>
        <p:spPr>
          <a:xfrm rot="18723212" flipH="1" flipV="1">
            <a:off x="4559920" y="3130996"/>
            <a:ext cx="449638" cy="323585"/>
          </a:xfrm>
          <a:prstGeom prst="downArrow">
            <a:avLst>
              <a:gd name="adj1" fmla="val 50000"/>
              <a:gd name="adj2" fmla="val 55843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cxnSp>
        <p:nvCxnSpPr>
          <p:cNvPr id="62" name="直接连接符 61"/>
          <p:cNvCxnSpPr/>
          <p:nvPr/>
        </p:nvCxnSpPr>
        <p:spPr>
          <a:xfrm flipH="1" flipV="1">
            <a:off x="3611632" y="1782178"/>
            <a:ext cx="96011" cy="19323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3271609" y="1782178"/>
            <a:ext cx="340025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3226859" y="1389228"/>
            <a:ext cx="0" cy="730196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-325535" y="1258290"/>
            <a:ext cx="35971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非权威控制的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互动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;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通过自组织性的协商交流过程而自然延展开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的；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责任在于教师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0"/>
            <a:ext cx="4140926" cy="685800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协同知识建构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相关研究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0" y="68580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190801" y="50512"/>
            <a:ext cx="2061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</a:t>
            </a:r>
            <a:endParaRPr lang="zh-CN" altLang="en-US" sz="3200" b="1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37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8" t="21945" r="42404" b="14445"/>
          <a:stretch/>
        </p:blipFill>
        <p:spPr>
          <a:xfrm flipH="1">
            <a:off x="9066846" y="917047"/>
            <a:ext cx="2305050" cy="43624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1952555" y="874059"/>
            <a:ext cx="239445" cy="1438835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1460112" y="696474"/>
            <a:ext cx="492443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zh-CN" altLang="en-US" sz="24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734874" y="1789626"/>
            <a:ext cx="66750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协同知识</a:t>
            </a:r>
            <a:r>
              <a:rPr lang="zh-CN" altLang="en-US" sz="32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建构的</a:t>
            </a:r>
            <a:r>
              <a:rPr lang="en-US" altLang="zh-CN" sz="6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6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案例分享</a:t>
            </a:r>
            <a:endParaRPr lang="en-US" altLang="zh-CN" sz="96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rgbClr val="E2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469436" y="5481168"/>
            <a:ext cx="2652551" cy="830997"/>
            <a:chOff x="412286" y="5721350"/>
            <a:chExt cx="2652551" cy="830997"/>
          </a:xfrm>
        </p:grpSpPr>
        <p:sp>
          <p:nvSpPr>
            <p:cNvPr id="41" name="文本框 4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 smtClean="0">
                  <a:solidFill>
                    <a:srgbClr val="4D8FB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800" i="1" dirty="0">
                <a:solidFill>
                  <a:srgbClr val="4D8FB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5"/>
            <p:cNvSpPr txBox="1"/>
            <p:nvPr/>
          </p:nvSpPr>
          <p:spPr>
            <a:xfrm>
              <a:off x="1025021" y="5909775"/>
              <a:ext cx="2039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</a:t>
              </a:r>
              <a:endPara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燕尾形 42"/>
          <p:cNvSpPr/>
          <p:nvPr/>
        </p:nvSpPr>
        <p:spPr>
          <a:xfrm>
            <a:off x="2544773" y="5029200"/>
            <a:ext cx="548640" cy="182880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3335239" y="5481168"/>
            <a:ext cx="2639488" cy="885480"/>
            <a:chOff x="412286" y="5721350"/>
            <a:chExt cx="2639488" cy="885480"/>
          </a:xfrm>
        </p:grpSpPr>
        <p:sp>
          <p:nvSpPr>
            <p:cNvPr id="45" name="文本框 10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 smtClean="0">
                  <a:solidFill>
                    <a:srgbClr val="4D8FB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800" i="1" dirty="0">
                <a:solidFill>
                  <a:srgbClr val="4D8FB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11"/>
            <p:cNvSpPr txBox="1"/>
            <p:nvPr/>
          </p:nvSpPr>
          <p:spPr>
            <a:xfrm>
              <a:off x="1011958" y="5775833"/>
              <a:ext cx="2039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原则  理论 </a:t>
              </a:r>
              <a:endPara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特点  过程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201042" y="5481168"/>
            <a:ext cx="2639488" cy="830997"/>
            <a:chOff x="412286" y="5721350"/>
            <a:chExt cx="2639488" cy="830997"/>
          </a:xfrm>
        </p:grpSpPr>
        <p:sp>
          <p:nvSpPr>
            <p:cNvPr id="48" name="文本框 13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 smtClean="0">
                  <a:solidFill>
                    <a:srgbClr val="4D8FB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4800" i="1" dirty="0">
                <a:solidFill>
                  <a:srgbClr val="4D8FB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14"/>
            <p:cNvSpPr txBox="1"/>
            <p:nvPr/>
          </p:nvSpPr>
          <p:spPr>
            <a:xfrm>
              <a:off x="1011958" y="5886867"/>
              <a:ext cx="2039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相关研究</a:t>
              </a:r>
              <a:endPara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066846" y="5481168"/>
            <a:ext cx="2652551" cy="830997"/>
            <a:chOff x="412286" y="5721350"/>
            <a:chExt cx="2652551" cy="830997"/>
          </a:xfrm>
        </p:grpSpPr>
        <p:sp>
          <p:nvSpPr>
            <p:cNvPr id="51" name="文本框 17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 smtClean="0">
                  <a:solidFill>
                    <a:srgbClr val="4D8FB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4800" i="1" dirty="0">
                <a:solidFill>
                  <a:srgbClr val="4D8FB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18"/>
            <p:cNvSpPr txBox="1"/>
            <p:nvPr/>
          </p:nvSpPr>
          <p:spPr>
            <a:xfrm>
              <a:off x="1025021" y="5912993"/>
              <a:ext cx="2039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案例分享</a:t>
              </a:r>
              <a:endPara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燕尾形 52"/>
          <p:cNvSpPr/>
          <p:nvPr/>
        </p:nvSpPr>
        <p:spPr>
          <a:xfrm>
            <a:off x="5500002" y="5029200"/>
            <a:ext cx="548640" cy="182880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4" name="燕尾形 53"/>
          <p:cNvSpPr/>
          <p:nvPr/>
        </p:nvSpPr>
        <p:spPr>
          <a:xfrm>
            <a:off x="8365806" y="5029200"/>
            <a:ext cx="548640" cy="182880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9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9264" y="805765"/>
            <a:ext cx="10972800" cy="542583"/>
          </a:xfrm>
        </p:spPr>
        <p:txBody>
          <a:bodyPr anchor="t">
            <a:norm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协同知识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建构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的视角研究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网络教研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现状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234441" y="2360792"/>
            <a:ext cx="929640" cy="37804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网 络 教 研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43606" y="1348348"/>
            <a:ext cx="2496277" cy="144549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被动参与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提高想法（组织者）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确保讨论有所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成效（组织者）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局限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于通过参与活动和讨论学习设计好的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内容（教师）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43606" y="2956888"/>
            <a:ext cx="2496277" cy="79208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缺乏持续性</a:t>
            </a:r>
            <a:endParaRPr lang="en-US" altLang="zh-CN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阶段性的</a:t>
            </a:r>
            <a:endParaRPr lang="en-US" altLang="zh-CN" sz="1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基于特定主题的</a:t>
            </a:r>
            <a:endParaRPr lang="zh-CN" altLang="en-US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9840416" y="2324788"/>
            <a:ext cx="1025704" cy="3780420"/>
          </a:xfrm>
          <a:prstGeom prst="roundRect">
            <a:avLst/>
          </a:prstGeom>
          <a:solidFill>
            <a:srgbClr val="F8A208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协 同 知 识 建 构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91631" y="2941389"/>
            <a:ext cx="2496277" cy="792089"/>
          </a:xfrm>
          <a:prstGeom prst="rect">
            <a:avLst/>
          </a:prstGeom>
          <a:solidFill>
            <a:schemeClr val="bg1"/>
          </a:solidFill>
          <a:ln>
            <a:solidFill>
              <a:srgbClr val="F8A208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思想的持续进化</a:t>
            </a:r>
            <a:endParaRPr lang="en-US" altLang="zh-CN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60096" y="1280672"/>
            <a:ext cx="2496277" cy="1513172"/>
          </a:xfrm>
          <a:prstGeom prst="rect">
            <a:avLst/>
          </a:prstGeom>
          <a:solidFill>
            <a:schemeClr val="bg1"/>
          </a:solidFill>
          <a:ln>
            <a:solidFill>
              <a:srgbClr val="F8A208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知识的建构性</a:t>
            </a:r>
            <a:endParaRPr lang="en-US" altLang="zh-CN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学生是积极地认知者从</a:t>
            </a: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真实情境问题出发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，形成</a:t>
            </a: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的问题对建构的不断推动和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引导</a:t>
            </a:r>
            <a:endParaRPr lang="en-US" altLang="zh-CN" sz="20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60096" y="5234284"/>
            <a:ext cx="2496277" cy="1505640"/>
          </a:xfrm>
          <a:prstGeom prst="rect">
            <a:avLst/>
          </a:prstGeom>
          <a:solidFill>
            <a:schemeClr val="bg1"/>
          </a:solidFill>
          <a:ln>
            <a:solidFill>
              <a:srgbClr val="F8A208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集体知识</a:t>
            </a:r>
            <a:endParaRPr lang="en-US" altLang="zh-CN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个体知识</a:t>
            </a:r>
            <a:endParaRPr lang="en-US" altLang="zh-CN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教师</a:t>
            </a: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在建构自己知识的同时，更重要的是对集体知识做出贡献</a:t>
            </a:r>
          </a:p>
        </p:txBody>
      </p:sp>
      <p:sp>
        <p:nvSpPr>
          <p:cNvPr id="15" name="左箭头 14"/>
          <p:cNvSpPr/>
          <p:nvPr/>
        </p:nvSpPr>
        <p:spPr>
          <a:xfrm>
            <a:off x="5398770" y="3218339"/>
            <a:ext cx="1124704" cy="1651280"/>
          </a:xfrm>
          <a:prstGeom prst="leftArrow">
            <a:avLst>
              <a:gd name="adj1" fmla="val 50000"/>
              <a:gd name="adj2" fmla="val 6522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1" name="直接箭头连接符 20"/>
          <p:cNvCxnSpPr>
            <a:endCxn id="7" idx="1"/>
          </p:cNvCxnSpPr>
          <p:nvPr/>
        </p:nvCxnSpPr>
        <p:spPr>
          <a:xfrm flipV="1">
            <a:off x="2164081" y="2071096"/>
            <a:ext cx="379525" cy="1009776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endCxn id="8" idx="1"/>
          </p:cNvCxnSpPr>
          <p:nvPr/>
        </p:nvCxnSpPr>
        <p:spPr>
          <a:xfrm flipV="1">
            <a:off x="2207569" y="3352932"/>
            <a:ext cx="336037" cy="252029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2045776" y="5313120"/>
            <a:ext cx="477037" cy="543324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 flipV="1">
            <a:off x="9456373" y="2324788"/>
            <a:ext cx="384044" cy="54006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endCxn id="12" idx="3"/>
          </p:cNvCxnSpPr>
          <p:nvPr/>
        </p:nvCxnSpPr>
        <p:spPr>
          <a:xfrm flipH="1" flipV="1">
            <a:off x="9487908" y="3337434"/>
            <a:ext cx="352508" cy="108012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endCxn id="14" idx="3"/>
          </p:cNvCxnSpPr>
          <p:nvPr/>
        </p:nvCxnSpPr>
        <p:spPr>
          <a:xfrm flipH="1">
            <a:off x="9456373" y="4993724"/>
            <a:ext cx="384044" cy="99338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6960096" y="3935492"/>
            <a:ext cx="2496277" cy="1120223"/>
          </a:xfrm>
          <a:prstGeom prst="rect">
            <a:avLst/>
          </a:prstGeom>
          <a:solidFill>
            <a:schemeClr val="bg1"/>
          </a:solidFill>
          <a:ln>
            <a:solidFill>
              <a:srgbClr val="F8A208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去中心化性</a:t>
            </a:r>
            <a:endParaRPr lang="en-US" altLang="zh-CN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非</a:t>
            </a: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权威控制的互动</a:t>
            </a:r>
          </a:p>
          <a:p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自组织性的协商交流过程而自然延展开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endParaRPr lang="zh-CN" altLang="en-US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7" name="直接箭头连接符 56"/>
          <p:cNvCxnSpPr>
            <a:stCxn id="10" idx="1"/>
            <a:endCxn id="51" idx="3"/>
          </p:cNvCxnSpPr>
          <p:nvPr/>
        </p:nvCxnSpPr>
        <p:spPr>
          <a:xfrm flipH="1">
            <a:off x="9456373" y="4214998"/>
            <a:ext cx="384043" cy="28060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2522812" y="3919995"/>
            <a:ext cx="2496277" cy="100096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较少关注教师本身思想的进化</a:t>
            </a:r>
            <a:endParaRPr lang="en-US" altLang="zh-CN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543606" y="5125798"/>
            <a:ext cx="2496277" cy="150564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较少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从促进集体智慧增长来促进个体发展的角度进行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研究</a:t>
            </a:r>
            <a:endParaRPr lang="zh-CN" altLang="en-US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5" name="直接箭头连接符 24"/>
          <p:cNvCxnSpPr>
            <a:endCxn id="22" idx="1"/>
          </p:cNvCxnSpPr>
          <p:nvPr/>
        </p:nvCxnSpPr>
        <p:spPr>
          <a:xfrm>
            <a:off x="2177089" y="4279418"/>
            <a:ext cx="345723" cy="14106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0" y="0"/>
            <a:ext cx="4140926" cy="685800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协同知识建构 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案例分享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0" y="68580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0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0"/>
            <a:ext cx="4140926" cy="685800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协同知识建构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案例分享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0" y="68580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标题 3"/>
          <p:cNvSpPr>
            <a:spLocks noGrp="1"/>
          </p:cNvSpPr>
          <p:nvPr>
            <p:ph type="title"/>
          </p:nvPr>
        </p:nvSpPr>
        <p:spPr>
          <a:xfrm>
            <a:off x="681925" y="5135949"/>
            <a:ext cx="10880731" cy="1362075"/>
          </a:xfrm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dirty="0" err="1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实现教师间知识协同建构和支持多形态教研活动开展</a:t>
            </a:r>
            <a:r>
              <a:rPr sz="3200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sz="3200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sz="3200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sz="28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协同编辑和学习元学习活动、资源与工具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2" descr="C:\Users\acer\Desktop\360截图201404241618574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6" y="948435"/>
            <a:ext cx="11981927" cy="37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cer\Desktop\360截图2014042416185743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671" b="79149"/>
          <a:stretch/>
        </p:blipFill>
        <p:spPr bwMode="auto">
          <a:xfrm>
            <a:off x="4051057" y="1687207"/>
            <a:ext cx="2341044" cy="28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78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499534" y="1651687"/>
            <a:ext cx="10972800" cy="54726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协作者管理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邀请他人编辑自己创建的学习元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知识群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申请成为他人创建的学习元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知识群的协作者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3008" y="1077526"/>
            <a:ext cx="11836896" cy="77809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协同编辑</a:t>
            </a:r>
            <a:endParaRPr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 t="2800" r="2916" b="2001"/>
          <a:stretch>
            <a:fillRect/>
          </a:stretch>
        </p:blipFill>
        <p:spPr bwMode="auto">
          <a:xfrm>
            <a:off x="3887755" y="3861049"/>
            <a:ext cx="4416487" cy="1468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右箭头 9"/>
          <p:cNvSpPr/>
          <p:nvPr/>
        </p:nvSpPr>
        <p:spPr>
          <a:xfrm>
            <a:off x="624418" y="4221163"/>
            <a:ext cx="3166533" cy="15113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楷体" pitchFamily="49" charset="-122"/>
                <a:ea typeface="楷体" pitchFamily="49" charset="-122"/>
              </a:rPr>
              <a:t>创建者</a:t>
            </a:r>
            <a:endParaRPr lang="en-US" altLang="zh-CN" dirty="0">
              <a:latin typeface="楷体" pitchFamily="49" charset="-122"/>
              <a:ea typeface="楷体" pitchFamily="49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楷体" pitchFamily="49" charset="-122"/>
                <a:ea typeface="楷体" pitchFamily="49" charset="-122"/>
              </a:rPr>
              <a:t>【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添加协作者</a:t>
            </a:r>
            <a:r>
              <a:rPr lang="en-US" altLang="zh-CN" dirty="0">
                <a:latin typeface="楷体" pitchFamily="49" charset="-122"/>
                <a:ea typeface="楷体" pitchFamily="49" charset="-122"/>
              </a:rPr>
              <a:t>】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左箭头 11"/>
          <p:cNvSpPr/>
          <p:nvPr/>
        </p:nvSpPr>
        <p:spPr>
          <a:xfrm>
            <a:off x="8401051" y="4221163"/>
            <a:ext cx="3071283" cy="1655762"/>
          </a:xfrm>
          <a:prstGeom prst="leftArrow">
            <a:avLst>
              <a:gd name="adj1" fmla="val 50000"/>
              <a:gd name="adj2" fmla="val 4836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楷体" pitchFamily="49" charset="-122"/>
                <a:ea typeface="楷体" pitchFamily="49" charset="-122"/>
              </a:rPr>
              <a:t>非创建者</a:t>
            </a:r>
            <a:endParaRPr lang="en-US" altLang="zh-CN" dirty="0">
              <a:latin typeface="楷体" pitchFamily="49" charset="-122"/>
              <a:ea typeface="楷体" pitchFamily="49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楷体" pitchFamily="49" charset="-122"/>
                <a:ea typeface="楷体" pitchFamily="49" charset="-122"/>
              </a:rPr>
              <a:t>【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申请协作</a:t>
            </a:r>
            <a:r>
              <a:rPr lang="en-US" altLang="zh-CN" dirty="0">
                <a:latin typeface="楷体" pitchFamily="49" charset="-122"/>
                <a:ea typeface="楷体" pitchFamily="49" charset="-122"/>
              </a:rPr>
              <a:t>】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4583" name="TextBox 13"/>
          <p:cNvSpPr txBox="1">
            <a:spLocks noChangeArrowheads="1"/>
          </p:cNvSpPr>
          <p:nvPr/>
        </p:nvSpPr>
        <p:spPr bwMode="auto">
          <a:xfrm>
            <a:off x="3888318" y="5445125"/>
            <a:ext cx="4512733" cy="4000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创建者、协作者、普通用户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4140926" cy="685800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协同知识建构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相关研究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0" y="68580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90801" y="50512"/>
            <a:ext cx="2061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</a:t>
            </a:r>
            <a:endParaRPr lang="zh-CN" altLang="en-US" sz="3200" b="1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协同编辑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463" y="54542"/>
            <a:ext cx="9351935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51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1"/>
          </a:xfrm>
          <a:custGeom>
            <a:avLst/>
            <a:gdLst>
              <a:gd name="connsiteX0" fmla="*/ 0 w 12192000"/>
              <a:gd name="connsiteY0" fmla="*/ 0 h 5943600"/>
              <a:gd name="connsiteX1" fmla="*/ 12192000 w 12192000"/>
              <a:gd name="connsiteY1" fmla="*/ 0 h 5943600"/>
              <a:gd name="connsiteX2" fmla="*/ 12192000 w 12192000"/>
              <a:gd name="connsiteY2" fmla="*/ 5943600 h 5943600"/>
              <a:gd name="connsiteX3" fmla="*/ 0 w 12192000"/>
              <a:gd name="connsiteY3" fmla="*/ 5943600 h 5943600"/>
              <a:gd name="connsiteX4" fmla="*/ 0 w 12192000"/>
              <a:gd name="connsiteY4" fmla="*/ 0 h 5943600"/>
              <a:gd name="connsiteX0" fmla="*/ 0 w 12192000"/>
              <a:gd name="connsiteY0" fmla="*/ 0 h 5943600"/>
              <a:gd name="connsiteX1" fmla="*/ 10000343 w 12192000"/>
              <a:gd name="connsiteY1" fmla="*/ 1233714 h 5943600"/>
              <a:gd name="connsiteX2" fmla="*/ 12192000 w 12192000"/>
              <a:gd name="connsiteY2" fmla="*/ 5943600 h 5943600"/>
              <a:gd name="connsiteX3" fmla="*/ 0 w 12192000"/>
              <a:gd name="connsiteY3" fmla="*/ 5943600 h 5943600"/>
              <a:gd name="connsiteX4" fmla="*/ 0 w 12192000"/>
              <a:gd name="connsiteY4" fmla="*/ 0 h 5943600"/>
              <a:gd name="connsiteX0" fmla="*/ 0 w 12192000"/>
              <a:gd name="connsiteY0" fmla="*/ 0 h 5943600"/>
              <a:gd name="connsiteX1" fmla="*/ 10537372 w 12192000"/>
              <a:gd name="connsiteY1" fmla="*/ 1623664 h 5943600"/>
              <a:gd name="connsiteX2" fmla="*/ 12192000 w 12192000"/>
              <a:gd name="connsiteY2" fmla="*/ 5943600 h 5943600"/>
              <a:gd name="connsiteX3" fmla="*/ 0 w 12192000"/>
              <a:gd name="connsiteY3" fmla="*/ 5943600 h 5943600"/>
              <a:gd name="connsiteX4" fmla="*/ 0 w 12192000"/>
              <a:gd name="connsiteY4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943600">
                <a:moveTo>
                  <a:pt x="0" y="0"/>
                </a:moveTo>
                <a:lnTo>
                  <a:pt x="10537372" y="1623664"/>
                </a:lnTo>
                <a:lnTo>
                  <a:pt x="12192000" y="5943600"/>
                </a:lnTo>
                <a:lnTo>
                  <a:pt x="0" y="5943600"/>
                </a:lnTo>
                <a:lnTo>
                  <a:pt x="0" y="0"/>
                </a:lnTo>
                <a:close/>
              </a:path>
            </a:pathLst>
          </a:cu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53144" y="2026403"/>
            <a:ext cx="910045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面向知识建构的教师区域网络协同备课模式研究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		—— </a:t>
            </a:r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项基于学习元平台的实践探索</a:t>
            </a:r>
          </a:p>
          <a:p>
            <a:pPr>
              <a:lnSpc>
                <a:spcPct val="150000"/>
              </a:lnSpc>
            </a:pPr>
            <a:endParaRPr lang="en-US" altLang="zh-CN" sz="28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		</a:t>
            </a:r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陈玲，张俊，汪晓凤，</a:t>
            </a: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余胜</a:t>
            </a:r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泉</a:t>
            </a:r>
            <a:endParaRPr lang="en-US" altLang="zh-CN" sz="2800" b="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9383848" y="1866900"/>
            <a:ext cx="2815771" cy="4991101"/>
          </a:xfrm>
          <a:prstGeom prst="triangle">
            <a:avLst>
              <a:gd name="adj" fmla="val 41044"/>
            </a:avLst>
          </a:prstGeom>
          <a:solidFill>
            <a:srgbClr val="E2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20502553">
            <a:off x="10910379" y="4063742"/>
            <a:ext cx="923330" cy="173380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31486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案例分享</a:t>
            </a:r>
            <a:endParaRPr lang="en-US" altLang="zh-CN" sz="3200" dirty="0">
              <a:solidFill>
                <a:srgbClr val="31486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468450" y="0"/>
            <a:ext cx="1723550" cy="885371"/>
          </a:xfrm>
          <a:custGeom>
            <a:avLst/>
            <a:gdLst>
              <a:gd name="connsiteX0" fmla="*/ 0 w 1723550"/>
              <a:gd name="connsiteY0" fmla="*/ 0 h 885371"/>
              <a:gd name="connsiteX1" fmla="*/ 1723550 w 1723550"/>
              <a:gd name="connsiteY1" fmla="*/ 0 h 885371"/>
              <a:gd name="connsiteX2" fmla="*/ 1723550 w 1723550"/>
              <a:gd name="connsiteY2" fmla="*/ 885371 h 885371"/>
              <a:gd name="connsiteX3" fmla="*/ 0 w 1723550"/>
              <a:gd name="connsiteY3" fmla="*/ 885371 h 885371"/>
              <a:gd name="connsiteX4" fmla="*/ 0 w 1723550"/>
              <a:gd name="connsiteY4" fmla="*/ 0 h 885371"/>
              <a:gd name="connsiteX0" fmla="*/ 0 w 1723550"/>
              <a:gd name="connsiteY0" fmla="*/ 0 h 885371"/>
              <a:gd name="connsiteX1" fmla="*/ 1723550 w 1723550"/>
              <a:gd name="connsiteY1" fmla="*/ 0 h 885371"/>
              <a:gd name="connsiteX2" fmla="*/ 1723550 w 1723550"/>
              <a:gd name="connsiteY2" fmla="*/ 885371 h 885371"/>
              <a:gd name="connsiteX3" fmla="*/ 1451428 w 1723550"/>
              <a:gd name="connsiteY3" fmla="*/ 275771 h 885371"/>
              <a:gd name="connsiteX4" fmla="*/ 0 w 1723550"/>
              <a:gd name="connsiteY4" fmla="*/ 0 h 88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550" h="885371">
                <a:moveTo>
                  <a:pt x="0" y="0"/>
                </a:moveTo>
                <a:lnTo>
                  <a:pt x="1723550" y="0"/>
                </a:lnTo>
                <a:lnTo>
                  <a:pt x="1723550" y="885371"/>
                </a:lnTo>
                <a:lnTo>
                  <a:pt x="1451428" y="275771"/>
                </a:lnTo>
                <a:lnTo>
                  <a:pt x="0" y="0"/>
                </a:lnTo>
                <a:close/>
              </a:path>
            </a:pathLst>
          </a:cu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924368" y="6488668"/>
            <a:ext cx="345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教师教育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372465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363935"/>
              </p:ext>
            </p:extLst>
          </p:nvPr>
        </p:nvGraphicFramePr>
        <p:xfrm>
          <a:off x="701040" y="303315"/>
          <a:ext cx="10881360" cy="6310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1360"/>
              </a:tblGrid>
              <a:tr h="18042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面向</a:t>
                      </a:r>
                      <a:r>
                        <a:rPr lang="zh-CN" altLang="en-US" sz="2800" b="1" dirty="0" smtClean="0"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知识建构</a:t>
                      </a:r>
                      <a:r>
                        <a:rPr lang="zh-CN" altLang="en-US" sz="2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的教师</a:t>
                      </a:r>
                      <a:r>
                        <a:rPr lang="zh-CN" altLang="en-US" sz="2800" b="1" dirty="0" smtClean="0"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区域网络协同备课</a:t>
                      </a:r>
                      <a:r>
                        <a:rPr lang="zh-CN" altLang="en-US" sz="2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模式研究</a:t>
                      </a:r>
                    </a:p>
                    <a:p>
                      <a:pPr algn="ctr"/>
                      <a:r>
                        <a:rPr lang="zh-CN" altLang="en-US" sz="2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			</a:t>
                      </a:r>
                      <a:r>
                        <a:rPr lang="en-US" altLang="zh-CN" sz="2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 </a:t>
                      </a:r>
                      <a:r>
                        <a:rPr lang="zh-CN" altLang="en-US" sz="2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一项基于学习元平台的实践探索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4865"/>
                    </a:solidFill>
                  </a:tcPr>
                </a:tc>
              </a:tr>
              <a:tr h="144856">
                <a:tc>
                  <a:txBody>
                    <a:bodyPr/>
                    <a:lstStyle/>
                    <a:p>
                      <a:endParaRPr lang="zh-CN" altLang="en-US" sz="3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  <a:tr h="4361770">
                <a:tc>
                  <a:txBody>
                    <a:bodyPr/>
                    <a:lstStyle/>
                    <a:p>
                      <a:pPr marL="342900" indent="-34290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将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知识协同建构理论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引入到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区域网络协同备课</a:t>
                      </a:r>
                      <a:endParaRPr lang="en-US" altLang="zh-CN" sz="2400" b="1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indent="-34290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借助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学习元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所提供的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协同编辑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微批注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评论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等功能</a:t>
                      </a:r>
                      <a:endParaRPr lang="en-US" altLang="zh-CN" sz="2400" b="1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indent="-34290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在安徽肥西</a:t>
                      </a:r>
                      <a:r>
                        <a:rPr lang="en-US" altLang="zh-CN" sz="2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 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所试验小学实践探索</a:t>
                      </a:r>
                      <a:endParaRPr lang="en-US" altLang="zh-CN" sz="2400" b="1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indent="-34290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按照知识的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外化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、协作知识的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建构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和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社会化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、知识的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实践化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以及知识的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内化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和组合化过程</a:t>
                      </a:r>
                      <a:endParaRPr lang="en-US" altLang="zh-CN" sz="2400" b="1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indent="-34290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归纳出基于学习元的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区域网络协同备课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的一般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模式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，梳理了基于学习元的协同备课的</a:t>
                      </a:r>
                      <a:r>
                        <a:rPr lang="en-US" altLang="zh-CN" sz="2400" b="1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 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个基本环节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，并提出了技术、认知、内容和群体动力这四方面的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支持策略</a:t>
                      </a:r>
                      <a:endParaRPr lang="en-US" altLang="zh-CN" sz="2400" b="1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indent="-34290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在收集教师对协同备课模式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问卷反馈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的基础上，对该协同备课的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实施效果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进行了讨论和小结。</a:t>
                      </a:r>
                      <a:endParaRPr lang="en-US" altLang="zh-CN" sz="2400" b="1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3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5" b="1514"/>
          <a:stretch/>
        </p:blipFill>
        <p:spPr>
          <a:xfrm>
            <a:off x="0" y="0"/>
            <a:ext cx="12192000" cy="628604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rgbClr val="E2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69436" y="5481168"/>
            <a:ext cx="2652551" cy="830997"/>
            <a:chOff x="412286" y="5721350"/>
            <a:chExt cx="2652551" cy="830997"/>
          </a:xfrm>
        </p:grpSpPr>
        <p:sp>
          <p:nvSpPr>
            <p:cNvPr id="5" name="文本框 4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 smtClean="0">
                  <a:solidFill>
                    <a:srgbClr val="4D8FB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800" i="1" dirty="0">
                <a:solidFill>
                  <a:srgbClr val="4D8FB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25021" y="5909775"/>
              <a:ext cx="2039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</a:t>
              </a:r>
              <a:endPara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燕尾形 6"/>
          <p:cNvSpPr/>
          <p:nvPr/>
        </p:nvSpPr>
        <p:spPr>
          <a:xfrm>
            <a:off x="2544773" y="5029200"/>
            <a:ext cx="548640" cy="182880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335239" y="5481168"/>
            <a:ext cx="2639488" cy="885480"/>
            <a:chOff x="412286" y="5721350"/>
            <a:chExt cx="2639488" cy="885480"/>
          </a:xfrm>
        </p:grpSpPr>
        <p:sp>
          <p:nvSpPr>
            <p:cNvPr id="11" name="文本框 10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 smtClean="0">
                  <a:solidFill>
                    <a:srgbClr val="4D8FB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800" i="1" dirty="0">
                <a:solidFill>
                  <a:srgbClr val="4D8FB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11958" y="5775833"/>
              <a:ext cx="2039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原则  理论 </a:t>
              </a:r>
              <a:endPara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特点  过程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201042" y="5481168"/>
            <a:ext cx="2639488" cy="830997"/>
            <a:chOff x="412286" y="5721350"/>
            <a:chExt cx="2639488" cy="830997"/>
          </a:xfrm>
        </p:grpSpPr>
        <p:sp>
          <p:nvSpPr>
            <p:cNvPr id="14" name="文本框 13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 smtClean="0">
                  <a:solidFill>
                    <a:srgbClr val="4D8FB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4800" i="1" dirty="0">
                <a:solidFill>
                  <a:srgbClr val="4D8FB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11958" y="5886867"/>
              <a:ext cx="2039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相关研究</a:t>
              </a:r>
              <a:endPara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066846" y="5481168"/>
            <a:ext cx="2652551" cy="830997"/>
            <a:chOff x="412286" y="5721350"/>
            <a:chExt cx="2652551" cy="830997"/>
          </a:xfrm>
        </p:grpSpPr>
        <p:sp>
          <p:nvSpPr>
            <p:cNvPr id="18" name="文本框 17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 smtClean="0">
                  <a:solidFill>
                    <a:srgbClr val="4D8FB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4800" i="1" dirty="0">
                <a:solidFill>
                  <a:srgbClr val="4D8FB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25021" y="5912993"/>
              <a:ext cx="2039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案例分享</a:t>
              </a:r>
              <a:endPara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燕尾形 19"/>
          <p:cNvSpPr/>
          <p:nvPr/>
        </p:nvSpPr>
        <p:spPr>
          <a:xfrm>
            <a:off x="5500002" y="5029200"/>
            <a:ext cx="548640" cy="182880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燕尾形 20"/>
          <p:cNvSpPr/>
          <p:nvPr/>
        </p:nvSpPr>
        <p:spPr>
          <a:xfrm>
            <a:off x="8365806" y="5029200"/>
            <a:ext cx="548640" cy="182880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680" y="164515"/>
            <a:ext cx="1085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区域协同备课网络支撑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———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学习元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平台的基本功能和特点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60960" y="1000297"/>
            <a:ext cx="12131041" cy="3404048"/>
            <a:chOff x="-60960" y="1000297"/>
            <a:chExt cx="12131041" cy="340404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960" y="1096637"/>
              <a:ext cx="8023859" cy="3107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2261858" y="4004235"/>
              <a:ext cx="37753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0017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教师对方案各段可以添加微批注</a:t>
              </a:r>
            </a:p>
          </p:txBody>
        </p:sp>
        <p:sp>
          <p:nvSpPr>
            <p:cNvPr id="8" name="圆角矩形标注 7"/>
            <p:cNvSpPr/>
            <p:nvPr/>
          </p:nvSpPr>
          <p:spPr>
            <a:xfrm>
              <a:off x="8168641" y="1000297"/>
              <a:ext cx="3901440" cy="1962728"/>
            </a:xfrm>
            <a:prstGeom prst="wedgeRoundRectCallout">
              <a:avLst>
                <a:gd name="adj1" fmla="val -60644"/>
                <a:gd name="adj2" fmla="val 50769"/>
                <a:gd name="adj3" fmla="val 16667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sz="2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平台支持协同备课中各种教学资源的上传、分享和个性化推荐，能实现小组讨论、投票、作品分享等学习活动的</a:t>
              </a:r>
              <a:r>
                <a:rPr lang="zh-CN" altLang="en-US" sz="2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endPara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7940040" y="1096637"/>
            <a:ext cx="0" cy="5148161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-72391" y="1096637"/>
            <a:ext cx="12142472" cy="4309961"/>
            <a:chOff x="-72391" y="1096637"/>
            <a:chExt cx="12142472" cy="4309961"/>
          </a:xfrm>
        </p:grpSpPr>
        <p:sp>
          <p:nvSpPr>
            <p:cNvPr id="15" name="矩形 14"/>
            <p:cNvSpPr/>
            <p:nvPr/>
          </p:nvSpPr>
          <p:spPr>
            <a:xfrm>
              <a:off x="2832714" y="5006488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0017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教师添加的微批注</a:t>
              </a: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391" y="1096637"/>
              <a:ext cx="7905751" cy="3957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圆角矩形标注 19"/>
            <p:cNvSpPr/>
            <p:nvPr/>
          </p:nvSpPr>
          <p:spPr>
            <a:xfrm>
              <a:off x="8168641" y="1656078"/>
              <a:ext cx="3901440" cy="3092818"/>
            </a:xfrm>
            <a:prstGeom prst="wedgeRoundRectCallout">
              <a:avLst>
                <a:gd name="adj1" fmla="val -62597"/>
                <a:gd name="adj2" fmla="val 4449"/>
                <a:gd name="adj3" fmla="val 16667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sz="2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能够让参与协作的不同主体对同一</a:t>
              </a:r>
              <a:r>
                <a:rPr lang="zh-CN" altLang="en-US" sz="2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篇方案</a:t>
              </a:r>
              <a:r>
                <a:rPr lang="zh-CN" altLang="en-US" sz="2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进行协同编辑</a:t>
              </a:r>
              <a:r>
                <a:rPr lang="en-US" altLang="zh-CN" sz="2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 </a:t>
              </a:r>
              <a:r>
                <a:rPr lang="zh-CN" altLang="en-US" sz="2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对方案内容进行群体修订</a:t>
              </a:r>
              <a:r>
                <a:rPr lang="en-US" altLang="zh-CN" sz="2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) </a:t>
              </a:r>
              <a:r>
                <a:rPr lang="zh-CN" altLang="en-US" sz="2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、评论</a:t>
              </a:r>
              <a:r>
                <a:rPr lang="en-US" altLang="zh-CN" sz="2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 </a:t>
              </a:r>
              <a:r>
                <a:rPr lang="zh-CN" altLang="en-US" sz="2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对方案整体进行评论和打分</a:t>
              </a:r>
              <a:r>
                <a:rPr lang="en-US" altLang="zh-CN" sz="2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) </a:t>
              </a:r>
              <a:r>
                <a:rPr lang="zh-CN" altLang="en-US" sz="2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和微</a:t>
              </a:r>
              <a:r>
                <a:rPr lang="zh-CN" altLang="en-US" sz="2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批注</a:t>
              </a:r>
              <a:r>
                <a:rPr lang="en-US" altLang="zh-CN" sz="2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 </a:t>
              </a:r>
              <a:r>
                <a:rPr lang="zh-CN" altLang="en-US" sz="2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针对方案的某个部分提供支持、批判、提问、</a:t>
              </a:r>
              <a:r>
                <a:rPr lang="zh-CN" altLang="en-US" sz="2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解释</a:t>
              </a:r>
              <a:r>
                <a:rPr lang="zh-CN" altLang="en-US" sz="2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、补充</a:t>
              </a:r>
              <a:r>
                <a:rPr lang="zh-CN" altLang="en-US" sz="2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批注）</a:t>
              </a:r>
              <a:endPara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3706" y="2344132"/>
            <a:ext cx="12036375" cy="3951172"/>
            <a:chOff x="33706" y="2344132"/>
            <a:chExt cx="12036375" cy="3951172"/>
          </a:xfrm>
        </p:grpSpPr>
        <p:sp>
          <p:nvSpPr>
            <p:cNvPr id="16" name="矩形 15"/>
            <p:cNvSpPr/>
            <p:nvPr/>
          </p:nvSpPr>
          <p:spPr>
            <a:xfrm>
              <a:off x="2261858" y="5844688"/>
              <a:ext cx="35189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0017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教师协同编辑方案的不同版本</a:t>
              </a:r>
            </a:p>
          </p:txBody>
        </p:sp>
        <p:pic>
          <p:nvPicPr>
            <p:cNvPr id="2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8" t="17186" r="8184" b="22936"/>
            <a:stretch/>
          </p:blipFill>
          <p:spPr bwMode="auto">
            <a:xfrm>
              <a:off x="33706" y="2344132"/>
              <a:ext cx="7834526" cy="3320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圆角矩形标注 20"/>
            <p:cNvSpPr/>
            <p:nvPr/>
          </p:nvSpPr>
          <p:spPr>
            <a:xfrm>
              <a:off x="8168641" y="3779519"/>
              <a:ext cx="3901440" cy="2515785"/>
            </a:xfrm>
            <a:prstGeom prst="wedgeRoundRectCallout">
              <a:avLst>
                <a:gd name="adj1" fmla="val -62597"/>
                <a:gd name="adj2" fmla="val 4449"/>
                <a:gd name="adj3" fmla="val 16667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sz="2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每次对方案的</a:t>
              </a:r>
              <a:r>
                <a:rPr lang="zh-CN" altLang="en-US" sz="2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协同</a:t>
              </a:r>
              <a:r>
                <a:rPr lang="zh-CN" altLang="en-US" sz="2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编辑都会保留相应版本，两份方案版本差异</a:t>
              </a:r>
              <a:r>
                <a:rPr lang="zh-CN" altLang="en-US" sz="2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的部分</a:t>
              </a:r>
              <a:r>
                <a:rPr lang="zh-CN" altLang="en-US" sz="2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还可以直接以修订方式进行对比呈现，进而</a:t>
              </a:r>
              <a:r>
                <a:rPr lang="zh-CN" altLang="en-US" sz="2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有助于</a:t>
              </a:r>
              <a:r>
                <a:rPr lang="zh-CN" altLang="en-US" sz="2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教师反思其教学设计的演化过程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792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00" y="1112519"/>
            <a:ext cx="10138750" cy="562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0" y="68580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127760" y="0"/>
            <a:ext cx="466344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基于学习元的网络协同备课模式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3703320" y="2392680"/>
            <a:ext cx="1158240" cy="853440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标注 7"/>
          <p:cNvSpPr/>
          <p:nvPr/>
        </p:nvSpPr>
        <p:spPr>
          <a:xfrm>
            <a:off x="182880" y="777240"/>
            <a:ext cx="5608320" cy="1493520"/>
          </a:xfrm>
          <a:prstGeom prst="wedgeRoundRectCallout">
            <a:avLst>
              <a:gd name="adj1" fmla="val 28623"/>
              <a:gd name="adj2" fmla="val 6045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协同备课组织者诊断教师教学设计中的共性问题，确定本次协同备课的教研主题，并在线推送学习资源和材料，让教师进行拓展理论学习，并以微批注或评论方式分享各自的阅读心得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861560" y="2392680"/>
            <a:ext cx="1158240" cy="853440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标注 10"/>
          <p:cNvSpPr/>
          <p:nvPr/>
        </p:nvSpPr>
        <p:spPr>
          <a:xfrm>
            <a:off x="1127760" y="777240"/>
            <a:ext cx="5608320" cy="1493520"/>
          </a:xfrm>
          <a:prstGeom prst="wedgeRoundRectCallout">
            <a:avLst>
              <a:gd name="adj1" fmla="val 28623"/>
              <a:gd name="adj2" fmla="val 6045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不仅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要注意提出可操作性的修改建议，同时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需阐明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建议背后的设计依据，从而能够实现不同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教学思想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、教学策略的分享、比较、碰撞和协商，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实现教师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教学设计群体知识的分享和进化。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8260080" y="2392680"/>
            <a:ext cx="1158240" cy="853440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标注 15"/>
          <p:cNvSpPr/>
          <p:nvPr/>
        </p:nvSpPr>
        <p:spPr>
          <a:xfrm>
            <a:off x="4526280" y="777240"/>
            <a:ext cx="5486400" cy="1493520"/>
          </a:xfrm>
          <a:prstGeom prst="wedgeRoundRectCallout">
            <a:avLst>
              <a:gd name="adj1" fmla="val 28623"/>
              <a:gd name="adj2" fmla="val 6045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将其应用在教学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中，教师根据协同教学设计方案进行执教，同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一小组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的教师互相进行教学现场课观摩，在观摩的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上开展评课。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9418320" y="2392680"/>
            <a:ext cx="1158240" cy="853440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标注 17"/>
          <p:cNvSpPr/>
          <p:nvPr/>
        </p:nvSpPr>
        <p:spPr>
          <a:xfrm>
            <a:off x="6385560" y="777240"/>
            <a:ext cx="5074920" cy="1493520"/>
          </a:xfrm>
          <a:prstGeom prst="wedgeRoundRectCallout">
            <a:avLst>
              <a:gd name="adj1" fmla="val 28623"/>
              <a:gd name="adj2" fmla="val 6045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教师参考小组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观摩建议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，反思教学设计预设和生成的差异及原因，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进一步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完善方案，以教学反思的形式提交到学习元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6019800" y="2392680"/>
            <a:ext cx="1158240" cy="853440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7193280" y="2392680"/>
            <a:ext cx="1158240" cy="853440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2545080" y="2392680"/>
            <a:ext cx="1158240" cy="853440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836920" y="50512"/>
            <a:ext cx="2061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3200" b="1" dirty="0" smtClean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环节</a:t>
            </a:r>
            <a:endParaRPr lang="zh-CN" altLang="en-US" sz="3200" b="1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675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cer\AppData\Roaming\Tencent\Users\188024808\QQ\WinTemp\RichOle\0P@EJENZR0SS_~OVABZ181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341120"/>
            <a:ext cx="1064895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0" y="68580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127760" y="0"/>
            <a:ext cx="2823619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支持策略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94360" y="3855720"/>
            <a:ext cx="11414760" cy="2575560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8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16280" y="1386840"/>
            <a:ext cx="10648950" cy="4619625"/>
            <a:chOff x="716280" y="2011680"/>
            <a:chExt cx="10648950" cy="4619625"/>
          </a:xfrm>
        </p:grpSpPr>
        <p:pic>
          <p:nvPicPr>
            <p:cNvPr id="4097" name="Picture 1" descr="C:\Users\acer\AppData\Roaming\Tencent\Users\188024808\QQ\WinTemp\RichOle\}]]$EMO`9KZ_Z_V{A2XAQJ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" y="2011680"/>
              <a:ext cx="10610850" cy="461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3" descr="C:\Users\acer\AppData\Roaming\Tencent\Users\188024808\QQ\WinTemp\RichOle\0P@EJENZR0SS_~OVABZ181O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335"/>
            <a:stretch/>
          </p:blipFill>
          <p:spPr bwMode="auto">
            <a:xfrm>
              <a:off x="716280" y="2042160"/>
              <a:ext cx="1064895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" name="直接连接符 3"/>
          <p:cNvCxnSpPr/>
          <p:nvPr/>
        </p:nvCxnSpPr>
        <p:spPr>
          <a:xfrm>
            <a:off x="0" y="68580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127760" y="0"/>
            <a:ext cx="2823619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支持策略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58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acer\AppData\Roaming\Tencent\Users\188024808\QQ\WinTemp\RichOle\9T0E%DK4`A{FJ7J5K$VX~O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883920"/>
            <a:ext cx="9858375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cer\AppData\Roaming\Tencent\Users\188024808\QQ\WinTemp\RichOle\0P@EJENZR0SS_~OVABZ181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73"/>
          <a:stretch/>
        </p:blipFill>
        <p:spPr bwMode="auto">
          <a:xfrm>
            <a:off x="716280" y="579120"/>
            <a:ext cx="10648950" cy="3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0" y="68580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127760" y="0"/>
            <a:ext cx="2823619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支持策略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34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8580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5" name="Picture 1" descr="C:\Users\acer\AppData\Roaming\Tencent\Users\188024808\QQ\WinTemp\RichOle\5A7WQ47FLG3CC5Q)AA7I4[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2"/>
          <a:stretch/>
        </p:blipFill>
        <p:spPr bwMode="auto">
          <a:xfrm>
            <a:off x="137161" y="685801"/>
            <a:ext cx="5654039" cy="301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370" y="685800"/>
            <a:ext cx="614518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127760" y="0"/>
            <a:ext cx="2823619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模式实施效果分析</a:t>
            </a:r>
          </a:p>
        </p:txBody>
      </p:sp>
      <p:sp>
        <p:nvSpPr>
          <p:cNvPr id="2" name="矩形 1"/>
          <p:cNvSpPr/>
          <p:nvPr/>
        </p:nvSpPr>
        <p:spPr>
          <a:xfrm>
            <a:off x="381000" y="4248150"/>
            <a:ext cx="11445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月这次协同备课内容为例，对教师参与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协同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备课的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689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相关修订、微批注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评论记录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进行编码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和统计分析，发现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38.17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%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的帖子集中在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教师间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信息分享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33.96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%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的帖子集中在教师之间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发现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不一致的地方，相互进行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询问和协商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27.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43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的帖子集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中在教师之间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协同建构新知识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。这说明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本次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网络协同备课教师之间能够积极的分享观点，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能针对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相应的问题进行相互交流，并能通过群体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协同建构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形成一份格式规范、设计完备的教学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设计方案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2960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左右箭头 4"/>
          <p:cNvSpPr/>
          <p:nvPr/>
        </p:nvSpPr>
        <p:spPr>
          <a:xfrm>
            <a:off x="4927057" y="2613265"/>
            <a:ext cx="2116130" cy="1141843"/>
          </a:xfrm>
          <a:prstGeom prst="leftRightArrow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1632313" y="1633552"/>
            <a:ext cx="2817371" cy="2817372"/>
          </a:xfrm>
          <a:prstGeom prst="ellipse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7401741" y="1633552"/>
            <a:ext cx="2817371" cy="2817372"/>
          </a:xfrm>
          <a:prstGeom prst="ellipse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85" y="2065202"/>
            <a:ext cx="2000960" cy="20009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52" y="2065203"/>
            <a:ext cx="2000960" cy="20009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32313" y="547897"/>
            <a:ext cx="2944584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CSCL</a:t>
            </a:r>
            <a:endParaRPr lang="zh-CN" alt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16981" y="549053"/>
            <a:ext cx="2944584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协同知识建构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2313" y="5633704"/>
            <a:ext cx="9311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协同知识</a:t>
            </a:r>
            <a:r>
              <a:rPr lang="zh-CN" altLang="en-US" sz="3200" dirty="0" smtClean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建构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3200" dirty="0" smtClean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CSCL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的主要</a:t>
            </a:r>
            <a:r>
              <a:rPr lang="zh-CN" altLang="en-US" sz="3200" b="1" dirty="0" smtClean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学习方式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3200" b="1" dirty="0" smtClean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32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166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853354"/>
            <a:ext cx="12192000" cy="2004646"/>
          </a:xfrm>
          <a:prstGeom prst="rect">
            <a:avLst/>
          </a:prstGeom>
          <a:solidFill>
            <a:srgbClr val="E2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284626" y="1455371"/>
            <a:ext cx="6096000" cy="13142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0" b="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THANKS!</a:t>
            </a:r>
            <a:endParaRPr lang="zh-CN" altLang="en-US" sz="4000" b="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028" y="5486767"/>
            <a:ext cx="764023" cy="764023"/>
          </a:xfrm>
          <a:prstGeom prst="rect">
            <a:avLst/>
          </a:prstGeom>
        </p:spPr>
      </p:pic>
      <p:grpSp>
        <p:nvGrpSpPr>
          <p:cNvPr id="577" name="组合 576"/>
          <p:cNvGrpSpPr/>
          <p:nvPr/>
        </p:nvGrpSpPr>
        <p:grpSpPr>
          <a:xfrm>
            <a:off x="9393142" y="5228161"/>
            <a:ext cx="2798858" cy="879792"/>
            <a:chOff x="1519936" y="5146956"/>
            <a:chExt cx="2798858" cy="879792"/>
          </a:xfrm>
        </p:grpSpPr>
        <p:sp>
          <p:nvSpPr>
            <p:cNvPr id="14" name="矩形 13"/>
            <p:cNvSpPr/>
            <p:nvPr/>
          </p:nvSpPr>
          <p:spPr>
            <a:xfrm>
              <a:off x="1519936" y="5518917"/>
              <a:ext cx="279885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蒋亚娜 </a:t>
              </a:r>
              <a:r>
                <a:rPr lang="en-US" altLang="zh-CN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201321010342</a:t>
              </a:r>
              <a:endPara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519936" y="5146956"/>
              <a:ext cx="184731" cy="581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400" b="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75" name="矩形 574"/>
          <p:cNvSpPr/>
          <p:nvPr/>
        </p:nvSpPr>
        <p:spPr>
          <a:xfrm>
            <a:off x="1434874" y="0"/>
            <a:ext cx="1343025" cy="685800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76" name="直接连接符 575"/>
          <p:cNvCxnSpPr/>
          <p:nvPr/>
        </p:nvCxnSpPr>
        <p:spPr>
          <a:xfrm>
            <a:off x="0" y="68580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8" name="椭圆 577"/>
          <p:cNvSpPr/>
          <p:nvPr/>
        </p:nvSpPr>
        <p:spPr>
          <a:xfrm>
            <a:off x="8113485" y="1085920"/>
            <a:ext cx="3367315" cy="3367315"/>
          </a:xfrm>
          <a:prstGeom prst="ellipse">
            <a:avLst/>
          </a:prstGeom>
          <a:solidFill>
            <a:srgbClr val="6666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9" name="文本框 578"/>
          <p:cNvSpPr txBox="1"/>
          <p:nvPr/>
        </p:nvSpPr>
        <p:spPr>
          <a:xfrm>
            <a:off x="9081926" y="887743"/>
            <a:ext cx="1430431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3900" b="1" dirty="0" smtClean="0">
                <a:solidFill>
                  <a:schemeClr val="bg1"/>
                </a:solidFill>
              </a:rPr>
              <a:t>!</a:t>
            </a:r>
            <a:endParaRPr lang="zh-CN" altLang="en-US" sz="23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3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8" t="21945" r="42404" b="14445"/>
          <a:stretch/>
        </p:blipFill>
        <p:spPr>
          <a:xfrm flipH="1">
            <a:off x="138184" y="952500"/>
            <a:ext cx="2305050" cy="43624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1952555" y="874059"/>
            <a:ext cx="239445" cy="1438835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1460112" y="696474"/>
            <a:ext cx="492443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zh-CN" altLang="en-US" sz="24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173944" y="1550377"/>
            <a:ext cx="7525545" cy="13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协同知识</a:t>
            </a:r>
            <a:r>
              <a:rPr lang="zh-CN" altLang="en-US" sz="32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建构的 </a:t>
            </a:r>
            <a:r>
              <a:rPr lang="zh-CN" altLang="en-US" sz="6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</a:t>
            </a:r>
            <a:endParaRPr lang="en-US" altLang="zh-CN" sz="54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rgbClr val="E2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469436" y="5481168"/>
            <a:ext cx="2652551" cy="830997"/>
            <a:chOff x="412286" y="5721350"/>
            <a:chExt cx="2652551" cy="830997"/>
          </a:xfrm>
        </p:grpSpPr>
        <p:sp>
          <p:nvSpPr>
            <p:cNvPr id="41" name="文本框 4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 smtClean="0">
                  <a:solidFill>
                    <a:srgbClr val="4D8FB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800" i="1" dirty="0">
                <a:solidFill>
                  <a:srgbClr val="4D8FB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5"/>
            <p:cNvSpPr txBox="1"/>
            <p:nvPr/>
          </p:nvSpPr>
          <p:spPr>
            <a:xfrm>
              <a:off x="1025021" y="5909775"/>
              <a:ext cx="2039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</a:t>
              </a:r>
              <a:endPara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燕尾形 42"/>
          <p:cNvSpPr/>
          <p:nvPr/>
        </p:nvSpPr>
        <p:spPr>
          <a:xfrm>
            <a:off x="2544773" y="5029200"/>
            <a:ext cx="548640" cy="182880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3335239" y="5481168"/>
            <a:ext cx="2639488" cy="885480"/>
            <a:chOff x="412286" y="5721350"/>
            <a:chExt cx="2639488" cy="885480"/>
          </a:xfrm>
        </p:grpSpPr>
        <p:sp>
          <p:nvSpPr>
            <p:cNvPr id="45" name="文本框 10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 smtClean="0">
                  <a:solidFill>
                    <a:srgbClr val="4D8FB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800" i="1" dirty="0">
                <a:solidFill>
                  <a:srgbClr val="4D8FB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11"/>
            <p:cNvSpPr txBox="1"/>
            <p:nvPr/>
          </p:nvSpPr>
          <p:spPr>
            <a:xfrm>
              <a:off x="1011958" y="5775833"/>
              <a:ext cx="2039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原则  理论 </a:t>
              </a:r>
              <a:endPara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特点  过程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201042" y="5481168"/>
            <a:ext cx="2639488" cy="830997"/>
            <a:chOff x="412286" y="5721350"/>
            <a:chExt cx="2639488" cy="830997"/>
          </a:xfrm>
        </p:grpSpPr>
        <p:sp>
          <p:nvSpPr>
            <p:cNvPr id="48" name="文本框 13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 smtClean="0">
                  <a:solidFill>
                    <a:srgbClr val="4D8FB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4800" i="1" dirty="0">
                <a:solidFill>
                  <a:srgbClr val="4D8FB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14"/>
            <p:cNvSpPr txBox="1"/>
            <p:nvPr/>
          </p:nvSpPr>
          <p:spPr>
            <a:xfrm>
              <a:off x="1011958" y="5886867"/>
              <a:ext cx="2039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相关研究</a:t>
              </a:r>
              <a:endPara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066846" y="5481168"/>
            <a:ext cx="2652551" cy="830997"/>
            <a:chOff x="412286" y="5721350"/>
            <a:chExt cx="2652551" cy="830997"/>
          </a:xfrm>
        </p:grpSpPr>
        <p:sp>
          <p:nvSpPr>
            <p:cNvPr id="51" name="文本框 17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 smtClean="0">
                  <a:solidFill>
                    <a:srgbClr val="4D8FB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4800" i="1" dirty="0">
                <a:solidFill>
                  <a:srgbClr val="4D8FB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18"/>
            <p:cNvSpPr txBox="1"/>
            <p:nvPr/>
          </p:nvSpPr>
          <p:spPr>
            <a:xfrm>
              <a:off x="1025021" y="5912993"/>
              <a:ext cx="2039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案例分享</a:t>
              </a:r>
              <a:endPara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燕尾形 52"/>
          <p:cNvSpPr/>
          <p:nvPr/>
        </p:nvSpPr>
        <p:spPr>
          <a:xfrm>
            <a:off x="5500002" y="5029200"/>
            <a:ext cx="548640" cy="182880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4" name="燕尾形 53"/>
          <p:cNvSpPr/>
          <p:nvPr/>
        </p:nvSpPr>
        <p:spPr>
          <a:xfrm>
            <a:off x="8365806" y="5029200"/>
            <a:ext cx="548640" cy="182880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20701" y="4149020"/>
            <a:ext cx="10304350" cy="1512168"/>
          </a:xfrm>
          <a:prstGeom prst="rect">
            <a:avLst/>
          </a:prstGeom>
          <a:noFill/>
          <a:ln>
            <a:solidFill>
              <a:srgbClr val="F67A0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1000"/>
              </a:spcBef>
            </a:pP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知识建构是指学习者在特定的组织中互相协作、共同积极参与特定的有目的性的活动，最终形成一定的观点理解、方法、思想等智慧产品的过程。（谢幼如，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3918857" cy="685800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协同知识建构 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定义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68580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20701" y="2294093"/>
            <a:ext cx="10304350" cy="15121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知识建构分为个体知识建构与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建构。其中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建构是个体与社会或他人之间的互动中建构知识。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Scardamalia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Bereiter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2003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5338" y="1110343"/>
            <a:ext cx="1884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</a:t>
            </a:r>
            <a:endParaRPr lang="zh-CN" altLang="en-US" sz="5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0266" y="1110343"/>
            <a:ext cx="1884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  <a:endParaRPr lang="zh-CN" altLang="en-US" sz="5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2575" y="1110343"/>
            <a:ext cx="1884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8A2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建构</a:t>
            </a:r>
            <a:endParaRPr lang="zh-CN" altLang="en-US" sz="5400" b="1" dirty="0">
              <a:solidFill>
                <a:srgbClr val="F8A2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490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8" t="21945" r="42404" b="14445"/>
          <a:stretch/>
        </p:blipFill>
        <p:spPr>
          <a:xfrm flipH="1">
            <a:off x="2952864" y="917047"/>
            <a:ext cx="2305050" cy="43624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1952555" y="874059"/>
            <a:ext cx="239445" cy="1438835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1460112" y="696474"/>
            <a:ext cx="492443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zh-CN" altLang="en-US" sz="24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877353" y="1550377"/>
            <a:ext cx="7525545" cy="205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协同知识</a:t>
            </a:r>
            <a:r>
              <a:rPr lang="zh-CN" altLang="en-US" sz="32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建构的 </a:t>
            </a:r>
            <a:endParaRPr lang="en-US" altLang="zh-CN" sz="3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6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原则 理论 特点 过程</a:t>
            </a:r>
            <a:endParaRPr lang="en-US" altLang="zh-CN" sz="96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rgbClr val="E2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469436" y="5481168"/>
            <a:ext cx="2652551" cy="830997"/>
            <a:chOff x="412286" y="5721350"/>
            <a:chExt cx="2652551" cy="830997"/>
          </a:xfrm>
        </p:grpSpPr>
        <p:sp>
          <p:nvSpPr>
            <p:cNvPr id="41" name="文本框 4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 smtClean="0">
                  <a:solidFill>
                    <a:srgbClr val="4D8FB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800" i="1" dirty="0">
                <a:solidFill>
                  <a:srgbClr val="4D8FB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5"/>
            <p:cNvSpPr txBox="1"/>
            <p:nvPr/>
          </p:nvSpPr>
          <p:spPr>
            <a:xfrm>
              <a:off x="1025021" y="5909775"/>
              <a:ext cx="2039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</a:t>
              </a:r>
              <a:endPara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燕尾形 42"/>
          <p:cNvSpPr/>
          <p:nvPr/>
        </p:nvSpPr>
        <p:spPr>
          <a:xfrm>
            <a:off x="2544773" y="5029200"/>
            <a:ext cx="548640" cy="182880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3335239" y="5481168"/>
            <a:ext cx="2639488" cy="885480"/>
            <a:chOff x="412286" y="5721350"/>
            <a:chExt cx="2639488" cy="885480"/>
          </a:xfrm>
        </p:grpSpPr>
        <p:sp>
          <p:nvSpPr>
            <p:cNvPr id="45" name="文本框 10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 smtClean="0">
                  <a:solidFill>
                    <a:srgbClr val="4D8FB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800" i="1" dirty="0">
                <a:solidFill>
                  <a:srgbClr val="4D8FB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11"/>
            <p:cNvSpPr txBox="1"/>
            <p:nvPr/>
          </p:nvSpPr>
          <p:spPr>
            <a:xfrm>
              <a:off x="1011958" y="5775833"/>
              <a:ext cx="2039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原则  理论 </a:t>
              </a:r>
              <a:endPara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特点  过程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201042" y="5481168"/>
            <a:ext cx="2639488" cy="830997"/>
            <a:chOff x="412286" y="5721350"/>
            <a:chExt cx="2639488" cy="830997"/>
          </a:xfrm>
        </p:grpSpPr>
        <p:sp>
          <p:nvSpPr>
            <p:cNvPr id="48" name="文本框 13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 smtClean="0">
                  <a:solidFill>
                    <a:srgbClr val="4D8FB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4800" i="1" dirty="0">
                <a:solidFill>
                  <a:srgbClr val="4D8FB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14"/>
            <p:cNvSpPr txBox="1"/>
            <p:nvPr/>
          </p:nvSpPr>
          <p:spPr>
            <a:xfrm>
              <a:off x="1011958" y="5886867"/>
              <a:ext cx="2039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相关研究</a:t>
              </a:r>
              <a:endPara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066846" y="5481168"/>
            <a:ext cx="2652551" cy="830997"/>
            <a:chOff x="412286" y="5721350"/>
            <a:chExt cx="2652551" cy="830997"/>
          </a:xfrm>
        </p:grpSpPr>
        <p:sp>
          <p:nvSpPr>
            <p:cNvPr id="51" name="文本框 17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 smtClean="0">
                  <a:solidFill>
                    <a:srgbClr val="4D8FB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4800" i="1" dirty="0">
                <a:solidFill>
                  <a:srgbClr val="4D8FB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18"/>
            <p:cNvSpPr txBox="1"/>
            <p:nvPr/>
          </p:nvSpPr>
          <p:spPr>
            <a:xfrm>
              <a:off x="1025021" y="5912993"/>
              <a:ext cx="2039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案例分享</a:t>
              </a:r>
              <a:endPara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燕尾形 52"/>
          <p:cNvSpPr/>
          <p:nvPr/>
        </p:nvSpPr>
        <p:spPr>
          <a:xfrm>
            <a:off x="5500002" y="5029200"/>
            <a:ext cx="548640" cy="182880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4" name="燕尾形 53"/>
          <p:cNvSpPr/>
          <p:nvPr/>
        </p:nvSpPr>
        <p:spPr>
          <a:xfrm>
            <a:off x="8365806" y="5029200"/>
            <a:ext cx="548640" cy="182880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735628" y="846723"/>
            <a:ext cx="6171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知识建构的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zh-CN" sz="24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条</a:t>
            </a:r>
            <a:r>
              <a:rPr lang="zh-CN" altLang="zh-CN" sz="2400" b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原则</a:t>
            </a:r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微软雅黑" pitchFamily="34" charset="-122"/>
              </a:rPr>
              <a:t>Scardamalia</a:t>
            </a:r>
            <a:r>
              <a:rPr lang="en-US" altLang="zh-CN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微软雅黑" pitchFamily="34" charset="-122"/>
              </a:rPr>
              <a:t> &amp;Bereiter,1996 </a:t>
            </a:r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32" y="1320481"/>
            <a:ext cx="8501673" cy="536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0"/>
            <a:ext cx="3918857" cy="685800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协同知识建构 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原则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68580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133601" y="1731961"/>
            <a:ext cx="1785256" cy="797879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90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cer\appdata\roaming\360se6\USERDA~1\Temp\D6CA7B~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809" y="1336303"/>
            <a:ext cx="1964191" cy="271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374340" y="951066"/>
            <a:ext cx="3538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社会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建构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主义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3918857" cy="685800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协同知识建构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理论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0" y="68580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cer\appdata\roaming\360se6\USERDA~1\Temp\B2DE9C~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1" t="9580" r="19248" b="34334"/>
          <a:stretch/>
        </p:blipFill>
        <p:spPr bwMode="auto">
          <a:xfrm>
            <a:off x="187787" y="863507"/>
            <a:ext cx="2231757" cy="283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511443" y="4731895"/>
            <a:ext cx="114377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社会置于个体之上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强调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的社会文化来源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关注社会交往对学习的影响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强调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共同体的作用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认为共同体是个体意义存在的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前提或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载体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个体合理性依赖于社会团体而存在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合作或对话的过程看做是教育的核心。</a:t>
            </a:r>
          </a:p>
        </p:txBody>
      </p:sp>
      <p:sp>
        <p:nvSpPr>
          <p:cNvPr id="8" name="矩形 7"/>
          <p:cNvSpPr/>
          <p:nvPr/>
        </p:nvSpPr>
        <p:spPr>
          <a:xfrm>
            <a:off x="6342899" y="1726449"/>
            <a:ext cx="3642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吉尔根 社会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建构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论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2435" y="3688714"/>
            <a:ext cx="2163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维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果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茨基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08142" y="2379032"/>
            <a:ext cx="38768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知识产生于个体的交流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之间而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非个体的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内部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“对话”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是教育过程的核心</a:t>
            </a:r>
          </a:p>
        </p:txBody>
      </p:sp>
      <p:sp>
        <p:nvSpPr>
          <p:cNvPr id="11" name="矩形 10"/>
          <p:cNvSpPr/>
          <p:nvPr/>
        </p:nvSpPr>
        <p:spPr>
          <a:xfrm>
            <a:off x="2374341" y="1544527"/>
            <a:ext cx="32796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知识的建构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性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知识建构的社会性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知识共建的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辩证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性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知识不是个人产物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而是集体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智慧的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结晶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852160" y="951066"/>
            <a:ext cx="0" cy="3229249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34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94468" y="740043"/>
            <a:ext cx="1136025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学习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任务情境性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。在协作知识建构中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学习任务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是具体情境中的任务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不是脱离教学实践而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机械记忆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一些材料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学习过程协商性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。学习者之间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需要不断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协商、质疑和反思。在协作建构过程的各个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要素或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环节上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都存在着大量的意义协商过程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学习环境协作性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。学习者的知识建构过程需要一定的环境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来支持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这个环境不但能够为学习者提供一些认知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工具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同时还为学习者之间的交流协作提供平台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学习结果生成性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。在协作知识建构中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知识意义的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生成并不是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事先确定好的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而是在协作小组的不断协商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讨论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中生成的。由于现象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事物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的多样性、情境的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特殊性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、个体先前经验的独特性等原因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这些多元的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观点对于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丰富现象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事物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的意义非常有益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同时也决定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了学习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结果不是一蹴而就的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而是在活动中不断地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生成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b="1" dirty="0" smtClean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3918857" cy="685800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协同知识建构 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68580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 descr="c:\users\acer\appdata\roaming\360se6\USERDA~1\Temp\743044~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3" t="18951" r="11246" b="17378"/>
          <a:stretch>
            <a:fillRect/>
          </a:stretch>
        </p:blipFill>
        <p:spPr bwMode="auto">
          <a:xfrm>
            <a:off x="6797040" y="5532815"/>
            <a:ext cx="1059997" cy="120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c:\users\acer\appdata\roaming\360se6\USERDA~1\Temp\416915~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6" t="24380" r="20313" b="27190"/>
          <a:stretch>
            <a:fillRect/>
          </a:stretch>
        </p:blipFill>
        <p:spPr bwMode="auto">
          <a:xfrm>
            <a:off x="9507546" y="5730826"/>
            <a:ext cx="2147179" cy="100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c:\users\acer\appdata\roaming\360se6\USERDA~1\Temp\U_2762~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2" t="10619" r="8812"/>
          <a:stretch/>
        </p:blipFill>
        <p:spPr bwMode="auto">
          <a:xfrm>
            <a:off x="758862" y="5610816"/>
            <a:ext cx="1427261" cy="1228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我的工作室\Design\materials\3D小白人\团队开会3D小人高清图片_zcool.com.c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8" r="16649"/>
          <a:stretch/>
        </p:blipFill>
        <p:spPr bwMode="auto">
          <a:xfrm>
            <a:off x="3743636" y="5610816"/>
            <a:ext cx="1442252" cy="120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42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8379" y="969585"/>
            <a:ext cx="1151524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共享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学习者通过陈述个人观点达到知识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共享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的目的。这些观点包括对讨论主题的描述、提出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、个人看法等。</a:t>
            </a:r>
          </a:p>
          <a:p>
            <a:pPr marL="457200" indent="-457200">
              <a:buFont typeface="+mj-lt"/>
              <a:buAutoNum type="arabicPeriod"/>
            </a:pPr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论证</a:t>
            </a:r>
            <a:r>
              <a:rPr lang="en-US" altLang="zh-CN" sz="2400" b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质疑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学习者通过比较信息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分析观点之间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的差异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和矛盾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识别有争论之处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提出并回答问题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从而对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观点进行论证。同时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学习者可以进一步阐述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自己原有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的观点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在讨论中纠正、完善个人观点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协商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学习者在论证基础上进行协商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形成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更为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完善的小组观点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也就是协作知识。</a:t>
            </a:r>
          </a:p>
          <a:p>
            <a:pPr marL="457200" indent="-457200">
              <a:buFont typeface="+mj-lt"/>
              <a:buAutoNum type="arabicPeriod"/>
            </a:pPr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创作</a:t>
            </a:r>
            <a:r>
              <a:rPr lang="en-US" altLang="zh-CN" sz="2400" b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综合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学习者在协作知识的基础上选取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适当的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形式把知识表现出来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创作出作品。</a:t>
            </a:r>
          </a:p>
          <a:p>
            <a:pPr marL="457200" indent="-457200">
              <a:buFont typeface="+mj-lt"/>
              <a:buAutoNum type="arabicPeriod"/>
            </a:pPr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反思</a:t>
            </a:r>
            <a:r>
              <a:rPr lang="en-US" altLang="zh-CN" sz="2400" b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实践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教师和学生对协作知识建构过程和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结果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进行反思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发现存在的问题并及时加以纠正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3918857" cy="685800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协同知识建构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过程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68580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acer\appdata\roaming\360se6\USERDA~1\Temp\P20130~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7" t="14913" r="29733" b="10526"/>
          <a:stretch/>
        </p:blipFill>
        <p:spPr bwMode="auto">
          <a:xfrm>
            <a:off x="3567952" y="4079914"/>
            <a:ext cx="2937408" cy="265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05360" y="4262794"/>
            <a:ext cx="19354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反思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创作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综合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协商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论证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质疑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共享</a:t>
            </a:r>
          </a:p>
        </p:txBody>
      </p:sp>
    </p:spTree>
    <p:extLst>
      <p:ext uri="{BB962C8B-B14F-4D97-AF65-F5344CB8AC3E}">
        <p14:creationId xmlns:p14="http://schemas.microsoft.com/office/powerpoint/2010/main" val="138255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2729</Words>
  <Application>Microsoft Office PowerPoint</Application>
  <PresentationFormat>自定义</PresentationFormat>
  <Paragraphs>261</Paragraphs>
  <Slides>27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从协同知识建构的视角研究网络教研现状</vt:lpstr>
      <vt:lpstr>实现教师间知识协同建构和支持多形态教研活动开展： 协同编辑和学习元学习活动、资源与工具</vt:lpstr>
      <vt:lpstr>协同编辑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陈志磊</dc:creator>
  <cp:lastModifiedBy>Yana Jiang</cp:lastModifiedBy>
  <cp:revision>99</cp:revision>
  <dcterms:created xsi:type="dcterms:W3CDTF">2013-07-01T03:05:36Z</dcterms:created>
  <dcterms:modified xsi:type="dcterms:W3CDTF">2014-10-31T14:58:44Z</dcterms:modified>
</cp:coreProperties>
</file>