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65" r:id="rId6"/>
    <p:sldId id="259" r:id="rId7"/>
    <p:sldId id="264" r:id="rId8"/>
    <p:sldId id="261" r:id="rId9"/>
    <p:sldId id="271" r:id="rId10"/>
    <p:sldId id="266" r:id="rId11"/>
    <p:sldId id="270" r:id="rId12"/>
    <p:sldId id="267" r:id="rId13"/>
    <p:sldId id="269" r:id="rId14"/>
    <p:sldId id="262" r:id="rId15"/>
    <p:sldId id="263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147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grpSp>
        <p:nvGrpSpPr>
          <p:cNvPr id="2" name="组合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任意多边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任意多边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任意多边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8757912-104C-4EC5-81CF-EC90B4970366}" type="datetimeFigureOut">
              <a:rPr lang="zh-CN" altLang="en-US" smtClean="0"/>
              <a:t>2014/9/28</a:t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E48A499-BC9B-44BE-937D-D785FB569E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757912-104C-4EC5-81CF-EC90B4970366}" type="datetimeFigureOut">
              <a:rPr lang="zh-CN" altLang="en-US" smtClean="0"/>
              <a:t>2014/9/28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48A499-BC9B-44BE-937D-D785FB569E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757912-104C-4EC5-81CF-EC90B4970366}" type="datetimeFigureOut">
              <a:rPr lang="zh-CN" altLang="en-US" smtClean="0"/>
              <a:t>2014/9/28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48A499-BC9B-44BE-937D-D785FB569E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757912-104C-4EC5-81CF-EC90B4970366}" type="datetimeFigureOut">
              <a:rPr lang="zh-CN" altLang="en-US" smtClean="0"/>
              <a:t>2014/9/28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48A499-BC9B-44BE-937D-D785FB569EA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757912-104C-4EC5-81CF-EC90B4970366}" type="datetimeFigureOut">
              <a:rPr lang="zh-CN" altLang="en-US" smtClean="0"/>
              <a:t>2014/9/28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48A499-BC9B-44BE-937D-D785FB569EA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燕尾形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燕尾形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757912-104C-4EC5-81CF-EC90B4970366}" type="datetimeFigureOut">
              <a:rPr lang="zh-CN" altLang="en-US" smtClean="0"/>
              <a:t>2014/9/28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48A499-BC9B-44BE-937D-D785FB569EA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757912-104C-4EC5-81CF-EC90B4970366}" type="datetimeFigureOut">
              <a:rPr lang="zh-CN" altLang="en-US" smtClean="0"/>
              <a:t>2014/9/28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48A499-BC9B-44BE-937D-D785FB569E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757912-104C-4EC5-81CF-EC90B4970366}" type="datetimeFigureOut">
              <a:rPr lang="zh-CN" altLang="en-US" smtClean="0"/>
              <a:t>2014/9/28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48A499-BC9B-44BE-937D-D785FB569EA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757912-104C-4EC5-81CF-EC90B4970366}" type="datetimeFigureOut">
              <a:rPr lang="zh-CN" altLang="en-US" smtClean="0"/>
              <a:t>2014/9/28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48A499-BC9B-44BE-937D-D785FB569E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8757912-104C-4EC5-81CF-EC90B4970366}" type="datetimeFigureOut">
              <a:rPr lang="zh-CN" altLang="en-US" smtClean="0"/>
              <a:t>2014/9/28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48A499-BC9B-44BE-937D-D785FB569E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8757912-104C-4EC5-81CF-EC90B4970366}" type="datetimeFigureOut">
              <a:rPr lang="zh-CN" altLang="en-US" smtClean="0"/>
              <a:t>2014/9/28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E48A499-BC9B-44BE-937D-D785FB569EA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任意多边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燕尾形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燕尾形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任意多边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8757912-104C-4EC5-81CF-EC90B4970366}" type="datetimeFigureOut">
              <a:rPr lang="zh-CN" altLang="en-US" smtClean="0"/>
              <a:t>2014/9/28</a:t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E48A499-BC9B-44BE-937D-D785FB569E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67544" y="1052736"/>
            <a:ext cx="7772400" cy="1829761"/>
          </a:xfrm>
        </p:spPr>
        <p:txBody>
          <a:bodyPr>
            <a:noAutofit/>
          </a:bodyPr>
          <a:lstStyle/>
          <a:p>
            <a:r>
              <a:rPr lang="en-US" altLang="zh-CN" sz="3000" dirty="0"/>
              <a:t>Using ubiquitous games in an English listening and speaking course: Impact on learning outcomes and motivation</a:t>
            </a:r>
            <a:endParaRPr lang="zh-CN" altLang="en-US" sz="3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83568" y="3356992"/>
            <a:ext cx="7772400" cy="1199704"/>
          </a:xfrm>
        </p:spPr>
        <p:txBody>
          <a:bodyPr>
            <a:normAutofit/>
          </a:bodyPr>
          <a:lstStyle/>
          <a:p>
            <a:r>
              <a:rPr lang="en-US" altLang="zh-CN" sz="2000" dirty="0" err="1"/>
              <a:t>Tsung</a:t>
            </a:r>
            <a:r>
              <a:rPr lang="en-US" altLang="zh-CN" sz="2000" dirty="0"/>
              <a:t>-Yu Liu </a:t>
            </a:r>
            <a:r>
              <a:rPr lang="en-US" altLang="zh-CN" sz="2000" dirty="0" smtClean="0"/>
              <a:t>,Yu-Ling </a:t>
            </a:r>
            <a:r>
              <a:rPr lang="en-US" altLang="zh-CN" sz="2000" dirty="0"/>
              <a:t>Chu </a:t>
            </a:r>
            <a:endParaRPr lang="en-US" altLang="zh-CN" sz="2000" dirty="0" smtClean="0"/>
          </a:p>
          <a:p>
            <a:r>
              <a:rPr lang="en-US" altLang="zh-CN" sz="2000" dirty="0" smtClean="0"/>
              <a:t>Computers </a:t>
            </a:r>
            <a:r>
              <a:rPr lang="en-US" altLang="zh-CN" sz="2000" dirty="0"/>
              <a:t>&amp; Education 55 (2010) 630e643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993107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 descr="C:\Users\acer\AppData\Roaming\Tencent\Users\188024808\QQ\WinTemp\RichOle\E@Q_((1RHJK%RJI0I}S56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39223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标题 2"/>
          <p:cNvSpPr txBox="1">
            <a:spLocks/>
          </p:cNvSpPr>
          <p:nvPr/>
        </p:nvSpPr>
        <p:spPr>
          <a:xfrm>
            <a:off x="609600" y="269032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altLang="zh-CN" sz="3200" dirty="0" smtClean="0">
                <a:solidFill>
                  <a:schemeClr val="tx1"/>
                </a:solidFill>
              </a:rPr>
              <a:t>c. </a:t>
            </a:r>
            <a:r>
              <a:rPr lang="zh-CN" altLang="en-US" sz="3200" dirty="0" smtClean="0">
                <a:solidFill>
                  <a:schemeClr val="tx1"/>
                </a:solidFill>
              </a:rPr>
              <a:t>研究方法与结果</a:t>
            </a:r>
            <a:r>
              <a:rPr lang="en-US" altLang="zh-CN" sz="3200" dirty="0" smtClean="0">
                <a:solidFill>
                  <a:schemeClr val="tx1"/>
                </a:solidFill>
              </a:rPr>
              <a:t>: </a:t>
            </a:r>
            <a:r>
              <a:rPr lang="zh-CN" altLang="en-US" sz="2400" dirty="0" smtClean="0">
                <a:solidFill>
                  <a:srgbClr val="C00000"/>
                </a:solidFill>
              </a:rPr>
              <a:t>研究设计</a:t>
            </a:r>
            <a:r>
              <a:rPr lang="zh-CN" altLang="en-US" sz="2400" dirty="0" smtClean="0">
                <a:solidFill>
                  <a:schemeClr val="tx1"/>
                </a:solidFill>
              </a:rPr>
              <a:t>、评量方法、研究结果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4930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标题 2"/>
          <p:cNvSpPr txBox="1">
            <a:spLocks/>
          </p:cNvSpPr>
          <p:nvPr/>
        </p:nvSpPr>
        <p:spPr>
          <a:xfrm>
            <a:off x="609600" y="269032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altLang="zh-CN" sz="3200" dirty="0" smtClean="0">
                <a:solidFill>
                  <a:schemeClr val="tx1"/>
                </a:solidFill>
              </a:rPr>
              <a:t>c. </a:t>
            </a:r>
            <a:r>
              <a:rPr lang="zh-CN" altLang="en-US" sz="3200" dirty="0" smtClean="0">
                <a:solidFill>
                  <a:schemeClr val="tx1"/>
                </a:solidFill>
              </a:rPr>
              <a:t>研究方法与结果</a:t>
            </a:r>
            <a:r>
              <a:rPr lang="en-US" altLang="zh-CN" sz="3200" dirty="0" smtClean="0">
                <a:solidFill>
                  <a:schemeClr val="tx1"/>
                </a:solidFill>
              </a:rPr>
              <a:t>: </a:t>
            </a:r>
            <a:r>
              <a:rPr lang="zh-CN" altLang="en-US" sz="2400" dirty="0" smtClean="0">
                <a:solidFill>
                  <a:srgbClr val="C00000"/>
                </a:solidFill>
              </a:rPr>
              <a:t>研究设计</a:t>
            </a:r>
            <a:r>
              <a:rPr lang="zh-CN" altLang="en-US" sz="2400" dirty="0" smtClean="0">
                <a:solidFill>
                  <a:schemeClr val="tx1"/>
                </a:solidFill>
              </a:rPr>
              <a:t>、评量方法、研究结果</a:t>
            </a:r>
            <a:endParaRPr lang="zh-CN" altLang="en-US" sz="2400" dirty="0"/>
          </a:p>
        </p:txBody>
      </p:sp>
      <p:pic>
        <p:nvPicPr>
          <p:cNvPr id="6" name="Picture 1" descr="C:\Users\acer\AppData\Roaming\Tencent\Users\188024808\QQ\WinTemp\RichOle\C}@_$GEF2YARBN$9Y{_Y)%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50" y="1263009"/>
            <a:ext cx="9176650" cy="483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736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>
                <a:solidFill>
                  <a:schemeClr val="tx1"/>
                </a:solidFill>
              </a:rPr>
              <a:t>c. </a:t>
            </a:r>
            <a:r>
              <a:rPr lang="zh-CN" altLang="en-US" sz="3200" dirty="0">
                <a:solidFill>
                  <a:schemeClr val="tx1"/>
                </a:solidFill>
              </a:rPr>
              <a:t>研究方法与结果</a:t>
            </a:r>
            <a:r>
              <a:rPr lang="en-US" altLang="zh-CN" sz="3200" dirty="0">
                <a:solidFill>
                  <a:schemeClr val="tx1"/>
                </a:solidFill>
              </a:rPr>
              <a:t>: </a:t>
            </a:r>
            <a:r>
              <a:rPr lang="zh-CN" altLang="en-US" sz="2400" dirty="0" smtClean="0">
                <a:solidFill>
                  <a:schemeClr val="tx1"/>
                </a:solidFill>
              </a:rPr>
              <a:t>研究</a:t>
            </a:r>
            <a:r>
              <a:rPr lang="zh-CN" altLang="en-US" sz="2400" dirty="0">
                <a:solidFill>
                  <a:schemeClr val="tx1"/>
                </a:solidFill>
              </a:rPr>
              <a:t>设计、评量方法、</a:t>
            </a:r>
            <a:r>
              <a:rPr lang="zh-CN" altLang="en-US" sz="2400" dirty="0">
                <a:solidFill>
                  <a:srgbClr val="C00000"/>
                </a:solidFill>
              </a:rPr>
              <a:t>研究结果</a:t>
            </a:r>
          </a:p>
        </p:txBody>
      </p:sp>
      <p:pic>
        <p:nvPicPr>
          <p:cNvPr id="1027" name="Picture 3" descr="C:\Users\acer\AppData\Roaming\Tencent\Users\188024808\QQ\WinTemp\RichOle\%]M%3$MOHF1VOOGL35U2]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58" y="1340768"/>
            <a:ext cx="8928992" cy="159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235910" y="1034152"/>
            <a:ext cx="2319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Learning outcomes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35910" y="3068960"/>
            <a:ext cx="2425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Learning motivation</a:t>
            </a:r>
            <a:endParaRPr lang="zh-CN" altLang="en-US" dirty="0"/>
          </a:p>
        </p:txBody>
      </p:sp>
      <p:sp>
        <p:nvSpPr>
          <p:cNvPr id="5" name="AutoShape 1" descr="C:\Users\acer\AppData\Roaming\Tencent\Users\188024808\QQ\WinTemp\RichOle\|F`IN~MIQCI4$GA}I9$0D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AutoShape 2" descr="C:\Users\acer\AppData\Roaming\Tencent\Users\188024808\QQ\WinTemp\RichOle\|F`IN~MIQCI4$GA}I9$0D.jpg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AutoShape 3" descr="C:\Users\acer\AppData\Roaming\Tencent\Users\188024808\QQ\WinTemp\RichOle\|F`IN~MIQCI4$GA}I9$0D.jpg"/>
          <p:cNvSpPr>
            <a:spLocks noChangeAspect="1" noChangeArrowheads="1"/>
          </p:cNvSpPr>
          <p:nvPr/>
        </p:nvSpPr>
        <p:spPr bwMode="auto">
          <a:xfrm>
            <a:off x="304800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AutoShape 4" descr="C:\Users\acer\AppData\Roaming\Tencent\Users\188024808\QQ\WinTemp\RichOle\|F`IN~MIQCI4$GA}I9$0D.jpg"/>
          <p:cNvSpPr>
            <a:spLocks noChangeAspect="1" noChangeArrowheads="1"/>
          </p:cNvSpPr>
          <p:nvPr/>
        </p:nvSpPr>
        <p:spPr bwMode="auto">
          <a:xfrm>
            <a:off x="457200" y="457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4101" name="Picture 5" descr="C:\Users\acer\AppData\Roaming\Tencent\Users\188024808\QQ\WinTemp\RichOle\13YB0_O%`6D](JJ2`8PHB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5" y="3384636"/>
            <a:ext cx="8866584" cy="349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502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>
                <a:solidFill>
                  <a:schemeClr val="tx1"/>
                </a:solidFill>
              </a:rPr>
              <a:t>c. </a:t>
            </a:r>
            <a:r>
              <a:rPr lang="zh-CN" altLang="en-US" sz="3200" dirty="0">
                <a:solidFill>
                  <a:schemeClr val="tx1"/>
                </a:solidFill>
              </a:rPr>
              <a:t>研究方法与结果</a:t>
            </a:r>
            <a:r>
              <a:rPr lang="en-US" altLang="zh-CN" sz="3200" dirty="0">
                <a:solidFill>
                  <a:schemeClr val="tx1"/>
                </a:solidFill>
              </a:rPr>
              <a:t>: </a:t>
            </a:r>
            <a:r>
              <a:rPr lang="zh-CN" altLang="en-US" sz="2400" dirty="0" smtClean="0">
                <a:solidFill>
                  <a:schemeClr val="tx1"/>
                </a:solidFill>
              </a:rPr>
              <a:t>研究</a:t>
            </a:r>
            <a:r>
              <a:rPr lang="zh-CN" altLang="en-US" sz="2400" dirty="0">
                <a:solidFill>
                  <a:schemeClr val="tx1"/>
                </a:solidFill>
              </a:rPr>
              <a:t>设计、评量方法、</a:t>
            </a:r>
            <a:r>
              <a:rPr lang="zh-CN" altLang="en-US" sz="2400" dirty="0">
                <a:solidFill>
                  <a:srgbClr val="C00000"/>
                </a:solidFill>
              </a:rPr>
              <a:t>研究结果</a:t>
            </a:r>
          </a:p>
        </p:txBody>
      </p:sp>
      <p:sp>
        <p:nvSpPr>
          <p:cNvPr id="4" name="矩形 3"/>
          <p:cNvSpPr/>
          <p:nvPr/>
        </p:nvSpPr>
        <p:spPr>
          <a:xfrm>
            <a:off x="235910" y="1275043"/>
            <a:ext cx="3821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Learning </a:t>
            </a:r>
            <a:r>
              <a:rPr lang="en-US" altLang="zh-CN" dirty="0" smtClean="0"/>
              <a:t>outcomes &amp; motivation</a:t>
            </a:r>
            <a:endParaRPr lang="zh-CN" altLang="en-US" dirty="0"/>
          </a:p>
        </p:txBody>
      </p:sp>
      <p:sp>
        <p:nvSpPr>
          <p:cNvPr id="5" name="AutoShape 1" descr="C:\Users\acer\AppData\Roaming\Tencent\Users\188024808\QQ\WinTemp\RichOle\|F`IN~MIQCI4$GA}I9$0D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AutoShape 2" descr="C:\Users\acer\AppData\Roaming\Tencent\Users\188024808\QQ\WinTemp\RichOle\|F`IN~MIQCI4$GA}I9$0D.jpg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AutoShape 3" descr="C:\Users\acer\AppData\Roaming\Tencent\Users\188024808\QQ\WinTemp\RichOle\|F`IN~MIQCI4$GA}I9$0D.jpg"/>
          <p:cNvSpPr>
            <a:spLocks noChangeAspect="1" noChangeArrowheads="1"/>
          </p:cNvSpPr>
          <p:nvPr/>
        </p:nvSpPr>
        <p:spPr bwMode="auto">
          <a:xfrm>
            <a:off x="304800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AutoShape 4" descr="C:\Users\acer\AppData\Roaming\Tencent\Users\188024808\QQ\WinTemp\RichOle\|F`IN~MIQCI4$GA}I9$0D.jpg"/>
          <p:cNvSpPr>
            <a:spLocks noChangeAspect="1" noChangeArrowheads="1"/>
          </p:cNvSpPr>
          <p:nvPr/>
        </p:nvSpPr>
        <p:spPr bwMode="auto">
          <a:xfrm>
            <a:off x="457200" y="457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6145" name="Picture 1" descr="C:\Users\acer\AppData\Roaming\Tencent\Users\188024808\QQ\WinTemp\RichOle\5S%MPSZ%}OFB~EM4JG4CAQ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3" y="1923115"/>
            <a:ext cx="9144000" cy="146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398794" y="3789040"/>
            <a:ext cx="856569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using ubiquitous games in learning could achieve a better learning performance </a:t>
            </a:r>
            <a:r>
              <a:rPr lang="en-US" altLang="zh-CN" dirty="0" smtClean="0"/>
              <a:t>and motivation </a:t>
            </a:r>
            <a:r>
              <a:rPr lang="en-US" altLang="zh-CN" dirty="0"/>
              <a:t>than non-gaming learning. Most of the students in experimental group stated that they were afraid of talking with </a:t>
            </a:r>
            <a:r>
              <a:rPr lang="en-US" altLang="zh-CN" dirty="0" smtClean="0"/>
              <a:t>English teachers </a:t>
            </a:r>
            <a:r>
              <a:rPr lang="en-US" altLang="zh-CN" dirty="0"/>
              <a:t>but were not at all afraid of talking to the VLT. Even if they made a mistake, the VLT only told them the correct sentence </a:t>
            </a:r>
            <a:r>
              <a:rPr lang="en-US" altLang="zh-CN" dirty="0" smtClean="0"/>
              <a:t>without laughing </a:t>
            </a:r>
            <a:r>
              <a:rPr lang="en-US" altLang="zh-CN" dirty="0"/>
              <a:t>at them openly. Therefore, they felt satisfied with their achievement in the ubiquitous games.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19061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200" dirty="0">
                <a:solidFill>
                  <a:schemeClr val="tx1"/>
                </a:solidFill>
              </a:rPr>
              <a:t>d. </a:t>
            </a:r>
            <a:r>
              <a:rPr lang="zh-CN" altLang="en-US" sz="3200" dirty="0">
                <a:solidFill>
                  <a:schemeClr val="tx1"/>
                </a:solidFill>
              </a:rPr>
              <a:t>讨论与建议</a:t>
            </a:r>
            <a:r>
              <a:rPr lang="en-US" altLang="zh-CN" sz="3200" dirty="0">
                <a:solidFill>
                  <a:schemeClr val="tx1"/>
                </a:solidFill>
              </a:rPr>
              <a:t>:  </a:t>
            </a:r>
            <a:r>
              <a:rPr lang="zh-CN" altLang="en-US" sz="3200" dirty="0">
                <a:solidFill>
                  <a:schemeClr val="tx1"/>
                </a:solidFill>
              </a:rPr>
              <a:t>研究发现之贡献与</a:t>
            </a:r>
            <a:r>
              <a:rPr lang="zh-CN" altLang="en-US" sz="3200" dirty="0" smtClean="0">
                <a:solidFill>
                  <a:schemeClr val="tx1"/>
                </a:solidFill>
              </a:rPr>
              <a:t>启示</a:t>
            </a:r>
            <a:endParaRPr lang="zh-CN" altLang="en-US" sz="3200" dirty="0"/>
          </a:p>
        </p:txBody>
      </p:sp>
      <p:sp>
        <p:nvSpPr>
          <p:cNvPr id="4" name="矩形 3"/>
          <p:cNvSpPr/>
          <p:nvPr/>
        </p:nvSpPr>
        <p:spPr>
          <a:xfrm>
            <a:off x="251520" y="908720"/>
            <a:ext cx="8676456" cy="5909310"/>
          </a:xfrm>
          <a:prstGeom prst="rect">
            <a:avLst/>
          </a:prstGeom>
          <a:solidFill>
            <a:srgbClr val="FFFFFF">
              <a:alpha val="76863"/>
            </a:srgbClr>
          </a:solidFill>
        </p:spPr>
        <p:txBody>
          <a:bodyPr wrap="square">
            <a:spAutoFit/>
          </a:bodyPr>
          <a:lstStyle/>
          <a:p>
            <a:r>
              <a:rPr lang="en-US" altLang="zh-CN" dirty="0" smtClean="0"/>
              <a:t>SPSS ,significance </a:t>
            </a:r>
            <a:r>
              <a:rPr lang="en-US" altLang="zh-CN" dirty="0"/>
              <a:t>level was set at p &lt; 0.05 for all statistical analysis, as is standard practice.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The </a:t>
            </a:r>
            <a:r>
              <a:rPr lang="en-US" altLang="zh-CN" dirty="0"/>
              <a:t>learning performance was taken from the experimental and control group students' test scores. This study adopted </a:t>
            </a:r>
            <a:r>
              <a:rPr lang="en-US" altLang="zh-CN" b="1" dirty="0"/>
              <a:t>Cronbach's</a:t>
            </a:r>
          </a:p>
          <a:p>
            <a:r>
              <a:rPr lang="en-US" altLang="zh-CN" b="1" dirty="0"/>
              <a:t>a coefficient</a:t>
            </a:r>
            <a:r>
              <a:rPr lang="en-US" altLang="zh-CN" dirty="0"/>
              <a:t> in order to evaluate the internal consistency reliability of the tests. </a:t>
            </a:r>
            <a:r>
              <a:rPr lang="en-US" altLang="zh-CN" dirty="0" smtClean="0"/>
              <a:t>0.7 </a:t>
            </a:r>
            <a:r>
              <a:rPr lang="en-US" altLang="zh-CN" dirty="0"/>
              <a:t>is an acceptable minimum reliability coefficient. We conducted ANCOVA with a pre-test as a covariate </a:t>
            </a:r>
            <a:r>
              <a:rPr lang="en-US" altLang="zh-CN" dirty="0" smtClean="0"/>
              <a:t>to investigate </a:t>
            </a:r>
            <a:r>
              <a:rPr lang="en-US" altLang="zh-CN" dirty="0"/>
              <a:t>the outcomes of students in different groups.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The </a:t>
            </a:r>
            <a:r>
              <a:rPr lang="en-US" altLang="zh-CN" dirty="0"/>
              <a:t>learning motivation and learner satisfaction of the statistical results of the questionnaire were obtained using </a:t>
            </a:r>
            <a:r>
              <a:rPr lang="en-US" altLang="zh-CN" b="1" dirty="0"/>
              <a:t>a one-way </a:t>
            </a:r>
            <a:r>
              <a:rPr lang="en-US" altLang="zh-CN" b="1" dirty="0" err="1" smtClean="0"/>
              <a:t>ANOVA</a:t>
            </a:r>
            <a:r>
              <a:rPr lang="en-US" altLang="zh-CN" dirty="0" err="1" smtClean="0"/>
              <a:t>.Descriptive</a:t>
            </a:r>
            <a:r>
              <a:rPr lang="en-US" altLang="zh-CN" dirty="0" smtClean="0"/>
              <a:t> statistics.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The </a:t>
            </a:r>
            <a:r>
              <a:rPr lang="en-US" altLang="zh-CN" dirty="0"/>
              <a:t>qualitative data included the responses from the audio records obtained form an in-depth interview. Analytic procedures </a:t>
            </a:r>
            <a:r>
              <a:rPr lang="en-US" altLang="zh-CN" b="1" dirty="0" smtClean="0">
                <a:solidFill>
                  <a:srgbClr val="C00000"/>
                </a:solidFill>
              </a:rPr>
              <a:t>organizing</a:t>
            </a:r>
            <a:endParaRPr lang="en-US" altLang="zh-CN" b="1" dirty="0">
              <a:solidFill>
                <a:srgbClr val="C00000"/>
              </a:solidFill>
            </a:endParaRPr>
          </a:p>
          <a:p>
            <a:r>
              <a:rPr lang="en-US" altLang="zh-CN" b="1" dirty="0">
                <a:solidFill>
                  <a:srgbClr val="C00000"/>
                </a:solidFill>
              </a:rPr>
              <a:t>the data; generating categories, themes, and patterns; testing the emergent hypotheses against the data; searching for alternative</a:t>
            </a:r>
          </a:p>
          <a:p>
            <a:r>
              <a:rPr lang="en-US" altLang="zh-CN" b="1" dirty="0">
                <a:solidFill>
                  <a:srgbClr val="C00000"/>
                </a:solidFill>
              </a:rPr>
              <a:t>explanations for the data; </a:t>
            </a:r>
            <a:r>
              <a:rPr lang="en-US" altLang="zh-CN" b="1" dirty="0">
                <a:solidFill>
                  <a:srgbClr val="C00000"/>
                </a:solidFill>
              </a:rPr>
              <a:t>and writing the report </a:t>
            </a:r>
            <a:r>
              <a:rPr lang="en-US" altLang="zh-CN" dirty="0"/>
              <a:t>(proposed by Marshall &amp; </a:t>
            </a:r>
            <a:r>
              <a:rPr lang="en-US" altLang="zh-CN" dirty="0" err="1"/>
              <a:t>Rossman</a:t>
            </a:r>
            <a:r>
              <a:rPr lang="en-US" altLang="zh-CN" dirty="0"/>
              <a:t> (</a:t>
            </a:r>
            <a:r>
              <a:rPr lang="en-US" altLang="zh-CN" dirty="0" smtClean="0"/>
              <a:t>1989</a:t>
            </a:r>
            <a:r>
              <a:rPr lang="en-US" altLang="zh-CN" dirty="0"/>
              <a:t>)</a:t>
            </a:r>
            <a:r>
              <a:rPr lang="en-US" altLang="zh-CN" dirty="0" smtClean="0"/>
              <a:t>)were </a:t>
            </a:r>
            <a:r>
              <a:rPr lang="en-US" altLang="zh-CN" dirty="0"/>
              <a:t>adopted to analyze the qualitative data</a:t>
            </a:r>
          </a:p>
          <a:p>
            <a:r>
              <a:rPr lang="en-US" altLang="zh-CN" dirty="0"/>
              <a:t>obtained in this study.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71196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zh-CN" altLang="en-US" sz="2000" dirty="0"/>
              <a:t>泛在学习理论研究综述</a:t>
            </a:r>
            <a:r>
              <a:rPr lang="en-US" altLang="zh-CN" sz="2000" dirty="0"/>
              <a:t>,</a:t>
            </a:r>
            <a:r>
              <a:rPr lang="zh-CN" altLang="en-US" sz="2000" dirty="0"/>
              <a:t>潘基鑫</a:t>
            </a:r>
            <a:r>
              <a:rPr lang="en-US" altLang="zh-CN" sz="2000" dirty="0"/>
              <a:t>,</a:t>
            </a:r>
            <a:r>
              <a:rPr lang="zh-CN" altLang="en-US" sz="2000" dirty="0"/>
              <a:t>中国远程</a:t>
            </a:r>
            <a:r>
              <a:rPr lang="zh-CN" altLang="en-US" sz="2000" dirty="0" smtClean="0"/>
              <a:t>教育</a:t>
            </a:r>
            <a:endParaRPr lang="en-US" altLang="zh-CN" sz="2000" dirty="0" smtClean="0"/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altLang="zh-CN" sz="2000" dirty="0"/>
              <a:t>Marshall &amp; </a:t>
            </a:r>
            <a:r>
              <a:rPr lang="en-US" altLang="zh-CN" sz="2000" dirty="0" err="1"/>
              <a:t>Rossman</a:t>
            </a:r>
            <a:r>
              <a:rPr lang="en-US" altLang="zh-CN" sz="2000" dirty="0"/>
              <a:t> (</a:t>
            </a:r>
            <a:r>
              <a:rPr lang="en-US" altLang="zh-CN" sz="2000" dirty="0" smtClean="0"/>
              <a:t>1989) </a:t>
            </a:r>
            <a:r>
              <a:rPr lang="zh-CN" altLang="en-US" sz="2000" dirty="0" smtClean="0"/>
              <a:t>质性研究</a:t>
            </a:r>
            <a:endParaRPr lang="en-US" altLang="zh-CN" sz="2000" dirty="0"/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>
                <a:solidFill>
                  <a:schemeClr val="tx1"/>
                </a:solidFill>
              </a:rPr>
              <a:t>e.</a:t>
            </a:r>
            <a:r>
              <a:rPr lang="zh-CN" altLang="en-US" sz="3200" dirty="0">
                <a:solidFill>
                  <a:schemeClr val="tx1"/>
                </a:solidFill>
              </a:rPr>
              <a:t>反思、启发</a:t>
            </a:r>
            <a:endParaRPr lang="zh-CN" altLang="en-US" sz="2800" dirty="0"/>
          </a:p>
        </p:txBody>
      </p:sp>
      <p:sp>
        <p:nvSpPr>
          <p:cNvPr id="4" name="AutoShape 1" descr="C:\Users\acer\AppData\Roaming\Tencent\Users\188024808\QQ\WinTemp\RichOle\|F`IN~MIQCI4$GA}I9$0D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707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43608" y="1412776"/>
            <a:ext cx="8100392" cy="1829761"/>
          </a:xfrm>
        </p:spPr>
        <p:txBody>
          <a:bodyPr>
            <a:noAutofit/>
          </a:bodyPr>
          <a:lstStyle/>
          <a:p>
            <a:pPr algn="l"/>
            <a:r>
              <a:rPr lang="en-US" altLang="zh-CN" sz="2800" dirty="0"/>
              <a:t>A context-aware ubiquitous learning environment for language listening and speaking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83568" y="3789040"/>
            <a:ext cx="7772400" cy="1199704"/>
          </a:xfrm>
        </p:spPr>
        <p:txBody>
          <a:bodyPr>
            <a:normAutofit/>
          </a:bodyPr>
          <a:lstStyle/>
          <a:p>
            <a:r>
              <a:rPr lang="en-US" altLang="zh-CN" sz="2000" dirty="0" err="1"/>
              <a:t>Tsung</a:t>
            </a:r>
            <a:r>
              <a:rPr lang="en-US" altLang="zh-CN" sz="2000" dirty="0"/>
              <a:t>-Yu Liu </a:t>
            </a:r>
            <a:endParaRPr lang="en-US" altLang="zh-CN" sz="2000" dirty="0" smtClean="0"/>
          </a:p>
          <a:p>
            <a:r>
              <a:rPr lang="en-US" altLang="zh-CN" sz="2000" dirty="0"/>
              <a:t>Journal of Computer Assisted Learning (2009), 25, 515–527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838761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目录</a:t>
            </a:r>
            <a:endParaRPr lang="zh-CN" altLang="en-US" dirty="0"/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288032" y="1819752"/>
            <a:ext cx="8748464" cy="2977400"/>
          </a:xfrm>
          <a:prstGeom prst="rect">
            <a:avLst/>
          </a:prstGeom>
        </p:spPr>
        <p:txBody>
          <a:bodyPr vert="horz" rtlCol="0" anchor="t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lnSpc>
                <a:spcPct val="130000"/>
              </a:lnSpc>
            </a:pPr>
            <a:r>
              <a:rPr lang="en-US" altLang="zh-CN" sz="2400" dirty="0" smtClean="0">
                <a:solidFill>
                  <a:schemeClr val="tx1"/>
                </a:solidFill>
              </a:rPr>
              <a:t>a. </a:t>
            </a:r>
            <a:r>
              <a:rPr lang="zh-CN" altLang="en-US" sz="2400" dirty="0" smtClean="0">
                <a:solidFill>
                  <a:schemeClr val="tx1"/>
                </a:solidFill>
              </a:rPr>
              <a:t>研究议题</a:t>
            </a:r>
            <a:r>
              <a:rPr lang="en-US" altLang="zh-CN" sz="2400" dirty="0" smtClean="0">
                <a:solidFill>
                  <a:schemeClr val="tx1"/>
                </a:solidFill>
              </a:rPr>
              <a:t>-</a:t>
            </a:r>
            <a:r>
              <a:rPr lang="zh-CN" altLang="en-US" sz="2400" dirty="0" smtClean="0">
                <a:solidFill>
                  <a:schemeClr val="tx1"/>
                </a:solidFill>
              </a:rPr>
              <a:t>研究背景、研究动机、重要性  </a:t>
            </a:r>
            <a:br>
              <a:rPr lang="zh-CN" altLang="en-US" sz="2400" dirty="0" smtClean="0">
                <a:solidFill>
                  <a:schemeClr val="tx1"/>
                </a:solidFill>
              </a:rPr>
            </a:br>
            <a:r>
              <a:rPr lang="en-US" altLang="zh-CN" sz="2400" dirty="0" smtClean="0">
                <a:solidFill>
                  <a:schemeClr val="tx1"/>
                </a:solidFill>
              </a:rPr>
              <a:t>b. </a:t>
            </a:r>
            <a:r>
              <a:rPr lang="zh-CN" altLang="en-US" sz="2400" dirty="0" smtClean="0">
                <a:solidFill>
                  <a:schemeClr val="tx1"/>
                </a:solidFill>
              </a:rPr>
              <a:t>文献探讨</a:t>
            </a:r>
            <a:br>
              <a:rPr lang="zh-CN" altLang="en-US" sz="2400" dirty="0" smtClean="0">
                <a:solidFill>
                  <a:schemeClr val="tx1"/>
                </a:solidFill>
              </a:rPr>
            </a:br>
            <a:r>
              <a:rPr lang="en-US" altLang="zh-CN" sz="2400" dirty="0" smtClean="0">
                <a:solidFill>
                  <a:schemeClr val="tx1"/>
                </a:solidFill>
              </a:rPr>
              <a:t>c. </a:t>
            </a:r>
            <a:r>
              <a:rPr lang="zh-CN" altLang="en-US" sz="2400" dirty="0" smtClean="0">
                <a:solidFill>
                  <a:schemeClr val="tx1"/>
                </a:solidFill>
              </a:rPr>
              <a:t>研究方法与结果</a:t>
            </a:r>
            <a:r>
              <a:rPr lang="en-US" altLang="zh-CN" sz="2400" dirty="0" smtClean="0">
                <a:solidFill>
                  <a:schemeClr val="tx1"/>
                </a:solidFill>
              </a:rPr>
              <a:t>: </a:t>
            </a:r>
            <a:r>
              <a:rPr lang="zh-CN" altLang="en-US" sz="2000" dirty="0" smtClean="0">
                <a:solidFill>
                  <a:schemeClr val="tx1"/>
                </a:solidFill>
              </a:rPr>
              <a:t>自变项、依变项、研究设计、评量方法、研究结果 </a:t>
            </a:r>
            <a:r>
              <a:rPr lang="zh-CN" altLang="en-US" sz="2800" dirty="0" smtClean="0">
                <a:solidFill>
                  <a:schemeClr val="tx1"/>
                </a:solidFill>
              </a:rPr>
              <a:t/>
            </a:r>
            <a:br>
              <a:rPr lang="zh-CN" altLang="en-US" sz="2800" dirty="0" smtClean="0">
                <a:solidFill>
                  <a:schemeClr val="tx1"/>
                </a:solidFill>
              </a:rPr>
            </a:br>
            <a:r>
              <a:rPr lang="en-US" altLang="zh-CN" sz="2400" dirty="0" smtClean="0">
                <a:solidFill>
                  <a:schemeClr val="tx1"/>
                </a:solidFill>
              </a:rPr>
              <a:t>d. </a:t>
            </a:r>
            <a:r>
              <a:rPr lang="zh-CN" altLang="en-US" sz="2400" dirty="0" smtClean="0">
                <a:solidFill>
                  <a:schemeClr val="tx1"/>
                </a:solidFill>
              </a:rPr>
              <a:t>讨论与建议</a:t>
            </a:r>
            <a:r>
              <a:rPr lang="en-US" altLang="zh-CN" sz="2400" dirty="0" smtClean="0">
                <a:solidFill>
                  <a:schemeClr val="tx1"/>
                </a:solidFill>
              </a:rPr>
              <a:t>:  </a:t>
            </a:r>
            <a:r>
              <a:rPr lang="zh-CN" altLang="en-US" sz="2400" dirty="0" smtClean="0">
                <a:solidFill>
                  <a:schemeClr val="tx1"/>
                </a:solidFill>
              </a:rPr>
              <a:t>研究发现之贡献与启示</a:t>
            </a:r>
            <a:br>
              <a:rPr lang="zh-CN" altLang="en-US" sz="2400" dirty="0" smtClean="0">
                <a:solidFill>
                  <a:schemeClr val="tx1"/>
                </a:solidFill>
              </a:rPr>
            </a:br>
            <a:r>
              <a:rPr lang="en-US" altLang="zh-CN" sz="2400" dirty="0" smtClean="0">
                <a:solidFill>
                  <a:schemeClr val="tx1"/>
                </a:solidFill>
              </a:rPr>
              <a:t>e.</a:t>
            </a:r>
            <a:r>
              <a:rPr lang="zh-CN" altLang="en-US" sz="2400" dirty="0" smtClean="0">
                <a:solidFill>
                  <a:schemeClr val="tx1"/>
                </a:solidFill>
              </a:rPr>
              <a:t>反思、启发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201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sz="2000" dirty="0" smtClean="0"/>
              <a:t>English is </a:t>
            </a:r>
            <a:r>
              <a:rPr lang="en-US" altLang="zh-CN" sz="2000" dirty="0"/>
              <a:t>the most popular language in the world and </a:t>
            </a:r>
            <a:r>
              <a:rPr lang="en-US" altLang="zh-CN" sz="2000" dirty="0" smtClean="0"/>
              <a:t>has become </a:t>
            </a:r>
            <a:r>
              <a:rPr lang="en-US" altLang="zh-CN" sz="2000" dirty="0"/>
              <a:t>the most important foreign language </a:t>
            </a:r>
            <a:r>
              <a:rPr lang="en-US" altLang="zh-CN" sz="2000" dirty="0" smtClean="0"/>
              <a:t>in </a:t>
            </a:r>
            <a:r>
              <a:rPr lang="en-US" altLang="zh-CN" sz="2000" dirty="0"/>
              <a:t>many non-English-speaking countries.</a:t>
            </a:r>
          </a:p>
          <a:p>
            <a:r>
              <a:rPr lang="en-US" altLang="zh-CN" sz="2000" dirty="0" smtClean="0"/>
              <a:t>Factors </a:t>
            </a:r>
            <a:r>
              <a:rPr lang="en-US" altLang="zh-CN" sz="2000" dirty="0"/>
              <a:t>which </a:t>
            </a:r>
            <a:r>
              <a:rPr lang="en-US" altLang="zh-CN" sz="2000" dirty="0" smtClean="0"/>
              <a:t>may influence learners‘ </a:t>
            </a:r>
            <a:r>
              <a:rPr lang="en-US" altLang="zh-CN" sz="2000" dirty="0"/>
              <a:t>language learning (</a:t>
            </a:r>
            <a:r>
              <a:rPr lang="en-US" altLang="zh-CN" sz="2000" dirty="0" err="1"/>
              <a:t>Chamot</a:t>
            </a:r>
            <a:r>
              <a:rPr lang="en-US" altLang="zh-CN" sz="2000" dirty="0"/>
              <a:t>, 1987; Reiss, 1983), </a:t>
            </a:r>
            <a:r>
              <a:rPr lang="en-US" altLang="zh-CN" sz="2000" dirty="0" smtClean="0"/>
              <a:t>such </a:t>
            </a:r>
            <a:r>
              <a:rPr lang="en-US" altLang="zh-CN" sz="2000" dirty="0"/>
              <a:t>as age, </a:t>
            </a:r>
            <a:r>
              <a:rPr lang="en-US" altLang="zh-CN" sz="2000" dirty="0" smtClean="0"/>
              <a:t>gender, motivation</a:t>
            </a:r>
            <a:r>
              <a:rPr lang="en-US" altLang="zh-CN" sz="2000" dirty="0"/>
              <a:t>, personality, learning styles, and learning strategies, have an influence on </a:t>
            </a:r>
            <a:r>
              <a:rPr lang="en-US" altLang="zh-CN" sz="2000" dirty="0" smtClean="0"/>
              <a:t>learners’ </a:t>
            </a:r>
            <a:r>
              <a:rPr lang="en-US" altLang="zh-CN" sz="2000" dirty="0"/>
              <a:t>language learning outcomes. </a:t>
            </a:r>
            <a:r>
              <a:rPr lang="en-US" altLang="zh-CN" sz="2000" b="1" dirty="0" smtClean="0"/>
              <a:t>The </a:t>
            </a:r>
            <a:r>
              <a:rPr lang="en-US" altLang="zh-CN" sz="2000" b="1" dirty="0"/>
              <a:t>use of language learning strategies (LLS) is considered to be an important </a:t>
            </a:r>
            <a:r>
              <a:rPr lang="en-US" altLang="zh-CN" sz="2000" b="1" dirty="0" smtClean="0"/>
              <a:t>one.</a:t>
            </a:r>
          </a:p>
          <a:p>
            <a:r>
              <a:rPr lang="en-US" altLang="zh-CN" sz="2000" dirty="0" smtClean="0"/>
              <a:t>Using </a:t>
            </a:r>
            <a:r>
              <a:rPr lang="en-US" altLang="zh-CN" sz="2000" dirty="0"/>
              <a:t>appropriate learning strategies and developing effective learning activities which support English learning is an important topic in </a:t>
            </a:r>
            <a:r>
              <a:rPr lang="en-US" altLang="zh-CN" sz="2000" dirty="0" smtClean="0"/>
              <a:t>the field </a:t>
            </a:r>
            <a:r>
              <a:rPr lang="en-US" altLang="zh-CN" sz="2000" dirty="0"/>
              <a:t>of </a:t>
            </a:r>
            <a:r>
              <a:rPr lang="en-US" altLang="zh-CN" sz="2000" b="1" dirty="0"/>
              <a:t>computer-assisted language learning (CALL</a:t>
            </a:r>
            <a:r>
              <a:rPr lang="en-US" altLang="zh-CN" sz="2000" b="1" dirty="0" smtClean="0"/>
              <a:t>)</a:t>
            </a:r>
          </a:p>
          <a:p>
            <a:r>
              <a:rPr lang="en-US" altLang="zh-CN" sz="2000" dirty="0"/>
              <a:t>M-learning has many advantages over e-learning, including flexibility, mobility, convenience, low cost, and </a:t>
            </a:r>
            <a:r>
              <a:rPr lang="en-US" altLang="zh-CN" sz="2000" dirty="0" err="1" smtClean="0"/>
              <a:t>userfriendliness</a:t>
            </a:r>
            <a:r>
              <a:rPr lang="en-US" altLang="zh-CN" sz="2000" dirty="0" smtClean="0"/>
              <a:t>.</a:t>
            </a:r>
            <a:r>
              <a:rPr lang="en-US" altLang="zh-CN" sz="2000" dirty="0"/>
              <a:t> </a:t>
            </a:r>
            <a:r>
              <a:rPr lang="en-US" altLang="zh-CN" sz="2000" b="1" dirty="0"/>
              <a:t>(</a:t>
            </a:r>
            <a:r>
              <a:rPr lang="en-US" altLang="zh-CN" sz="2000" b="1" dirty="0" smtClean="0"/>
              <a:t>MALL) </a:t>
            </a:r>
            <a:r>
              <a:rPr lang="zh-CN" altLang="en-US" sz="2000" b="1" dirty="0" smtClean="0"/>
              <a:t>→ </a:t>
            </a:r>
            <a:r>
              <a:rPr lang="en-US" altLang="zh-CN" sz="2000" b="1" dirty="0"/>
              <a:t>enhancing vocabulary and reading </a:t>
            </a:r>
            <a:r>
              <a:rPr lang="en-US" altLang="zh-CN" sz="2000" b="1" dirty="0" smtClean="0"/>
              <a:t>ability</a:t>
            </a:r>
          </a:p>
          <a:p>
            <a:r>
              <a:rPr lang="en-US" altLang="zh-CN" sz="2000" dirty="0" smtClean="0"/>
              <a:t>Few </a:t>
            </a:r>
            <a:r>
              <a:rPr lang="en-US" altLang="zh-CN" sz="2000" dirty="0"/>
              <a:t>investigations have delved into the relationship between learning strategies, learning achievement, and the </a:t>
            </a:r>
            <a:r>
              <a:rPr lang="en-US" altLang="zh-CN" sz="2000" dirty="0" smtClean="0"/>
              <a:t>application of </a:t>
            </a:r>
            <a:r>
              <a:rPr lang="en-US" altLang="zh-CN" sz="2000" dirty="0"/>
              <a:t>MALL in </a:t>
            </a:r>
            <a:r>
              <a:rPr lang="en-US" altLang="zh-CN" sz="2000" b="1" dirty="0"/>
              <a:t>English speaking and listening </a:t>
            </a:r>
            <a:r>
              <a:rPr lang="en-US" altLang="zh-CN" sz="2000" dirty="0"/>
              <a:t>courses.</a:t>
            </a:r>
            <a:endParaRPr lang="zh-CN" altLang="en-US" sz="20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3600" dirty="0">
                <a:solidFill>
                  <a:schemeClr val="tx1"/>
                </a:solidFill>
              </a:rPr>
              <a:t>a. </a:t>
            </a:r>
            <a:r>
              <a:rPr lang="zh-CN" altLang="en-US" sz="3600" dirty="0">
                <a:solidFill>
                  <a:schemeClr val="tx1"/>
                </a:solidFill>
              </a:rPr>
              <a:t>研究议题</a:t>
            </a:r>
            <a:r>
              <a:rPr lang="en-US" altLang="zh-CN" sz="3600" dirty="0">
                <a:solidFill>
                  <a:schemeClr val="tx1"/>
                </a:solidFill>
              </a:rPr>
              <a:t>-</a:t>
            </a:r>
            <a:r>
              <a:rPr lang="zh-CN" altLang="en-US" sz="3600" dirty="0">
                <a:solidFill>
                  <a:schemeClr val="tx1"/>
                </a:solidFill>
              </a:rPr>
              <a:t>研究背景、研究动机、</a:t>
            </a:r>
            <a:r>
              <a:rPr lang="zh-CN" altLang="en-US" sz="3600" dirty="0" smtClean="0">
                <a:solidFill>
                  <a:schemeClr val="tx1"/>
                </a:solidFill>
              </a:rPr>
              <a:t>重要性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32323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</p:spPr>
        <p:txBody>
          <a:bodyPr>
            <a:normAutofit lnSpcReduction="10000"/>
          </a:bodyPr>
          <a:lstStyle/>
          <a:p>
            <a:r>
              <a:rPr lang="zh-CN" altLang="en-US" sz="2000" b="1" dirty="0"/>
              <a:t>现实</a:t>
            </a:r>
            <a:r>
              <a:rPr lang="zh-CN" altLang="en-US" sz="2000" b="1" dirty="0" smtClean="0"/>
              <a:t>问题：</a:t>
            </a:r>
            <a:endParaRPr lang="en-US" altLang="zh-CN" sz="2000" b="1" dirty="0" smtClean="0"/>
          </a:p>
          <a:p>
            <a:r>
              <a:rPr lang="en-US" altLang="zh-CN" sz="2000" dirty="0" smtClean="0"/>
              <a:t>1.students </a:t>
            </a:r>
            <a:r>
              <a:rPr lang="en-US" altLang="zh-CN" sz="2000" dirty="0"/>
              <a:t>lack sufficient opportunity to practice conversation with their English </a:t>
            </a:r>
            <a:r>
              <a:rPr lang="en-US" altLang="zh-CN" sz="2000" dirty="0" smtClean="0"/>
              <a:t>teachers, classmates</a:t>
            </a:r>
            <a:r>
              <a:rPr lang="en-US" altLang="zh-CN" sz="2000" dirty="0"/>
              <a:t>, and native English speakers. </a:t>
            </a:r>
            <a:endParaRPr lang="en-US" altLang="zh-CN" sz="2000" dirty="0" smtClean="0"/>
          </a:p>
          <a:p>
            <a:r>
              <a:rPr lang="en-US" altLang="zh-CN" sz="2000" dirty="0" smtClean="0"/>
              <a:t>2. schools </a:t>
            </a:r>
            <a:r>
              <a:rPr lang="en-US" altLang="zh-CN" sz="2000" dirty="0"/>
              <a:t>lack appropriate English learning tools (including software and hardware) </a:t>
            </a:r>
            <a:r>
              <a:rPr lang="en-US" altLang="zh-CN" sz="2000" dirty="0" smtClean="0"/>
              <a:t>for coaching </a:t>
            </a:r>
            <a:r>
              <a:rPr lang="en-US" altLang="zh-CN" sz="2000" dirty="0"/>
              <a:t>individual listening and speaking. </a:t>
            </a:r>
            <a:endParaRPr lang="en-US" altLang="zh-CN" sz="2000" dirty="0" smtClean="0"/>
          </a:p>
          <a:p>
            <a:r>
              <a:rPr lang="en-US" altLang="zh-CN" sz="2000" dirty="0" smtClean="0"/>
              <a:t>3. students </a:t>
            </a:r>
            <a:r>
              <a:rPr lang="en-US" altLang="zh-CN" sz="2000" dirty="0"/>
              <a:t>lack courage to speak, since they are worried about their classmates laughing at them due </a:t>
            </a:r>
            <a:r>
              <a:rPr lang="en-US" altLang="zh-CN" sz="2000" dirty="0" smtClean="0"/>
              <a:t>to their </a:t>
            </a:r>
            <a:r>
              <a:rPr lang="en-US" altLang="zh-CN" sz="2000" dirty="0"/>
              <a:t>poor English skills</a:t>
            </a:r>
            <a:r>
              <a:rPr lang="en-US" altLang="zh-CN" sz="2000" dirty="0" smtClean="0"/>
              <a:t>.</a:t>
            </a:r>
          </a:p>
          <a:p>
            <a:endParaRPr lang="en-US" altLang="zh-CN" sz="2000" dirty="0"/>
          </a:p>
          <a:p>
            <a:r>
              <a:rPr lang="zh-CN" altLang="en-US" sz="2000" b="1" dirty="0" smtClean="0"/>
              <a:t>解决方案：</a:t>
            </a:r>
            <a:endParaRPr lang="en-US" altLang="zh-CN" sz="2000" b="1" dirty="0" smtClean="0"/>
          </a:p>
          <a:p>
            <a:r>
              <a:rPr lang="en-US" altLang="zh-CN" sz="2000" dirty="0" smtClean="0"/>
              <a:t>strives to devise </a:t>
            </a:r>
            <a:r>
              <a:rPr lang="en-US" altLang="zh-CN" sz="2000" dirty="0"/>
              <a:t>low-cost methods of designing an effective English learning environment and adopt appropriate learning strategies in designing </a:t>
            </a:r>
            <a:r>
              <a:rPr lang="en-US" altLang="zh-CN" sz="2000" dirty="0" smtClean="0"/>
              <a:t>an effective </a:t>
            </a:r>
            <a:r>
              <a:rPr lang="en-US" altLang="zh-CN" sz="2000" dirty="0"/>
              <a:t>curriculum for countries with no relevant educational policy or sufficient financial backing</a:t>
            </a:r>
            <a:r>
              <a:rPr lang="en-US" altLang="zh-CN" sz="2000" dirty="0" smtClean="0"/>
              <a:t>.</a:t>
            </a:r>
          </a:p>
          <a:p>
            <a:endParaRPr lang="en-US" altLang="zh-CN" sz="2000" dirty="0" smtClean="0"/>
          </a:p>
          <a:p>
            <a:endParaRPr lang="en-US" altLang="zh-CN" sz="20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3600" dirty="0">
                <a:solidFill>
                  <a:schemeClr val="tx1"/>
                </a:solidFill>
              </a:rPr>
              <a:t>a. </a:t>
            </a:r>
            <a:r>
              <a:rPr lang="zh-CN" altLang="en-US" sz="3600" dirty="0">
                <a:solidFill>
                  <a:schemeClr val="tx1"/>
                </a:solidFill>
              </a:rPr>
              <a:t>研究议题</a:t>
            </a:r>
            <a:r>
              <a:rPr lang="en-US" altLang="zh-CN" sz="3600" dirty="0">
                <a:solidFill>
                  <a:schemeClr val="tx1"/>
                </a:solidFill>
              </a:rPr>
              <a:t>-</a:t>
            </a:r>
            <a:r>
              <a:rPr lang="zh-CN" altLang="en-US" sz="3600" dirty="0">
                <a:solidFill>
                  <a:schemeClr val="tx1"/>
                </a:solidFill>
              </a:rPr>
              <a:t>研究背景、研究动机、</a:t>
            </a:r>
            <a:r>
              <a:rPr lang="zh-CN" altLang="en-US" sz="3600" dirty="0" smtClean="0">
                <a:solidFill>
                  <a:schemeClr val="tx1"/>
                </a:solidFill>
              </a:rPr>
              <a:t>重要性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67707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>
                <a:solidFill>
                  <a:schemeClr val="tx1"/>
                </a:solidFill>
              </a:rPr>
              <a:t>b. </a:t>
            </a:r>
            <a:r>
              <a:rPr lang="zh-CN" altLang="en-US" sz="3200" dirty="0">
                <a:solidFill>
                  <a:schemeClr val="tx1"/>
                </a:solidFill>
              </a:rPr>
              <a:t>文献探讨</a:t>
            </a:r>
            <a:endParaRPr lang="zh-CN" altLang="en-US" sz="3200" dirty="0"/>
          </a:p>
        </p:txBody>
      </p:sp>
      <p:pic>
        <p:nvPicPr>
          <p:cNvPr id="1025" name="Picture 1" descr="C:\Users\acer\AppData\Roaming\Tencent\Users\188024808\QQ\WinTemp\RichOle\QR9{B${FCFY5~1_LYUB4)V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04825"/>
            <a:ext cx="7704856" cy="583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543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CN" sz="2800" dirty="0" smtClean="0"/>
              <a:t>How </a:t>
            </a:r>
            <a:r>
              <a:rPr lang="en-US" altLang="zh-CN" sz="2800" dirty="0"/>
              <a:t>can effective learning activities be developed to enhance learning outcomes and motivation?</a:t>
            </a:r>
          </a:p>
          <a:p>
            <a:r>
              <a:rPr lang="en-US" altLang="zh-CN" sz="2800" dirty="0" smtClean="0"/>
              <a:t>How </a:t>
            </a:r>
            <a:r>
              <a:rPr lang="en-US" altLang="zh-CN" sz="2800" dirty="0"/>
              <a:t>can a low-cost English learning environment be created in a real situation?</a:t>
            </a:r>
          </a:p>
          <a:p>
            <a:r>
              <a:rPr lang="en-US" altLang="zh-CN" sz="2800" dirty="0" smtClean="0"/>
              <a:t>What </a:t>
            </a:r>
            <a:r>
              <a:rPr lang="en-US" altLang="zh-CN" sz="2800" dirty="0"/>
              <a:t>is the difference between the learning outcomes of our proposed learning method and those of the traditional learning method </a:t>
            </a:r>
            <a:r>
              <a:rPr lang="en-US" altLang="zh-CN" sz="2800" dirty="0" smtClean="0"/>
              <a:t>in English </a:t>
            </a:r>
            <a:r>
              <a:rPr lang="en-US" altLang="zh-CN" sz="2800" dirty="0"/>
              <a:t>learning?</a:t>
            </a:r>
          </a:p>
          <a:p>
            <a:r>
              <a:rPr lang="en-US" altLang="zh-CN" sz="2800" dirty="0" smtClean="0"/>
              <a:t>What </a:t>
            </a:r>
            <a:r>
              <a:rPr lang="en-US" altLang="zh-CN" sz="2800" dirty="0"/>
              <a:t>is the difference between the learning motivation behind our proposed learning method and that behind the traditional </a:t>
            </a:r>
            <a:r>
              <a:rPr lang="en-US" altLang="zh-CN" sz="2800" dirty="0" smtClean="0"/>
              <a:t>learning method </a:t>
            </a:r>
            <a:r>
              <a:rPr lang="en-US" altLang="zh-CN" sz="2800" dirty="0"/>
              <a:t>in English learning?</a:t>
            </a:r>
          </a:p>
          <a:p>
            <a:r>
              <a:rPr lang="en-US" altLang="zh-CN" sz="2800" dirty="0" smtClean="0"/>
              <a:t>What </a:t>
            </a:r>
            <a:r>
              <a:rPr lang="en-US" altLang="zh-CN" sz="2800" dirty="0"/>
              <a:t>is the relationship between learning outcomes and learning motivation?</a:t>
            </a:r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>
                <a:solidFill>
                  <a:schemeClr val="tx1"/>
                </a:solidFill>
              </a:rPr>
              <a:t>b. </a:t>
            </a:r>
            <a:r>
              <a:rPr lang="zh-CN" altLang="en-US" sz="3200" dirty="0">
                <a:solidFill>
                  <a:schemeClr val="tx1"/>
                </a:solidFill>
              </a:rPr>
              <a:t>文献探讨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68909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5" name="Picture 1" descr="C:\Users\acer\AppData\Roaming\Tencent\Users\188024808\QQ\WinTemp\RichOle\FB0Y__K]JV(@~21U2E][[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9" y="3645024"/>
            <a:ext cx="9009117" cy="300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标题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solidFill>
                  <a:schemeClr val="tx1"/>
                </a:solidFill>
              </a:rPr>
              <a:t>c. </a:t>
            </a:r>
            <a:r>
              <a:rPr lang="zh-CN" altLang="en-US" sz="3200" dirty="0">
                <a:solidFill>
                  <a:schemeClr val="tx1"/>
                </a:solidFill>
              </a:rPr>
              <a:t>研究方法与结果</a:t>
            </a:r>
            <a:r>
              <a:rPr lang="en-US" altLang="zh-CN" sz="3200" dirty="0">
                <a:solidFill>
                  <a:schemeClr val="tx1"/>
                </a:solidFill>
              </a:rPr>
              <a:t>: </a:t>
            </a:r>
            <a:r>
              <a:rPr lang="zh-CN" altLang="en-US" sz="2400" dirty="0" smtClean="0">
                <a:solidFill>
                  <a:srgbClr val="C00000"/>
                </a:solidFill>
              </a:rPr>
              <a:t>研究</a:t>
            </a:r>
            <a:r>
              <a:rPr lang="zh-CN" altLang="en-US" sz="2400" dirty="0">
                <a:solidFill>
                  <a:srgbClr val="C00000"/>
                </a:solidFill>
              </a:rPr>
              <a:t>设计</a:t>
            </a:r>
            <a:r>
              <a:rPr lang="zh-CN" altLang="en-US" sz="2400" dirty="0">
                <a:solidFill>
                  <a:schemeClr val="tx1"/>
                </a:solidFill>
              </a:rPr>
              <a:t>、评量方法、研究结果</a:t>
            </a:r>
            <a:endParaRPr lang="zh-CN" altLang="en-US" sz="2400" dirty="0"/>
          </a:p>
        </p:txBody>
      </p:sp>
      <p:pic>
        <p:nvPicPr>
          <p:cNvPr id="1028" name="Picture 4" descr="C:\Users\acer\AppData\Roaming\Tencent\Users\188024808\QQ\WinTemp\RichOle\NKCMFW`4PP{`[1UI$SCG58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4" y="1049031"/>
            <a:ext cx="9028860" cy="255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0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标题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solidFill>
                  <a:schemeClr val="tx1"/>
                </a:solidFill>
              </a:rPr>
              <a:t>c. </a:t>
            </a:r>
            <a:r>
              <a:rPr lang="zh-CN" altLang="en-US" sz="3200" dirty="0">
                <a:solidFill>
                  <a:schemeClr val="tx1"/>
                </a:solidFill>
              </a:rPr>
              <a:t>研究方法与结果</a:t>
            </a:r>
            <a:r>
              <a:rPr lang="en-US" altLang="zh-CN" sz="3200" dirty="0">
                <a:solidFill>
                  <a:schemeClr val="tx1"/>
                </a:solidFill>
              </a:rPr>
              <a:t>: </a:t>
            </a:r>
            <a:r>
              <a:rPr lang="zh-CN" altLang="en-US" sz="2400" dirty="0" smtClean="0">
                <a:solidFill>
                  <a:srgbClr val="C00000"/>
                </a:solidFill>
              </a:rPr>
              <a:t>研究</a:t>
            </a:r>
            <a:r>
              <a:rPr lang="zh-CN" altLang="en-US" sz="2400" dirty="0">
                <a:solidFill>
                  <a:srgbClr val="C00000"/>
                </a:solidFill>
              </a:rPr>
              <a:t>设计</a:t>
            </a:r>
            <a:r>
              <a:rPr lang="zh-CN" altLang="en-US" sz="2400" dirty="0">
                <a:solidFill>
                  <a:schemeClr val="tx1"/>
                </a:solidFill>
              </a:rPr>
              <a:t>、评量方法、研究结果</a:t>
            </a:r>
            <a:endParaRPr lang="zh-CN" altLang="en-US" sz="2400" dirty="0"/>
          </a:p>
        </p:txBody>
      </p:sp>
      <p:pic>
        <p:nvPicPr>
          <p:cNvPr id="10" name="Picture 1" descr="C:\Users\acer\AppData\Roaming\Tencent\Users\188024808\QQ\WinTemp\RichOle\I9STX1XLW3GJ5I{4BQI69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791575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12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聚合">
  <a:themeElements>
    <a:clrScheme name="聚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聚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聚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536</TotalTime>
  <Words>849</Words>
  <Application>Microsoft Office PowerPoint</Application>
  <PresentationFormat>全屏显示(4:3)</PresentationFormat>
  <Paragraphs>54</Paragraphs>
  <Slides>15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聚合</vt:lpstr>
      <vt:lpstr>Using ubiquitous games in an English listening and speaking course: Impact on learning outcomes and motivation</vt:lpstr>
      <vt:lpstr>A context-aware ubiquitous learning environment for language listening and speaking</vt:lpstr>
      <vt:lpstr>目录</vt:lpstr>
      <vt:lpstr>a. 研究议题-研究背景、研究动机、重要性</vt:lpstr>
      <vt:lpstr>a. 研究议题-研究背景、研究动机、重要性</vt:lpstr>
      <vt:lpstr>b. 文献探讨</vt:lpstr>
      <vt:lpstr>b. 文献探讨</vt:lpstr>
      <vt:lpstr>c. 研究方法与结果: 研究设计、评量方法、研究结果</vt:lpstr>
      <vt:lpstr>c. 研究方法与结果: 研究设计、评量方法、研究结果</vt:lpstr>
      <vt:lpstr>PowerPoint 演示文稿</vt:lpstr>
      <vt:lpstr>PowerPoint 演示文稿</vt:lpstr>
      <vt:lpstr>c. 研究方法与结果: 研究设计、评量方法、研究结果</vt:lpstr>
      <vt:lpstr>c. 研究方法与结果: 研究设计、评量方法、研究结果</vt:lpstr>
      <vt:lpstr>d. 讨论与建议:  研究发现之贡献与启示</vt:lpstr>
      <vt:lpstr>e.反思、启发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ubiquitous games in an English listening and speaking course: Impact on learning outcomes and motivation</dc:title>
  <dc:creator>Yana Jiang</dc:creator>
  <cp:lastModifiedBy>Yana Jiang</cp:lastModifiedBy>
  <cp:revision>16</cp:revision>
  <dcterms:created xsi:type="dcterms:W3CDTF">2014-09-26T08:03:51Z</dcterms:created>
  <dcterms:modified xsi:type="dcterms:W3CDTF">2014-09-28T15:44:21Z</dcterms:modified>
</cp:coreProperties>
</file>