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handoutMasterIdLst>
    <p:handoutMasterId r:id="rId41"/>
  </p:handoutMasterIdLst>
  <p:sldIdLst>
    <p:sldId id="358" r:id="rId2"/>
    <p:sldId id="259" r:id="rId3"/>
    <p:sldId id="361" r:id="rId4"/>
    <p:sldId id="363" r:id="rId5"/>
    <p:sldId id="364" r:id="rId6"/>
    <p:sldId id="274" r:id="rId7"/>
    <p:sldId id="366" r:id="rId8"/>
    <p:sldId id="367" r:id="rId9"/>
    <p:sldId id="369" r:id="rId10"/>
    <p:sldId id="373" r:id="rId11"/>
    <p:sldId id="374" r:id="rId12"/>
    <p:sldId id="372" r:id="rId13"/>
    <p:sldId id="371" r:id="rId14"/>
    <p:sldId id="403" r:id="rId15"/>
    <p:sldId id="404" r:id="rId16"/>
    <p:sldId id="405" r:id="rId17"/>
    <p:sldId id="406" r:id="rId18"/>
    <p:sldId id="407" r:id="rId19"/>
    <p:sldId id="408" r:id="rId20"/>
    <p:sldId id="378" r:id="rId21"/>
    <p:sldId id="380" r:id="rId22"/>
    <p:sldId id="410" r:id="rId23"/>
    <p:sldId id="389" r:id="rId24"/>
    <p:sldId id="388" r:id="rId25"/>
    <p:sldId id="387" r:id="rId26"/>
    <p:sldId id="390" r:id="rId27"/>
    <p:sldId id="391" r:id="rId28"/>
    <p:sldId id="392" r:id="rId29"/>
    <p:sldId id="386" r:id="rId30"/>
    <p:sldId id="393" r:id="rId31"/>
    <p:sldId id="385" r:id="rId32"/>
    <p:sldId id="394" r:id="rId33"/>
    <p:sldId id="395" r:id="rId34"/>
    <p:sldId id="396" r:id="rId35"/>
    <p:sldId id="397" r:id="rId36"/>
    <p:sldId id="398" r:id="rId37"/>
    <p:sldId id="399" r:id="rId38"/>
    <p:sldId id="375" r:id="rId39"/>
  </p:sldIdLst>
  <p:sldSz cx="12192000" cy="6858000"/>
  <p:notesSz cx="6858000" cy="9144000"/>
  <p:embeddedFontLst>
    <p:embeddedFont>
      <p:font typeface="文鼎霹靂體" charset="-120"/>
      <p:regular r:id="rId42"/>
    </p:embeddedFont>
    <p:embeddedFont>
      <p:font typeface="黑体" pitchFamily="49" charset="-122"/>
      <p:regular r:id="rId43"/>
    </p:embeddedFont>
    <p:embeddedFont>
      <p:font typeface="Impact" pitchFamily="34" charset="0"/>
      <p:regular r:id="rId44"/>
    </p:embeddedFont>
    <p:embeddedFont>
      <p:font typeface="Arial Narrow" pitchFamily="34" charset="0"/>
      <p:regular r:id="rId45"/>
      <p:bold r:id="rId46"/>
      <p:italic r:id="rId47"/>
      <p:boldItalic r:id="rId48"/>
    </p:embeddedFont>
    <p:embeddedFont>
      <p:font typeface="Arial Unicode MS" pitchFamily="34" charset="-122"/>
      <p:regular r:id="rId49"/>
    </p:embeddedFont>
    <p:embeddedFont>
      <p:font typeface="Calibri" pitchFamily="34" charset="0"/>
      <p:regular r:id="rId50"/>
      <p:bold r:id="rId51"/>
      <p:italic r:id="rId52"/>
      <p:boldItalic r:id="rId53"/>
    </p:embeddedFont>
    <p:embeddedFont>
      <p:font typeface="方正粗倩简体" charset="-122"/>
      <p:regular r:id="rId54"/>
    </p:embeddedFont>
    <p:embeddedFont>
      <p:font typeface="微软雅黑" pitchFamily="34" charset="-122"/>
      <p:regular r:id="rId55"/>
      <p:bold r:id="rId56"/>
    </p:embeddedFont>
    <p:embeddedFont>
      <p:font typeface="Bell MT" pitchFamily="18" charset="0"/>
      <p:regular r:id="rId57"/>
      <p:bold r:id="rId58"/>
      <p:italic r:id="rId59"/>
    </p:embeddedFont>
    <p:embeddedFont>
      <p:font typeface="Aharoni" pitchFamily="2" charset="-79"/>
      <p:bold r:id="rId6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3D0"/>
    <a:srgbClr val="D18821"/>
    <a:srgbClr val="E8E8E6"/>
    <a:srgbClr val="104F66"/>
    <a:srgbClr val="FAC020"/>
    <a:srgbClr val="C35452"/>
    <a:srgbClr val="2B2E30"/>
    <a:srgbClr val="FF9933"/>
    <a:srgbClr val="E2E2E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74" autoAdjust="0"/>
    <p:restoredTop sz="85493" autoAdjust="0"/>
  </p:normalViewPr>
  <p:slideViewPr>
    <p:cSldViewPr>
      <p:cViewPr>
        <p:scale>
          <a:sx n="68" d="100"/>
          <a:sy n="68" d="100"/>
        </p:scale>
        <p:origin x="-1020" y="3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99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54" Type="http://schemas.openxmlformats.org/officeDocument/2006/relationships/font" Target="fonts/font13.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831A31-578D-4CBB-B96E-C9B49773DD3A}" type="datetimeFigureOut">
              <a:rPr lang="zh-CN" altLang="en-US" smtClean="0"/>
              <a:t>2015/4/21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048F89-6D9F-45B8-8ACE-B8DD8784FFF9}" type="slidenum">
              <a:rPr lang="zh-CN" altLang="en-US" smtClean="0"/>
              <a:t>‹#›</a:t>
            </a:fld>
            <a:endParaRPr lang="zh-CN" altLang="en-US"/>
          </a:p>
        </p:txBody>
      </p:sp>
    </p:spTree>
    <p:extLst>
      <p:ext uri="{BB962C8B-B14F-4D97-AF65-F5344CB8AC3E}">
        <p14:creationId xmlns:p14="http://schemas.microsoft.com/office/powerpoint/2010/main" val="288118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C007D-389D-453F-B984-34EC93E52FC3}" type="datetimeFigureOut">
              <a:rPr lang="zh-CN" altLang="en-US" smtClean="0"/>
              <a:t>2015/4/21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9957-5483-49FE-B620-3158EF310CCA}" type="slidenum">
              <a:rPr lang="zh-CN" altLang="en-US" smtClean="0"/>
              <a:t>‹#›</a:t>
            </a:fld>
            <a:endParaRPr lang="zh-CN" altLang="en-US"/>
          </a:p>
        </p:txBody>
      </p:sp>
    </p:spTree>
    <p:extLst>
      <p:ext uri="{BB962C8B-B14F-4D97-AF65-F5344CB8AC3E}">
        <p14:creationId xmlns:p14="http://schemas.microsoft.com/office/powerpoint/2010/main" val="750579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优点：系统、完备</a:t>
            </a:r>
            <a:endParaRPr lang="en-US" altLang="zh-CN" dirty="0" smtClean="0"/>
          </a:p>
          <a:p>
            <a:r>
              <a:rPr lang="zh-CN" altLang="en-US" dirty="0" smtClean="0"/>
              <a:t>缺点：对培训过程描述较少，培训过程中缺乏对个体的充分关注</a:t>
            </a:r>
            <a:endParaRPr lang="zh-CN" altLang="en-US" dirty="0"/>
          </a:p>
        </p:txBody>
      </p:sp>
      <p:sp>
        <p:nvSpPr>
          <p:cNvPr id="4" name="灯片编号占位符 3"/>
          <p:cNvSpPr>
            <a:spLocks noGrp="1"/>
          </p:cNvSpPr>
          <p:nvPr>
            <p:ph type="sldNum" sz="quarter" idx="10"/>
          </p:nvPr>
        </p:nvSpPr>
        <p:spPr/>
        <p:txBody>
          <a:bodyPr/>
          <a:lstStyle/>
          <a:p>
            <a:fld id="{6A819957-5483-49FE-B620-3158EF310CCA}" type="slidenum">
              <a:rPr lang="zh-CN" altLang="en-US" smtClean="0"/>
              <a:t>14</a:t>
            </a:fld>
            <a:endParaRPr lang="zh-CN" altLang="en-US"/>
          </a:p>
        </p:txBody>
      </p:sp>
    </p:spTree>
    <p:extLst>
      <p:ext uri="{BB962C8B-B14F-4D97-AF65-F5344CB8AC3E}">
        <p14:creationId xmlns:p14="http://schemas.microsoft.com/office/powerpoint/2010/main" val="225211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Digital badges, also known as microcredentials, are online representations of learning experiences</a:t>
            </a:r>
          </a:p>
          <a:p>
            <a:r>
              <a:rPr lang="en-US" altLang="zh-CN" sz="1200" b="0" i="0" u="none" strike="noStrike" kern="1200" baseline="0" dirty="0" smtClean="0">
                <a:solidFill>
                  <a:schemeClr val="tx1"/>
                </a:solidFill>
                <a:latin typeface="+mn-lt"/>
                <a:ea typeface="+mn-ea"/>
                <a:cs typeface="+mn-cs"/>
              </a:rPr>
              <a:t>and activities that tell a story about the learner’s education and skills. Frequently represented</a:t>
            </a:r>
          </a:p>
          <a:p>
            <a:r>
              <a:rPr lang="en-US" altLang="zh-CN" sz="1200" b="0" i="0" u="none" strike="noStrike" kern="1200" baseline="0" dirty="0" smtClean="0">
                <a:solidFill>
                  <a:schemeClr val="tx1"/>
                </a:solidFill>
                <a:latin typeface="+mn-lt"/>
                <a:ea typeface="+mn-ea"/>
                <a:cs typeface="+mn-cs"/>
              </a:rPr>
              <a:t>by a graphic or icon, badges offer a socially constructed and valued encapsulation of</a:t>
            </a:r>
          </a:p>
          <a:p>
            <a:r>
              <a:rPr lang="en-US" altLang="zh-CN" sz="1200" b="0" i="0" u="none" strike="noStrike" kern="1200" baseline="0" dirty="0" smtClean="0">
                <a:solidFill>
                  <a:schemeClr val="tx1"/>
                </a:solidFill>
                <a:latin typeface="+mn-lt"/>
                <a:ea typeface="+mn-ea"/>
                <a:cs typeface="+mn-cs"/>
              </a:rPr>
              <a:t>experiences through a variety of stored metadata, such as the issuer, description and evaluation</a:t>
            </a:r>
          </a:p>
          <a:p>
            <a:r>
              <a:rPr lang="en-US" altLang="zh-CN" sz="1200" b="0" i="0" u="none" strike="noStrike" kern="1200" baseline="0" dirty="0" smtClean="0">
                <a:solidFill>
                  <a:schemeClr val="tx1"/>
                </a:solidFill>
                <a:latin typeface="+mn-lt"/>
                <a:ea typeface="+mn-ea"/>
                <a:cs typeface="+mn-cs"/>
              </a:rPr>
              <a:t>criteria for learning. Through this rich metadata, digital badges offer transparency and depth</a:t>
            </a:r>
          </a:p>
          <a:p>
            <a:r>
              <a:rPr lang="en-US" altLang="zh-CN" sz="1200" b="0" i="0" u="none" strike="noStrike" kern="1200" baseline="0" dirty="0" smtClean="0">
                <a:solidFill>
                  <a:schemeClr val="tx1"/>
                </a:solidFill>
                <a:latin typeface="+mn-lt"/>
                <a:ea typeface="+mn-ea"/>
                <a:cs typeface="+mn-cs"/>
              </a:rPr>
              <a:t>into the learning and achievements of the learners which can then be reviewed by others</a:t>
            </a:r>
            <a:endParaRPr lang="zh-CN" altLang="en-US" dirty="0"/>
          </a:p>
        </p:txBody>
      </p:sp>
      <p:sp>
        <p:nvSpPr>
          <p:cNvPr id="4" name="灯片编号占位符 3"/>
          <p:cNvSpPr>
            <a:spLocks noGrp="1"/>
          </p:cNvSpPr>
          <p:nvPr>
            <p:ph type="sldNum" sz="quarter" idx="10"/>
          </p:nvPr>
        </p:nvSpPr>
        <p:spPr/>
        <p:txBody>
          <a:bodyPr/>
          <a:lstStyle/>
          <a:p>
            <a:fld id="{6A819957-5483-49FE-B620-3158EF310CCA}" type="slidenum">
              <a:rPr lang="zh-CN" altLang="en-US" smtClean="0"/>
              <a:t>24</a:t>
            </a:fld>
            <a:endParaRPr lang="zh-CN" altLang="en-US"/>
          </a:p>
        </p:txBody>
      </p:sp>
    </p:spTree>
    <p:extLst>
      <p:ext uri="{BB962C8B-B14F-4D97-AF65-F5344CB8AC3E}">
        <p14:creationId xmlns:p14="http://schemas.microsoft.com/office/powerpoint/2010/main" val="3842299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在</a:t>
            </a:r>
            <a:r>
              <a:rPr lang="en-US" altLang="zh-CN" dirty="0" smtClean="0"/>
              <a:t>TLJ</a:t>
            </a:r>
            <a:r>
              <a:rPr lang="zh-CN" altLang="en-US" dirty="0" smtClean="0"/>
              <a:t>系统中，教师是怎样运用数字徽章自主选择学习活动以达到符合其专业发展要求的的培训目标？（决策）</a:t>
            </a:r>
            <a:endParaRPr lang="en-US" altLang="zh-CN" dirty="0" smtClean="0"/>
          </a:p>
          <a:p>
            <a:r>
              <a:rPr lang="en-US" altLang="zh-CN" dirty="0" smtClean="0"/>
              <a:t>2.</a:t>
            </a:r>
            <a:r>
              <a:rPr lang="zh-CN" altLang="en-US" dirty="0" smtClean="0"/>
              <a:t>在</a:t>
            </a:r>
            <a:r>
              <a:rPr lang="en-US" altLang="zh-CN" dirty="0" smtClean="0"/>
              <a:t>TLJ</a:t>
            </a:r>
            <a:r>
              <a:rPr lang="zh-CN" altLang="en-US" dirty="0" smtClean="0"/>
              <a:t>系统中，教师是怎样个性化选择他们的学习活动以支持其特定工作场所的需要？（个性化）</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A819957-5483-49FE-B620-3158EF310CCA}" type="slidenum">
              <a:rPr lang="zh-CN" altLang="en-US" smtClean="0"/>
              <a:t>26</a:t>
            </a:fld>
            <a:endParaRPr lang="zh-CN" altLang="en-US"/>
          </a:p>
        </p:txBody>
      </p:sp>
    </p:spTree>
    <p:extLst>
      <p:ext uri="{BB962C8B-B14F-4D97-AF65-F5344CB8AC3E}">
        <p14:creationId xmlns:p14="http://schemas.microsoft.com/office/powerpoint/2010/main" val="1753258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决策制定（卡尼等，</a:t>
            </a:r>
            <a:r>
              <a:rPr lang="en-US" altLang="zh-CN" dirty="0" smtClean="0"/>
              <a:t>2012</a:t>
            </a:r>
            <a:r>
              <a:rPr lang="zh-CN" altLang="en-US" dirty="0" smtClean="0"/>
              <a:t>）</a:t>
            </a:r>
            <a:endParaRPr lang="en-US" altLang="zh-CN" dirty="0" smtClean="0"/>
          </a:p>
          <a:p>
            <a:r>
              <a:rPr lang="en-US" altLang="zh-CN" dirty="0" smtClean="0"/>
              <a:t>2.</a:t>
            </a:r>
            <a:r>
              <a:rPr lang="zh-CN" altLang="en-US" dirty="0" smtClean="0"/>
              <a:t>个性化（主要是由于特定的工作环境和教学需求，从而有不同的目标）</a:t>
            </a:r>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A819957-5483-49FE-B620-3158EF310CCA}" type="slidenum">
              <a:rPr lang="zh-CN" altLang="en-US" smtClean="0"/>
              <a:t>27</a:t>
            </a:fld>
            <a:endParaRPr lang="zh-CN" altLang="en-US"/>
          </a:p>
        </p:txBody>
      </p:sp>
    </p:spTree>
    <p:extLst>
      <p:ext uri="{BB962C8B-B14F-4D97-AF65-F5344CB8AC3E}">
        <p14:creationId xmlns:p14="http://schemas.microsoft.com/office/powerpoint/2010/main" val="1753258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A819957-5483-49FE-B620-3158EF310CCA}" type="slidenum">
              <a:rPr lang="zh-CN" altLang="en-US" smtClean="0"/>
              <a:t>28</a:t>
            </a:fld>
            <a:endParaRPr lang="zh-CN" altLang="en-US"/>
          </a:p>
        </p:txBody>
      </p:sp>
    </p:spTree>
    <p:extLst>
      <p:ext uri="{BB962C8B-B14F-4D97-AF65-F5344CB8AC3E}">
        <p14:creationId xmlns:p14="http://schemas.microsoft.com/office/powerpoint/2010/main" val="1753258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可个性化选择评估和内容探索的层次</a:t>
            </a:r>
            <a:endParaRPr lang="zh-CN" altLang="en-US" dirty="0"/>
          </a:p>
        </p:txBody>
      </p:sp>
      <p:sp>
        <p:nvSpPr>
          <p:cNvPr id="4" name="灯片编号占位符 3"/>
          <p:cNvSpPr>
            <a:spLocks noGrp="1"/>
          </p:cNvSpPr>
          <p:nvPr>
            <p:ph type="sldNum" sz="quarter" idx="10"/>
          </p:nvPr>
        </p:nvSpPr>
        <p:spPr/>
        <p:txBody>
          <a:bodyPr/>
          <a:lstStyle/>
          <a:p>
            <a:fld id="{6A819957-5483-49FE-B620-3158EF310CCA}" type="slidenum">
              <a:rPr lang="zh-CN" altLang="en-US" smtClean="0"/>
              <a:t>34</a:t>
            </a:fld>
            <a:endParaRPr lang="zh-CN" altLang="en-US"/>
          </a:p>
        </p:txBody>
      </p:sp>
    </p:spTree>
    <p:extLst>
      <p:ext uri="{BB962C8B-B14F-4D97-AF65-F5344CB8AC3E}">
        <p14:creationId xmlns:p14="http://schemas.microsoft.com/office/powerpoint/2010/main" val="262653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found that teachers were very responsive to workplace goals and needs when considering their PD.</a:t>
            </a:r>
            <a:endParaRPr lang="zh-CN" altLang="en-US" dirty="0"/>
          </a:p>
        </p:txBody>
      </p:sp>
      <p:sp>
        <p:nvSpPr>
          <p:cNvPr id="4" name="灯片编号占位符 3"/>
          <p:cNvSpPr>
            <a:spLocks noGrp="1"/>
          </p:cNvSpPr>
          <p:nvPr>
            <p:ph type="sldNum" sz="quarter" idx="10"/>
          </p:nvPr>
        </p:nvSpPr>
        <p:spPr/>
        <p:txBody>
          <a:bodyPr/>
          <a:lstStyle/>
          <a:p>
            <a:fld id="{6A819957-5483-49FE-B620-3158EF310CCA}" type="slidenum">
              <a:rPr lang="zh-CN" altLang="en-US" smtClean="0"/>
              <a:t>35</a:t>
            </a:fld>
            <a:endParaRPr lang="zh-CN" altLang="en-US"/>
          </a:p>
        </p:txBody>
      </p:sp>
    </p:spTree>
    <p:extLst>
      <p:ext uri="{BB962C8B-B14F-4D97-AF65-F5344CB8AC3E}">
        <p14:creationId xmlns:p14="http://schemas.microsoft.com/office/powerpoint/2010/main" val="2380086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9CB86A08-3C4B-4258-99C8-D3774A19C1B3}"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38</a:t>
            </a:fld>
            <a:endParaRPr lang="zh-CN" altLang="en-US" smtClean="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0296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kern="1200" baseline="0" dirty="0" smtClean="0">
                <a:solidFill>
                  <a:schemeClr val="tx1"/>
                </a:solidFill>
                <a:latin typeface="+mn-lt"/>
                <a:ea typeface="+mn-ea"/>
                <a:cs typeface="+mn-cs"/>
              </a:rPr>
              <a:t>英特尔未来教育教师培训计划是面向全球教育工作者的一项长期教育计划，旨在与全球的政府和教育工作者通力合作，通过对中小学教师进行培训，使他们获得</a:t>
            </a:r>
            <a:r>
              <a:rPr lang="zh-CN" altLang="en-US" sz="1200" b="0" i="0" u="none" strike="noStrike" kern="1200" baseline="0" dirty="0" smtClean="0">
                <a:solidFill>
                  <a:srgbClr val="FF0000"/>
                </a:solidFill>
                <a:latin typeface="+mn-lt"/>
                <a:ea typeface="+mn-ea"/>
                <a:cs typeface="+mn-cs"/>
              </a:rPr>
              <a:t>应用信息技术改进课堂教学的技能与方法</a:t>
            </a:r>
            <a:r>
              <a:rPr lang="zh-CN" altLang="en-US" sz="1200" b="0" i="0" u="none" strike="noStrike" kern="1200" baseline="0" dirty="0" smtClean="0">
                <a:solidFill>
                  <a:schemeClr val="tx1"/>
                </a:solidFill>
                <a:latin typeface="+mn-lt"/>
                <a:ea typeface="+mn-ea"/>
                <a:cs typeface="+mn-cs"/>
              </a:rPr>
              <a:t>，推动教育创新，培养适应</a:t>
            </a:r>
            <a:r>
              <a:rPr lang="en-US" altLang="zh-CN" sz="1200" b="0" i="0" u="none" strike="noStrike" kern="1200" baseline="0" dirty="0" smtClean="0">
                <a:solidFill>
                  <a:schemeClr val="tx1"/>
                </a:solidFill>
                <a:latin typeface="+mn-lt"/>
                <a:ea typeface="+mn-ea"/>
                <a:cs typeface="+mn-cs"/>
              </a:rPr>
              <a:t>21</a:t>
            </a:r>
            <a:r>
              <a:rPr lang="zh-CN" altLang="en-US" sz="1200" b="0" i="0" u="none" strike="noStrike" kern="1200" baseline="0" dirty="0" smtClean="0">
                <a:solidFill>
                  <a:schemeClr val="tx1"/>
                </a:solidFill>
                <a:latin typeface="+mn-lt"/>
                <a:ea typeface="+mn-ea"/>
                <a:cs typeface="+mn-cs"/>
              </a:rPr>
              <a:t>世纪知识经济发展的创新人才。该项目是在教育部的指导下进行的，采用瀑布式培训模式，形成了快速扩散的培训体系，该项目还具模块化结构的课程、实用性的目标、先进的教学理念、以活动为中心等优点。但是英特尔未来教育教师培训也有不足之处，在培训过程中缺乏教学实践，没有遵从成人学习的实践、反思的循环圈。由于是集中的短期培训，缺乏持续的关注，不能保证在实际教学中的运用效果。而且培训的立足点是信息化教学设计，对于信息时代的教育理念和方法的培训则有所欠缺。</a:t>
            </a:r>
            <a:endParaRPr lang="zh-CN" altLang="zh-CN" sz="1200" kern="100" dirty="0" smtClean="0">
              <a:effectLst/>
              <a:latin typeface="微软雅黑" pitchFamily="34" charset="-122"/>
              <a:ea typeface="微软雅黑" pitchFamily="34" charset="-122"/>
              <a:cs typeface="Times New Roman"/>
            </a:endParaRPr>
          </a:p>
          <a:p>
            <a:endParaRPr lang="zh-CN" altLang="en-US" dirty="0"/>
          </a:p>
        </p:txBody>
      </p:sp>
      <p:sp>
        <p:nvSpPr>
          <p:cNvPr id="4" name="灯片编号占位符 3"/>
          <p:cNvSpPr>
            <a:spLocks noGrp="1"/>
          </p:cNvSpPr>
          <p:nvPr>
            <p:ph type="sldNum" sz="quarter" idx="10"/>
          </p:nvPr>
        </p:nvSpPr>
        <p:spPr/>
        <p:txBody>
          <a:bodyPr/>
          <a:lstStyle/>
          <a:p>
            <a:fld id="{6A819957-5483-49FE-B620-3158EF310CCA}" type="slidenum">
              <a:rPr lang="zh-CN" altLang="en-US" smtClean="0"/>
              <a:t>15</a:t>
            </a:fld>
            <a:endParaRPr lang="zh-CN" altLang="en-US"/>
          </a:p>
        </p:txBody>
      </p:sp>
    </p:spTree>
    <p:extLst>
      <p:ext uri="{BB962C8B-B14F-4D97-AF65-F5344CB8AC3E}">
        <p14:creationId xmlns:p14="http://schemas.microsoft.com/office/powerpoint/2010/main" val="507049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ts val="2000"/>
              </a:lnSpc>
              <a:spcAft>
                <a:spcPts val="0"/>
              </a:spcAft>
            </a:pPr>
            <a:r>
              <a:rPr lang="zh-CN" altLang="zh-CN" sz="1200" kern="100" dirty="0" smtClean="0">
                <a:effectLst/>
                <a:latin typeface="微软雅黑" pitchFamily="34" charset="-122"/>
                <a:ea typeface="微软雅黑" pitchFamily="34" charset="-122"/>
              </a:rPr>
              <a:t>强调做中学，从态度上得到教师认同</a:t>
            </a:r>
            <a:endParaRPr lang="zh-CN" altLang="zh-CN" sz="1050" kern="100" dirty="0" smtClean="0">
              <a:effectLst/>
              <a:latin typeface="微软雅黑" pitchFamily="34" charset="-122"/>
              <a:ea typeface="微软雅黑" pitchFamily="34" charset="-122"/>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00" dirty="0" smtClean="0">
                <a:effectLst/>
                <a:latin typeface="微软雅黑" pitchFamily="34" charset="-122"/>
                <a:ea typeface="微软雅黑" pitchFamily="34" charset="-122"/>
              </a:rPr>
              <a:t>创设情境需要较高的支持条件，对培训者有较高的素质要求</a:t>
            </a:r>
            <a:endParaRPr lang="zh-CN" altLang="zh-CN" sz="1050" kern="100" dirty="0" smtClean="0">
              <a:effectLst/>
              <a:latin typeface="微软雅黑" pitchFamily="34" charset="-122"/>
              <a:ea typeface="微软雅黑" pitchFamily="34" charset="-122"/>
              <a:cs typeface="Times New Roman"/>
            </a:endParaRPr>
          </a:p>
          <a:p>
            <a:endParaRPr lang="zh-CN" altLang="en-US" dirty="0"/>
          </a:p>
        </p:txBody>
      </p:sp>
      <p:sp>
        <p:nvSpPr>
          <p:cNvPr id="4" name="灯片编号占位符 3"/>
          <p:cNvSpPr>
            <a:spLocks noGrp="1"/>
          </p:cNvSpPr>
          <p:nvPr>
            <p:ph type="sldNum" sz="quarter" idx="10"/>
          </p:nvPr>
        </p:nvSpPr>
        <p:spPr/>
        <p:txBody>
          <a:bodyPr/>
          <a:lstStyle/>
          <a:p>
            <a:fld id="{6A819957-5483-49FE-B620-3158EF310CCA}" type="slidenum">
              <a:rPr lang="zh-CN" altLang="en-US" smtClean="0"/>
              <a:t>16</a:t>
            </a:fld>
            <a:endParaRPr lang="zh-CN" altLang="en-US"/>
          </a:p>
        </p:txBody>
      </p:sp>
    </p:spTree>
    <p:extLst>
      <p:ext uri="{BB962C8B-B14F-4D97-AF65-F5344CB8AC3E}">
        <p14:creationId xmlns:p14="http://schemas.microsoft.com/office/powerpoint/2010/main" val="1980067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kern="1200" baseline="0" dirty="0" smtClean="0">
                <a:solidFill>
                  <a:schemeClr val="tx1"/>
                </a:solidFill>
                <a:latin typeface="+mn-lt"/>
                <a:ea typeface="+mn-ea"/>
                <a:cs typeface="+mn-cs"/>
              </a:rPr>
              <a:t>实践学习取向，关注教师主体地位，要以学习者即教师的需求为中心，学习者即教师的需求为中心，包括理论到示范、实践、反馈、指导的过程，是一种延续到工作场所的行动学习，即在实践中学习的模式。</a:t>
            </a:r>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kern="1200" baseline="0" dirty="0" smtClean="0">
                <a:solidFill>
                  <a:schemeClr val="tx1"/>
                </a:solidFill>
                <a:latin typeface="+mn-lt"/>
                <a:ea typeface="+mn-ea"/>
                <a:cs typeface="+mn-cs"/>
              </a:rPr>
              <a:t>不足：操作比较复杂，实践过程中要有持续的理论或培训支持，否则没有效果	</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6A819957-5483-49FE-B620-3158EF310CCA}" type="slidenum">
              <a:rPr lang="zh-CN" altLang="en-US" smtClean="0"/>
              <a:t>17</a:t>
            </a:fld>
            <a:endParaRPr lang="zh-CN" altLang="en-US"/>
          </a:p>
        </p:txBody>
      </p:sp>
    </p:spTree>
    <p:extLst>
      <p:ext uri="{BB962C8B-B14F-4D97-AF65-F5344CB8AC3E}">
        <p14:creationId xmlns:p14="http://schemas.microsoft.com/office/powerpoint/2010/main" val="352926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原因分析过程中，培训者要重点帮助学习者把握用来归因的事实依据是否真实、是否充分；</a:t>
            </a:r>
            <a:endParaRPr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有目的地引导学习者挖掘深层的、根本性的原因。避免治标不治本，导致问题反复出现；</a:t>
            </a:r>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kern="1200" baseline="0" dirty="0" smtClean="0">
                <a:solidFill>
                  <a:schemeClr val="tx1"/>
                </a:solidFill>
                <a:latin typeface="+mn-lt"/>
                <a:ea typeface="+mn-ea"/>
                <a:cs typeface="+mn-cs"/>
              </a:rPr>
              <a:t>找出主要原因</a:t>
            </a:r>
            <a:endParaRPr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“头脑风暴法”集思广益将所有利于解决问题的方法都讲出来。</a:t>
            </a:r>
            <a:endParaRPr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在实施计划环节中培训者主要以远程方式与学习者建立联系，要做到： </a:t>
            </a:r>
          </a:p>
          <a:p>
            <a:r>
              <a:rPr lang="zh-CN" altLang="en-US" sz="1200" b="0" i="0" u="none" strike="noStrike" kern="1200" baseline="0" dirty="0" smtClean="0">
                <a:solidFill>
                  <a:schemeClr val="tx1"/>
                </a:solidFill>
                <a:latin typeface="+mn-lt"/>
                <a:ea typeface="+mn-ea"/>
                <a:cs typeface="+mn-cs"/>
              </a:rPr>
              <a:t>●  鼓励学习者将方案在工作中实施、验证； </a:t>
            </a:r>
          </a:p>
          <a:p>
            <a:r>
              <a:rPr lang="zh-CN" altLang="en-US" sz="1200" b="0" i="0" u="none" strike="noStrike" kern="1200" baseline="0" dirty="0" smtClean="0">
                <a:solidFill>
                  <a:schemeClr val="tx1"/>
                </a:solidFill>
                <a:latin typeface="+mn-lt"/>
                <a:ea typeface="+mn-ea"/>
                <a:cs typeface="+mn-cs"/>
              </a:rPr>
              <a:t>●  敦促学习者坚持记录“网络日志”，将自己实施方案过程中的心得体会及时记录下来。</a:t>
            </a:r>
            <a:endParaRPr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不足：并没有</a:t>
            </a:r>
            <a:r>
              <a:rPr lang="zh-CN" altLang="en-US" sz="1200" b="0" i="0" u="none" strike="noStrike" kern="1200" baseline="0" dirty="0" smtClean="0">
                <a:solidFill>
                  <a:schemeClr val="tx1"/>
                </a:solidFill>
                <a:latin typeface="+mn-lt"/>
                <a:ea typeface="+mn-ea"/>
                <a:cs typeface="+mn-cs"/>
              </a:rPr>
              <a:t>真正实现个性化的培训</a:t>
            </a:r>
            <a:r>
              <a:rPr lang="zh-CN" altLang="en-US" sz="1200" b="0" i="0" u="none" strike="noStrike" kern="1200" baseline="0" dirty="0" smtClean="0">
                <a:solidFill>
                  <a:schemeClr val="tx1"/>
                </a:solidFill>
                <a:latin typeface="+mn-lt"/>
                <a:ea typeface="+mn-ea"/>
                <a:cs typeface="+mn-cs"/>
              </a:rPr>
              <a:t>，“学习套餐”式，学习</a:t>
            </a:r>
            <a:r>
              <a:rPr lang="zh-CN" altLang="en-US" sz="1200" b="0" i="0" u="none" strike="noStrike" kern="1200" baseline="0" dirty="0" smtClean="0">
                <a:solidFill>
                  <a:schemeClr val="tx1"/>
                </a:solidFill>
                <a:latin typeface="+mn-lt"/>
                <a:ea typeface="+mn-ea"/>
                <a:cs typeface="+mn-cs"/>
              </a:rPr>
              <a:t>内容是提前预设好</a:t>
            </a:r>
            <a:r>
              <a:rPr lang="zh-CN" altLang="en-US" sz="1200" b="0" i="0" u="none" strike="noStrike" kern="1200" baseline="0" dirty="0" smtClean="0">
                <a:solidFill>
                  <a:schemeClr val="tx1"/>
                </a:solidFill>
                <a:latin typeface="+mn-lt"/>
                <a:ea typeface="+mn-ea"/>
                <a:cs typeface="+mn-cs"/>
              </a:rPr>
              <a:t>，培训的需求分析没有真正实现。教师</a:t>
            </a:r>
            <a:r>
              <a:rPr lang="zh-CN" altLang="en-US" sz="1200" b="0" i="0" u="none" strike="noStrike" kern="1200" baseline="0" dirty="0" smtClean="0">
                <a:solidFill>
                  <a:schemeClr val="tx1"/>
                </a:solidFill>
                <a:latin typeface="+mn-lt"/>
                <a:ea typeface="+mn-ea"/>
                <a:cs typeface="+mn-cs"/>
              </a:rPr>
              <a:t>可以根据兴趣进行选择，并不能有效解决教师实践中面临的问题，而且需求分析并没有针对每一个培训对象而做。 </a:t>
            </a:r>
            <a:endParaRPr lang="en-US" altLang="zh-CN" sz="1200" b="0" i="0" u="none" strike="noStrike" kern="1200" baseline="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A819957-5483-49FE-B620-3158EF310CCA}" type="slidenum">
              <a:rPr lang="zh-CN" altLang="en-US" smtClean="0"/>
              <a:t>18</a:t>
            </a:fld>
            <a:endParaRPr lang="zh-CN" altLang="en-US"/>
          </a:p>
        </p:txBody>
      </p:sp>
    </p:spTree>
    <p:extLst>
      <p:ext uri="{BB962C8B-B14F-4D97-AF65-F5344CB8AC3E}">
        <p14:creationId xmlns:p14="http://schemas.microsoft.com/office/powerpoint/2010/main" val="2220175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特点是基于员工能力与岗位胜任力之间的差异分析上提出培训方案，充分考虑了员工个体的发展需求，同时提出了借鉴高校学生培养的导师制度，形成</a:t>
            </a:r>
            <a:r>
              <a:rPr lang="en-US" altLang="zh-CN" sz="1200" b="0" i="0" u="none" strike="noStrike" kern="1200" baseline="0" dirty="0" smtClean="0">
                <a:solidFill>
                  <a:schemeClr val="tx1"/>
                </a:solidFill>
                <a:latin typeface="+mn-lt"/>
                <a:ea typeface="+mn-ea"/>
                <a:cs typeface="+mn-cs"/>
              </a:rPr>
              <a:t>1</a:t>
            </a:r>
            <a:r>
              <a:rPr lang="zh-CN" altLang="en-US" sz="1200" b="0" i="0" u="none" strike="noStrike" kern="1200" baseline="0" dirty="0" smtClean="0">
                <a:solidFill>
                  <a:schemeClr val="tx1"/>
                </a:solidFill>
                <a:latin typeface="+mn-lt"/>
                <a:ea typeface="+mn-ea"/>
                <a:cs typeface="+mn-cs"/>
              </a:rPr>
              <a:t>对</a:t>
            </a:r>
            <a:r>
              <a:rPr lang="en-US" altLang="zh-CN" sz="1200" b="0" i="0" u="none" strike="noStrike" kern="1200" baseline="0" dirty="0" smtClean="0">
                <a:solidFill>
                  <a:schemeClr val="tx1"/>
                </a:solidFill>
                <a:latin typeface="+mn-lt"/>
                <a:ea typeface="+mn-ea"/>
                <a:cs typeface="+mn-cs"/>
              </a:rPr>
              <a:t>1</a:t>
            </a:r>
            <a:r>
              <a:rPr lang="zh-CN" altLang="en-US" sz="1200" b="0" i="0" u="none" strike="noStrike" kern="1200" baseline="0" dirty="0" smtClean="0">
                <a:solidFill>
                  <a:schemeClr val="tx1"/>
                </a:solidFill>
                <a:latin typeface="+mn-lt"/>
                <a:ea typeface="+mn-ea"/>
                <a:cs typeface="+mn-cs"/>
              </a:rPr>
              <a:t>指导关系，但是该模式具有明显的企业培训特征，多采用面对面培训方式，不能直接迁移运用到网络教师培训领域。 </a:t>
            </a:r>
            <a:endParaRPr lang="zh-CN" altLang="en-US" dirty="0"/>
          </a:p>
        </p:txBody>
      </p:sp>
      <p:sp>
        <p:nvSpPr>
          <p:cNvPr id="4" name="灯片编号占位符 3"/>
          <p:cNvSpPr>
            <a:spLocks noGrp="1"/>
          </p:cNvSpPr>
          <p:nvPr>
            <p:ph type="sldNum" sz="quarter" idx="10"/>
          </p:nvPr>
        </p:nvSpPr>
        <p:spPr/>
        <p:txBody>
          <a:bodyPr/>
          <a:lstStyle/>
          <a:p>
            <a:fld id="{6A819957-5483-49FE-B620-3158EF310CCA}" type="slidenum">
              <a:rPr lang="zh-CN" altLang="en-US" smtClean="0"/>
              <a:t>19</a:t>
            </a:fld>
            <a:endParaRPr lang="zh-CN" altLang="en-US"/>
          </a:p>
        </p:txBody>
      </p:sp>
    </p:spTree>
    <p:extLst>
      <p:ext uri="{BB962C8B-B14F-4D97-AF65-F5344CB8AC3E}">
        <p14:creationId xmlns:p14="http://schemas.microsoft.com/office/powerpoint/2010/main" val="2220175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rgbClr val="0066FF"/>
                </a:solidFill>
                <a:latin typeface="微软雅黑" pitchFamily="34" charset="-122"/>
                <a:ea typeface="微软雅黑" pitchFamily="34" charset="-122"/>
              </a:rPr>
              <a:t>满足教师个性化需求，但是无法在网络环境中应用</a:t>
            </a:r>
          </a:p>
        </p:txBody>
      </p:sp>
      <p:sp>
        <p:nvSpPr>
          <p:cNvPr id="4" name="灯片编号占位符 3"/>
          <p:cNvSpPr>
            <a:spLocks noGrp="1"/>
          </p:cNvSpPr>
          <p:nvPr>
            <p:ph type="sldNum" sz="quarter" idx="10"/>
          </p:nvPr>
        </p:nvSpPr>
        <p:spPr/>
        <p:txBody>
          <a:bodyPr/>
          <a:lstStyle/>
          <a:p>
            <a:fld id="{6A819957-5483-49FE-B620-3158EF310CCA}" type="slidenum">
              <a:rPr lang="zh-CN" altLang="en-US" smtClean="0"/>
              <a:t>20</a:t>
            </a:fld>
            <a:endParaRPr lang="zh-CN" altLang="en-US"/>
          </a:p>
        </p:txBody>
      </p:sp>
    </p:spTree>
    <p:extLst>
      <p:ext uri="{BB962C8B-B14F-4D97-AF65-F5344CB8AC3E}">
        <p14:creationId xmlns:p14="http://schemas.microsoft.com/office/powerpoint/2010/main" val="356207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对象分析阶段：主要是通过问卷、访谈的方式收集受训教师的基本信息和信息素养两方面信息，为受训教师建立电子档案袋，确定他们的入门技能。</a:t>
            </a:r>
            <a:endParaRPr lang="en-US" altLang="zh-CN" sz="1200" b="0" i="0" u="none" strike="noStrike" kern="1200" baseline="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A819957-5483-49FE-B620-3158EF310CCA}" type="slidenum">
              <a:rPr lang="zh-CN" altLang="en-US" smtClean="0"/>
              <a:t>22</a:t>
            </a:fld>
            <a:endParaRPr lang="zh-CN" altLang="en-US"/>
          </a:p>
        </p:txBody>
      </p:sp>
    </p:spTree>
    <p:extLst>
      <p:ext uri="{BB962C8B-B14F-4D97-AF65-F5344CB8AC3E}">
        <p14:creationId xmlns:p14="http://schemas.microsoft.com/office/powerpoint/2010/main" val="2220175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latin typeface="微软雅黑" pitchFamily="34" charset="-122"/>
                <a:ea typeface="微软雅黑" pitchFamily="34" charset="-122"/>
              </a:rPr>
              <a:t>个性化工作场所的学习：数字徽章应用于教师专业发展规划的探索性研究</a:t>
            </a:r>
          </a:p>
          <a:p>
            <a:endParaRPr lang="zh-CN" altLang="en-US" dirty="0"/>
          </a:p>
        </p:txBody>
      </p:sp>
      <p:sp>
        <p:nvSpPr>
          <p:cNvPr id="4" name="灯片编号占位符 3"/>
          <p:cNvSpPr>
            <a:spLocks noGrp="1"/>
          </p:cNvSpPr>
          <p:nvPr>
            <p:ph type="sldNum" sz="quarter" idx="10"/>
          </p:nvPr>
        </p:nvSpPr>
        <p:spPr/>
        <p:txBody>
          <a:bodyPr/>
          <a:lstStyle/>
          <a:p>
            <a:fld id="{6A819957-5483-49FE-B620-3158EF310CCA}" type="slidenum">
              <a:rPr lang="zh-CN" altLang="en-US" smtClean="0"/>
              <a:t>23</a:t>
            </a:fld>
            <a:endParaRPr lang="zh-CN" altLang="en-US"/>
          </a:p>
        </p:txBody>
      </p:sp>
    </p:spTree>
    <p:extLst>
      <p:ext uri="{BB962C8B-B14F-4D97-AF65-F5344CB8AC3E}">
        <p14:creationId xmlns:p14="http://schemas.microsoft.com/office/powerpoint/2010/main" val="3710005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lvl1pPr>
              <a:defRPr b="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2015/4/21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2015/4/21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2015/4/21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2015/4/21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2015/4/21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2015/4/21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2015/4/21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ea typeface="方正粗倩简体" panose="03000509000000000000" pitchFamily="65" charset="-122"/>
              </a:defRPr>
            </a:lvl1pPr>
          </a:lstStyle>
          <a:p>
            <a:fld id="{530820CF-B880-4189-942D-D702A7CBA730}" type="datetimeFigureOut">
              <a:rPr lang="zh-CN" altLang="en-US" smtClean="0"/>
              <a:pPr/>
              <a:t>2015/4/21</a:t>
            </a:fld>
            <a:endParaRPr lang="zh-CN" altLang="en-US" dirty="0"/>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ea typeface="方正粗倩简体" panose="03000509000000000000" pitchFamily="65" charset="-122"/>
              </a:defRPr>
            </a:lvl1pPr>
          </a:lstStyle>
          <a:p>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ea typeface="方正粗倩简体" panose="03000509000000000000" pitchFamily="65" charset="-122"/>
              </a:defRPr>
            </a:lvl1pPr>
          </a:lstStyle>
          <a:p>
            <a:fld id="{0C913308-F349-4B6D-A68A-DD1791B4A57B}"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lang="zh-CN" altLang="en-US" sz="4400" kern="1200" dirty="0">
          <a:solidFill>
            <a:schemeClr val="tx1"/>
          </a:solidFill>
          <a:latin typeface="+mj-lt"/>
          <a:ea typeface="方正粗倩简体" panose="03000509000000000000" pitchFamily="65"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方正粗倩简体" panose="03000509000000000000" pitchFamily="65"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方正粗倩简体" panose="03000509000000000000" pitchFamily="65"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方正粗倩简体" panose="03000509000000000000" pitchFamily="65"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方正粗倩简体" panose="03000509000000000000" pitchFamily="65"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方正粗倩简体" panose="03000509000000000000" pitchFamily="65"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news.qq.com/a/20060803/000411.htm"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news.sohu.com/20090419/n263476395.s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图文框 8"/>
          <p:cNvSpPr/>
          <p:nvPr/>
        </p:nvSpPr>
        <p:spPr>
          <a:xfrm rot="19177476">
            <a:off x="8147582" y="281194"/>
            <a:ext cx="5780875" cy="5347153"/>
          </a:xfrm>
          <a:custGeom>
            <a:avLst/>
            <a:gdLst>
              <a:gd name="connsiteX0" fmla="*/ 0 w 5780875"/>
              <a:gd name="connsiteY0" fmla="*/ 0 h 5347153"/>
              <a:gd name="connsiteX1" fmla="*/ 5780875 w 5780875"/>
              <a:gd name="connsiteY1" fmla="*/ 0 h 5347153"/>
              <a:gd name="connsiteX2" fmla="*/ 5780875 w 5780875"/>
              <a:gd name="connsiteY2" fmla="*/ 5347153 h 5347153"/>
              <a:gd name="connsiteX3" fmla="*/ 0 w 5780875"/>
              <a:gd name="connsiteY3" fmla="*/ 5347153 h 5347153"/>
              <a:gd name="connsiteX4" fmla="*/ 0 w 5780875"/>
              <a:gd name="connsiteY4" fmla="*/ 0 h 5347153"/>
              <a:gd name="connsiteX5" fmla="*/ 699354 w 5780875"/>
              <a:gd name="connsiteY5" fmla="*/ 699354 h 5347153"/>
              <a:gd name="connsiteX6" fmla="*/ 699354 w 5780875"/>
              <a:gd name="connsiteY6" fmla="*/ 4647799 h 5347153"/>
              <a:gd name="connsiteX7" fmla="*/ 5081521 w 5780875"/>
              <a:gd name="connsiteY7" fmla="*/ 4647799 h 5347153"/>
              <a:gd name="connsiteX8" fmla="*/ 5081521 w 5780875"/>
              <a:gd name="connsiteY8" fmla="*/ 699354 h 5347153"/>
              <a:gd name="connsiteX9" fmla="*/ 699354 w 5780875"/>
              <a:gd name="connsiteY9" fmla="*/ 699354 h 5347153"/>
              <a:gd name="connsiteX0" fmla="*/ 0 w 5780875"/>
              <a:gd name="connsiteY0" fmla="*/ 0 h 5347153"/>
              <a:gd name="connsiteX1" fmla="*/ 5780875 w 5780875"/>
              <a:gd name="connsiteY1" fmla="*/ 0 h 5347153"/>
              <a:gd name="connsiteX2" fmla="*/ 5780875 w 5780875"/>
              <a:gd name="connsiteY2" fmla="*/ 5347153 h 5347153"/>
              <a:gd name="connsiteX3" fmla="*/ 0 w 5780875"/>
              <a:gd name="connsiteY3" fmla="*/ 5347153 h 5347153"/>
              <a:gd name="connsiteX4" fmla="*/ 0 w 5780875"/>
              <a:gd name="connsiteY4" fmla="*/ 0 h 5347153"/>
              <a:gd name="connsiteX5" fmla="*/ 699354 w 5780875"/>
              <a:gd name="connsiteY5" fmla="*/ 699354 h 5347153"/>
              <a:gd name="connsiteX6" fmla="*/ 699354 w 5780875"/>
              <a:gd name="connsiteY6" fmla="*/ 4647799 h 5347153"/>
              <a:gd name="connsiteX7" fmla="*/ 5082762 w 5780875"/>
              <a:gd name="connsiteY7" fmla="*/ 4663144 h 5347153"/>
              <a:gd name="connsiteX8" fmla="*/ 5081521 w 5780875"/>
              <a:gd name="connsiteY8" fmla="*/ 699354 h 5347153"/>
              <a:gd name="connsiteX9" fmla="*/ 699354 w 5780875"/>
              <a:gd name="connsiteY9" fmla="*/ 699354 h 5347153"/>
              <a:gd name="connsiteX0" fmla="*/ 0 w 5780875"/>
              <a:gd name="connsiteY0" fmla="*/ 0 h 5347153"/>
              <a:gd name="connsiteX1" fmla="*/ 5780875 w 5780875"/>
              <a:gd name="connsiteY1" fmla="*/ 0 h 5347153"/>
              <a:gd name="connsiteX2" fmla="*/ 5780875 w 5780875"/>
              <a:gd name="connsiteY2" fmla="*/ 5347153 h 5347153"/>
              <a:gd name="connsiteX3" fmla="*/ 0 w 5780875"/>
              <a:gd name="connsiteY3" fmla="*/ 5347153 h 5347153"/>
              <a:gd name="connsiteX4" fmla="*/ 0 w 5780875"/>
              <a:gd name="connsiteY4" fmla="*/ 0 h 5347153"/>
              <a:gd name="connsiteX5" fmla="*/ 699354 w 5780875"/>
              <a:gd name="connsiteY5" fmla="*/ 699354 h 5347153"/>
              <a:gd name="connsiteX6" fmla="*/ 699354 w 5780875"/>
              <a:gd name="connsiteY6" fmla="*/ 4647799 h 5347153"/>
              <a:gd name="connsiteX7" fmla="*/ 5082762 w 5780875"/>
              <a:gd name="connsiteY7" fmla="*/ 4663144 h 5347153"/>
              <a:gd name="connsiteX8" fmla="*/ 5081521 w 5780875"/>
              <a:gd name="connsiteY8" fmla="*/ 699354 h 5347153"/>
              <a:gd name="connsiteX9" fmla="*/ 699354 w 5780875"/>
              <a:gd name="connsiteY9" fmla="*/ 699354 h 5347153"/>
              <a:gd name="connsiteX0" fmla="*/ 0 w 5780875"/>
              <a:gd name="connsiteY0" fmla="*/ 0 h 5347153"/>
              <a:gd name="connsiteX1" fmla="*/ 5780875 w 5780875"/>
              <a:gd name="connsiteY1" fmla="*/ 0 h 5347153"/>
              <a:gd name="connsiteX2" fmla="*/ 5780875 w 5780875"/>
              <a:gd name="connsiteY2" fmla="*/ 5347153 h 5347153"/>
              <a:gd name="connsiteX3" fmla="*/ 0 w 5780875"/>
              <a:gd name="connsiteY3" fmla="*/ 5347153 h 5347153"/>
              <a:gd name="connsiteX4" fmla="*/ 0 w 5780875"/>
              <a:gd name="connsiteY4" fmla="*/ 0 h 5347153"/>
              <a:gd name="connsiteX5" fmla="*/ 699354 w 5780875"/>
              <a:gd name="connsiteY5" fmla="*/ 699354 h 5347153"/>
              <a:gd name="connsiteX6" fmla="*/ 699354 w 5780875"/>
              <a:gd name="connsiteY6" fmla="*/ 4647799 h 5347153"/>
              <a:gd name="connsiteX7" fmla="*/ 5082762 w 5780875"/>
              <a:gd name="connsiteY7" fmla="*/ 4663144 h 5347153"/>
              <a:gd name="connsiteX8" fmla="*/ 5081521 w 5780875"/>
              <a:gd name="connsiteY8" fmla="*/ 699354 h 5347153"/>
              <a:gd name="connsiteX9" fmla="*/ 699354 w 5780875"/>
              <a:gd name="connsiteY9" fmla="*/ 699354 h 5347153"/>
              <a:gd name="connsiteX0" fmla="*/ 0 w 5780875"/>
              <a:gd name="connsiteY0" fmla="*/ 0 h 5347153"/>
              <a:gd name="connsiteX1" fmla="*/ 5780875 w 5780875"/>
              <a:gd name="connsiteY1" fmla="*/ 0 h 5347153"/>
              <a:gd name="connsiteX2" fmla="*/ 5780875 w 5780875"/>
              <a:gd name="connsiteY2" fmla="*/ 5347153 h 5347153"/>
              <a:gd name="connsiteX3" fmla="*/ 0 w 5780875"/>
              <a:gd name="connsiteY3" fmla="*/ 5347153 h 5347153"/>
              <a:gd name="connsiteX4" fmla="*/ 0 w 5780875"/>
              <a:gd name="connsiteY4" fmla="*/ 0 h 5347153"/>
              <a:gd name="connsiteX5" fmla="*/ 699354 w 5780875"/>
              <a:gd name="connsiteY5" fmla="*/ 699354 h 5347153"/>
              <a:gd name="connsiteX6" fmla="*/ 699354 w 5780875"/>
              <a:gd name="connsiteY6" fmla="*/ 4647799 h 5347153"/>
              <a:gd name="connsiteX7" fmla="*/ 5082762 w 5780875"/>
              <a:gd name="connsiteY7" fmla="*/ 4663144 h 5347153"/>
              <a:gd name="connsiteX8" fmla="*/ 5081521 w 5780875"/>
              <a:gd name="connsiteY8" fmla="*/ 699354 h 5347153"/>
              <a:gd name="connsiteX9" fmla="*/ 699354 w 5780875"/>
              <a:gd name="connsiteY9" fmla="*/ 699354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875" h="5347153">
                <a:moveTo>
                  <a:pt x="0" y="0"/>
                </a:moveTo>
                <a:lnTo>
                  <a:pt x="5780875" y="0"/>
                </a:lnTo>
                <a:lnTo>
                  <a:pt x="5780875" y="5347153"/>
                </a:lnTo>
                <a:lnTo>
                  <a:pt x="0" y="5347153"/>
                </a:lnTo>
                <a:lnTo>
                  <a:pt x="0" y="0"/>
                </a:lnTo>
                <a:close/>
                <a:moveTo>
                  <a:pt x="699354" y="699354"/>
                </a:moveTo>
                <a:lnTo>
                  <a:pt x="699354" y="4647799"/>
                </a:lnTo>
                <a:lnTo>
                  <a:pt x="5082762" y="4663144"/>
                </a:lnTo>
                <a:cubicBezTo>
                  <a:pt x="5073209" y="3419845"/>
                  <a:pt x="5081935" y="2020617"/>
                  <a:pt x="5081521" y="699354"/>
                </a:cubicBezTo>
                <a:lnTo>
                  <a:pt x="699354" y="699354"/>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方正粗倩简体" panose="03000509000000000000" pitchFamily="65" charset="-122"/>
            </a:endParaRPr>
          </a:p>
        </p:txBody>
      </p:sp>
      <p:sp>
        <p:nvSpPr>
          <p:cNvPr id="10" name="图文框 9"/>
          <p:cNvSpPr/>
          <p:nvPr/>
        </p:nvSpPr>
        <p:spPr>
          <a:xfrm rot="19177476">
            <a:off x="10595854" y="416131"/>
            <a:ext cx="5780875" cy="5347153"/>
          </a:xfrm>
          <a:prstGeom prst="frame">
            <a:avLst>
              <a:gd name="adj1" fmla="val 13079"/>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方正粗倩简体" panose="03000509000000000000" pitchFamily="65" charset="-122"/>
            </a:endParaRPr>
          </a:p>
        </p:txBody>
      </p:sp>
      <p:pic>
        <p:nvPicPr>
          <p:cNvPr id="13" name="图片 12"/>
          <p:cNvPicPr>
            <a:picLocks noChangeAspect="1"/>
          </p:cNvPicPr>
          <p:nvPr/>
        </p:nvPicPr>
        <p:blipFill>
          <a:blip r:embed="rId2"/>
          <a:stretch>
            <a:fillRect/>
          </a:stretch>
        </p:blipFill>
        <p:spPr>
          <a:xfrm rot="19060277" flipH="1">
            <a:off x="9448212" y="722002"/>
            <a:ext cx="208342" cy="865707"/>
          </a:xfrm>
          <a:prstGeom prst="rect">
            <a:avLst/>
          </a:prstGeom>
        </p:spPr>
      </p:pic>
      <p:pic>
        <p:nvPicPr>
          <p:cNvPr id="14" name="图片 13"/>
          <p:cNvPicPr>
            <a:picLocks noChangeAspect="1"/>
          </p:cNvPicPr>
          <p:nvPr/>
        </p:nvPicPr>
        <p:blipFill>
          <a:blip r:embed="rId2"/>
          <a:stretch>
            <a:fillRect/>
          </a:stretch>
        </p:blipFill>
        <p:spPr>
          <a:xfrm rot="19178286" flipH="1">
            <a:off x="8658737" y="4439137"/>
            <a:ext cx="739314" cy="179359"/>
          </a:xfrm>
          <a:prstGeom prst="rect">
            <a:avLst/>
          </a:prstGeom>
        </p:spPr>
      </p:pic>
      <p:pic>
        <p:nvPicPr>
          <p:cNvPr id="15" name="图片 14"/>
          <p:cNvPicPr>
            <a:picLocks noChangeAspect="1"/>
          </p:cNvPicPr>
          <p:nvPr/>
        </p:nvPicPr>
        <p:blipFill>
          <a:blip r:embed="rId2"/>
          <a:stretch>
            <a:fillRect/>
          </a:stretch>
        </p:blipFill>
        <p:spPr>
          <a:xfrm rot="19060277" flipH="1">
            <a:off x="11040838" y="1586099"/>
            <a:ext cx="208342" cy="865707"/>
          </a:xfrm>
          <a:prstGeom prst="rect">
            <a:avLst/>
          </a:prstGeom>
        </p:spPr>
      </p:pic>
      <p:pic>
        <p:nvPicPr>
          <p:cNvPr id="16" name="图片 15"/>
          <p:cNvPicPr>
            <a:picLocks noChangeAspect="1"/>
          </p:cNvPicPr>
          <p:nvPr/>
        </p:nvPicPr>
        <p:blipFill>
          <a:blip r:embed="rId2"/>
          <a:stretch>
            <a:fillRect/>
          </a:stretch>
        </p:blipFill>
        <p:spPr>
          <a:xfrm rot="19178286" flipH="1">
            <a:off x="10659067" y="4068966"/>
            <a:ext cx="918493" cy="216527"/>
          </a:xfrm>
          <a:prstGeom prst="rect">
            <a:avLst/>
          </a:prstGeom>
        </p:spPr>
      </p:pic>
      <p:sp>
        <p:nvSpPr>
          <p:cNvPr id="17" name="矩形 16"/>
          <p:cNvSpPr/>
          <p:nvPr/>
        </p:nvSpPr>
        <p:spPr>
          <a:xfrm>
            <a:off x="225116" y="412175"/>
            <a:ext cx="1728192" cy="731862"/>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18" name="文本框 17"/>
          <p:cNvSpPr txBox="1"/>
          <p:nvPr/>
        </p:nvSpPr>
        <p:spPr>
          <a:xfrm>
            <a:off x="333128" y="547274"/>
            <a:ext cx="1512168" cy="461665"/>
          </a:xfrm>
          <a:prstGeom prst="rect">
            <a:avLst/>
          </a:prstGeom>
          <a:noFill/>
        </p:spPr>
        <p:txBody>
          <a:bodyPr wrap="square" rtlCol="0">
            <a:spAutoFit/>
          </a:bodyPr>
          <a:lstStyle/>
          <a:p>
            <a:pPr algn="dist"/>
            <a:r>
              <a:rPr lang="zh-CN" altLang="en-US" sz="2400" b="1" dirty="0" smtClean="0">
                <a:solidFill>
                  <a:schemeClr val="bg1"/>
                </a:solidFill>
                <a:latin typeface="微软雅黑" pitchFamily="34" charset="-122"/>
                <a:ea typeface="微软雅黑" pitchFamily="34" charset="-122"/>
                <a:cs typeface="Aharoni" pitchFamily="2" charset="-79"/>
              </a:rPr>
              <a:t>专题报告</a:t>
            </a:r>
            <a:endParaRPr lang="zh-CN" altLang="en-US" sz="2400" b="1" dirty="0">
              <a:solidFill>
                <a:schemeClr val="bg1"/>
              </a:solidFill>
              <a:latin typeface="微软雅黑" pitchFamily="34" charset="-122"/>
              <a:ea typeface="微软雅黑" pitchFamily="34" charset="-122"/>
              <a:cs typeface="Aharoni" pitchFamily="2" charset="-79"/>
            </a:endParaRPr>
          </a:p>
        </p:txBody>
      </p:sp>
      <p:sp>
        <p:nvSpPr>
          <p:cNvPr id="19" name="文本框 18"/>
          <p:cNvSpPr txBox="1"/>
          <p:nvPr/>
        </p:nvSpPr>
        <p:spPr>
          <a:xfrm>
            <a:off x="664215" y="1772816"/>
            <a:ext cx="6840759" cy="646331"/>
          </a:xfrm>
          <a:prstGeom prst="rect">
            <a:avLst/>
          </a:prstGeom>
          <a:noFill/>
        </p:spPr>
        <p:txBody>
          <a:bodyPr wrap="square" rtlCol="0">
            <a:spAutoFit/>
          </a:bodyPr>
          <a:lstStyle/>
          <a:p>
            <a:r>
              <a:rPr lang="zh-CN" altLang="en-US" sz="3600" b="1" dirty="0" smtClean="0">
                <a:solidFill>
                  <a:srgbClr val="2B2E30"/>
                </a:solidFill>
                <a:latin typeface="微软雅黑" pitchFamily="34" charset="-122"/>
                <a:ea typeface="微软雅黑" pitchFamily="34" charset="-122"/>
                <a:cs typeface="文鼎霹靂體" panose="02010609010101010101" pitchFamily="49" charset="-120"/>
              </a:rPr>
              <a:t>面向信息化的教师专业发展</a:t>
            </a:r>
            <a:endParaRPr lang="zh-CN" altLang="en-US" sz="3600" b="1" dirty="0">
              <a:solidFill>
                <a:srgbClr val="2B2E30"/>
              </a:solidFill>
              <a:latin typeface="微软雅黑" pitchFamily="34" charset="-122"/>
              <a:ea typeface="微软雅黑" pitchFamily="34" charset="-122"/>
              <a:cs typeface="文鼎霹靂體" panose="02010609010101010101" pitchFamily="49" charset="-120"/>
            </a:endParaRPr>
          </a:p>
        </p:txBody>
      </p:sp>
      <p:sp>
        <p:nvSpPr>
          <p:cNvPr id="22" name="文本框 21"/>
          <p:cNvSpPr txBox="1"/>
          <p:nvPr/>
        </p:nvSpPr>
        <p:spPr>
          <a:xfrm>
            <a:off x="777466" y="2492896"/>
            <a:ext cx="7776864" cy="707886"/>
          </a:xfrm>
          <a:prstGeom prst="rect">
            <a:avLst/>
          </a:prstGeom>
          <a:noFill/>
        </p:spPr>
        <p:txBody>
          <a:bodyPr wrap="square" rtlCol="0">
            <a:spAutoFit/>
          </a:bodyPr>
          <a:lstStyle/>
          <a:p>
            <a:r>
              <a:rPr lang="en-US" altLang="zh-CN" sz="4000" b="1" dirty="0" smtClean="0">
                <a:solidFill>
                  <a:srgbClr val="2B2E30"/>
                </a:solidFill>
                <a:latin typeface="方正粗倩简体" panose="03000509000000000000" pitchFamily="65" charset="-122"/>
                <a:ea typeface="方正粗倩简体" panose="03000509000000000000" pitchFamily="65" charset="-122"/>
                <a:cs typeface="文鼎霹靂體" panose="02010609010101010101" pitchFamily="49" charset="-120"/>
              </a:rPr>
              <a:t>——</a:t>
            </a:r>
            <a:r>
              <a:rPr lang="zh-CN" altLang="en-US" sz="4000" b="1" dirty="0" smtClean="0">
                <a:solidFill>
                  <a:srgbClr val="2B2E30"/>
                </a:solidFill>
                <a:latin typeface="方正粗倩简体" panose="03000509000000000000" pitchFamily="65" charset="-122"/>
                <a:ea typeface="方正粗倩简体" panose="03000509000000000000" pitchFamily="65" charset="-122"/>
                <a:cs typeface="文鼎霹靂體" panose="02010609010101010101" pitchFamily="49" charset="-120"/>
              </a:rPr>
              <a:t>个性化教师培训</a:t>
            </a:r>
            <a:endParaRPr lang="zh-CN" altLang="en-US" sz="4000" b="1" dirty="0">
              <a:solidFill>
                <a:srgbClr val="2B2E30"/>
              </a:solidFill>
              <a:latin typeface="方正粗倩简体" panose="03000509000000000000" pitchFamily="65" charset="-122"/>
              <a:ea typeface="方正粗倩简体" panose="03000509000000000000" pitchFamily="65" charset="-122"/>
              <a:cs typeface="文鼎霹靂體" panose="02010609010101010101" pitchFamily="49" charset="-120"/>
            </a:endParaRPr>
          </a:p>
        </p:txBody>
      </p:sp>
      <p:cxnSp>
        <p:nvCxnSpPr>
          <p:cNvPr id="24" name="直接连接符 23"/>
          <p:cNvCxnSpPr/>
          <p:nvPr/>
        </p:nvCxnSpPr>
        <p:spPr>
          <a:xfrm flipH="1">
            <a:off x="767408" y="6180156"/>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3316766" y="6173268"/>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2394514" y="6116112"/>
            <a:ext cx="121200"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0" name="椭圆 29"/>
          <p:cNvSpPr/>
          <p:nvPr/>
        </p:nvSpPr>
        <p:spPr>
          <a:xfrm>
            <a:off x="3195566" y="6116112"/>
            <a:ext cx="121200"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1" name="矩形 30"/>
          <p:cNvSpPr/>
          <p:nvPr/>
        </p:nvSpPr>
        <p:spPr>
          <a:xfrm>
            <a:off x="623392" y="4077072"/>
            <a:ext cx="672313" cy="536671"/>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2" name="矩形 31"/>
          <p:cNvSpPr/>
          <p:nvPr/>
        </p:nvSpPr>
        <p:spPr>
          <a:xfrm>
            <a:off x="1415480" y="4077072"/>
            <a:ext cx="3250418" cy="536671"/>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pic>
        <p:nvPicPr>
          <p:cNvPr id="36" name="图片 35"/>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60342" y="4146201"/>
            <a:ext cx="398412" cy="398412"/>
          </a:xfrm>
          <a:prstGeom prst="rect">
            <a:avLst/>
          </a:prstGeom>
        </p:spPr>
      </p:pic>
      <p:sp>
        <p:nvSpPr>
          <p:cNvPr id="38" name="文本框 37"/>
          <p:cNvSpPr txBox="1"/>
          <p:nvPr/>
        </p:nvSpPr>
        <p:spPr>
          <a:xfrm>
            <a:off x="1847528" y="4149080"/>
            <a:ext cx="2818370" cy="461665"/>
          </a:xfrm>
          <a:prstGeom prst="rect">
            <a:avLst/>
          </a:prstGeom>
          <a:noFill/>
        </p:spPr>
        <p:txBody>
          <a:bodyPr wrap="square" rtlCol="0">
            <a:spAutoFit/>
          </a:bodyPr>
          <a:lstStyle/>
          <a:p>
            <a:pPr algn="dist"/>
            <a:r>
              <a:rPr lang="zh-CN" altLang="en-US" sz="2400" b="1" dirty="0" smtClean="0">
                <a:solidFill>
                  <a:schemeClr val="bg1"/>
                </a:solidFill>
                <a:latin typeface="微软雅黑" pitchFamily="34" charset="-122"/>
                <a:ea typeface="微软雅黑" pitchFamily="34" charset="-122"/>
              </a:rPr>
              <a:t>周鹏琴，林红燕</a:t>
            </a:r>
            <a:endParaRPr lang="zh-CN" altLang="en-US" sz="2400" b="1" dirty="0">
              <a:solidFill>
                <a:schemeClr val="bg1"/>
              </a:solidFill>
              <a:latin typeface="微软雅黑" pitchFamily="34" charset="-122"/>
              <a:ea typeface="微软雅黑" pitchFamily="34" charset="-122"/>
            </a:endParaRPr>
          </a:p>
        </p:txBody>
      </p:sp>
      <p:grpSp>
        <p:nvGrpSpPr>
          <p:cNvPr id="3" name="组合 2"/>
          <p:cNvGrpSpPr/>
          <p:nvPr/>
        </p:nvGrpSpPr>
        <p:grpSpPr>
          <a:xfrm>
            <a:off x="2207568" y="5517232"/>
            <a:ext cx="4968552" cy="536671"/>
            <a:chOff x="1415480" y="4725144"/>
            <a:chExt cx="4968552" cy="536671"/>
          </a:xfrm>
        </p:grpSpPr>
        <p:sp>
          <p:nvSpPr>
            <p:cNvPr id="39" name="矩形 38"/>
            <p:cNvSpPr/>
            <p:nvPr/>
          </p:nvSpPr>
          <p:spPr>
            <a:xfrm>
              <a:off x="1415480" y="4725144"/>
              <a:ext cx="672313" cy="536671"/>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45" name="矩形 44"/>
            <p:cNvSpPr/>
            <p:nvPr/>
          </p:nvSpPr>
          <p:spPr>
            <a:xfrm>
              <a:off x="2207568" y="4725144"/>
              <a:ext cx="4176464" cy="536671"/>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47" name="文本框 46"/>
            <p:cNvSpPr txBox="1"/>
            <p:nvPr/>
          </p:nvSpPr>
          <p:spPr>
            <a:xfrm>
              <a:off x="2207568" y="4811220"/>
              <a:ext cx="4176464" cy="400110"/>
            </a:xfrm>
            <a:prstGeom prst="rect">
              <a:avLst/>
            </a:prstGeom>
            <a:noFill/>
          </p:spPr>
          <p:txBody>
            <a:bodyPr wrap="square" rtlCol="0">
              <a:spAutoFit/>
            </a:bodyPr>
            <a:lstStyle/>
            <a:p>
              <a:pPr algn="dist"/>
              <a:r>
                <a:rPr lang="zh-CN" altLang="en-US" sz="2000" b="1" dirty="0" smtClean="0">
                  <a:solidFill>
                    <a:schemeClr val="bg1"/>
                  </a:solidFill>
                  <a:latin typeface="微软雅黑" pitchFamily="34" charset="-122"/>
                  <a:ea typeface="微软雅黑" pitchFamily="34" charset="-122"/>
                </a:rPr>
                <a:t>北京师范大学现代教育技术研究所</a:t>
              </a:r>
              <a:endParaRPr lang="zh-CN" altLang="en-US" sz="2000" b="1" dirty="0">
                <a:solidFill>
                  <a:schemeClr val="bg1"/>
                </a:solidFill>
                <a:latin typeface="微软雅黑" pitchFamily="34" charset="-122"/>
                <a:ea typeface="微软雅黑" pitchFamily="34" charset="-122"/>
              </a:endParaRPr>
            </a:p>
          </p:txBody>
        </p:sp>
        <p:sp>
          <p:nvSpPr>
            <p:cNvPr id="48" name="KSO_Shape"/>
            <p:cNvSpPr>
              <a:spLocks/>
            </p:cNvSpPr>
            <p:nvPr/>
          </p:nvSpPr>
          <p:spPr bwMode="auto">
            <a:xfrm>
              <a:off x="1569334" y="4817558"/>
              <a:ext cx="364604" cy="351843"/>
            </a:xfrm>
            <a:custGeom>
              <a:avLst/>
              <a:gdLst>
                <a:gd name="T0" fmla="*/ 1009307 w 2289175"/>
                <a:gd name="T1" fmla="*/ 1299506 h 2209800"/>
                <a:gd name="T2" fmla="*/ 693568 w 2289175"/>
                <a:gd name="T3" fmla="*/ 1298185 h 2209800"/>
                <a:gd name="T4" fmla="*/ 1451869 w 2289175"/>
                <a:gd name="T5" fmla="*/ 1294673 h 2209800"/>
                <a:gd name="T6" fmla="*/ 252326 w 2289175"/>
                <a:gd name="T7" fmla="*/ 1293352 h 2209800"/>
                <a:gd name="T8" fmla="*/ 1451869 w 2289175"/>
                <a:gd name="T9" fmla="*/ 1058774 h 2209800"/>
                <a:gd name="T10" fmla="*/ 252326 w 2289175"/>
                <a:gd name="T11" fmla="*/ 1057453 h 2209800"/>
                <a:gd name="T12" fmla="*/ 1009307 w 2289175"/>
                <a:gd name="T13" fmla="*/ 1023493 h 2209800"/>
                <a:gd name="T14" fmla="*/ 693568 w 2289175"/>
                <a:gd name="T15" fmla="*/ 1022172 h 2209800"/>
                <a:gd name="T16" fmla="*/ 1672753 w 2289175"/>
                <a:gd name="T17" fmla="*/ 821818 h 2209800"/>
                <a:gd name="T18" fmla="*/ 252326 w 2289175"/>
                <a:gd name="T19" fmla="*/ 819176 h 2209800"/>
                <a:gd name="T20" fmla="*/ 473476 w 2289175"/>
                <a:gd name="T21" fmla="*/ 819176 h 2209800"/>
                <a:gd name="T22" fmla="*/ 1229928 w 2289175"/>
                <a:gd name="T23" fmla="*/ 744839 h 2209800"/>
                <a:gd name="T24" fmla="*/ 915509 w 2289175"/>
                <a:gd name="T25" fmla="*/ 743518 h 2209800"/>
                <a:gd name="T26" fmla="*/ 1229928 w 2289175"/>
                <a:gd name="T27" fmla="*/ 464864 h 2209800"/>
                <a:gd name="T28" fmla="*/ 915509 w 2289175"/>
                <a:gd name="T29" fmla="*/ 463544 h 2209800"/>
                <a:gd name="T30" fmla="*/ 632534 w 2289175"/>
                <a:gd name="T31" fmla="*/ 349491 h 2209800"/>
                <a:gd name="T32" fmla="*/ 620380 w 2289175"/>
                <a:gd name="T33" fmla="*/ 355302 h 2209800"/>
                <a:gd name="T34" fmla="*/ 614567 w 2289175"/>
                <a:gd name="T35" fmla="*/ 367454 h 2209800"/>
                <a:gd name="T36" fmla="*/ 1322667 w 2289175"/>
                <a:gd name="T37" fmla="*/ 369831 h 2209800"/>
                <a:gd name="T38" fmla="*/ 1319497 w 2289175"/>
                <a:gd name="T39" fmla="*/ 358473 h 2209800"/>
                <a:gd name="T40" fmla="*/ 1306550 w 2289175"/>
                <a:gd name="T41" fmla="*/ 349755 h 2209800"/>
                <a:gd name="T42" fmla="*/ 1139829 w 2289175"/>
                <a:gd name="T43" fmla="*/ 0 h 2209800"/>
                <a:gd name="T44" fmla="*/ 1324252 w 2289175"/>
                <a:gd name="T45" fmla="*/ 228239 h 2209800"/>
                <a:gd name="T46" fmla="*/ 1358072 w 2289175"/>
                <a:gd name="T47" fmla="*/ 237749 h 2209800"/>
                <a:gd name="T48" fmla="*/ 1387929 w 2289175"/>
                <a:gd name="T49" fmla="*/ 255183 h 2209800"/>
                <a:gd name="T50" fmla="*/ 1412764 w 2289175"/>
                <a:gd name="T51" fmla="*/ 278694 h 2209800"/>
                <a:gd name="T52" fmla="*/ 1431524 w 2289175"/>
                <a:gd name="T53" fmla="*/ 307488 h 2209800"/>
                <a:gd name="T54" fmla="*/ 1442621 w 2289175"/>
                <a:gd name="T55" fmla="*/ 341038 h 2209800"/>
                <a:gd name="T56" fmla="*/ 1445527 w 2289175"/>
                <a:gd name="T57" fmla="*/ 695547 h 2209800"/>
                <a:gd name="T58" fmla="*/ 1665885 w 2289175"/>
                <a:gd name="T59" fmla="*/ 693698 h 2209800"/>
                <a:gd name="T60" fmla="*/ 1701025 w 2289175"/>
                <a:gd name="T61" fmla="*/ 700038 h 2209800"/>
                <a:gd name="T62" fmla="*/ 1732731 w 2289175"/>
                <a:gd name="T63" fmla="*/ 714038 h 2209800"/>
                <a:gd name="T64" fmla="*/ 1759681 w 2289175"/>
                <a:gd name="T65" fmla="*/ 735436 h 2209800"/>
                <a:gd name="T66" fmla="*/ 1781083 w 2289175"/>
                <a:gd name="T67" fmla="*/ 762381 h 2209800"/>
                <a:gd name="T68" fmla="*/ 1795350 w 2289175"/>
                <a:gd name="T69" fmla="*/ 793816 h 2209800"/>
                <a:gd name="T70" fmla="*/ 1801691 w 2289175"/>
                <a:gd name="T71" fmla="*/ 828950 h 2209800"/>
                <a:gd name="T72" fmla="*/ 1800370 w 2289175"/>
                <a:gd name="T73" fmla="*/ 1703601 h 2209800"/>
                <a:gd name="T74" fmla="*/ 0 w 2289175"/>
                <a:gd name="T75" fmla="*/ 1709941 h 2209800"/>
                <a:gd name="T76" fmla="*/ 123125 w 2289175"/>
                <a:gd name="T77" fmla="*/ 1683524 h 2209800"/>
                <a:gd name="T78" fmla="*/ 126295 w 2289175"/>
                <a:gd name="T79" fmla="*/ 806496 h 2209800"/>
                <a:gd name="T80" fmla="*/ 137393 w 2289175"/>
                <a:gd name="T81" fmla="*/ 773211 h 2209800"/>
                <a:gd name="T82" fmla="*/ 155888 w 2289175"/>
                <a:gd name="T83" fmla="*/ 744153 h 2209800"/>
                <a:gd name="T84" fmla="*/ 180989 w 2289175"/>
                <a:gd name="T85" fmla="*/ 720643 h 2209800"/>
                <a:gd name="T86" fmla="*/ 210581 w 2289175"/>
                <a:gd name="T87" fmla="*/ 703208 h 2209800"/>
                <a:gd name="T88" fmla="*/ 244664 w 2289175"/>
                <a:gd name="T89" fmla="*/ 693698 h 2209800"/>
                <a:gd name="T90" fmla="*/ 467399 w 2289175"/>
                <a:gd name="T91" fmla="*/ 692377 h 2209800"/>
                <a:gd name="T92" fmla="*/ 491707 w 2289175"/>
                <a:gd name="T93" fmla="*/ 362170 h 2209800"/>
                <a:gd name="T94" fmla="*/ 498048 w 2289175"/>
                <a:gd name="T95" fmla="*/ 327301 h 2209800"/>
                <a:gd name="T96" fmla="*/ 512315 w 2289175"/>
                <a:gd name="T97" fmla="*/ 295601 h 2209800"/>
                <a:gd name="T98" fmla="*/ 533717 w 2289175"/>
                <a:gd name="T99" fmla="*/ 268656 h 2209800"/>
                <a:gd name="T100" fmla="*/ 560403 w 2289175"/>
                <a:gd name="T101" fmla="*/ 247259 h 2209800"/>
                <a:gd name="T102" fmla="*/ 592373 w 2289175"/>
                <a:gd name="T103" fmla="*/ 232994 h 2209800"/>
                <a:gd name="T104" fmla="*/ 627250 w 2289175"/>
                <a:gd name="T105" fmla="*/ 226654 h 22098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89175" h="2209800">
                  <a:moveTo>
                    <a:pt x="1212850" y="1562100"/>
                  </a:moveTo>
                  <a:lnTo>
                    <a:pt x="1477963" y="1562100"/>
                  </a:lnTo>
                  <a:lnTo>
                    <a:pt x="1477963" y="1747838"/>
                  </a:lnTo>
                  <a:lnTo>
                    <a:pt x="1212850" y="1747838"/>
                  </a:lnTo>
                  <a:lnTo>
                    <a:pt x="1212850" y="1562100"/>
                  </a:lnTo>
                  <a:close/>
                  <a:moveTo>
                    <a:pt x="833437" y="1560513"/>
                  </a:moveTo>
                  <a:lnTo>
                    <a:pt x="1100137" y="1560513"/>
                  </a:lnTo>
                  <a:lnTo>
                    <a:pt x="1100137" y="1746251"/>
                  </a:lnTo>
                  <a:lnTo>
                    <a:pt x="833437" y="1746251"/>
                  </a:lnTo>
                  <a:lnTo>
                    <a:pt x="833437" y="1560513"/>
                  </a:lnTo>
                  <a:close/>
                  <a:moveTo>
                    <a:pt x="1744662" y="1556291"/>
                  </a:moveTo>
                  <a:lnTo>
                    <a:pt x="1744662" y="1740785"/>
                  </a:lnTo>
                  <a:lnTo>
                    <a:pt x="2010092" y="1740785"/>
                  </a:lnTo>
                  <a:lnTo>
                    <a:pt x="2010092" y="1556291"/>
                  </a:lnTo>
                  <a:lnTo>
                    <a:pt x="1744662" y="1556291"/>
                  </a:lnTo>
                  <a:close/>
                  <a:moveTo>
                    <a:pt x="303212" y="1554703"/>
                  </a:moveTo>
                  <a:lnTo>
                    <a:pt x="303212" y="1739197"/>
                  </a:lnTo>
                  <a:lnTo>
                    <a:pt x="568960" y="1739197"/>
                  </a:lnTo>
                  <a:lnTo>
                    <a:pt x="568960" y="1554703"/>
                  </a:lnTo>
                  <a:lnTo>
                    <a:pt x="303212" y="1554703"/>
                  </a:lnTo>
                  <a:close/>
                  <a:moveTo>
                    <a:pt x="1744662" y="1272723"/>
                  </a:moveTo>
                  <a:lnTo>
                    <a:pt x="1744662" y="1457852"/>
                  </a:lnTo>
                  <a:lnTo>
                    <a:pt x="2010092" y="1457852"/>
                  </a:lnTo>
                  <a:lnTo>
                    <a:pt x="2010092" y="1272723"/>
                  </a:lnTo>
                  <a:lnTo>
                    <a:pt x="1744662" y="1272723"/>
                  </a:lnTo>
                  <a:close/>
                  <a:moveTo>
                    <a:pt x="303212" y="1271135"/>
                  </a:moveTo>
                  <a:lnTo>
                    <a:pt x="303212" y="1456264"/>
                  </a:lnTo>
                  <a:lnTo>
                    <a:pt x="568960" y="1456264"/>
                  </a:lnTo>
                  <a:lnTo>
                    <a:pt x="568960" y="1271135"/>
                  </a:lnTo>
                  <a:lnTo>
                    <a:pt x="303212" y="1271135"/>
                  </a:lnTo>
                  <a:close/>
                  <a:moveTo>
                    <a:pt x="1212850" y="1230313"/>
                  </a:moveTo>
                  <a:lnTo>
                    <a:pt x="1477963" y="1230313"/>
                  </a:lnTo>
                  <a:lnTo>
                    <a:pt x="1477963" y="1414463"/>
                  </a:lnTo>
                  <a:lnTo>
                    <a:pt x="1212850" y="1414463"/>
                  </a:lnTo>
                  <a:lnTo>
                    <a:pt x="1212850" y="1230313"/>
                  </a:lnTo>
                  <a:close/>
                  <a:moveTo>
                    <a:pt x="833437" y="1228725"/>
                  </a:moveTo>
                  <a:lnTo>
                    <a:pt x="1100137" y="1228725"/>
                  </a:lnTo>
                  <a:lnTo>
                    <a:pt x="1100137" y="1412875"/>
                  </a:lnTo>
                  <a:lnTo>
                    <a:pt x="833437" y="1412875"/>
                  </a:lnTo>
                  <a:lnTo>
                    <a:pt x="833437" y="1228725"/>
                  </a:lnTo>
                  <a:close/>
                  <a:moveTo>
                    <a:pt x="1744662" y="986297"/>
                  </a:moveTo>
                  <a:lnTo>
                    <a:pt x="1744662" y="987885"/>
                  </a:lnTo>
                  <a:lnTo>
                    <a:pt x="1744662" y="1171426"/>
                  </a:lnTo>
                  <a:lnTo>
                    <a:pt x="2010092" y="1171426"/>
                  </a:lnTo>
                  <a:lnTo>
                    <a:pt x="2010092" y="987885"/>
                  </a:lnTo>
                  <a:lnTo>
                    <a:pt x="2010092" y="986297"/>
                  </a:lnTo>
                  <a:lnTo>
                    <a:pt x="2007870" y="986297"/>
                  </a:lnTo>
                  <a:lnTo>
                    <a:pt x="1746885" y="986297"/>
                  </a:lnTo>
                  <a:lnTo>
                    <a:pt x="1744662" y="986297"/>
                  </a:lnTo>
                  <a:close/>
                  <a:moveTo>
                    <a:pt x="303212" y="984709"/>
                  </a:moveTo>
                  <a:lnTo>
                    <a:pt x="303212" y="986297"/>
                  </a:lnTo>
                  <a:lnTo>
                    <a:pt x="303212" y="1169838"/>
                  </a:lnTo>
                  <a:lnTo>
                    <a:pt x="568960" y="1169838"/>
                  </a:lnTo>
                  <a:lnTo>
                    <a:pt x="568960" y="986297"/>
                  </a:lnTo>
                  <a:lnTo>
                    <a:pt x="568960" y="984709"/>
                  </a:lnTo>
                  <a:lnTo>
                    <a:pt x="566420" y="984709"/>
                  </a:lnTo>
                  <a:lnTo>
                    <a:pt x="305435" y="984709"/>
                  </a:lnTo>
                  <a:lnTo>
                    <a:pt x="303212" y="984709"/>
                  </a:lnTo>
                  <a:close/>
                  <a:moveTo>
                    <a:pt x="1212850" y="895350"/>
                  </a:moveTo>
                  <a:lnTo>
                    <a:pt x="1477963" y="895350"/>
                  </a:lnTo>
                  <a:lnTo>
                    <a:pt x="1477963" y="1079500"/>
                  </a:lnTo>
                  <a:lnTo>
                    <a:pt x="1212850" y="1079500"/>
                  </a:lnTo>
                  <a:lnTo>
                    <a:pt x="1212850" y="895350"/>
                  </a:lnTo>
                  <a:close/>
                  <a:moveTo>
                    <a:pt x="833437" y="893763"/>
                  </a:moveTo>
                  <a:lnTo>
                    <a:pt x="1100137" y="893763"/>
                  </a:lnTo>
                  <a:lnTo>
                    <a:pt x="1100137" y="1077913"/>
                  </a:lnTo>
                  <a:lnTo>
                    <a:pt x="833437" y="1077913"/>
                  </a:lnTo>
                  <a:lnTo>
                    <a:pt x="833437" y="893763"/>
                  </a:lnTo>
                  <a:close/>
                  <a:moveTo>
                    <a:pt x="1212850" y="558800"/>
                  </a:moveTo>
                  <a:lnTo>
                    <a:pt x="1477963" y="558800"/>
                  </a:lnTo>
                  <a:lnTo>
                    <a:pt x="1477963" y="744538"/>
                  </a:lnTo>
                  <a:lnTo>
                    <a:pt x="1212850" y="744538"/>
                  </a:lnTo>
                  <a:lnTo>
                    <a:pt x="1212850" y="558800"/>
                  </a:lnTo>
                  <a:close/>
                  <a:moveTo>
                    <a:pt x="833437" y="557213"/>
                  </a:moveTo>
                  <a:lnTo>
                    <a:pt x="1100137" y="557213"/>
                  </a:lnTo>
                  <a:lnTo>
                    <a:pt x="1100137" y="742951"/>
                  </a:lnTo>
                  <a:lnTo>
                    <a:pt x="833437" y="742951"/>
                  </a:lnTo>
                  <a:lnTo>
                    <a:pt x="833437" y="557213"/>
                  </a:lnTo>
                  <a:close/>
                  <a:moveTo>
                    <a:pt x="762952" y="419796"/>
                  </a:moveTo>
                  <a:lnTo>
                    <a:pt x="760095" y="420113"/>
                  </a:lnTo>
                  <a:lnTo>
                    <a:pt x="757872" y="420431"/>
                  </a:lnTo>
                  <a:lnTo>
                    <a:pt x="755332" y="421066"/>
                  </a:lnTo>
                  <a:lnTo>
                    <a:pt x="753110" y="421701"/>
                  </a:lnTo>
                  <a:lnTo>
                    <a:pt x="748982" y="423924"/>
                  </a:lnTo>
                  <a:lnTo>
                    <a:pt x="745490" y="427099"/>
                  </a:lnTo>
                  <a:lnTo>
                    <a:pt x="742315" y="430910"/>
                  </a:lnTo>
                  <a:lnTo>
                    <a:pt x="740092" y="434720"/>
                  </a:lnTo>
                  <a:lnTo>
                    <a:pt x="739140" y="436943"/>
                  </a:lnTo>
                  <a:lnTo>
                    <a:pt x="738822" y="439483"/>
                  </a:lnTo>
                  <a:lnTo>
                    <a:pt x="738505" y="441706"/>
                  </a:lnTo>
                  <a:lnTo>
                    <a:pt x="738188" y="444564"/>
                  </a:lnTo>
                  <a:lnTo>
                    <a:pt x="738188" y="2050075"/>
                  </a:lnTo>
                  <a:lnTo>
                    <a:pt x="762952" y="2050075"/>
                  </a:lnTo>
                  <a:lnTo>
                    <a:pt x="1589405" y="2050075"/>
                  </a:lnTo>
                  <a:lnTo>
                    <a:pt x="1589405" y="444564"/>
                  </a:lnTo>
                  <a:lnTo>
                    <a:pt x="1589405" y="441706"/>
                  </a:lnTo>
                  <a:lnTo>
                    <a:pt x="1589088" y="439483"/>
                  </a:lnTo>
                  <a:lnTo>
                    <a:pt x="1588770" y="436943"/>
                  </a:lnTo>
                  <a:lnTo>
                    <a:pt x="1587500" y="434720"/>
                  </a:lnTo>
                  <a:lnTo>
                    <a:pt x="1585595" y="430910"/>
                  </a:lnTo>
                  <a:lnTo>
                    <a:pt x="1582420" y="427099"/>
                  </a:lnTo>
                  <a:lnTo>
                    <a:pt x="1578928" y="423924"/>
                  </a:lnTo>
                  <a:lnTo>
                    <a:pt x="1574482" y="421701"/>
                  </a:lnTo>
                  <a:lnTo>
                    <a:pt x="1572578" y="421066"/>
                  </a:lnTo>
                  <a:lnTo>
                    <a:pt x="1570038" y="420431"/>
                  </a:lnTo>
                  <a:lnTo>
                    <a:pt x="1567498" y="420113"/>
                  </a:lnTo>
                  <a:lnTo>
                    <a:pt x="1564958" y="419796"/>
                  </a:lnTo>
                  <a:lnTo>
                    <a:pt x="762952" y="419796"/>
                  </a:lnTo>
                  <a:close/>
                  <a:moveTo>
                    <a:pt x="1252855" y="0"/>
                  </a:moveTo>
                  <a:lnTo>
                    <a:pt x="1369695" y="0"/>
                  </a:lnTo>
                  <a:lnTo>
                    <a:pt x="1369695" y="272454"/>
                  </a:lnTo>
                  <a:lnTo>
                    <a:pt x="1564958" y="272454"/>
                  </a:lnTo>
                  <a:lnTo>
                    <a:pt x="1574165" y="272454"/>
                  </a:lnTo>
                  <a:lnTo>
                    <a:pt x="1582738" y="273407"/>
                  </a:lnTo>
                  <a:lnTo>
                    <a:pt x="1591310" y="274360"/>
                  </a:lnTo>
                  <a:lnTo>
                    <a:pt x="1599565" y="275947"/>
                  </a:lnTo>
                  <a:lnTo>
                    <a:pt x="1607820" y="278170"/>
                  </a:lnTo>
                  <a:lnTo>
                    <a:pt x="1616392" y="280076"/>
                  </a:lnTo>
                  <a:lnTo>
                    <a:pt x="1624012" y="282616"/>
                  </a:lnTo>
                  <a:lnTo>
                    <a:pt x="1631950" y="285791"/>
                  </a:lnTo>
                  <a:lnTo>
                    <a:pt x="1639570" y="289284"/>
                  </a:lnTo>
                  <a:lnTo>
                    <a:pt x="1646872" y="293412"/>
                  </a:lnTo>
                  <a:lnTo>
                    <a:pt x="1654175" y="297223"/>
                  </a:lnTo>
                  <a:lnTo>
                    <a:pt x="1661160" y="301669"/>
                  </a:lnTo>
                  <a:lnTo>
                    <a:pt x="1667828" y="306749"/>
                  </a:lnTo>
                  <a:lnTo>
                    <a:pt x="1674495" y="311830"/>
                  </a:lnTo>
                  <a:lnTo>
                    <a:pt x="1680845" y="316911"/>
                  </a:lnTo>
                  <a:lnTo>
                    <a:pt x="1686560" y="322944"/>
                  </a:lnTo>
                  <a:lnTo>
                    <a:pt x="1692275" y="328660"/>
                  </a:lnTo>
                  <a:lnTo>
                    <a:pt x="1697672" y="335011"/>
                  </a:lnTo>
                  <a:lnTo>
                    <a:pt x="1702752" y="341362"/>
                  </a:lnTo>
                  <a:lnTo>
                    <a:pt x="1707515" y="348348"/>
                  </a:lnTo>
                  <a:lnTo>
                    <a:pt x="1712278" y="355334"/>
                  </a:lnTo>
                  <a:lnTo>
                    <a:pt x="1716088" y="362637"/>
                  </a:lnTo>
                  <a:lnTo>
                    <a:pt x="1720215" y="369623"/>
                  </a:lnTo>
                  <a:lnTo>
                    <a:pt x="1723708" y="377562"/>
                  </a:lnTo>
                  <a:lnTo>
                    <a:pt x="1726565" y="385501"/>
                  </a:lnTo>
                  <a:lnTo>
                    <a:pt x="1729105" y="393439"/>
                  </a:lnTo>
                  <a:lnTo>
                    <a:pt x="1731645" y="401696"/>
                  </a:lnTo>
                  <a:lnTo>
                    <a:pt x="1733550" y="409952"/>
                  </a:lnTo>
                  <a:lnTo>
                    <a:pt x="1735138" y="418208"/>
                  </a:lnTo>
                  <a:lnTo>
                    <a:pt x="1736408" y="426782"/>
                  </a:lnTo>
                  <a:lnTo>
                    <a:pt x="1736725" y="435355"/>
                  </a:lnTo>
                  <a:lnTo>
                    <a:pt x="1737042" y="444564"/>
                  </a:lnTo>
                  <a:lnTo>
                    <a:pt x="1737042" y="836098"/>
                  </a:lnTo>
                  <a:lnTo>
                    <a:pt x="1749425" y="834192"/>
                  </a:lnTo>
                  <a:lnTo>
                    <a:pt x="1755140" y="833875"/>
                  </a:lnTo>
                  <a:lnTo>
                    <a:pt x="1761490" y="833557"/>
                  </a:lnTo>
                  <a:lnTo>
                    <a:pt x="1992948" y="833557"/>
                  </a:lnTo>
                  <a:lnTo>
                    <a:pt x="2001838" y="833875"/>
                  </a:lnTo>
                  <a:lnTo>
                    <a:pt x="2010728" y="834192"/>
                  </a:lnTo>
                  <a:lnTo>
                    <a:pt x="2019300" y="835463"/>
                  </a:lnTo>
                  <a:lnTo>
                    <a:pt x="2027555" y="837050"/>
                  </a:lnTo>
                  <a:lnTo>
                    <a:pt x="2035810" y="838956"/>
                  </a:lnTo>
                  <a:lnTo>
                    <a:pt x="2044065" y="841496"/>
                  </a:lnTo>
                  <a:lnTo>
                    <a:pt x="2052002" y="844036"/>
                  </a:lnTo>
                  <a:lnTo>
                    <a:pt x="2059940" y="846894"/>
                  </a:lnTo>
                  <a:lnTo>
                    <a:pt x="2067560" y="850387"/>
                  </a:lnTo>
                  <a:lnTo>
                    <a:pt x="2074862" y="854515"/>
                  </a:lnTo>
                  <a:lnTo>
                    <a:pt x="2082165" y="858326"/>
                  </a:lnTo>
                  <a:lnTo>
                    <a:pt x="2089468" y="863089"/>
                  </a:lnTo>
                  <a:lnTo>
                    <a:pt x="2096135" y="867852"/>
                  </a:lnTo>
                  <a:lnTo>
                    <a:pt x="2102485" y="872933"/>
                  </a:lnTo>
                  <a:lnTo>
                    <a:pt x="2108518" y="878331"/>
                  </a:lnTo>
                  <a:lnTo>
                    <a:pt x="2114550" y="884047"/>
                  </a:lnTo>
                  <a:lnTo>
                    <a:pt x="2120582" y="889763"/>
                  </a:lnTo>
                  <a:lnTo>
                    <a:pt x="2125662" y="896114"/>
                  </a:lnTo>
                  <a:lnTo>
                    <a:pt x="2130742" y="902782"/>
                  </a:lnTo>
                  <a:lnTo>
                    <a:pt x="2135822" y="909451"/>
                  </a:lnTo>
                  <a:lnTo>
                    <a:pt x="2140268" y="916437"/>
                  </a:lnTo>
                  <a:lnTo>
                    <a:pt x="2144395" y="923740"/>
                  </a:lnTo>
                  <a:lnTo>
                    <a:pt x="2147888" y="931044"/>
                  </a:lnTo>
                  <a:lnTo>
                    <a:pt x="2151698" y="938665"/>
                  </a:lnTo>
                  <a:lnTo>
                    <a:pt x="2154555" y="946604"/>
                  </a:lnTo>
                  <a:lnTo>
                    <a:pt x="2157412" y="954225"/>
                  </a:lnTo>
                  <a:lnTo>
                    <a:pt x="2159952" y="962481"/>
                  </a:lnTo>
                  <a:lnTo>
                    <a:pt x="2161540" y="970737"/>
                  </a:lnTo>
                  <a:lnTo>
                    <a:pt x="2162810" y="979628"/>
                  </a:lnTo>
                  <a:lnTo>
                    <a:pt x="2164080" y="987885"/>
                  </a:lnTo>
                  <a:lnTo>
                    <a:pt x="2165032" y="996458"/>
                  </a:lnTo>
                  <a:lnTo>
                    <a:pt x="2165032" y="1005667"/>
                  </a:lnTo>
                  <a:lnTo>
                    <a:pt x="2165032" y="2025306"/>
                  </a:lnTo>
                  <a:lnTo>
                    <a:pt x="2165032" y="2032927"/>
                  </a:lnTo>
                  <a:lnTo>
                    <a:pt x="2164080" y="2040548"/>
                  </a:lnTo>
                  <a:lnTo>
                    <a:pt x="2163445" y="2047852"/>
                  </a:lnTo>
                  <a:lnTo>
                    <a:pt x="2162175" y="2055473"/>
                  </a:lnTo>
                  <a:lnTo>
                    <a:pt x="2289175" y="2055473"/>
                  </a:lnTo>
                  <a:lnTo>
                    <a:pt x="2289175" y="2209800"/>
                  </a:lnTo>
                  <a:lnTo>
                    <a:pt x="0" y="2209800"/>
                  </a:lnTo>
                  <a:lnTo>
                    <a:pt x="0" y="2055473"/>
                  </a:lnTo>
                  <a:lnTo>
                    <a:pt x="151765" y="2055473"/>
                  </a:lnTo>
                  <a:lnTo>
                    <a:pt x="150178" y="2047534"/>
                  </a:lnTo>
                  <a:lnTo>
                    <a:pt x="149225" y="2039596"/>
                  </a:lnTo>
                  <a:lnTo>
                    <a:pt x="148590" y="2031975"/>
                  </a:lnTo>
                  <a:lnTo>
                    <a:pt x="147955" y="2023718"/>
                  </a:lnTo>
                  <a:lnTo>
                    <a:pt x="147955" y="1004079"/>
                  </a:lnTo>
                  <a:lnTo>
                    <a:pt x="148590" y="994871"/>
                  </a:lnTo>
                  <a:lnTo>
                    <a:pt x="149225" y="986297"/>
                  </a:lnTo>
                  <a:lnTo>
                    <a:pt x="150178" y="977723"/>
                  </a:lnTo>
                  <a:lnTo>
                    <a:pt x="151765" y="969467"/>
                  </a:lnTo>
                  <a:lnTo>
                    <a:pt x="153670" y="960893"/>
                  </a:lnTo>
                  <a:lnTo>
                    <a:pt x="155892" y="952637"/>
                  </a:lnTo>
                  <a:lnTo>
                    <a:pt x="158750" y="945016"/>
                  </a:lnTo>
                  <a:lnTo>
                    <a:pt x="161925" y="937077"/>
                  </a:lnTo>
                  <a:lnTo>
                    <a:pt x="165100" y="929456"/>
                  </a:lnTo>
                  <a:lnTo>
                    <a:pt x="168910" y="922153"/>
                  </a:lnTo>
                  <a:lnTo>
                    <a:pt x="173355" y="914849"/>
                  </a:lnTo>
                  <a:lnTo>
                    <a:pt x="177482" y="907863"/>
                  </a:lnTo>
                  <a:lnTo>
                    <a:pt x="182245" y="901195"/>
                  </a:lnTo>
                  <a:lnTo>
                    <a:pt x="187325" y="894526"/>
                  </a:lnTo>
                  <a:lnTo>
                    <a:pt x="193040" y="888175"/>
                  </a:lnTo>
                  <a:lnTo>
                    <a:pt x="198438" y="882459"/>
                  </a:lnTo>
                  <a:lnTo>
                    <a:pt x="204788" y="876744"/>
                  </a:lnTo>
                  <a:lnTo>
                    <a:pt x="210820" y="871345"/>
                  </a:lnTo>
                  <a:lnTo>
                    <a:pt x="217488" y="866265"/>
                  </a:lnTo>
                  <a:lnTo>
                    <a:pt x="224155" y="861501"/>
                  </a:lnTo>
                  <a:lnTo>
                    <a:pt x="231140" y="856738"/>
                  </a:lnTo>
                  <a:lnTo>
                    <a:pt x="238125" y="852928"/>
                  </a:lnTo>
                  <a:lnTo>
                    <a:pt x="245745" y="848800"/>
                  </a:lnTo>
                  <a:lnTo>
                    <a:pt x="253048" y="845307"/>
                  </a:lnTo>
                  <a:lnTo>
                    <a:pt x="260985" y="842449"/>
                  </a:lnTo>
                  <a:lnTo>
                    <a:pt x="268922" y="839908"/>
                  </a:lnTo>
                  <a:lnTo>
                    <a:pt x="277178" y="837368"/>
                  </a:lnTo>
                  <a:lnTo>
                    <a:pt x="285432" y="835463"/>
                  </a:lnTo>
                  <a:lnTo>
                    <a:pt x="294005" y="833875"/>
                  </a:lnTo>
                  <a:lnTo>
                    <a:pt x="302260" y="832605"/>
                  </a:lnTo>
                  <a:lnTo>
                    <a:pt x="311468" y="832287"/>
                  </a:lnTo>
                  <a:lnTo>
                    <a:pt x="320040" y="831970"/>
                  </a:lnTo>
                  <a:lnTo>
                    <a:pt x="551498" y="831970"/>
                  </a:lnTo>
                  <a:lnTo>
                    <a:pt x="561658" y="832287"/>
                  </a:lnTo>
                  <a:lnTo>
                    <a:pt x="571500" y="833240"/>
                  </a:lnTo>
                  <a:lnTo>
                    <a:pt x="581342" y="834828"/>
                  </a:lnTo>
                  <a:lnTo>
                    <a:pt x="590868" y="836733"/>
                  </a:lnTo>
                  <a:lnTo>
                    <a:pt x="590868" y="444564"/>
                  </a:lnTo>
                  <a:lnTo>
                    <a:pt x="590868" y="435355"/>
                  </a:lnTo>
                  <a:lnTo>
                    <a:pt x="591820" y="426782"/>
                  </a:lnTo>
                  <a:lnTo>
                    <a:pt x="592772" y="418208"/>
                  </a:lnTo>
                  <a:lnTo>
                    <a:pt x="594360" y="409952"/>
                  </a:lnTo>
                  <a:lnTo>
                    <a:pt x="595948" y="401696"/>
                  </a:lnTo>
                  <a:lnTo>
                    <a:pt x="598488" y="393439"/>
                  </a:lnTo>
                  <a:lnTo>
                    <a:pt x="601028" y="385501"/>
                  </a:lnTo>
                  <a:lnTo>
                    <a:pt x="604202" y="377562"/>
                  </a:lnTo>
                  <a:lnTo>
                    <a:pt x="607695" y="369623"/>
                  </a:lnTo>
                  <a:lnTo>
                    <a:pt x="611822" y="362637"/>
                  </a:lnTo>
                  <a:lnTo>
                    <a:pt x="615632" y="355334"/>
                  </a:lnTo>
                  <a:lnTo>
                    <a:pt x="620078" y="348348"/>
                  </a:lnTo>
                  <a:lnTo>
                    <a:pt x="625158" y="341362"/>
                  </a:lnTo>
                  <a:lnTo>
                    <a:pt x="630238" y="335011"/>
                  </a:lnTo>
                  <a:lnTo>
                    <a:pt x="635318" y="328660"/>
                  </a:lnTo>
                  <a:lnTo>
                    <a:pt x="641350" y="322944"/>
                  </a:lnTo>
                  <a:lnTo>
                    <a:pt x="647065" y="316911"/>
                  </a:lnTo>
                  <a:lnTo>
                    <a:pt x="653415" y="311830"/>
                  </a:lnTo>
                  <a:lnTo>
                    <a:pt x="659765" y="306749"/>
                  </a:lnTo>
                  <a:lnTo>
                    <a:pt x="666750" y="301669"/>
                  </a:lnTo>
                  <a:lnTo>
                    <a:pt x="673418" y="297223"/>
                  </a:lnTo>
                  <a:lnTo>
                    <a:pt x="681038" y="293412"/>
                  </a:lnTo>
                  <a:lnTo>
                    <a:pt x="688022" y="289284"/>
                  </a:lnTo>
                  <a:lnTo>
                    <a:pt x="695960" y="285791"/>
                  </a:lnTo>
                  <a:lnTo>
                    <a:pt x="703898" y="282616"/>
                  </a:lnTo>
                  <a:lnTo>
                    <a:pt x="711835" y="280076"/>
                  </a:lnTo>
                  <a:lnTo>
                    <a:pt x="720090" y="278170"/>
                  </a:lnTo>
                  <a:lnTo>
                    <a:pt x="728345" y="275947"/>
                  </a:lnTo>
                  <a:lnTo>
                    <a:pt x="736600" y="274360"/>
                  </a:lnTo>
                  <a:lnTo>
                    <a:pt x="745172" y="273407"/>
                  </a:lnTo>
                  <a:lnTo>
                    <a:pt x="753745" y="272454"/>
                  </a:lnTo>
                  <a:lnTo>
                    <a:pt x="762952" y="272454"/>
                  </a:lnTo>
                  <a:lnTo>
                    <a:pt x="1252855" y="272454"/>
                  </a:lnTo>
                  <a:lnTo>
                    <a:pt x="1252855" y="0"/>
                  </a:lnTo>
                  <a:close/>
                </a:path>
              </a:pathLst>
            </a:custGeom>
            <a:solidFill>
              <a:srgbClr val="FFFFFF"/>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
        <p:nvSpPr>
          <p:cNvPr id="50" name="矩形 49"/>
          <p:cNvSpPr/>
          <p:nvPr/>
        </p:nvSpPr>
        <p:spPr>
          <a:xfrm>
            <a:off x="1415480" y="4797152"/>
            <a:ext cx="672313" cy="536671"/>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51" name="矩形 50"/>
          <p:cNvSpPr/>
          <p:nvPr/>
        </p:nvSpPr>
        <p:spPr>
          <a:xfrm>
            <a:off x="2207568" y="4797152"/>
            <a:ext cx="3240360" cy="536671"/>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53" name="文本框 52"/>
          <p:cNvSpPr txBox="1"/>
          <p:nvPr/>
        </p:nvSpPr>
        <p:spPr>
          <a:xfrm>
            <a:off x="2279576" y="4869160"/>
            <a:ext cx="3024336" cy="461665"/>
          </a:xfrm>
          <a:prstGeom prst="rect">
            <a:avLst/>
          </a:prstGeom>
          <a:noFill/>
        </p:spPr>
        <p:txBody>
          <a:bodyPr wrap="square" rtlCol="0">
            <a:spAutoFit/>
          </a:bodyPr>
          <a:lstStyle/>
          <a:p>
            <a:pPr algn="dist"/>
            <a:r>
              <a:rPr lang="zh-CN" altLang="en-US" sz="2400" dirty="0" smtClean="0">
                <a:solidFill>
                  <a:schemeClr val="bg1"/>
                </a:solidFill>
                <a:latin typeface="方正粗倩简体" panose="03000509000000000000" pitchFamily="65" charset="-122"/>
                <a:ea typeface="方正粗倩简体" panose="03000509000000000000" pitchFamily="65" charset="-122"/>
              </a:rPr>
              <a:t>指导教师：</a:t>
            </a:r>
            <a:r>
              <a:rPr lang="zh-CN" altLang="en-US" sz="2400" b="1" dirty="0" smtClean="0">
                <a:solidFill>
                  <a:schemeClr val="bg1"/>
                </a:solidFill>
                <a:latin typeface="微软雅黑" pitchFamily="34" charset="-122"/>
                <a:ea typeface="微软雅黑" pitchFamily="34" charset="-122"/>
              </a:rPr>
              <a:t>马宁</a:t>
            </a:r>
            <a:endParaRPr lang="zh-CN" altLang="en-US" sz="2400" b="1" dirty="0">
              <a:solidFill>
                <a:schemeClr val="bg1"/>
              </a:solidFill>
              <a:latin typeface="微软雅黑" pitchFamily="34" charset="-122"/>
              <a:ea typeface="微软雅黑" pitchFamily="34" charset="-122"/>
            </a:endParaRPr>
          </a:p>
        </p:txBody>
      </p:sp>
      <p:sp>
        <p:nvSpPr>
          <p:cNvPr id="49" name="KSO_Shape"/>
          <p:cNvSpPr>
            <a:spLocks/>
          </p:cNvSpPr>
          <p:nvPr/>
        </p:nvSpPr>
        <p:spPr bwMode="auto">
          <a:xfrm>
            <a:off x="1631504" y="4869160"/>
            <a:ext cx="281955" cy="394343"/>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rgbClr val="FFFFFF"/>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0" name="矩形 19"/>
          <p:cNvSpPr/>
          <p:nvPr/>
        </p:nvSpPr>
        <p:spPr>
          <a:xfrm rot="2289162">
            <a:off x="7081963" y="4342954"/>
            <a:ext cx="1315840" cy="131584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Tree>
    <p:extLst>
      <p:ext uri="{BB962C8B-B14F-4D97-AF65-F5344CB8AC3E}">
        <p14:creationId xmlns:p14="http://schemas.microsoft.com/office/powerpoint/2010/main" val="27190431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568433"/>
            <a:ext cx="1271464" cy="504056"/>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5" name="矩形 34"/>
          <p:cNvSpPr/>
          <p:nvPr/>
        </p:nvSpPr>
        <p:spPr>
          <a:xfrm>
            <a:off x="1343472" y="568433"/>
            <a:ext cx="72008" cy="504056"/>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6" name="矩形 35"/>
          <p:cNvSpPr/>
          <p:nvPr/>
        </p:nvSpPr>
        <p:spPr>
          <a:xfrm>
            <a:off x="1480796" y="772083"/>
            <a:ext cx="78700" cy="300406"/>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7" name="文本框 36"/>
          <p:cNvSpPr txBox="1"/>
          <p:nvPr/>
        </p:nvSpPr>
        <p:spPr>
          <a:xfrm>
            <a:off x="1544419" y="611977"/>
            <a:ext cx="3597691" cy="584775"/>
          </a:xfrm>
          <a:prstGeom prst="rect">
            <a:avLst/>
          </a:prstGeom>
          <a:noFill/>
        </p:spPr>
        <p:txBody>
          <a:bodyPr wrap="square" rtlCol="0">
            <a:spAutoFit/>
          </a:bodyPr>
          <a:lstStyle/>
          <a:p>
            <a:r>
              <a:rPr lang="en-US" altLang="zh-CN" sz="3200" b="1" dirty="0" smtClean="0">
                <a:latin typeface="微软雅黑" pitchFamily="34" charset="-122"/>
                <a:ea typeface="微软雅黑" pitchFamily="34" charset="-122"/>
              </a:rPr>
              <a:t>Why</a:t>
            </a:r>
            <a:r>
              <a:rPr lang="zh-CN" altLang="en-US" sz="3200" b="1" dirty="0" smtClean="0">
                <a:latin typeface="微软雅黑" pitchFamily="34" charset="-122"/>
                <a:ea typeface="微软雅黑" pitchFamily="34" charset="-122"/>
              </a:rPr>
              <a:t>（为什么）</a:t>
            </a:r>
            <a:endParaRPr lang="zh-CN" altLang="en-US" sz="3200" b="1" dirty="0">
              <a:latin typeface="微软雅黑" pitchFamily="34" charset="-122"/>
              <a:ea typeface="微软雅黑"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67" y="1662509"/>
            <a:ext cx="5748300" cy="3822620"/>
          </a:xfrm>
          <a:prstGeom prst="rect">
            <a:avLst/>
          </a:prstGeom>
        </p:spPr>
      </p:pic>
      <p:sp>
        <p:nvSpPr>
          <p:cNvPr id="3" name="TextBox 2"/>
          <p:cNvSpPr txBox="1"/>
          <p:nvPr/>
        </p:nvSpPr>
        <p:spPr>
          <a:xfrm>
            <a:off x="6312024" y="1679897"/>
            <a:ext cx="5968301" cy="3693319"/>
          </a:xfrm>
          <a:prstGeom prst="rect">
            <a:avLst/>
          </a:prstGeom>
          <a:noFill/>
        </p:spPr>
        <p:txBody>
          <a:bodyPr wrap="none" rtlCol="0">
            <a:spAutoFit/>
          </a:bodyPr>
          <a:lstStyle/>
          <a:p>
            <a:pPr>
              <a:lnSpc>
                <a:spcPct val="150000"/>
              </a:lnSpc>
            </a:pPr>
            <a:r>
              <a:rPr lang="zh-CN" altLang="en-US" sz="2400" b="1" dirty="0" smtClean="0">
                <a:solidFill>
                  <a:srgbClr val="00B050"/>
                </a:solidFill>
                <a:latin typeface="微软雅黑" pitchFamily="34" charset="-122"/>
                <a:ea typeface="微软雅黑" pitchFamily="34" charset="-122"/>
              </a:rPr>
              <a:t>阅读两则新闻：</a:t>
            </a:r>
            <a:endParaRPr lang="en-US" altLang="zh-CN" sz="2400" b="1" dirty="0" smtClean="0">
              <a:solidFill>
                <a:srgbClr val="00B050"/>
              </a:solidFill>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1.</a:t>
            </a:r>
            <a:r>
              <a:rPr lang="zh-CN" altLang="en-US" b="1" dirty="0">
                <a:latin typeface="微软雅黑" pitchFamily="34" charset="-122"/>
                <a:ea typeface="微软雅黑" pitchFamily="34" charset="-122"/>
              </a:rPr>
              <a:t>西部农村教师渴望高水平</a:t>
            </a:r>
            <a:r>
              <a:rPr lang="zh-CN" altLang="en-US" b="1" dirty="0" smtClean="0">
                <a:latin typeface="微软雅黑" pitchFamily="34" charset="-122"/>
                <a:ea typeface="微软雅黑" pitchFamily="34" charset="-122"/>
              </a:rPr>
              <a:t>培训</a:t>
            </a:r>
            <a:endParaRPr lang="en-US" altLang="zh-CN" b="1" dirty="0" smtClean="0">
              <a:latin typeface="微软雅黑" pitchFamily="34" charset="-122"/>
              <a:ea typeface="微软雅黑" pitchFamily="34" charset="-122"/>
            </a:endParaRPr>
          </a:p>
          <a:p>
            <a:pPr>
              <a:lnSpc>
                <a:spcPct val="150000"/>
              </a:lnSpc>
            </a:pPr>
            <a:r>
              <a:rPr lang="en-US" altLang="zh-CN" dirty="0">
                <a:latin typeface="微软雅黑" pitchFamily="34" charset="-122"/>
                <a:ea typeface="微软雅黑" pitchFamily="34" charset="-122"/>
                <a:hlinkClick r:id="rId3"/>
              </a:rPr>
              <a:t>http://</a:t>
            </a:r>
            <a:r>
              <a:rPr lang="en-US" altLang="zh-CN" dirty="0" smtClean="0">
                <a:latin typeface="微软雅黑" pitchFamily="34" charset="-122"/>
                <a:ea typeface="微软雅黑" pitchFamily="34" charset="-122"/>
                <a:hlinkClick r:id="rId3"/>
              </a:rPr>
              <a:t>news.qq.com/a/20060803/000411.htm</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2.</a:t>
            </a:r>
            <a:r>
              <a:rPr lang="zh-CN" altLang="en-US" b="1" dirty="0">
                <a:latin typeface="微软雅黑" pitchFamily="34" charset="-122"/>
                <a:ea typeface="微软雅黑" pitchFamily="34" charset="-122"/>
              </a:rPr>
              <a:t>广西横县办师德培训班引不满 </a:t>
            </a:r>
            <a:r>
              <a:rPr lang="zh-CN" altLang="en-US" b="1" dirty="0" smtClean="0">
                <a:latin typeface="微软雅黑" pitchFamily="34" charset="-122"/>
                <a:ea typeface="微软雅黑" pitchFamily="34" charset="-122"/>
              </a:rPr>
              <a:t> 称为</a:t>
            </a:r>
            <a:r>
              <a:rPr lang="zh-CN" altLang="en-US" b="1" dirty="0">
                <a:latin typeface="微软雅黑" pitchFamily="34" charset="-122"/>
                <a:ea typeface="微软雅黑" pitchFamily="34" charset="-122"/>
              </a:rPr>
              <a:t>挽救后进</a:t>
            </a:r>
          </a:p>
          <a:p>
            <a:pPr>
              <a:lnSpc>
                <a:spcPct val="150000"/>
              </a:lnSpc>
            </a:pPr>
            <a:r>
              <a:rPr lang="en-US" altLang="zh-CN" dirty="0">
                <a:latin typeface="微软雅黑" pitchFamily="34" charset="-122"/>
                <a:ea typeface="微软雅黑" pitchFamily="34" charset="-122"/>
              </a:rPr>
              <a:t> </a:t>
            </a:r>
            <a:r>
              <a:rPr lang="en-US" altLang="zh-CN" dirty="0">
                <a:latin typeface="微软雅黑" pitchFamily="34" charset="-122"/>
                <a:ea typeface="微软雅黑" pitchFamily="34" charset="-122"/>
                <a:hlinkClick r:id="rId4"/>
              </a:rPr>
              <a:t>http://</a:t>
            </a:r>
            <a:r>
              <a:rPr lang="en-US" altLang="zh-CN" dirty="0" smtClean="0">
                <a:latin typeface="微软雅黑" pitchFamily="34" charset="-122"/>
                <a:ea typeface="微软雅黑" pitchFamily="34" charset="-122"/>
                <a:hlinkClick r:id="rId4"/>
              </a:rPr>
              <a:t>news.sohu.com/20090419/n263476395.shtml</a:t>
            </a:r>
            <a:endParaRPr lang="en-US" altLang="zh-CN" dirty="0">
              <a:latin typeface="微软雅黑" pitchFamily="34" charset="-122"/>
              <a:ea typeface="微软雅黑" pitchFamily="34" charset="-122"/>
            </a:endParaRPr>
          </a:p>
          <a:p>
            <a:pPr>
              <a:lnSpc>
                <a:spcPct val="150000"/>
              </a:lnSpc>
            </a:pPr>
            <a:r>
              <a:rPr lang="zh-CN" altLang="en-US" sz="2400" b="1" dirty="0">
                <a:solidFill>
                  <a:srgbClr val="00B050"/>
                </a:solidFill>
                <a:latin typeface="微软雅黑" pitchFamily="34" charset="-122"/>
                <a:ea typeface="微软雅黑" pitchFamily="34" charset="-122"/>
              </a:rPr>
              <a:t>思考：</a:t>
            </a:r>
            <a:endParaRPr lang="en-US" altLang="zh-CN" sz="2400" b="1" dirty="0">
              <a:solidFill>
                <a:srgbClr val="00B050"/>
              </a:solidFill>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第一则新闻中，教师培训最突出的问题是什么？</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2.</a:t>
            </a:r>
            <a:r>
              <a:rPr lang="zh-CN" altLang="en-US" dirty="0">
                <a:latin typeface="微软雅黑" pitchFamily="34" charset="-122"/>
                <a:ea typeface="微软雅黑" pitchFamily="34" charset="-122"/>
              </a:rPr>
              <a:t>你</a:t>
            </a:r>
            <a:r>
              <a:rPr lang="zh-CN" altLang="en-US" dirty="0" smtClean="0">
                <a:latin typeface="微软雅黑" pitchFamily="34" charset="-122"/>
                <a:ea typeface="微软雅黑" pitchFamily="34" charset="-122"/>
              </a:rPr>
              <a:t>认为这样的师德培训是否合理？</a:t>
            </a:r>
            <a:endParaRPr lang="en-US" altLang="zh-CN" dirty="0">
              <a:latin typeface="微软雅黑" pitchFamily="34" charset="-122"/>
              <a:ea typeface="微软雅黑" pitchFamily="34" charset="-122"/>
            </a:endParaRPr>
          </a:p>
        </p:txBody>
      </p:sp>
    </p:spTree>
    <p:extLst>
      <p:ext uri="{BB962C8B-B14F-4D97-AF65-F5344CB8AC3E}">
        <p14:creationId xmlns:p14="http://schemas.microsoft.com/office/powerpoint/2010/main" val="402829661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568433"/>
            <a:ext cx="1271464" cy="504056"/>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5" name="矩形 34"/>
          <p:cNvSpPr/>
          <p:nvPr/>
        </p:nvSpPr>
        <p:spPr>
          <a:xfrm>
            <a:off x="1343472" y="568433"/>
            <a:ext cx="72008" cy="504056"/>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6" name="矩形 35"/>
          <p:cNvSpPr/>
          <p:nvPr/>
        </p:nvSpPr>
        <p:spPr>
          <a:xfrm>
            <a:off x="1480796" y="772083"/>
            <a:ext cx="78700" cy="300406"/>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7" name="文本框 36"/>
          <p:cNvSpPr txBox="1"/>
          <p:nvPr/>
        </p:nvSpPr>
        <p:spPr>
          <a:xfrm>
            <a:off x="1544419" y="611977"/>
            <a:ext cx="3597691" cy="584775"/>
          </a:xfrm>
          <a:prstGeom prst="rect">
            <a:avLst/>
          </a:prstGeom>
          <a:noFill/>
        </p:spPr>
        <p:txBody>
          <a:bodyPr wrap="square" rtlCol="0">
            <a:spAutoFit/>
          </a:bodyPr>
          <a:lstStyle/>
          <a:p>
            <a:r>
              <a:rPr lang="en-US" altLang="zh-CN" sz="3200" b="1" dirty="0" smtClean="0">
                <a:latin typeface="微软雅黑" pitchFamily="34" charset="-122"/>
                <a:ea typeface="微软雅黑" pitchFamily="34" charset="-122"/>
              </a:rPr>
              <a:t>Why</a:t>
            </a:r>
            <a:r>
              <a:rPr lang="zh-CN" altLang="en-US" sz="3200" b="1" dirty="0" smtClean="0">
                <a:latin typeface="微软雅黑" pitchFamily="34" charset="-122"/>
                <a:ea typeface="微软雅黑" pitchFamily="34" charset="-122"/>
              </a:rPr>
              <a:t>（为什么）</a:t>
            </a:r>
            <a:endParaRPr lang="zh-CN" altLang="en-US" sz="3200" b="1" dirty="0">
              <a:latin typeface="微软雅黑" pitchFamily="34" charset="-122"/>
              <a:ea typeface="微软雅黑" pitchFamily="34" charset="-122"/>
            </a:endParaRPr>
          </a:p>
        </p:txBody>
      </p:sp>
      <p:cxnSp>
        <p:nvCxnSpPr>
          <p:cNvPr id="38" name="直接连接符 37"/>
          <p:cNvCxnSpPr/>
          <p:nvPr/>
        </p:nvCxnSpPr>
        <p:spPr>
          <a:xfrm flipV="1">
            <a:off x="2063552" y="5877272"/>
            <a:ext cx="8280920" cy="1417"/>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775520" y="1412776"/>
            <a:ext cx="7704856" cy="1338828"/>
          </a:xfrm>
          <a:prstGeom prst="rect">
            <a:avLst/>
          </a:prstGeom>
        </p:spPr>
        <p:txBody>
          <a:bodyPr wrap="square">
            <a:spAutoFit/>
          </a:bodyPr>
          <a:lstStyle/>
          <a:p>
            <a:pPr>
              <a:lnSpc>
                <a:spcPct val="150000"/>
              </a:lnSpc>
            </a:pPr>
            <a:r>
              <a:rPr lang="zh-CN" altLang="en-US" dirty="0">
                <a:latin typeface="微软雅黑" pitchFamily="34" charset="-122"/>
                <a:ea typeface="微软雅黑" pitchFamily="34" charset="-122"/>
              </a:rPr>
              <a:t>“现在的教师培训主要是学历补偿培训，以及与职称评定有关的培训。</a:t>
            </a:r>
            <a:r>
              <a:rPr lang="zh-CN" altLang="en-US" b="1" dirty="0">
                <a:solidFill>
                  <a:srgbClr val="FF0000"/>
                </a:solidFill>
                <a:latin typeface="微软雅黑" pitchFamily="34" charset="-122"/>
                <a:ea typeface="微软雅黑" pitchFamily="34" charset="-122"/>
              </a:rPr>
              <a:t>但很多培训内容和教师的现实工作、专业发展风马牛不相及。</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教育部</a:t>
            </a:r>
            <a:r>
              <a:rPr lang="zh-CN" altLang="en-US" dirty="0">
                <a:latin typeface="微软雅黑" pitchFamily="34" charset="-122"/>
                <a:ea typeface="微软雅黑" pitchFamily="34" charset="-122"/>
              </a:rPr>
              <a:t>基础教育课程教材发展中心主任助理刘坚教授</a:t>
            </a:r>
          </a:p>
        </p:txBody>
      </p:sp>
      <p:sp>
        <p:nvSpPr>
          <p:cNvPr id="3" name="矩形 2"/>
          <p:cNvSpPr/>
          <p:nvPr/>
        </p:nvSpPr>
        <p:spPr>
          <a:xfrm>
            <a:off x="1900130" y="3140968"/>
            <a:ext cx="4519186" cy="584775"/>
          </a:xfrm>
          <a:prstGeom prst="rect">
            <a:avLst/>
          </a:prstGeom>
        </p:spPr>
        <p:txBody>
          <a:bodyPr wrap="none">
            <a:spAutoFit/>
          </a:bodyPr>
          <a:lstStyle/>
          <a:p>
            <a:r>
              <a:rPr lang="zh-CN" altLang="en-US" sz="3200" b="1" dirty="0" smtClean="0">
                <a:solidFill>
                  <a:srgbClr val="FF0000"/>
                </a:solidFill>
                <a:latin typeface="微软雅黑" pitchFamily="34" charset="-122"/>
                <a:ea typeface="微软雅黑" pitchFamily="34" charset="-122"/>
              </a:rPr>
              <a:t>浪费</a:t>
            </a:r>
            <a:r>
              <a:rPr lang="zh-CN" altLang="en-US" sz="3200" b="1" dirty="0">
                <a:solidFill>
                  <a:srgbClr val="FF0000"/>
                </a:solidFill>
                <a:latin typeface="微软雅黑" pitchFamily="34" charset="-122"/>
                <a:ea typeface="微软雅黑" pitchFamily="34" charset="-122"/>
              </a:rPr>
              <a:t>时间、精力和金钱</a:t>
            </a:r>
            <a:r>
              <a:rPr lang="zh-CN" altLang="en-US" dirty="0">
                <a:solidFill>
                  <a:srgbClr val="FF0000"/>
                </a:solidFill>
                <a:latin typeface="微软雅黑" pitchFamily="34" charset="-122"/>
                <a:ea typeface="微软雅黑" pitchFamily="34" charset="-122"/>
              </a:rPr>
              <a:t>。</a:t>
            </a:r>
          </a:p>
        </p:txBody>
      </p:sp>
      <p:sp>
        <p:nvSpPr>
          <p:cNvPr id="4" name="矩形 3"/>
          <p:cNvSpPr/>
          <p:nvPr/>
        </p:nvSpPr>
        <p:spPr>
          <a:xfrm>
            <a:off x="8213155" y="4212377"/>
            <a:ext cx="1415772" cy="584775"/>
          </a:xfrm>
          <a:prstGeom prst="rect">
            <a:avLst/>
          </a:prstGeom>
        </p:spPr>
        <p:txBody>
          <a:bodyPr wrap="none">
            <a:spAutoFit/>
          </a:bodyPr>
          <a:lstStyle/>
          <a:p>
            <a:r>
              <a:rPr lang="zh-CN" altLang="en-US" sz="3200" dirty="0" smtClean="0">
                <a:latin typeface="微软雅黑" pitchFamily="34" charset="-122"/>
                <a:ea typeface="微软雅黑" pitchFamily="34" charset="-122"/>
              </a:rPr>
              <a:t>不光彩</a:t>
            </a:r>
            <a:endParaRPr lang="zh-CN" altLang="en-US" sz="3200" dirty="0">
              <a:latin typeface="微软雅黑" pitchFamily="34" charset="-122"/>
              <a:ea typeface="微软雅黑" pitchFamily="34" charset="-122"/>
            </a:endParaRPr>
          </a:p>
        </p:txBody>
      </p:sp>
      <p:sp>
        <p:nvSpPr>
          <p:cNvPr id="5" name="矩形 4"/>
          <p:cNvSpPr/>
          <p:nvPr/>
        </p:nvSpPr>
        <p:spPr>
          <a:xfrm>
            <a:off x="1847528" y="4186248"/>
            <a:ext cx="2313454" cy="584775"/>
          </a:xfrm>
          <a:prstGeom prst="rect">
            <a:avLst/>
          </a:prstGeom>
        </p:spPr>
        <p:txBody>
          <a:bodyPr wrap="none">
            <a:spAutoFit/>
          </a:bodyPr>
          <a:lstStyle/>
          <a:p>
            <a:r>
              <a:rPr lang="zh-CN" altLang="en-US" sz="3200" dirty="0">
                <a:latin typeface="微软雅黑" pitchFamily="34" charset="-122"/>
                <a:ea typeface="微软雅黑" pitchFamily="34" charset="-122"/>
              </a:rPr>
              <a:t>行政</a:t>
            </a:r>
            <a:r>
              <a:rPr lang="zh-CN" altLang="en-US" sz="3200" dirty="0" smtClean="0">
                <a:latin typeface="微软雅黑" pitchFamily="34" charset="-122"/>
                <a:ea typeface="微软雅黑" pitchFamily="34" charset="-122"/>
              </a:rPr>
              <a:t>指令    </a:t>
            </a:r>
            <a:endParaRPr lang="zh-CN" altLang="en-US" sz="3200" dirty="0">
              <a:latin typeface="微软雅黑" pitchFamily="34" charset="-122"/>
              <a:ea typeface="微软雅黑" pitchFamily="34" charset="-122"/>
            </a:endParaRPr>
          </a:p>
        </p:txBody>
      </p:sp>
      <p:sp>
        <p:nvSpPr>
          <p:cNvPr id="6" name="矩形 5"/>
          <p:cNvSpPr/>
          <p:nvPr/>
        </p:nvSpPr>
        <p:spPr>
          <a:xfrm>
            <a:off x="3676651" y="4186248"/>
            <a:ext cx="1826141" cy="584775"/>
          </a:xfrm>
          <a:prstGeom prst="rect">
            <a:avLst/>
          </a:prstGeom>
        </p:spPr>
        <p:txBody>
          <a:bodyPr wrap="none">
            <a:spAutoFit/>
          </a:bodyPr>
          <a:lstStyle/>
          <a:p>
            <a:r>
              <a:rPr lang="zh-CN" altLang="en-US" sz="3200" dirty="0" smtClean="0">
                <a:latin typeface="微软雅黑" pitchFamily="34" charset="-122"/>
                <a:ea typeface="微软雅黑" pitchFamily="34" charset="-122"/>
              </a:rPr>
              <a:t>自上而下</a:t>
            </a:r>
            <a:endParaRPr lang="zh-CN" altLang="en-US" sz="3200" dirty="0">
              <a:latin typeface="微软雅黑" pitchFamily="34" charset="-122"/>
              <a:ea typeface="微软雅黑" pitchFamily="34" charset="-122"/>
            </a:endParaRPr>
          </a:p>
        </p:txBody>
      </p:sp>
      <p:sp>
        <p:nvSpPr>
          <p:cNvPr id="7" name="矩形 6"/>
          <p:cNvSpPr/>
          <p:nvPr/>
        </p:nvSpPr>
        <p:spPr>
          <a:xfrm>
            <a:off x="5332835" y="4186248"/>
            <a:ext cx="3057247" cy="584775"/>
          </a:xfrm>
          <a:prstGeom prst="rect">
            <a:avLst/>
          </a:prstGeom>
        </p:spPr>
        <p:txBody>
          <a:bodyPr wrap="none">
            <a:spAutoFit/>
          </a:bodyPr>
          <a:lstStyle/>
          <a:p>
            <a:r>
              <a:rPr lang="zh-CN" altLang="en-US" sz="3200" dirty="0">
                <a:latin typeface="微软雅黑" pitchFamily="34" charset="-122"/>
                <a:ea typeface="微软雅黑" pitchFamily="34" charset="-122"/>
              </a:rPr>
              <a:t>“金字塔结构”</a:t>
            </a:r>
          </a:p>
        </p:txBody>
      </p:sp>
    </p:spTree>
    <p:extLst>
      <p:ext uri="{BB962C8B-B14F-4D97-AF65-F5344CB8AC3E}">
        <p14:creationId xmlns:p14="http://schemas.microsoft.com/office/powerpoint/2010/main" val="402829661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568433"/>
            <a:ext cx="1271464" cy="504056"/>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5" name="矩形 34"/>
          <p:cNvSpPr/>
          <p:nvPr/>
        </p:nvSpPr>
        <p:spPr>
          <a:xfrm>
            <a:off x="1343472" y="568433"/>
            <a:ext cx="72008" cy="504056"/>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6" name="矩形 35"/>
          <p:cNvSpPr/>
          <p:nvPr/>
        </p:nvSpPr>
        <p:spPr>
          <a:xfrm>
            <a:off x="1480796" y="772083"/>
            <a:ext cx="78700" cy="300406"/>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7" name="文本框 36"/>
          <p:cNvSpPr txBox="1"/>
          <p:nvPr/>
        </p:nvSpPr>
        <p:spPr>
          <a:xfrm>
            <a:off x="1544419" y="611977"/>
            <a:ext cx="3597691" cy="584775"/>
          </a:xfrm>
          <a:prstGeom prst="rect">
            <a:avLst/>
          </a:prstGeom>
          <a:noFill/>
        </p:spPr>
        <p:txBody>
          <a:bodyPr wrap="square" rtlCol="0">
            <a:spAutoFit/>
          </a:bodyPr>
          <a:lstStyle/>
          <a:p>
            <a:r>
              <a:rPr lang="en-US" altLang="zh-CN" sz="3200" b="1" dirty="0" smtClean="0">
                <a:latin typeface="微软雅黑" pitchFamily="34" charset="-122"/>
                <a:ea typeface="微软雅黑" pitchFamily="34" charset="-122"/>
              </a:rPr>
              <a:t>Why</a:t>
            </a:r>
            <a:r>
              <a:rPr lang="zh-CN" altLang="en-US" sz="3200" b="1" dirty="0" smtClean="0">
                <a:latin typeface="微软雅黑" pitchFamily="34" charset="-122"/>
                <a:ea typeface="微软雅黑" pitchFamily="34" charset="-122"/>
              </a:rPr>
              <a:t>（为什么）</a:t>
            </a:r>
            <a:endParaRPr lang="zh-CN" altLang="en-US" sz="3200" b="1" dirty="0">
              <a:latin typeface="微软雅黑" pitchFamily="34" charset="-122"/>
              <a:ea typeface="微软雅黑" pitchFamily="34" charset="-122"/>
            </a:endParaRPr>
          </a:p>
        </p:txBody>
      </p:sp>
      <p:sp>
        <p:nvSpPr>
          <p:cNvPr id="28" name="椭圆 27"/>
          <p:cNvSpPr/>
          <p:nvPr/>
        </p:nvSpPr>
        <p:spPr>
          <a:xfrm>
            <a:off x="1127448" y="1159748"/>
            <a:ext cx="9649072" cy="550961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p>
        </p:txBody>
      </p:sp>
      <p:sp>
        <p:nvSpPr>
          <p:cNvPr id="29" name="矩形 28"/>
          <p:cNvSpPr/>
          <p:nvPr/>
        </p:nvSpPr>
        <p:spPr>
          <a:xfrm>
            <a:off x="8112224" y="3717032"/>
            <a:ext cx="854744" cy="504056"/>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2400" dirty="0" smtClean="0">
                <a:latin typeface="黑体" pitchFamily="49" charset="-122"/>
                <a:ea typeface="黑体" pitchFamily="49" charset="-122"/>
              </a:rPr>
              <a:t>教师</a:t>
            </a:r>
            <a:endParaRPr lang="zh-CN" altLang="en-US" sz="2400" dirty="0">
              <a:latin typeface="黑体" pitchFamily="49" charset="-122"/>
              <a:ea typeface="黑体" pitchFamily="49" charset="-122"/>
            </a:endParaRPr>
          </a:p>
        </p:txBody>
      </p:sp>
      <p:sp>
        <p:nvSpPr>
          <p:cNvPr id="31" name="矩形 30"/>
          <p:cNvSpPr/>
          <p:nvPr/>
        </p:nvSpPr>
        <p:spPr>
          <a:xfrm>
            <a:off x="5879976" y="3717032"/>
            <a:ext cx="1448049" cy="504056"/>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2400" dirty="0" smtClean="0">
                <a:latin typeface="黑体" pitchFamily="49" charset="-122"/>
                <a:ea typeface="黑体" pitchFamily="49" charset="-122"/>
              </a:rPr>
              <a:t>培训内容</a:t>
            </a:r>
            <a:endParaRPr lang="zh-CN" altLang="en-US" sz="2400" dirty="0">
              <a:latin typeface="黑体" pitchFamily="49" charset="-122"/>
              <a:ea typeface="黑体" pitchFamily="49" charset="-122"/>
            </a:endParaRPr>
          </a:p>
        </p:txBody>
      </p:sp>
      <p:sp>
        <p:nvSpPr>
          <p:cNvPr id="39" name="矩形 38"/>
          <p:cNvSpPr/>
          <p:nvPr/>
        </p:nvSpPr>
        <p:spPr>
          <a:xfrm>
            <a:off x="4439816" y="1628800"/>
            <a:ext cx="2967480"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zh-CN" altLang="en-US" sz="5400" b="1" cap="none" spc="0" dirty="0" smtClean="0">
                <a:ln/>
                <a:effectLst/>
              </a:rPr>
              <a:t>组织强制</a:t>
            </a:r>
            <a:endParaRPr lang="zh-CN" altLang="en-US" sz="5400" b="1" cap="none" spc="0" dirty="0">
              <a:ln/>
              <a:effectLst/>
            </a:endParaRPr>
          </a:p>
        </p:txBody>
      </p:sp>
      <p:sp>
        <p:nvSpPr>
          <p:cNvPr id="40" name="矩形 39"/>
          <p:cNvSpPr/>
          <p:nvPr/>
        </p:nvSpPr>
        <p:spPr>
          <a:xfrm>
            <a:off x="9768408" y="3717032"/>
            <a:ext cx="864096" cy="485006"/>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2400" dirty="0" smtClean="0">
                <a:latin typeface="黑体" pitchFamily="49" charset="-122"/>
                <a:ea typeface="黑体" pitchFamily="49" charset="-122"/>
              </a:rPr>
              <a:t>效果</a:t>
            </a:r>
            <a:endParaRPr lang="zh-CN" altLang="en-US" sz="2400" dirty="0">
              <a:latin typeface="黑体" pitchFamily="49" charset="-122"/>
              <a:ea typeface="黑体" pitchFamily="49" charset="-122"/>
            </a:endParaRPr>
          </a:p>
        </p:txBody>
      </p:sp>
      <p:sp>
        <p:nvSpPr>
          <p:cNvPr id="41" name="矩形 40"/>
          <p:cNvSpPr/>
          <p:nvPr/>
        </p:nvSpPr>
        <p:spPr>
          <a:xfrm>
            <a:off x="1271464" y="3717032"/>
            <a:ext cx="1440160" cy="485006"/>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2400" dirty="0" smtClean="0">
                <a:latin typeface="黑体" pitchFamily="49" charset="-122"/>
                <a:ea typeface="黑体" pitchFamily="49" charset="-122"/>
              </a:rPr>
              <a:t>国家政策</a:t>
            </a:r>
            <a:endParaRPr lang="zh-CN" altLang="en-US" sz="2400" dirty="0">
              <a:latin typeface="黑体" pitchFamily="49" charset="-122"/>
              <a:ea typeface="黑体" pitchFamily="49" charset="-122"/>
            </a:endParaRPr>
          </a:p>
        </p:txBody>
      </p:sp>
      <p:sp>
        <p:nvSpPr>
          <p:cNvPr id="43" name="矩形 42"/>
          <p:cNvSpPr/>
          <p:nvPr/>
        </p:nvSpPr>
        <p:spPr>
          <a:xfrm>
            <a:off x="3503712" y="3717032"/>
            <a:ext cx="1560685" cy="515292"/>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2400" dirty="0" smtClean="0">
                <a:latin typeface="黑体" pitchFamily="49" charset="-122"/>
                <a:ea typeface="黑体" pitchFamily="49" charset="-122"/>
              </a:rPr>
              <a:t>上级组织</a:t>
            </a:r>
            <a:endParaRPr lang="zh-CN" altLang="en-US" sz="2400" dirty="0">
              <a:latin typeface="黑体" pitchFamily="49" charset="-122"/>
              <a:ea typeface="黑体" pitchFamily="49" charset="-122"/>
            </a:endParaRPr>
          </a:p>
        </p:txBody>
      </p:sp>
      <p:sp>
        <p:nvSpPr>
          <p:cNvPr id="2" name="环形箭头 1"/>
          <p:cNvSpPr/>
          <p:nvPr/>
        </p:nvSpPr>
        <p:spPr>
          <a:xfrm>
            <a:off x="2207568" y="2975756"/>
            <a:ext cx="1944216" cy="148255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环形箭头 47"/>
          <p:cNvSpPr/>
          <p:nvPr/>
        </p:nvSpPr>
        <p:spPr>
          <a:xfrm>
            <a:off x="4494351" y="2946040"/>
            <a:ext cx="1944216" cy="148255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环形箭头 48"/>
          <p:cNvSpPr/>
          <p:nvPr/>
        </p:nvSpPr>
        <p:spPr>
          <a:xfrm>
            <a:off x="6726599" y="2944328"/>
            <a:ext cx="1944216" cy="148255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环形箭头 49"/>
          <p:cNvSpPr/>
          <p:nvPr/>
        </p:nvSpPr>
        <p:spPr>
          <a:xfrm>
            <a:off x="8610589" y="2942616"/>
            <a:ext cx="1944216" cy="148255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TextBox 4"/>
          <p:cNvSpPr txBox="1"/>
          <p:nvPr/>
        </p:nvSpPr>
        <p:spPr>
          <a:xfrm>
            <a:off x="11045968" y="2483393"/>
            <a:ext cx="738664" cy="2862322"/>
          </a:xfrm>
          <a:prstGeom prst="rect">
            <a:avLst/>
          </a:prstGeom>
          <a:noFill/>
        </p:spPr>
        <p:txBody>
          <a:bodyPr vert="eaVert" wrap="none" rtlCol="0">
            <a:spAutoFit/>
          </a:bodyPr>
          <a:lstStyle/>
          <a:p>
            <a:r>
              <a:rPr lang="zh-CN" altLang="en-US" sz="3600" b="1" dirty="0" smtClean="0">
                <a:solidFill>
                  <a:srgbClr val="00B050"/>
                </a:solidFill>
                <a:latin typeface="微软雅黑" pitchFamily="34" charset="-122"/>
                <a:ea typeface="微软雅黑" pitchFamily="34" charset="-122"/>
              </a:rPr>
              <a:t>传统教师培训</a:t>
            </a:r>
            <a:endParaRPr lang="zh-CN" altLang="en-US" sz="3600" b="1" dirty="0">
              <a:solidFill>
                <a:srgbClr val="00B050"/>
              </a:solidFill>
              <a:latin typeface="微软雅黑" pitchFamily="34" charset="-122"/>
              <a:ea typeface="微软雅黑" pitchFamily="34" charset="-122"/>
            </a:endParaRPr>
          </a:p>
        </p:txBody>
      </p:sp>
    </p:spTree>
    <p:extLst>
      <p:ext uri="{BB962C8B-B14F-4D97-AF65-F5344CB8AC3E}">
        <p14:creationId xmlns:p14="http://schemas.microsoft.com/office/powerpoint/2010/main" val="402829661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left)">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left)">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p:cTn id="62" dur="500" fill="hold"/>
                                        <p:tgtEl>
                                          <p:spTgt spid="40"/>
                                        </p:tgtEl>
                                        <p:attrNameLst>
                                          <p:attrName>ppt_w</p:attrName>
                                        </p:attrNameLst>
                                      </p:cBhvr>
                                      <p:tavLst>
                                        <p:tav tm="0">
                                          <p:val>
                                            <p:fltVal val="0"/>
                                          </p:val>
                                        </p:tav>
                                        <p:tav tm="100000">
                                          <p:val>
                                            <p:strVal val="#ppt_w"/>
                                          </p:val>
                                        </p:tav>
                                      </p:tavLst>
                                    </p:anim>
                                    <p:anim calcmode="lin" valueType="num">
                                      <p:cBhvr>
                                        <p:cTn id="63" dur="500" fill="hold"/>
                                        <p:tgtEl>
                                          <p:spTgt spid="40"/>
                                        </p:tgtEl>
                                        <p:attrNameLst>
                                          <p:attrName>ppt_h</p:attrName>
                                        </p:attrNameLst>
                                      </p:cBhvr>
                                      <p:tavLst>
                                        <p:tav tm="0">
                                          <p:val>
                                            <p:fltVal val="0"/>
                                          </p:val>
                                        </p:tav>
                                        <p:tav tm="100000">
                                          <p:val>
                                            <p:strVal val="#ppt_h"/>
                                          </p:val>
                                        </p:tav>
                                      </p:tavLst>
                                    </p:anim>
                                    <p:animEffect transition="in" filter="fade">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additive="base">
                                        <p:cTn id="69" dur="500" fill="hold"/>
                                        <p:tgtEl>
                                          <p:spTgt spid="39"/>
                                        </p:tgtEl>
                                        <p:attrNameLst>
                                          <p:attrName>ppt_x</p:attrName>
                                        </p:attrNameLst>
                                      </p:cBhvr>
                                      <p:tavLst>
                                        <p:tav tm="0">
                                          <p:val>
                                            <p:strVal val="#ppt_x"/>
                                          </p:val>
                                        </p:tav>
                                        <p:tav tm="100000">
                                          <p:val>
                                            <p:strVal val="#ppt_x"/>
                                          </p:val>
                                        </p:tav>
                                      </p:tavLst>
                                    </p:anim>
                                    <p:anim calcmode="lin" valueType="num">
                                      <p:cBhvr additive="base">
                                        <p:cTn id="7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animBg="1"/>
      <p:bldP spid="39" grpId="0"/>
      <p:bldP spid="40" grpId="0" animBg="1"/>
      <p:bldP spid="41" grpId="0" animBg="1"/>
      <p:bldP spid="43" grpId="0" animBg="1"/>
      <p:bldP spid="2" grpId="0" animBg="1"/>
      <p:bldP spid="48" grpId="0" animBg="1"/>
      <p:bldP spid="49"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568433"/>
            <a:ext cx="1271464" cy="504056"/>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5" name="矩形 34"/>
          <p:cNvSpPr/>
          <p:nvPr/>
        </p:nvSpPr>
        <p:spPr>
          <a:xfrm>
            <a:off x="1343472" y="568433"/>
            <a:ext cx="72008" cy="504056"/>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6" name="矩形 35"/>
          <p:cNvSpPr/>
          <p:nvPr/>
        </p:nvSpPr>
        <p:spPr>
          <a:xfrm>
            <a:off x="1480796" y="772083"/>
            <a:ext cx="78700" cy="300406"/>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7" name="文本框 36"/>
          <p:cNvSpPr txBox="1"/>
          <p:nvPr/>
        </p:nvSpPr>
        <p:spPr>
          <a:xfrm>
            <a:off x="1544419" y="611977"/>
            <a:ext cx="3597691" cy="584775"/>
          </a:xfrm>
          <a:prstGeom prst="rect">
            <a:avLst/>
          </a:prstGeom>
          <a:noFill/>
        </p:spPr>
        <p:txBody>
          <a:bodyPr wrap="square" rtlCol="0">
            <a:spAutoFit/>
          </a:bodyPr>
          <a:lstStyle/>
          <a:p>
            <a:r>
              <a:rPr lang="en-US" altLang="zh-CN" sz="3200" b="1" dirty="0" smtClean="0">
                <a:latin typeface="微软雅黑" pitchFamily="34" charset="-122"/>
                <a:ea typeface="微软雅黑" pitchFamily="34" charset="-122"/>
              </a:rPr>
              <a:t>Why</a:t>
            </a:r>
            <a:r>
              <a:rPr lang="zh-CN" altLang="en-US" sz="3200" b="1" dirty="0" smtClean="0">
                <a:latin typeface="微软雅黑" pitchFamily="34" charset="-122"/>
                <a:ea typeface="微软雅黑" pitchFamily="34" charset="-122"/>
              </a:rPr>
              <a:t>（为什么）</a:t>
            </a:r>
            <a:endParaRPr lang="zh-CN" altLang="en-US" sz="3200" b="1" dirty="0">
              <a:latin typeface="微软雅黑" pitchFamily="34" charset="-122"/>
              <a:ea typeface="微软雅黑" pitchFamily="34" charset="-122"/>
            </a:endParaRPr>
          </a:p>
        </p:txBody>
      </p:sp>
      <p:sp>
        <p:nvSpPr>
          <p:cNvPr id="27" name="椭圆 26"/>
          <p:cNvSpPr/>
          <p:nvPr/>
        </p:nvSpPr>
        <p:spPr>
          <a:xfrm>
            <a:off x="1055440" y="1159748"/>
            <a:ext cx="9649072" cy="5509612"/>
          </a:xfrm>
          <a:prstGeom prst="ellipse">
            <a:avLst/>
          </a:prstGeom>
          <a:solidFill>
            <a:schemeClr val="accent1">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dirty="0"/>
          </a:p>
        </p:txBody>
      </p:sp>
      <p:sp>
        <p:nvSpPr>
          <p:cNvPr id="4" name="左大括号 3"/>
          <p:cNvSpPr/>
          <p:nvPr/>
        </p:nvSpPr>
        <p:spPr>
          <a:xfrm>
            <a:off x="7464152" y="3429000"/>
            <a:ext cx="576064" cy="1152128"/>
          </a:xfrm>
          <a:prstGeom prst="leftBrace">
            <a:avLst/>
          </a:prstGeom>
          <a:ln>
            <a:no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grpSp>
        <p:nvGrpSpPr>
          <p:cNvPr id="14" name="组合 13"/>
          <p:cNvGrpSpPr/>
          <p:nvPr/>
        </p:nvGrpSpPr>
        <p:grpSpPr>
          <a:xfrm>
            <a:off x="6168008" y="2852936"/>
            <a:ext cx="3168352" cy="2160240"/>
            <a:chOff x="6168008" y="2852936"/>
            <a:chExt cx="3168352" cy="2160240"/>
          </a:xfrm>
        </p:grpSpPr>
        <p:sp>
          <p:nvSpPr>
            <p:cNvPr id="29" name="圆角矩形 28"/>
            <p:cNvSpPr/>
            <p:nvPr/>
          </p:nvSpPr>
          <p:spPr>
            <a:xfrm>
              <a:off x="6168008" y="2852936"/>
              <a:ext cx="3168352" cy="21602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endParaRPr>
            </a:p>
          </p:txBody>
        </p:sp>
        <p:sp>
          <p:nvSpPr>
            <p:cNvPr id="5" name="TextBox 4"/>
            <p:cNvSpPr txBox="1"/>
            <p:nvPr/>
          </p:nvSpPr>
          <p:spPr>
            <a:xfrm>
              <a:off x="6816080" y="2924944"/>
              <a:ext cx="1415772" cy="461665"/>
            </a:xfrm>
            <a:prstGeom prst="rect">
              <a:avLst/>
            </a:prstGeom>
            <a:noFill/>
            <a:ln>
              <a:noFill/>
            </a:ln>
          </p:spPr>
          <p:txBody>
            <a:bodyPr wrap="none" rtlCol="0">
              <a:spAutoFit/>
            </a:bodyPr>
            <a:lstStyle/>
            <a:p>
              <a:r>
                <a:rPr lang="zh-CN" altLang="en-US" sz="2400" b="1" dirty="0" smtClean="0">
                  <a:solidFill>
                    <a:schemeClr val="bg1"/>
                  </a:solidFill>
                  <a:latin typeface="微软雅黑" pitchFamily="34" charset="-122"/>
                  <a:ea typeface="微软雅黑" pitchFamily="34" charset="-122"/>
                </a:rPr>
                <a:t>需求分析</a:t>
              </a:r>
              <a:endParaRPr lang="zh-CN" altLang="en-US" sz="2400" b="1" dirty="0">
                <a:solidFill>
                  <a:schemeClr val="bg1"/>
                </a:solidFill>
                <a:latin typeface="微软雅黑" pitchFamily="34" charset="-122"/>
                <a:ea typeface="微软雅黑" pitchFamily="34" charset="-122"/>
              </a:endParaRPr>
            </a:p>
          </p:txBody>
        </p:sp>
      </p:grpSp>
      <p:sp>
        <p:nvSpPr>
          <p:cNvPr id="6" name="左箭头 5"/>
          <p:cNvSpPr/>
          <p:nvPr/>
        </p:nvSpPr>
        <p:spPr>
          <a:xfrm>
            <a:off x="5349826" y="3793665"/>
            <a:ext cx="818182" cy="278781"/>
          </a:xfrm>
          <a:prstGeom prst="leftArrow">
            <a:avLst/>
          </a:prstGeom>
          <a:solidFill>
            <a:srgbClr val="FFC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30" name="圆角矩形 29"/>
          <p:cNvSpPr/>
          <p:nvPr/>
        </p:nvSpPr>
        <p:spPr>
          <a:xfrm>
            <a:off x="4160515" y="3657851"/>
            <a:ext cx="1215405" cy="5945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rPr>
              <a:t>培训内容</a:t>
            </a:r>
            <a:endParaRPr lang="zh-CN" altLang="en-US" b="1" dirty="0">
              <a:latin typeface="微软雅黑" pitchFamily="34" charset="-122"/>
              <a:ea typeface="微软雅黑" pitchFamily="34" charset="-122"/>
            </a:endParaRPr>
          </a:p>
        </p:txBody>
      </p:sp>
      <p:sp>
        <p:nvSpPr>
          <p:cNvPr id="31" name="圆角矩形 30"/>
          <p:cNvSpPr/>
          <p:nvPr/>
        </p:nvSpPr>
        <p:spPr>
          <a:xfrm>
            <a:off x="8135986" y="4252417"/>
            <a:ext cx="1152128" cy="557562"/>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dist"/>
            <a:r>
              <a:rPr lang="zh-CN" altLang="en-US" dirty="0" smtClean="0">
                <a:latin typeface="微软雅黑" pitchFamily="34" charset="-122"/>
                <a:ea typeface="微软雅黑" pitchFamily="34" charset="-122"/>
              </a:rPr>
              <a:t>现状</a:t>
            </a:r>
            <a:endParaRPr lang="zh-CN" altLang="en-US" dirty="0">
              <a:latin typeface="微软雅黑" pitchFamily="34" charset="-122"/>
              <a:ea typeface="微软雅黑" pitchFamily="34" charset="-122"/>
            </a:endParaRPr>
          </a:p>
        </p:txBody>
      </p:sp>
      <p:sp>
        <p:nvSpPr>
          <p:cNvPr id="32" name="左箭头 31"/>
          <p:cNvSpPr/>
          <p:nvPr/>
        </p:nvSpPr>
        <p:spPr>
          <a:xfrm>
            <a:off x="3362722" y="3766329"/>
            <a:ext cx="818182" cy="278781"/>
          </a:xfrm>
          <a:prstGeom prst="leftArrow">
            <a:avLst/>
          </a:prstGeom>
          <a:solidFill>
            <a:srgbClr val="FFC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33" name="圆角矩形 32"/>
          <p:cNvSpPr/>
          <p:nvPr/>
        </p:nvSpPr>
        <p:spPr>
          <a:xfrm>
            <a:off x="2173411" y="3630515"/>
            <a:ext cx="1215405" cy="5945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rPr>
              <a:t>评价考核</a:t>
            </a:r>
            <a:endParaRPr lang="zh-CN" altLang="en-US" b="1" dirty="0">
              <a:latin typeface="微软雅黑" pitchFamily="34" charset="-122"/>
              <a:ea typeface="微软雅黑" pitchFamily="34" charset="-122"/>
            </a:endParaRPr>
          </a:p>
        </p:txBody>
      </p:sp>
      <p:sp>
        <p:nvSpPr>
          <p:cNvPr id="39" name="TextBox 38"/>
          <p:cNvSpPr txBox="1"/>
          <p:nvPr/>
        </p:nvSpPr>
        <p:spPr>
          <a:xfrm>
            <a:off x="4351898" y="1832273"/>
            <a:ext cx="2814038" cy="769441"/>
          </a:xfrm>
          <a:prstGeom prst="rect">
            <a:avLst/>
          </a:prstGeom>
          <a:noFill/>
          <a:ln>
            <a:noFill/>
          </a:ln>
        </p:spPr>
        <p:txBody>
          <a:bodyPr wrap="square" rtlCol="0">
            <a:spAutoFit/>
          </a:bodyPr>
          <a:lstStyle/>
          <a:p>
            <a:pPr algn="dist"/>
            <a:r>
              <a:rPr lang="zh-CN" altLang="en-US" sz="4400" b="1" dirty="0" smtClean="0">
                <a:solidFill>
                  <a:schemeClr val="bg1"/>
                </a:solidFill>
                <a:latin typeface="微软雅黑" pitchFamily="34" charset="-122"/>
                <a:ea typeface="微软雅黑" pitchFamily="34" charset="-122"/>
              </a:rPr>
              <a:t>培训环境</a:t>
            </a:r>
            <a:endParaRPr lang="zh-CN" altLang="en-US" sz="4400" b="1" dirty="0">
              <a:solidFill>
                <a:schemeClr val="bg1"/>
              </a:solidFill>
              <a:latin typeface="微软雅黑" pitchFamily="34" charset="-122"/>
              <a:ea typeface="微软雅黑" pitchFamily="34" charset="-122"/>
            </a:endParaRPr>
          </a:p>
        </p:txBody>
      </p:sp>
      <p:sp>
        <p:nvSpPr>
          <p:cNvPr id="9" name="椭圆 8"/>
          <p:cNvSpPr/>
          <p:nvPr/>
        </p:nvSpPr>
        <p:spPr>
          <a:xfrm>
            <a:off x="2639616" y="4809979"/>
            <a:ext cx="2128601" cy="1139301"/>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2800" dirty="0" smtClean="0">
                <a:latin typeface="微软雅黑" pitchFamily="34" charset="-122"/>
                <a:ea typeface="微软雅黑" pitchFamily="34" charset="-122"/>
              </a:rPr>
              <a:t>学习</a:t>
            </a:r>
            <a:endParaRPr lang="en-US" altLang="zh-CN" sz="2800" dirty="0" smtClean="0">
              <a:latin typeface="微软雅黑" pitchFamily="34" charset="-122"/>
              <a:ea typeface="微软雅黑" pitchFamily="34" charset="-122"/>
            </a:endParaRPr>
          </a:p>
          <a:p>
            <a:pPr algn="ctr"/>
            <a:r>
              <a:rPr lang="zh-CN" altLang="en-US" sz="2800" dirty="0" smtClean="0">
                <a:latin typeface="微软雅黑" pitchFamily="34" charset="-122"/>
                <a:ea typeface="微软雅黑" pitchFamily="34" charset="-122"/>
              </a:rPr>
              <a:t>共同体</a:t>
            </a:r>
            <a:endParaRPr lang="zh-CN" altLang="en-US" sz="2800" dirty="0">
              <a:latin typeface="微软雅黑" pitchFamily="34" charset="-122"/>
              <a:ea typeface="微软雅黑" pitchFamily="34" charset="-122"/>
            </a:endParaRPr>
          </a:p>
        </p:txBody>
      </p:sp>
      <p:sp>
        <p:nvSpPr>
          <p:cNvPr id="40" name="椭圆 39"/>
          <p:cNvSpPr/>
          <p:nvPr/>
        </p:nvSpPr>
        <p:spPr>
          <a:xfrm>
            <a:off x="5406626" y="5157192"/>
            <a:ext cx="2345558" cy="1139301"/>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2800" dirty="0">
                <a:latin typeface="微软雅黑" pitchFamily="34" charset="-122"/>
                <a:ea typeface="微软雅黑" pitchFamily="34" charset="-122"/>
              </a:rPr>
              <a:t>培训</a:t>
            </a:r>
            <a:r>
              <a:rPr lang="zh-CN" altLang="en-US" sz="2800" dirty="0" smtClean="0">
                <a:latin typeface="微软雅黑" pitchFamily="34" charset="-122"/>
                <a:ea typeface="微软雅黑" pitchFamily="34" charset="-122"/>
              </a:rPr>
              <a:t>资源</a:t>
            </a:r>
            <a:endParaRPr lang="zh-CN" altLang="en-US" sz="2800" dirty="0">
              <a:latin typeface="微软雅黑" pitchFamily="34" charset="-122"/>
              <a:ea typeface="微软雅黑" pitchFamily="34" charset="-122"/>
            </a:endParaRPr>
          </a:p>
        </p:txBody>
      </p:sp>
      <p:sp>
        <p:nvSpPr>
          <p:cNvPr id="41" name="TextBox 40"/>
          <p:cNvSpPr txBox="1"/>
          <p:nvPr/>
        </p:nvSpPr>
        <p:spPr>
          <a:xfrm>
            <a:off x="11045968" y="2483393"/>
            <a:ext cx="738664" cy="3323987"/>
          </a:xfrm>
          <a:prstGeom prst="rect">
            <a:avLst/>
          </a:prstGeom>
          <a:noFill/>
        </p:spPr>
        <p:txBody>
          <a:bodyPr vert="eaVert" wrap="none" rtlCol="0">
            <a:spAutoFit/>
          </a:bodyPr>
          <a:lstStyle/>
          <a:p>
            <a:r>
              <a:rPr lang="zh-CN" altLang="en-US" sz="3600" b="1" dirty="0" smtClean="0">
                <a:solidFill>
                  <a:srgbClr val="00B0F0"/>
                </a:solidFill>
                <a:latin typeface="微软雅黑" pitchFamily="34" charset="-122"/>
                <a:ea typeface="微软雅黑" pitchFamily="34" charset="-122"/>
              </a:rPr>
              <a:t>个性化教师培训</a:t>
            </a:r>
            <a:endParaRPr lang="zh-CN" altLang="en-US" sz="3600" b="1" dirty="0">
              <a:solidFill>
                <a:srgbClr val="00B0F0"/>
              </a:solidFill>
              <a:latin typeface="微软雅黑" pitchFamily="34" charset="-122"/>
              <a:ea typeface="微软雅黑" pitchFamily="34" charset="-122"/>
            </a:endParaRPr>
          </a:p>
        </p:txBody>
      </p:sp>
      <p:sp>
        <p:nvSpPr>
          <p:cNvPr id="11" name="左大括号 10"/>
          <p:cNvSpPr/>
          <p:nvPr/>
        </p:nvSpPr>
        <p:spPr>
          <a:xfrm>
            <a:off x="7464152" y="3595094"/>
            <a:ext cx="576064" cy="936104"/>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a:p>
        </p:txBody>
      </p:sp>
      <p:sp>
        <p:nvSpPr>
          <p:cNvPr id="2" name="圆角矩形 1"/>
          <p:cNvSpPr/>
          <p:nvPr/>
        </p:nvSpPr>
        <p:spPr>
          <a:xfrm>
            <a:off x="8112224" y="3356992"/>
            <a:ext cx="1152128" cy="557562"/>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smtClean="0">
                <a:latin typeface="微软雅黑" pitchFamily="34" charset="-122"/>
                <a:ea typeface="微软雅黑" pitchFamily="34" charset="-122"/>
              </a:rPr>
              <a:t>培训目标</a:t>
            </a:r>
            <a:endParaRPr lang="zh-CN" altLang="en-US" dirty="0">
              <a:latin typeface="微软雅黑" pitchFamily="34" charset="-122"/>
              <a:ea typeface="微软雅黑" pitchFamily="34" charset="-122"/>
            </a:endParaRPr>
          </a:p>
        </p:txBody>
      </p:sp>
      <p:sp>
        <p:nvSpPr>
          <p:cNvPr id="28" name="圆角矩形 27"/>
          <p:cNvSpPr/>
          <p:nvPr/>
        </p:nvSpPr>
        <p:spPr>
          <a:xfrm>
            <a:off x="6240016" y="3726283"/>
            <a:ext cx="1152128" cy="557562"/>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b="1" dirty="0" smtClean="0">
                <a:latin typeface="微软雅黑" pitchFamily="34" charset="-122"/>
                <a:ea typeface="微软雅黑" pitchFamily="34" charset="-122"/>
              </a:rPr>
              <a:t>培训需求</a:t>
            </a:r>
            <a:endParaRPr lang="zh-CN" altLang="en-US" b="1" dirty="0">
              <a:latin typeface="微软雅黑" pitchFamily="34" charset="-122"/>
              <a:ea typeface="微软雅黑" pitchFamily="34" charset="-122"/>
            </a:endParaRPr>
          </a:p>
        </p:txBody>
      </p:sp>
    </p:spTree>
    <p:extLst>
      <p:ext uri="{BB962C8B-B14F-4D97-AF65-F5344CB8AC3E}">
        <p14:creationId xmlns:p14="http://schemas.microsoft.com/office/powerpoint/2010/main" val="402829661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righ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right)">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9"/>
                                        </p:tgtEl>
                                        <p:attrNameLst>
                                          <p:attrName>style.visibility</p:attrName>
                                        </p:attrNameLst>
                                      </p:cBhvr>
                                      <p:to>
                                        <p:strVal val="visible"/>
                                      </p:to>
                                    </p:set>
                                    <p:anim calcmode="lin" valueType="num">
                                      <p:cBhvr additive="base">
                                        <p:cTn id="64" dur="500" fill="hold"/>
                                        <p:tgtEl>
                                          <p:spTgt spid="39"/>
                                        </p:tgtEl>
                                        <p:attrNameLst>
                                          <p:attrName>ppt_x</p:attrName>
                                        </p:attrNameLst>
                                      </p:cBhvr>
                                      <p:tavLst>
                                        <p:tav tm="0">
                                          <p:val>
                                            <p:strVal val="#ppt_x"/>
                                          </p:val>
                                        </p:tav>
                                        <p:tav tm="100000">
                                          <p:val>
                                            <p:strVal val="#ppt_x"/>
                                          </p:val>
                                        </p:tav>
                                      </p:tavLst>
                                    </p:anim>
                                    <p:anim calcmode="lin" valueType="num">
                                      <p:cBhvr additive="base">
                                        <p:cTn id="6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p:cTn id="70" dur="500" fill="hold"/>
                                        <p:tgtEl>
                                          <p:spTgt spid="9"/>
                                        </p:tgtEl>
                                        <p:attrNameLst>
                                          <p:attrName>ppt_w</p:attrName>
                                        </p:attrNameLst>
                                      </p:cBhvr>
                                      <p:tavLst>
                                        <p:tav tm="0">
                                          <p:val>
                                            <p:fltVal val="0"/>
                                          </p:val>
                                        </p:tav>
                                        <p:tav tm="100000">
                                          <p:val>
                                            <p:strVal val="#ppt_w"/>
                                          </p:val>
                                        </p:tav>
                                      </p:tavLst>
                                    </p:anim>
                                    <p:anim calcmode="lin" valueType="num">
                                      <p:cBhvr>
                                        <p:cTn id="71" dur="500" fill="hold"/>
                                        <p:tgtEl>
                                          <p:spTgt spid="9"/>
                                        </p:tgtEl>
                                        <p:attrNameLst>
                                          <p:attrName>ppt_h</p:attrName>
                                        </p:attrNameLst>
                                      </p:cBhvr>
                                      <p:tavLst>
                                        <p:tav tm="0">
                                          <p:val>
                                            <p:fltVal val="0"/>
                                          </p:val>
                                        </p:tav>
                                        <p:tav tm="100000">
                                          <p:val>
                                            <p:strVal val="#ppt_h"/>
                                          </p:val>
                                        </p:tav>
                                      </p:tavLst>
                                    </p:anim>
                                    <p:animEffect transition="in" filter="fade">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animBg="1"/>
      <p:bldP spid="31" grpId="0" animBg="1"/>
      <p:bldP spid="32" grpId="0" animBg="1"/>
      <p:bldP spid="33" grpId="0" animBg="1"/>
      <p:bldP spid="39" grpId="0"/>
      <p:bldP spid="9" grpId="0" animBg="1"/>
      <p:bldP spid="40" grpId="0" animBg="1"/>
      <p:bldP spid="11" grpId="0" animBg="1"/>
      <p:bldP spid="2"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65"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How</a:t>
            </a:r>
            <a:r>
              <a:rPr lang="zh-CN" altLang="en-US" sz="2400" b="1" dirty="0" smtClean="0">
                <a:solidFill>
                  <a:srgbClr val="FFFFFF"/>
                </a:solidFill>
                <a:latin typeface="微软雅黑" pitchFamily="34" charset="-122"/>
                <a:ea typeface="微软雅黑" pitchFamily="34" charset="-122"/>
              </a:rPr>
              <a:t>（怎么做）</a:t>
            </a:r>
            <a:endParaRPr lang="zh-CN" altLang="en-US" sz="2400" b="1" dirty="0">
              <a:solidFill>
                <a:srgbClr val="FFFFFF"/>
              </a:solidFill>
              <a:latin typeface="微软雅黑" pitchFamily="34" charset="-122"/>
              <a:ea typeface="微软雅黑" pitchFamily="34" charset="-122"/>
            </a:endParaRPr>
          </a:p>
        </p:txBody>
      </p:sp>
      <p:sp>
        <p:nvSpPr>
          <p:cNvPr id="66" name="文本框 10"/>
          <p:cNvSpPr>
            <a:spLocks noChangeArrowheads="1"/>
          </p:cNvSpPr>
          <p:nvPr/>
        </p:nvSpPr>
        <p:spPr bwMode="auto">
          <a:xfrm>
            <a:off x="3432150" y="579760"/>
            <a:ext cx="6192242"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zh-CN" altLang="en-US" sz="2000" b="1" dirty="0" smtClean="0">
                <a:solidFill>
                  <a:schemeClr val="bg1"/>
                </a:solidFill>
                <a:latin typeface="微软雅黑" pitchFamily="34" charset="-122"/>
                <a:ea typeface="微软雅黑" pitchFamily="34" charset="-122"/>
              </a:rPr>
              <a:t>系统化</a:t>
            </a:r>
            <a:r>
              <a:rPr lang="zh-CN" altLang="en-US" sz="2000" b="1" dirty="0">
                <a:solidFill>
                  <a:schemeClr val="bg1"/>
                </a:solidFill>
                <a:latin typeface="微软雅黑" pitchFamily="34" charset="-122"/>
                <a:ea typeface="微软雅黑" pitchFamily="34" charset="-122"/>
              </a:rPr>
              <a:t>培训模型（</a:t>
            </a:r>
            <a:r>
              <a:rPr lang="en-US" altLang="zh-CN" sz="2000" b="1" dirty="0">
                <a:solidFill>
                  <a:schemeClr val="bg1"/>
                </a:solidFill>
                <a:latin typeface="微软雅黑" pitchFamily="34" charset="-122"/>
                <a:ea typeface="微软雅黑" pitchFamily="34" charset="-122"/>
              </a:rPr>
              <a:t>Model for Systematic Training</a:t>
            </a:r>
            <a:r>
              <a:rPr lang="zh-CN" altLang="en-US" sz="2000" b="1" dirty="0" smtClean="0">
                <a:solidFill>
                  <a:schemeClr val="bg1"/>
                </a:solidFill>
                <a:latin typeface="微软雅黑" pitchFamily="34" charset="-122"/>
                <a:ea typeface="微软雅黑" pitchFamily="34" charset="-122"/>
              </a:rPr>
              <a:t>）</a:t>
            </a:r>
            <a:endParaRPr lang="zh-CN" altLang="en-US" sz="2000" b="1" dirty="0">
              <a:solidFill>
                <a:schemeClr val="bg1"/>
              </a:solidFill>
              <a:latin typeface="微软雅黑" pitchFamily="34" charset="-122"/>
              <a:ea typeface="微软雅黑" pitchFamily="34" charset="-122"/>
              <a:sym typeface="微软雅黑" pitchFamily="34" charset="-122"/>
            </a:endParaRPr>
          </a:p>
        </p:txBody>
      </p:sp>
      <p:grpSp>
        <p:nvGrpSpPr>
          <p:cNvPr id="5" name="组合 4"/>
          <p:cNvGrpSpPr/>
          <p:nvPr/>
        </p:nvGrpSpPr>
        <p:grpSpPr>
          <a:xfrm>
            <a:off x="2024211" y="1275928"/>
            <a:ext cx="7096125" cy="5567609"/>
            <a:chOff x="1261374" y="1275928"/>
            <a:chExt cx="7096125" cy="5567609"/>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374" y="1275928"/>
              <a:ext cx="709612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25670" y="6474205"/>
              <a:ext cx="2723823" cy="369332"/>
            </a:xfrm>
            <a:prstGeom prst="rect">
              <a:avLst/>
            </a:prstGeom>
            <a:noFill/>
          </p:spPr>
          <p:txBody>
            <a:bodyPr wrap="none" rtlCol="0">
              <a:spAutoFit/>
            </a:bodyPr>
            <a:lstStyle/>
            <a:p>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Ben </a:t>
              </a:r>
              <a:r>
                <a:rPr lang="en-US" altLang="zh-CN" dirty="0">
                  <a:latin typeface="黑体" pitchFamily="49" charset="-122"/>
                  <a:ea typeface="黑体" pitchFamily="49" charset="-122"/>
                </a:rPr>
                <a:t>&amp; </a:t>
              </a:r>
              <a:r>
                <a:rPr lang="en-US" altLang="zh-CN" dirty="0" smtClean="0">
                  <a:latin typeface="黑体" pitchFamily="49" charset="-122"/>
                  <a:ea typeface="黑体" pitchFamily="49" charset="-122"/>
                </a:rPr>
                <a:t>Barney</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2000</a:t>
              </a:r>
              <a:r>
                <a:rPr lang="zh-CN" altLang="en-US"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grpSp>
    </p:spTree>
    <p:extLst>
      <p:ext uri="{BB962C8B-B14F-4D97-AF65-F5344CB8AC3E}">
        <p14:creationId xmlns:p14="http://schemas.microsoft.com/office/powerpoint/2010/main" val="344618456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65"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How</a:t>
            </a:r>
            <a:r>
              <a:rPr lang="zh-CN" altLang="en-US" sz="2400" b="1" dirty="0" smtClean="0">
                <a:solidFill>
                  <a:srgbClr val="FFFFFF"/>
                </a:solidFill>
                <a:latin typeface="微软雅黑" pitchFamily="34" charset="-122"/>
                <a:ea typeface="微软雅黑" pitchFamily="34" charset="-122"/>
              </a:rPr>
              <a:t>（怎么做）</a:t>
            </a:r>
            <a:endParaRPr lang="zh-CN" altLang="en-US" sz="2400" b="1" dirty="0">
              <a:solidFill>
                <a:srgbClr val="FFFFFF"/>
              </a:solidFill>
              <a:latin typeface="微软雅黑" pitchFamily="34" charset="-122"/>
              <a:ea typeface="微软雅黑" pitchFamily="34" charset="-122"/>
            </a:endParaRPr>
          </a:p>
        </p:txBody>
      </p:sp>
      <p:sp>
        <p:nvSpPr>
          <p:cNvPr id="66" name="文本框 10"/>
          <p:cNvSpPr>
            <a:spLocks noChangeArrowheads="1"/>
          </p:cNvSpPr>
          <p:nvPr/>
        </p:nvSpPr>
        <p:spPr bwMode="auto">
          <a:xfrm>
            <a:off x="3432150" y="579760"/>
            <a:ext cx="6192242"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zh-CN" altLang="en-US" sz="2000" b="1" dirty="0" smtClean="0">
                <a:solidFill>
                  <a:schemeClr val="bg1"/>
                </a:solidFill>
                <a:latin typeface="微软雅黑" pitchFamily="34" charset="-122"/>
                <a:ea typeface="微软雅黑" pitchFamily="34" charset="-122"/>
                <a:sym typeface="微软雅黑" pitchFamily="34" charset="-122"/>
              </a:rPr>
              <a:t>瀑布培训</a:t>
            </a:r>
            <a:endParaRPr lang="zh-CN" altLang="en-US" sz="2000" b="1" dirty="0">
              <a:solidFill>
                <a:schemeClr val="bg1"/>
              </a:solidFill>
              <a:latin typeface="微软雅黑" pitchFamily="34" charset="-122"/>
              <a:ea typeface="微软雅黑" pitchFamily="34" charset="-122"/>
              <a:sym typeface="微软雅黑" pitchFamily="34" charset="-122"/>
            </a:endParaRPr>
          </a:p>
        </p:txBody>
      </p:sp>
      <p:grpSp>
        <p:nvGrpSpPr>
          <p:cNvPr id="9" name="Group 6"/>
          <p:cNvGrpSpPr>
            <a:grpSpLocks/>
          </p:cNvGrpSpPr>
          <p:nvPr/>
        </p:nvGrpSpPr>
        <p:grpSpPr bwMode="auto">
          <a:xfrm>
            <a:off x="4668278" y="1384664"/>
            <a:ext cx="4681535" cy="3024187"/>
            <a:chOff x="0" y="0"/>
            <a:chExt cx="4680544" cy="3024590"/>
          </a:xfrm>
        </p:grpSpPr>
        <p:pic>
          <p:nvPicPr>
            <p:cNvPr id="10" name="图片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292" y="0"/>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556590"/>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164" y="1485050"/>
              <a:ext cx="9000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6292" y="1412279"/>
              <a:ext cx="9000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8420" y="1396160"/>
              <a:ext cx="9000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肘形连接符 14"/>
            <p:cNvCxnSpPr>
              <a:cxnSpLocks noChangeShapeType="1"/>
              <a:stCxn id="10" idx="2"/>
              <a:endCxn id="13" idx="0"/>
            </p:cNvCxnSpPr>
            <p:nvPr/>
          </p:nvCxnSpPr>
          <p:spPr bwMode="auto">
            <a:xfrm rot="5400000">
              <a:off x="2120143" y="1246130"/>
              <a:ext cx="332279" cy="12700"/>
            </a:xfrm>
            <a:prstGeom prst="bentConnector3">
              <a:avLst>
                <a:gd name="adj1" fmla="val 50000"/>
              </a:avLst>
            </a:prstGeom>
            <a:ln>
              <a:headEnd/>
              <a:tailEnd/>
            </a:ln>
            <a:extLst/>
          </p:spPr>
          <p:style>
            <a:lnRef idx="1">
              <a:schemeClr val="accent1"/>
            </a:lnRef>
            <a:fillRef idx="0">
              <a:schemeClr val="accent1"/>
            </a:fillRef>
            <a:effectRef idx="0">
              <a:schemeClr val="accent1"/>
            </a:effectRef>
            <a:fontRef idx="minor">
              <a:schemeClr val="tx1"/>
            </a:fontRef>
          </p:style>
        </p:cxnSp>
        <p:cxnSp>
          <p:nvCxnSpPr>
            <p:cNvPr id="16" name="肘形连接符 15"/>
            <p:cNvCxnSpPr>
              <a:cxnSpLocks noChangeShapeType="1"/>
              <a:stCxn id="10" idx="2"/>
              <a:endCxn id="14" idx="0"/>
            </p:cNvCxnSpPr>
            <p:nvPr/>
          </p:nvCxnSpPr>
          <p:spPr bwMode="auto">
            <a:xfrm rot="16200000" flipH="1">
              <a:off x="2929276" y="437016"/>
              <a:ext cx="316160" cy="1602128"/>
            </a:xfrm>
            <a:prstGeom prst="bentConnector3">
              <a:avLst>
                <a:gd name="adj1" fmla="val 50000"/>
              </a:avLst>
            </a:prstGeom>
            <a:ln>
              <a:headEnd/>
              <a:tailEnd/>
            </a:ln>
            <a:extLst/>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92" y="2556590"/>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184" y="2556590"/>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0232" y="2556590"/>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6324" y="2556590"/>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2416" y="2556590"/>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0360" y="2556590"/>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6452" y="2556590"/>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2544" y="2556590"/>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肘形连接符 24"/>
            <p:cNvCxnSpPr>
              <a:cxnSpLocks noChangeShapeType="1"/>
              <a:stCxn id="10" idx="2"/>
              <a:endCxn id="12" idx="0"/>
            </p:cNvCxnSpPr>
            <p:nvPr/>
          </p:nvCxnSpPr>
          <p:spPr bwMode="auto">
            <a:xfrm rot="5400000">
              <a:off x="1282703" y="481461"/>
              <a:ext cx="405050" cy="1602128"/>
            </a:xfrm>
            <a:prstGeom prst="bentConnector3">
              <a:avLst>
                <a:gd name="adj1" fmla="val 40458"/>
              </a:avLst>
            </a:prstGeom>
            <a:ln>
              <a:headEnd/>
              <a:tailEnd/>
            </a:ln>
            <a:extLst/>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695400" y="2205353"/>
            <a:ext cx="4775123" cy="1569660"/>
          </a:xfrm>
          <a:prstGeom prst="rect">
            <a:avLst/>
          </a:prstGeom>
          <a:noFill/>
        </p:spPr>
        <p:txBody>
          <a:bodyPr wrap="square" rtlCol="0">
            <a:spAutoFit/>
          </a:bodyPr>
          <a:lstStyle/>
          <a:p>
            <a:r>
              <a:rPr lang="zh-CN" altLang="en-US" sz="2400" dirty="0" smtClean="0">
                <a:latin typeface="黑体" pitchFamily="49" charset="-122"/>
                <a:ea typeface="黑体" pitchFamily="49" charset="-122"/>
              </a:rPr>
              <a:t>英特尔未来教育教师培训</a:t>
            </a:r>
            <a:endParaRPr lang="en-US" altLang="zh-CN" sz="2400" dirty="0" smtClean="0">
              <a:latin typeface="黑体" pitchFamily="49" charset="-122"/>
              <a:ea typeface="黑体" pitchFamily="49" charset="-122"/>
            </a:endParaRPr>
          </a:p>
          <a:p>
            <a:endParaRPr lang="en-US" altLang="zh-CN" dirty="0" smtClean="0">
              <a:latin typeface="黑体" pitchFamily="49" charset="-122"/>
              <a:ea typeface="黑体" pitchFamily="49" charset="-122"/>
            </a:endParaRPr>
          </a:p>
          <a:p>
            <a:r>
              <a:rPr lang="zh-CN" altLang="en-US" dirty="0" smtClean="0">
                <a:latin typeface="黑体" pitchFamily="49" charset="-122"/>
                <a:ea typeface="黑体" pitchFamily="49" charset="-122"/>
              </a:rPr>
              <a:t>“培训培训者”</a:t>
            </a:r>
            <a:endParaRPr lang="en-US" altLang="zh-CN" dirty="0" smtClean="0">
              <a:latin typeface="黑体" pitchFamily="49" charset="-122"/>
              <a:ea typeface="黑体" pitchFamily="49" charset="-122"/>
            </a:endParaRPr>
          </a:p>
          <a:p>
            <a:r>
              <a:rPr lang="zh-CN" altLang="en-US" dirty="0" smtClean="0">
                <a:latin typeface="黑体" pitchFamily="49" charset="-122"/>
                <a:ea typeface="黑体" pitchFamily="49" charset="-122"/>
              </a:rPr>
              <a:t>“教师教教师”</a:t>
            </a:r>
            <a:endParaRPr lang="en-US" altLang="zh-CN" dirty="0" smtClean="0">
              <a:latin typeface="黑体" pitchFamily="49" charset="-122"/>
              <a:ea typeface="黑体" pitchFamily="49" charset="-122"/>
            </a:endParaRPr>
          </a:p>
          <a:p>
            <a:r>
              <a:rPr lang="zh-CN" altLang="en-US" dirty="0" smtClean="0">
                <a:latin typeface="黑体" pitchFamily="49" charset="-122"/>
                <a:ea typeface="黑体" pitchFamily="49" charset="-122"/>
              </a:rPr>
              <a:t>培训以活动为中心进行教法研讨和反思</a:t>
            </a:r>
            <a:endParaRPr lang="zh-CN" altLang="en-US" dirty="0">
              <a:latin typeface="黑体" pitchFamily="49" charset="-122"/>
              <a:ea typeface="黑体" pitchFamily="49" charset="-122"/>
            </a:endParaRPr>
          </a:p>
        </p:txBody>
      </p:sp>
    </p:spTree>
    <p:extLst>
      <p:ext uri="{BB962C8B-B14F-4D97-AF65-F5344CB8AC3E}">
        <p14:creationId xmlns:p14="http://schemas.microsoft.com/office/powerpoint/2010/main" val="72411726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65"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How</a:t>
            </a:r>
            <a:r>
              <a:rPr lang="zh-CN" altLang="en-US" sz="2400" b="1" dirty="0" smtClean="0">
                <a:solidFill>
                  <a:srgbClr val="FFFFFF"/>
                </a:solidFill>
                <a:latin typeface="微软雅黑" pitchFamily="34" charset="-122"/>
                <a:ea typeface="微软雅黑" pitchFamily="34" charset="-122"/>
              </a:rPr>
              <a:t>（怎么做）</a:t>
            </a:r>
            <a:endParaRPr lang="zh-CN" altLang="en-US" sz="2400" b="1" dirty="0">
              <a:solidFill>
                <a:srgbClr val="FFFFFF"/>
              </a:solidFill>
              <a:latin typeface="微软雅黑" pitchFamily="34" charset="-122"/>
              <a:ea typeface="微软雅黑" pitchFamily="34" charset="-122"/>
            </a:endParaRPr>
          </a:p>
        </p:txBody>
      </p:sp>
      <p:sp>
        <p:nvSpPr>
          <p:cNvPr id="66" name="文本框 10"/>
          <p:cNvSpPr>
            <a:spLocks noChangeArrowheads="1"/>
          </p:cNvSpPr>
          <p:nvPr/>
        </p:nvSpPr>
        <p:spPr bwMode="auto">
          <a:xfrm>
            <a:off x="3432150" y="579760"/>
            <a:ext cx="6192242"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en-US" altLang="zh-CN" sz="2000" b="1" dirty="0" smtClean="0">
                <a:solidFill>
                  <a:schemeClr val="bg1"/>
                </a:solidFill>
                <a:latin typeface="微软雅黑" pitchFamily="34" charset="-122"/>
                <a:ea typeface="微软雅黑" pitchFamily="34" charset="-122"/>
              </a:rPr>
              <a:t>Kolb</a:t>
            </a:r>
            <a:r>
              <a:rPr lang="zh-CN" altLang="en-US" sz="2000" b="1" dirty="0">
                <a:solidFill>
                  <a:schemeClr val="bg1"/>
                </a:solidFill>
                <a:latin typeface="微软雅黑" pitchFamily="34" charset="-122"/>
                <a:ea typeface="微软雅黑" pitchFamily="34" charset="-122"/>
              </a:rPr>
              <a:t>的体验式学习</a:t>
            </a:r>
            <a:r>
              <a:rPr lang="zh-CN" altLang="en-US" sz="2000" b="1" dirty="0" smtClean="0">
                <a:solidFill>
                  <a:schemeClr val="bg1"/>
                </a:solidFill>
                <a:latin typeface="微软雅黑" pitchFamily="34" charset="-122"/>
                <a:ea typeface="微软雅黑" pitchFamily="34" charset="-122"/>
              </a:rPr>
              <a:t>模型</a:t>
            </a:r>
            <a:endParaRPr lang="zh-CN" altLang="en-US" sz="2000" b="1" dirty="0">
              <a:solidFill>
                <a:schemeClr val="bg1"/>
              </a:solidFill>
              <a:latin typeface="微软雅黑" pitchFamily="34" charset="-122"/>
              <a:ea typeface="微软雅黑" pitchFamily="34" charset="-122"/>
              <a:sym typeface="微软雅黑" pitchFamily="34" charset="-12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579" y="1628800"/>
            <a:ext cx="6943725"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929426" y="5229200"/>
            <a:ext cx="184731" cy="369332"/>
          </a:xfrm>
          <a:prstGeom prst="rect">
            <a:avLst/>
          </a:prstGeom>
        </p:spPr>
        <p:txBody>
          <a:bodyPr wrap="none">
            <a:spAutoFit/>
          </a:bodyPr>
          <a:lstStyle/>
          <a:p>
            <a:endParaRPr lang="zh-CN" altLang="en-US" dirty="0"/>
          </a:p>
        </p:txBody>
      </p:sp>
    </p:spTree>
    <p:extLst>
      <p:ext uri="{BB962C8B-B14F-4D97-AF65-F5344CB8AC3E}">
        <p14:creationId xmlns:p14="http://schemas.microsoft.com/office/powerpoint/2010/main" val="72411726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65"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How</a:t>
            </a:r>
            <a:r>
              <a:rPr lang="zh-CN" altLang="en-US" sz="2400" b="1" dirty="0" smtClean="0">
                <a:solidFill>
                  <a:srgbClr val="FFFFFF"/>
                </a:solidFill>
                <a:latin typeface="微软雅黑" pitchFamily="34" charset="-122"/>
                <a:ea typeface="微软雅黑" pitchFamily="34" charset="-122"/>
              </a:rPr>
              <a:t>（怎么做）</a:t>
            </a:r>
            <a:endParaRPr lang="zh-CN" altLang="en-US" sz="2400" b="1" dirty="0">
              <a:solidFill>
                <a:srgbClr val="FFFFFF"/>
              </a:solidFill>
              <a:latin typeface="微软雅黑" pitchFamily="34" charset="-122"/>
              <a:ea typeface="微软雅黑" pitchFamily="34" charset="-122"/>
            </a:endParaRPr>
          </a:p>
        </p:txBody>
      </p:sp>
      <p:sp>
        <p:nvSpPr>
          <p:cNvPr id="66" name="文本框 10"/>
          <p:cNvSpPr>
            <a:spLocks noChangeArrowheads="1"/>
          </p:cNvSpPr>
          <p:nvPr/>
        </p:nvSpPr>
        <p:spPr bwMode="auto">
          <a:xfrm>
            <a:off x="3432150" y="579760"/>
            <a:ext cx="6192242"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zh-CN" altLang="en-US" sz="2000" b="1" dirty="0" smtClean="0">
                <a:solidFill>
                  <a:schemeClr val="bg1"/>
                </a:solidFill>
                <a:latin typeface="微软雅黑" pitchFamily="34" charset="-122"/>
                <a:ea typeface="微软雅黑" pitchFamily="34" charset="-122"/>
              </a:rPr>
              <a:t>行动</a:t>
            </a:r>
            <a:r>
              <a:rPr lang="zh-CN" altLang="en-US" sz="2000" b="1" dirty="0">
                <a:solidFill>
                  <a:schemeClr val="bg1"/>
                </a:solidFill>
                <a:latin typeface="微软雅黑" pitchFamily="34" charset="-122"/>
                <a:ea typeface="微软雅黑" pitchFamily="34" charset="-122"/>
              </a:rPr>
              <a:t>学习圈的教师专业发展模式</a:t>
            </a:r>
            <a:endParaRPr lang="zh-CN" altLang="en-US" sz="2000" b="1" dirty="0">
              <a:solidFill>
                <a:schemeClr val="bg1"/>
              </a:solidFill>
              <a:latin typeface="微软雅黑" pitchFamily="34" charset="-122"/>
              <a:ea typeface="微软雅黑" pitchFamily="34" charset="-122"/>
              <a:sym typeface="微软雅黑" pitchFamily="34" charset="-122"/>
            </a:endParaRPr>
          </a:p>
        </p:txBody>
      </p:sp>
      <p:grpSp>
        <p:nvGrpSpPr>
          <p:cNvPr id="3" name="组合 2"/>
          <p:cNvGrpSpPr/>
          <p:nvPr/>
        </p:nvGrpSpPr>
        <p:grpSpPr>
          <a:xfrm>
            <a:off x="839416" y="1368014"/>
            <a:ext cx="8191500" cy="4971543"/>
            <a:chOff x="928836" y="1368014"/>
            <a:chExt cx="8191500" cy="4971543"/>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836" y="1368014"/>
              <a:ext cx="81915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47438" y="5970225"/>
              <a:ext cx="2037737" cy="369332"/>
            </a:xfrm>
            <a:prstGeom prst="rect">
              <a:avLst/>
            </a:prstGeom>
            <a:noFill/>
          </p:spPr>
          <p:txBody>
            <a:bodyPr wrap="none" rtlCol="0">
              <a:spAutoFit/>
            </a:bodyPr>
            <a:lstStyle/>
            <a:p>
              <a:r>
                <a:rPr lang="zh-CN" altLang="en-US" dirty="0" smtClean="0">
                  <a:latin typeface="黑体" pitchFamily="49" charset="-122"/>
                  <a:ea typeface="黑体" pitchFamily="49" charset="-122"/>
                </a:rPr>
                <a:t>（顾小清，</a:t>
              </a:r>
              <a:r>
                <a:rPr lang="en-US" altLang="zh-CN" dirty="0" smtClean="0">
                  <a:latin typeface="黑体" pitchFamily="49" charset="-122"/>
                  <a:ea typeface="黑体" pitchFamily="49" charset="-122"/>
                </a:rPr>
                <a:t>2005</a:t>
              </a:r>
              <a:r>
                <a:rPr lang="zh-CN" altLang="en-US"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grpSp>
      <p:sp>
        <p:nvSpPr>
          <p:cNvPr id="4" name="TextBox 3"/>
          <p:cNvSpPr txBox="1"/>
          <p:nvPr/>
        </p:nvSpPr>
        <p:spPr>
          <a:xfrm>
            <a:off x="9120336" y="4460919"/>
            <a:ext cx="3223959" cy="1200329"/>
          </a:xfrm>
          <a:prstGeom prst="rect">
            <a:avLst/>
          </a:prstGeom>
          <a:noFill/>
        </p:spPr>
        <p:txBody>
          <a:bodyPr wrap="none" rtlCol="0">
            <a:spAutoFit/>
          </a:bodyPr>
          <a:lstStyle/>
          <a:p>
            <a:r>
              <a:rPr lang="zh-CN" altLang="en-US" dirty="0" smtClean="0">
                <a:latin typeface="微软雅黑" pitchFamily="34" charset="-122"/>
                <a:ea typeface="微软雅黑" pitchFamily="34" charset="-122"/>
              </a:rPr>
              <a:t>案例</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行动载体</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群体</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行动学习的基本单位</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行动过程：</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行动</a:t>
            </a:r>
            <a:r>
              <a:rPr lang="en-US" altLang="zh-CN" dirty="0" smtClean="0">
                <a:latin typeface="微软雅黑" pitchFamily="34" charset="-122"/>
                <a:ea typeface="微软雅黑" pitchFamily="34" charset="-122"/>
              </a:rPr>
              <a:t>-----&gt;</a:t>
            </a:r>
            <a:r>
              <a:rPr lang="zh-CN" altLang="en-US" dirty="0" smtClean="0">
                <a:latin typeface="微软雅黑" pitchFamily="34" charset="-122"/>
                <a:ea typeface="微软雅黑" pitchFamily="34" charset="-122"/>
              </a:rPr>
              <a:t>反思</a:t>
            </a:r>
            <a:r>
              <a:rPr lang="en-US" altLang="zh-CN" dirty="0">
                <a:latin typeface="微软雅黑" pitchFamily="34" charset="-122"/>
                <a:ea typeface="微软雅黑" pitchFamily="34" charset="-122"/>
              </a:rPr>
              <a:t>-----&gt;</a:t>
            </a:r>
            <a:r>
              <a:rPr lang="zh-CN" altLang="en-US" dirty="0" smtClean="0">
                <a:latin typeface="微软雅黑" pitchFamily="34" charset="-122"/>
                <a:ea typeface="微软雅黑" pitchFamily="34" charset="-122"/>
              </a:rPr>
              <a:t>更新</a:t>
            </a:r>
            <a:endParaRPr lang="zh-CN" altLang="en-US" dirty="0">
              <a:latin typeface="微软雅黑" pitchFamily="34" charset="-122"/>
              <a:ea typeface="微软雅黑" pitchFamily="34" charset="-122"/>
            </a:endParaRPr>
          </a:p>
        </p:txBody>
      </p:sp>
      <p:sp>
        <p:nvSpPr>
          <p:cNvPr id="5" name="矩形 4"/>
          <p:cNvSpPr/>
          <p:nvPr/>
        </p:nvSpPr>
        <p:spPr>
          <a:xfrm>
            <a:off x="9030916" y="1628800"/>
            <a:ext cx="2969740" cy="2308324"/>
          </a:xfrm>
          <a:prstGeom prst="rect">
            <a:avLst/>
          </a:prstGeom>
        </p:spPr>
        <p:txBody>
          <a:bodyPr wrap="square">
            <a:spAutoFit/>
          </a:bodyPr>
          <a:lstStyle/>
          <a:p>
            <a:r>
              <a:rPr lang="zh-CN" altLang="en-US" dirty="0">
                <a:latin typeface="微软雅黑" pitchFamily="34" charset="-122"/>
                <a:ea typeface="微软雅黑" pitchFamily="34" charset="-122"/>
              </a:rPr>
              <a:t>教师发展的</a:t>
            </a:r>
            <a:r>
              <a:rPr lang="zh-CN" altLang="en-US" dirty="0" smtClean="0">
                <a:latin typeface="微软雅黑" pitchFamily="34" charset="-122"/>
                <a:ea typeface="微软雅黑" pitchFamily="34" charset="-122"/>
              </a:rPr>
              <a:t>出发点，是</a:t>
            </a:r>
            <a:r>
              <a:rPr lang="zh-CN" altLang="en-US" dirty="0">
                <a:latin typeface="微软雅黑" pitchFamily="34" charset="-122"/>
                <a:ea typeface="微软雅黑" pitchFamily="34" charset="-122"/>
              </a:rPr>
              <a:t>从理论到</a:t>
            </a:r>
            <a:r>
              <a:rPr lang="zh-CN" altLang="en-US" dirty="0" smtClean="0">
                <a:latin typeface="微软雅黑" pitchFamily="34" charset="-122"/>
                <a:ea typeface="微软雅黑" pitchFamily="34" charset="-122"/>
              </a:rPr>
              <a:t>示范、实践、反馈、指导</a:t>
            </a:r>
            <a:r>
              <a:rPr lang="zh-CN" altLang="en-US" dirty="0">
                <a:latin typeface="微软雅黑" pitchFamily="34" charset="-122"/>
                <a:ea typeface="微软雅黑" pitchFamily="34" charset="-122"/>
              </a:rPr>
              <a:t>的</a:t>
            </a:r>
            <a:r>
              <a:rPr lang="zh-CN" altLang="en-US" dirty="0" smtClean="0">
                <a:latin typeface="微软雅黑" pitchFamily="34" charset="-122"/>
                <a:ea typeface="微软雅黑" pitchFamily="34" charset="-122"/>
              </a:rPr>
              <a:t>过程，对</a:t>
            </a:r>
            <a:r>
              <a:rPr lang="zh-CN" altLang="en-US" dirty="0">
                <a:latin typeface="微软雅黑" pitchFamily="34" charset="-122"/>
                <a:ea typeface="微软雅黑" pitchFamily="34" charset="-122"/>
              </a:rPr>
              <a:t>教师的教学行为产生</a:t>
            </a:r>
            <a:r>
              <a:rPr lang="zh-CN" altLang="en-US" dirty="0" smtClean="0">
                <a:latin typeface="微软雅黑" pitchFamily="34" charset="-122"/>
                <a:ea typeface="微软雅黑" pitchFamily="34" charset="-122"/>
              </a:rPr>
              <a:t>影响的阶段，是</a:t>
            </a:r>
            <a:r>
              <a:rPr lang="zh-CN" altLang="en-US" dirty="0">
                <a:latin typeface="微软雅黑" pitchFamily="34" charset="-122"/>
                <a:ea typeface="微软雅黑" pitchFamily="34" charset="-122"/>
              </a:rPr>
              <a:t>从采取行动开始</a:t>
            </a:r>
            <a:r>
              <a:rPr lang="zh-CN" altLang="en-US" dirty="0" smtClean="0">
                <a:latin typeface="微软雅黑" pitchFamily="34" charset="-122"/>
                <a:ea typeface="微软雅黑" pitchFamily="34" charset="-122"/>
              </a:rPr>
              <a:t>的，包括</a:t>
            </a:r>
            <a:r>
              <a:rPr lang="zh-CN" altLang="en-US" dirty="0">
                <a:latin typeface="微软雅黑" pitchFamily="34" charset="-122"/>
                <a:ea typeface="微软雅黑" pitchFamily="34" charset="-122"/>
              </a:rPr>
              <a:t>培训场所开始</a:t>
            </a:r>
            <a:r>
              <a:rPr lang="zh-CN" altLang="en-US" dirty="0" smtClean="0">
                <a:latin typeface="微软雅黑" pitchFamily="34" charset="-122"/>
                <a:ea typeface="微软雅黑" pitchFamily="34" charset="-122"/>
              </a:rPr>
              <a:t>的行动，以及</a:t>
            </a:r>
            <a:r>
              <a:rPr lang="zh-CN" altLang="en-US" dirty="0">
                <a:latin typeface="微软雅黑" pitchFamily="34" charset="-122"/>
                <a:ea typeface="微软雅黑" pitchFamily="34" charset="-122"/>
              </a:rPr>
              <a:t>延续到工作场所的</a:t>
            </a:r>
            <a:r>
              <a:rPr lang="zh-CN" altLang="en-US" dirty="0" smtClean="0">
                <a:latin typeface="微软雅黑" pitchFamily="34" charset="-122"/>
                <a:ea typeface="微软雅黑" pitchFamily="34" charset="-122"/>
              </a:rPr>
              <a:t>行动，这</a:t>
            </a:r>
            <a:r>
              <a:rPr lang="zh-CN" altLang="en-US" dirty="0">
                <a:latin typeface="微软雅黑" pitchFamily="34" charset="-122"/>
                <a:ea typeface="微软雅黑" pitchFamily="34" charset="-122"/>
              </a:rPr>
              <a:t>是一种从</a:t>
            </a:r>
            <a:r>
              <a:rPr lang="zh-CN" altLang="en-US" dirty="0" smtClean="0">
                <a:solidFill>
                  <a:srgbClr val="FF0000"/>
                </a:solidFill>
                <a:latin typeface="微软雅黑" pitchFamily="34" charset="-122"/>
                <a:ea typeface="微软雅黑" pitchFamily="34" charset="-122"/>
              </a:rPr>
              <a:t>实践中</a:t>
            </a:r>
            <a:r>
              <a:rPr lang="zh-CN" altLang="en-US" dirty="0">
                <a:solidFill>
                  <a:srgbClr val="FF0000"/>
                </a:solidFill>
                <a:latin typeface="微软雅黑" pitchFamily="34" charset="-122"/>
                <a:ea typeface="微软雅黑" pitchFamily="34" charset="-122"/>
              </a:rPr>
              <a:t>学习</a:t>
            </a:r>
            <a:r>
              <a:rPr lang="zh-CN" altLang="en-US" dirty="0">
                <a:latin typeface="微软雅黑" pitchFamily="34" charset="-122"/>
                <a:ea typeface="微软雅黑" pitchFamily="34" charset="-122"/>
              </a:rPr>
              <a:t>的</a:t>
            </a:r>
            <a:r>
              <a:rPr lang="zh-CN" altLang="en-US" dirty="0" smtClean="0">
                <a:latin typeface="微软雅黑" pitchFamily="34" charset="-122"/>
                <a:ea typeface="微软雅黑" pitchFamily="34" charset="-122"/>
              </a:rPr>
              <a:t>模式</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72411726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65"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How</a:t>
            </a:r>
            <a:r>
              <a:rPr lang="zh-CN" altLang="en-US" sz="2400" b="1" dirty="0" smtClean="0">
                <a:solidFill>
                  <a:srgbClr val="FFFFFF"/>
                </a:solidFill>
                <a:latin typeface="微软雅黑" pitchFamily="34" charset="-122"/>
                <a:ea typeface="微软雅黑" pitchFamily="34" charset="-122"/>
              </a:rPr>
              <a:t>（怎么做）</a:t>
            </a:r>
            <a:endParaRPr lang="zh-CN" altLang="en-US" sz="2400" b="1" dirty="0">
              <a:solidFill>
                <a:srgbClr val="FFFFFF"/>
              </a:solidFill>
              <a:latin typeface="微软雅黑" pitchFamily="34" charset="-122"/>
              <a:ea typeface="微软雅黑" pitchFamily="34" charset="-122"/>
            </a:endParaRPr>
          </a:p>
        </p:txBody>
      </p:sp>
      <p:sp>
        <p:nvSpPr>
          <p:cNvPr id="66" name="文本框 10"/>
          <p:cNvSpPr>
            <a:spLocks noChangeArrowheads="1"/>
          </p:cNvSpPr>
          <p:nvPr/>
        </p:nvSpPr>
        <p:spPr bwMode="auto">
          <a:xfrm>
            <a:off x="3432150" y="579760"/>
            <a:ext cx="6192242"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zh-CN" altLang="en-US" sz="2000" b="1" dirty="0" smtClean="0">
                <a:solidFill>
                  <a:schemeClr val="bg1"/>
                </a:solidFill>
                <a:latin typeface="微软雅黑" pitchFamily="34" charset="-122"/>
                <a:ea typeface="微软雅黑" pitchFamily="34" charset="-122"/>
              </a:rPr>
              <a:t>基于</a:t>
            </a:r>
            <a:r>
              <a:rPr lang="zh-CN" altLang="en-US" sz="2000" b="1" dirty="0">
                <a:solidFill>
                  <a:schemeClr val="bg1"/>
                </a:solidFill>
                <a:latin typeface="微软雅黑" pitchFamily="34" charset="-122"/>
                <a:ea typeface="微软雅黑" pitchFamily="34" charset="-122"/>
              </a:rPr>
              <a:t>行动学习的教师个性化培训模式 </a:t>
            </a:r>
            <a:endParaRPr lang="zh-CN" altLang="en-US" sz="2000" b="1" dirty="0">
              <a:solidFill>
                <a:schemeClr val="bg1"/>
              </a:solidFill>
              <a:latin typeface="微软雅黑" pitchFamily="34" charset="-122"/>
              <a:ea typeface="微软雅黑" pitchFamily="34" charset="-122"/>
              <a:sym typeface="微软雅黑" pitchFamily="34" charset="-122"/>
            </a:endParaRPr>
          </a:p>
        </p:txBody>
      </p:sp>
      <p:sp>
        <p:nvSpPr>
          <p:cNvPr id="4" name="TextBox 3"/>
          <p:cNvSpPr txBox="1"/>
          <p:nvPr/>
        </p:nvSpPr>
        <p:spPr>
          <a:xfrm>
            <a:off x="1796715" y="2852936"/>
            <a:ext cx="461665" cy="1938992"/>
          </a:xfrm>
          <a:prstGeom prst="rect">
            <a:avLst/>
          </a:prstGeom>
          <a:noFill/>
        </p:spPr>
        <p:txBody>
          <a:bodyPr vert="eaVert" wrap="none" rtlCol="0">
            <a:spAutoFit/>
          </a:bodyPr>
          <a:lstStyle/>
          <a:p>
            <a:r>
              <a:rPr lang="zh-CN" altLang="en-US" dirty="0" smtClean="0">
                <a:latin typeface="黑体" pitchFamily="49" charset="-122"/>
                <a:ea typeface="黑体" pitchFamily="49" charset="-122"/>
              </a:rPr>
              <a:t>（张攀峰，</a:t>
            </a:r>
            <a:r>
              <a:rPr lang="en-US" altLang="zh-CN" dirty="0" smtClean="0">
                <a:latin typeface="黑体" pitchFamily="49" charset="-122"/>
                <a:ea typeface="黑体" pitchFamily="49" charset="-122"/>
              </a:rPr>
              <a:t>2005</a:t>
            </a:r>
            <a:r>
              <a:rPr lang="zh-CN" altLang="en-US"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648" y="1268760"/>
            <a:ext cx="2277726" cy="546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936" y="1340768"/>
            <a:ext cx="4186398" cy="540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11726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65"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How</a:t>
            </a:r>
            <a:r>
              <a:rPr lang="zh-CN" altLang="en-US" sz="2400" b="1" dirty="0" smtClean="0">
                <a:solidFill>
                  <a:srgbClr val="FFFFFF"/>
                </a:solidFill>
                <a:latin typeface="微软雅黑" pitchFamily="34" charset="-122"/>
                <a:ea typeface="微软雅黑" pitchFamily="34" charset="-122"/>
              </a:rPr>
              <a:t>（怎么做）</a:t>
            </a:r>
            <a:endParaRPr lang="zh-CN" altLang="en-US" sz="2400" b="1" dirty="0">
              <a:solidFill>
                <a:srgbClr val="FFFFFF"/>
              </a:solidFill>
              <a:latin typeface="微软雅黑" pitchFamily="34" charset="-122"/>
              <a:ea typeface="微软雅黑" pitchFamily="34" charset="-122"/>
            </a:endParaRPr>
          </a:p>
        </p:txBody>
      </p:sp>
      <p:sp>
        <p:nvSpPr>
          <p:cNvPr id="66" name="文本框 10"/>
          <p:cNvSpPr>
            <a:spLocks noChangeArrowheads="1"/>
          </p:cNvSpPr>
          <p:nvPr/>
        </p:nvSpPr>
        <p:spPr bwMode="auto">
          <a:xfrm>
            <a:off x="3432150" y="579760"/>
            <a:ext cx="6192242"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zh-CN" altLang="en-US" sz="2000" b="1" dirty="0" smtClean="0">
                <a:solidFill>
                  <a:schemeClr val="bg1"/>
                </a:solidFill>
                <a:latin typeface="微软雅黑" pitchFamily="34" charset="-122"/>
                <a:ea typeface="微软雅黑" pitchFamily="34" charset="-122"/>
              </a:rPr>
              <a:t>企业</a:t>
            </a:r>
            <a:r>
              <a:rPr lang="zh-CN" altLang="en-US" sz="2000" b="1" dirty="0">
                <a:solidFill>
                  <a:schemeClr val="bg1"/>
                </a:solidFill>
                <a:latin typeface="微软雅黑" pitchFamily="34" charset="-122"/>
                <a:ea typeface="微软雅黑" pitchFamily="34" charset="-122"/>
              </a:rPr>
              <a:t>生涯导向的个性化培训模式 </a:t>
            </a:r>
            <a:endParaRPr lang="zh-CN" altLang="en-US" sz="2000" b="1" dirty="0">
              <a:solidFill>
                <a:schemeClr val="bg1"/>
              </a:solidFill>
              <a:latin typeface="微软雅黑" pitchFamily="34" charset="-122"/>
              <a:ea typeface="微软雅黑" pitchFamily="34" charset="-122"/>
              <a:sym typeface="微软雅黑" pitchFamily="34" charset="-122"/>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1268760"/>
            <a:ext cx="603885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79776" y="6381328"/>
            <a:ext cx="1915909" cy="369332"/>
          </a:xfrm>
          <a:prstGeom prst="rect">
            <a:avLst/>
          </a:prstGeom>
          <a:noFill/>
        </p:spPr>
        <p:txBody>
          <a:bodyPr wrap="none" rtlCol="0">
            <a:spAutoFit/>
          </a:bodyPr>
          <a:lstStyle/>
          <a:p>
            <a:r>
              <a:rPr lang="zh-CN" altLang="en-US" dirty="0" smtClean="0">
                <a:latin typeface="黑体" pitchFamily="49" charset="-122"/>
                <a:ea typeface="黑体" pitchFamily="49" charset="-122"/>
              </a:rPr>
              <a:t>（</a:t>
            </a:r>
            <a:r>
              <a:rPr lang="zh-CN" altLang="en-US" dirty="0">
                <a:latin typeface="黑体" pitchFamily="49" charset="-122"/>
                <a:ea typeface="黑体" pitchFamily="49" charset="-122"/>
              </a:rPr>
              <a:t>周婕 </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2009</a:t>
            </a:r>
            <a:r>
              <a:rPr lang="zh-CN" altLang="en-US"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spTree>
    <p:extLst>
      <p:ext uri="{BB962C8B-B14F-4D97-AF65-F5344CB8AC3E}">
        <p14:creationId xmlns:p14="http://schemas.microsoft.com/office/powerpoint/2010/main" val="401321557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0648"/>
            <a:ext cx="1271464"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5" name="矩形 4"/>
          <p:cNvSpPr/>
          <p:nvPr/>
        </p:nvSpPr>
        <p:spPr>
          <a:xfrm>
            <a:off x="1343472" y="260648"/>
            <a:ext cx="72008" cy="43204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6" name="矩形 5"/>
          <p:cNvSpPr/>
          <p:nvPr/>
        </p:nvSpPr>
        <p:spPr>
          <a:xfrm>
            <a:off x="1480796" y="464299"/>
            <a:ext cx="63624" cy="22440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7" name="文本框 6"/>
          <p:cNvSpPr txBox="1"/>
          <p:nvPr/>
        </p:nvSpPr>
        <p:spPr>
          <a:xfrm>
            <a:off x="1559496" y="188640"/>
            <a:ext cx="2751380" cy="584775"/>
          </a:xfrm>
          <a:prstGeom prst="rect">
            <a:avLst/>
          </a:prstGeom>
          <a:noFill/>
        </p:spPr>
        <p:txBody>
          <a:bodyPr wrap="square" rtlCol="0">
            <a:spAutoFit/>
          </a:bodyPr>
          <a:lstStyle/>
          <a:p>
            <a:r>
              <a:rPr lang="zh-CN" altLang="en-US" sz="3200" b="1" dirty="0">
                <a:latin typeface="方正粗倩简体" panose="03000509000000000000" pitchFamily="65" charset="-122"/>
                <a:ea typeface="方正粗倩简体" panose="03000509000000000000" pitchFamily="65" charset="-122"/>
              </a:rPr>
              <a:t>目录</a:t>
            </a: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756" y="1538611"/>
            <a:ext cx="6240064" cy="4410669"/>
          </a:xfrm>
          <a:prstGeom prst="rect">
            <a:avLst/>
          </a:prstGeom>
        </p:spPr>
      </p:pic>
      <p:sp>
        <p:nvSpPr>
          <p:cNvPr id="17" name="矩形 16"/>
          <p:cNvSpPr/>
          <p:nvPr/>
        </p:nvSpPr>
        <p:spPr>
          <a:xfrm>
            <a:off x="7229626" y="1539870"/>
            <a:ext cx="3888432" cy="7200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2" name="矩形 1"/>
          <p:cNvSpPr/>
          <p:nvPr/>
        </p:nvSpPr>
        <p:spPr>
          <a:xfrm>
            <a:off x="7224462" y="1540370"/>
            <a:ext cx="869002"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22" name="文本框 21"/>
          <p:cNvSpPr txBox="1"/>
          <p:nvPr/>
        </p:nvSpPr>
        <p:spPr>
          <a:xfrm>
            <a:off x="8112224" y="1671004"/>
            <a:ext cx="3384376"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What</a:t>
            </a:r>
            <a:r>
              <a:rPr lang="zh-CN" altLang="en-US" sz="2400" b="1" dirty="0" smtClean="0">
                <a:solidFill>
                  <a:schemeClr val="bg1"/>
                </a:solidFill>
                <a:latin typeface="微软雅黑" pitchFamily="34" charset="-122"/>
                <a:ea typeface="微软雅黑" pitchFamily="34" charset="-122"/>
              </a:rPr>
              <a:t>（是什么）</a:t>
            </a:r>
            <a:endParaRPr lang="zh-CN" altLang="en-US" sz="2400" b="1" dirty="0">
              <a:solidFill>
                <a:schemeClr val="bg1"/>
              </a:solidFill>
              <a:latin typeface="微软雅黑" pitchFamily="34" charset="-122"/>
              <a:ea typeface="微软雅黑" pitchFamily="34" charset="-122"/>
            </a:endParaRPr>
          </a:p>
        </p:txBody>
      </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8468" y="1575874"/>
            <a:ext cx="689068" cy="648993"/>
          </a:xfrm>
          <a:prstGeom prst="rect">
            <a:avLst/>
          </a:prstGeom>
        </p:spPr>
      </p:pic>
      <p:sp>
        <p:nvSpPr>
          <p:cNvPr id="9" name="矩形 8"/>
          <p:cNvSpPr/>
          <p:nvPr/>
        </p:nvSpPr>
        <p:spPr>
          <a:xfrm>
            <a:off x="7229626" y="2780977"/>
            <a:ext cx="3888432" cy="7200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14" name="矩形 13"/>
          <p:cNvSpPr/>
          <p:nvPr/>
        </p:nvSpPr>
        <p:spPr>
          <a:xfrm>
            <a:off x="7224462" y="2780928"/>
            <a:ext cx="869002"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24" name="文本框 23"/>
          <p:cNvSpPr txBox="1"/>
          <p:nvPr/>
        </p:nvSpPr>
        <p:spPr>
          <a:xfrm>
            <a:off x="8112224" y="2917994"/>
            <a:ext cx="3384376"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Why</a:t>
            </a:r>
            <a:r>
              <a:rPr lang="zh-CN" altLang="en-US" sz="2400" b="1" dirty="0" smtClean="0">
                <a:solidFill>
                  <a:schemeClr val="bg1"/>
                </a:solidFill>
                <a:latin typeface="微软雅黑" pitchFamily="34" charset="-122"/>
                <a:ea typeface="微软雅黑" pitchFamily="34" charset="-122"/>
              </a:rPr>
              <a:t>（为什么）</a:t>
            </a:r>
            <a:endParaRPr lang="zh-CN" altLang="en-US" sz="2400" b="1" dirty="0">
              <a:solidFill>
                <a:schemeClr val="bg1"/>
              </a:solidFill>
              <a:latin typeface="微软雅黑" pitchFamily="34" charset="-122"/>
              <a:ea typeface="微软雅黑" pitchFamily="34" charset="-122"/>
            </a:endParaRPr>
          </a:p>
        </p:txBody>
      </p:sp>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0476" y="2920332"/>
            <a:ext cx="584522" cy="467393"/>
          </a:xfrm>
          <a:prstGeom prst="rect">
            <a:avLst/>
          </a:prstGeom>
        </p:spPr>
      </p:pic>
      <p:sp>
        <p:nvSpPr>
          <p:cNvPr id="11" name="矩形 10"/>
          <p:cNvSpPr/>
          <p:nvPr/>
        </p:nvSpPr>
        <p:spPr>
          <a:xfrm>
            <a:off x="7230629" y="4005064"/>
            <a:ext cx="3888432" cy="7200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19" name="矩形 18"/>
          <p:cNvSpPr/>
          <p:nvPr/>
        </p:nvSpPr>
        <p:spPr>
          <a:xfrm>
            <a:off x="7224462" y="4006330"/>
            <a:ext cx="869002"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26" name="文本框 25"/>
          <p:cNvSpPr txBox="1"/>
          <p:nvPr/>
        </p:nvSpPr>
        <p:spPr>
          <a:xfrm>
            <a:off x="8112224" y="4148316"/>
            <a:ext cx="3384376"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How</a:t>
            </a:r>
            <a:r>
              <a:rPr lang="zh-CN" altLang="en-US" sz="2400" b="1" dirty="0" smtClean="0">
                <a:solidFill>
                  <a:schemeClr val="bg1"/>
                </a:solidFill>
                <a:latin typeface="微软雅黑" pitchFamily="34" charset="-122"/>
                <a:ea typeface="微软雅黑" pitchFamily="34" charset="-122"/>
              </a:rPr>
              <a:t>（怎么做）</a:t>
            </a:r>
            <a:endParaRPr lang="zh-CN" altLang="en-US" sz="2400" b="1" dirty="0">
              <a:solidFill>
                <a:schemeClr val="bg1"/>
              </a:solidFill>
              <a:latin typeface="微软雅黑" pitchFamily="34" charset="-122"/>
              <a:ea typeface="微软雅黑" pitchFamily="34" charset="-122"/>
            </a:endParaRPr>
          </a:p>
        </p:txBody>
      </p:sp>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8165" y="4109201"/>
            <a:ext cx="681597" cy="514259"/>
          </a:xfrm>
          <a:prstGeom prst="rect">
            <a:avLst/>
          </a:prstGeom>
        </p:spPr>
      </p:pic>
      <p:sp>
        <p:nvSpPr>
          <p:cNvPr id="41" name="矩形 40"/>
          <p:cNvSpPr/>
          <p:nvPr/>
        </p:nvSpPr>
        <p:spPr>
          <a:xfrm>
            <a:off x="7224491" y="5228014"/>
            <a:ext cx="3888432" cy="7200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42" name="矩形 41"/>
          <p:cNvSpPr/>
          <p:nvPr/>
        </p:nvSpPr>
        <p:spPr>
          <a:xfrm>
            <a:off x="7218324" y="5229280"/>
            <a:ext cx="869002"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43" name="文本框 42"/>
          <p:cNvSpPr txBox="1"/>
          <p:nvPr/>
        </p:nvSpPr>
        <p:spPr>
          <a:xfrm>
            <a:off x="8112224" y="5373216"/>
            <a:ext cx="3384376"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Case</a:t>
            </a:r>
            <a:r>
              <a:rPr lang="zh-CN" altLang="en-US" sz="2400" b="1" dirty="0" smtClean="0">
                <a:solidFill>
                  <a:schemeClr val="bg1"/>
                </a:solidFill>
                <a:latin typeface="微软雅黑" pitchFamily="34" charset="-122"/>
                <a:ea typeface="微软雅黑" pitchFamily="34" charset="-122"/>
              </a:rPr>
              <a:t>（案例）</a:t>
            </a:r>
            <a:endParaRPr lang="zh-CN" altLang="en-US" sz="2400" b="1" dirty="0">
              <a:solidFill>
                <a:schemeClr val="bg1"/>
              </a:solidFill>
              <a:latin typeface="微软雅黑" pitchFamily="34" charset="-122"/>
              <a:ea typeface="微软雅黑" pitchFamily="34" charset="-122"/>
            </a:endParaRPr>
          </a:p>
        </p:txBody>
      </p:sp>
      <p:pic>
        <p:nvPicPr>
          <p:cNvPr id="46" name="图片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9898" y="5356294"/>
            <a:ext cx="332626" cy="566095"/>
          </a:xfrm>
          <a:prstGeom prst="rect">
            <a:avLst/>
          </a:prstGeom>
        </p:spPr>
      </p:pic>
      <p:sp>
        <p:nvSpPr>
          <p:cNvPr id="3" name="矩形 2"/>
          <p:cNvSpPr/>
          <p:nvPr/>
        </p:nvSpPr>
        <p:spPr>
          <a:xfrm>
            <a:off x="7104112" y="5949280"/>
            <a:ext cx="1080120" cy="620688"/>
          </a:xfrm>
          <a:prstGeom prst="rect">
            <a:avLst/>
          </a:prstGeom>
          <a:solidFill>
            <a:srgbClr val="E8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316348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2" accel="50000" decel="5000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par>
                                <p:cTn id="30" presetID="2" presetClass="entr" presetSubtype="2" accel="50000" decel="50000" fill="hold" grpId="0" nodeType="withEffect">
                                  <p:stCondLst>
                                    <p:cond delay="4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1+#ppt_w/2"/>
                                          </p:val>
                                        </p:tav>
                                        <p:tav tm="100000">
                                          <p:val>
                                            <p:strVal val="#ppt_x"/>
                                          </p:val>
                                        </p:tav>
                                      </p:tavLst>
                                    </p:anim>
                                    <p:anim calcmode="lin" valueType="num">
                                      <p:cBhvr additive="base">
                                        <p:cTn id="33" dur="500" fill="hold"/>
                                        <p:tgtEl>
                                          <p:spTgt spid="24"/>
                                        </p:tgtEl>
                                        <p:attrNameLst>
                                          <p:attrName>ppt_y</p:attrName>
                                        </p:attrNameLst>
                                      </p:cBhvr>
                                      <p:tavLst>
                                        <p:tav tm="0">
                                          <p:val>
                                            <p:strVal val="#ppt_y"/>
                                          </p:val>
                                        </p:tav>
                                        <p:tav tm="100000">
                                          <p:val>
                                            <p:strVal val="#ppt_y"/>
                                          </p:val>
                                        </p:tav>
                                      </p:tavLst>
                                    </p:anim>
                                  </p:childTnLst>
                                </p:cTn>
                              </p:par>
                              <p:par>
                                <p:cTn id="34" presetID="2" presetClass="entr" presetSubtype="2" accel="50000" decel="50000" fill="hold" grpId="0" nodeType="withEffect">
                                  <p:stCondLst>
                                    <p:cond delay="80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1+#ppt_w/2"/>
                                          </p:val>
                                        </p:tav>
                                        <p:tav tm="100000">
                                          <p:val>
                                            <p:strVal val="#ppt_x"/>
                                          </p:val>
                                        </p:tav>
                                      </p:tavLst>
                                    </p:anim>
                                    <p:anim calcmode="lin" valueType="num">
                                      <p:cBhvr additive="base">
                                        <p:cTn id="37" dur="500" fill="hold"/>
                                        <p:tgtEl>
                                          <p:spTgt spid="26"/>
                                        </p:tgtEl>
                                        <p:attrNameLst>
                                          <p:attrName>ppt_y</p:attrName>
                                        </p:attrNameLst>
                                      </p:cBhvr>
                                      <p:tavLst>
                                        <p:tav tm="0">
                                          <p:val>
                                            <p:strVal val="#ppt_y"/>
                                          </p:val>
                                        </p:tav>
                                        <p:tav tm="100000">
                                          <p:val>
                                            <p:strVal val="#ppt_y"/>
                                          </p:val>
                                        </p:tav>
                                      </p:tavLst>
                                    </p:anim>
                                  </p:childTnLst>
                                </p:cTn>
                              </p:par>
                              <p:par>
                                <p:cTn id="38" presetID="2" presetClass="entr" presetSubtype="2" accel="50000" decel="50000" fill="hold" grpId="0" nodeType="withEffect">
                                  <p:stCondLst>
                                    <p:cond delay="100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1+#ppt_w/2"/>
                                          </p:val>
                                        </p:tav>
                                        <p:tav tm="100000">
                                          <p:val>
                                            <p:strVal val="#ppt_x"/>
                                          </p:val>
                                        </p:tav>
                                      </p:tavLst>
                                    </p:anim>
                                    <p:anim calcmode="lin" valueType="num">
                                      <p:cBhvr additive="base">
                                        <p:cTn id="41"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接连接符 34"/>
          <p:cNvCxnSpPr/>
          <p:nvPr/>
        </p:nvCxnSpPr>
        <p:spPr>
          <a:xfrm flipV="1">
            <a:off x="10848528" y="1340768"/>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35569" y="5949280"/>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65"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How</a:t>
            </a:r>
            <a:r>
              <a:rPr lang="zh-CN" altLang="en-US" sz="2400" b="1" dirty="0" smtClean="0">
                <a:solidFill>
                  <a:srgbClr val="FFFFFF"/>
                </a:solidFill>
                <a:latin typeface="微软雅黑" pitchFamily="34" charset="-122"/>
                <a:ea typeface="微软雅黑" pitchFamily="34" charset="-122"/>
              </a:rPr>
              <a:t>（怎么做）</a:t>
            </a:r>
            <a:endParaRPr lang="zh-CN" altLang="en-US" sz="2400" b="1" dirty="0">
              <a:solidFill>
                <a:srgbClr val="FFFFFF"/>
              </a:solidFill>
              <a:latin typeface="微软雅黑" pitchFamily="34" charset="-122"/>
              <a:ea typeface="微软雅黑" pitchFamily="34" charset="-122"/>
            </a:endParaRPr>
          </a:p>
        </p:txBody>
      </p:sp>
      <p:sp>
        <p:nvSpPr>
          <p:cNvPr id="66" name="文本框 10"/>
          <p:cNvSpPr>
            <a:spLocks noChangeArrowheads="1"/>
          </p:cNvSpPr>
          <p:nvPr/>
        </p:nvSpPr>
        <p:spPr bwMode="auto">
          <a:xfrm>
            <a:off x="3432150" y="579760"/>
            <a:ext cx="4464050"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zh-CN" altLang="en-US" sz="2000" b="1" dirty="0">
                <a:solidFill>
                  <a:schemeClr val="bg1"/>
                </a:solidFill>
                <a:latin typeface="微软雅黑" pitchFamily="34" charset="-122"/>
                <a:ea typeface="微软雅黑" pitchFamily="34" charset="-122"/>
              </a:rPr>
              <a:t>以课堂为平台</a:t>
            </a:r>
            <a:r>
              <a:rPr lang="zh-CN" altLang="en-US" sz="2000" b="1" dirty="0">
                <a:solidFill>
                  <a:schemeClr val="bg1"/>
                </a:solidFill>
                <a:latin typeface="微软雅黑" pitchFamily="34" charset="-122"/>
                <a:ea typeface="微软雅黑" pitchFamily="34" charset="-122"/>
                <a:sym typeface="微软雅黑" pitchFamily="34" charset="-122"/>
              </a:rPr>
              <a:t>个性化</a:t>
            </a:r>
            <a:r>
              <a:rPr lang="zh-CN" altLang="en-US" sz="2000" b="1" dirty="0" smtClean="0">
                <a:solidFill>
                  <a:schemeClr val="bg1"/>
                </a:solidFill>
                <a:latin typeface="微软雅黑" pitchFamily="34" charset="-122"/>
                <a:ea typeface="微软雅黑" pitchFamily="34" charset="-122"/>
                <a:sym typeface="微软雅黑" pitchFamily="34" charset="-122"/>
              </a:rPr>
              <a:t>教师培训模式</a:t>
            </a:r>
            <a:endParaRPr lang="zh-CN" altLang="en-US" sz="20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646" y="1625475"/>
            <a:ext cx="5819775" cy="1800225"/>
          </a:xfrm>
          <a:prstGeom prst="rect">
            <a:avLst/>
          </a:prstGeom>
          <a:noFill/>
          <a:ln w="2857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5" name="组合 74"/>
          <p:cNvGrpSpPr/>
          <p:nvPr/>
        </p:nvGrpSpPr>
        <p:grpSpPr>
          <a:xfrm>
            <a:off x="4583832" y="3645024"/>
            <a:ext cx="2734270" cy="861774"/>
            <a:chOff x="1505153" y="3681898"/>
            <a:chExt cx="2734270" cy="861774"/>
          </a:xfrm>
        </p:grpSpPr>
        <p:sp>
          <p:nvSpPr>
            <p:cNvPr id="76" name="椭圆 75"/>
            <p:cNvSpPr/>
            <p:nvPr/>
          </p:nvSpPr>
          <p:spPr>
            <a:xfrm>
              <a:off x="1505153" y="3717030"/>
              <a:ext cx="720080" cy="648073"/>
            </a:xfrm>
            <a:prstGeom prst="ellipse">
              <a:avLst/>
            </a:prstGeom>
            <a:solidFill>
              <a:srgbClr val="FFFFFF"/>
            </a:solidFill>
            <a:ln w="63500" cap="flat" cmpd="sng" algn="ctr">
              <a:solidFill>
                <a:schemeClr val="accent1"/>
              </a:solidFill>
              <a:prstDash val="solid"/>
            </a:ln>
            <a:effectLst>
              <a:innerShdw blurRad="63500" dist="63500" dir="13200000">
                <a:schemeClr val="tx1">
                  <a:alpha val="20000"/>
                </a:schemeClr>
              </a:innerShdw>
            </a:effectLst>
          </p:spPr>
          <p:txBody>
            <a:bodyPr lIns="0" tIns="0" rIns="0" bIns="0" anchor="ctr"/>
            <a:lstStyle/>
            <a:p>
              <a:pPr algn="ctr">
                <a:defRPr/>
              </a:pPr>
              <a:r>
                <a:rPr lang="en-US" sz="3200" kern="0" dirty="0" smtClean="0">
                  <a:solidFill>
                    <a:schemeClr val="accent1"/>
                  </a:solidFill>
                  <a:latin typeface="Impact" panose="020B0806030902050204" pitchFamily="34" charset="0"/>
                </a:rPr>
                <a:t>02</a:t>
              </a:r>
              <a:endParaRPr lang="en-US" sz="3200" kern="0" dirty="0">
                <a:solidFill>
                  <a:schemeClr val="accent1"/>
                </a:solidFill>
                <a:latin typeface="Impact" panose="020B0806030902050204" pitchFamily="34" charset="0"/>
              </a:endParaRPr>
            </a:p>
          </p:txBody>
        </p:sp>
        <p:sp>
          <p:nvSpPr>
            <p:cNvPr id="81" name="TextBox 80"/>
            <p:cNvSpPr txBox="1"/>
            <p:nvPr/>
          </p:nvSpPr>
          <p:spPr>
            <a:xfrm>
              <a:off x="2208098" y="3681898"/>
              <a:ext cx="2031325" cy="861774"/>
            </a:xfrm>
            <a:prstGeom prst="rect">
              <a:avLst/>
            </a:prstGeom>
            <a:noFill/>
          </p:spPr>
          <p:txBody>
            <a:bodyPr wrap="none" rtlCol="0">
              <a:spAutoFit/>
            </a:bodyPr>
            <a:lstStyle/>
            <a:p>
              <a:r>
                <a:rPr lang="zh-CN" altLang="en-US" dirty="0">
                  <a:latin typeface="微软雅黑" pitchFamily="34" charset="-122"/>
                  <a:ea typeface="微软雅黑" pitchFamily="34" charset="-122"/>
                </a:rPr>
                <a:t>随</a:t>
              </a:r>
              <a:r>
                <a:rPr lang="zh-CN" altLang="en-US" dirty="0" smtClean="0">
                  <a:latin typeface="微软雅黑" pitchFamily="34" charset="-122"/>
                  <a:ea typeface="微软雅黑" pitchFamily="34" charset="-122"/>
                </a:rPr>
                <a:t>堂听课：</a:t>
              </a:r>
              <a:endParaRPr lang="en-US" altLang="zh-CN"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听取教师的随堂课，</a:t>
              </a:r>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并进行录像</a:t>
              </a:r>
              <a:endParaRPr lang="zh-CN" altLang="en-US" sz="1600" dirty="0">
                <a:latin typeface="微软雅黑" pitchFamily="34" charset="-122"/>
                <a:ea typeface="微软雅黑" pitchFamily="34" charset="-122"/>
              </a:endParaRPr>
            </a:p>
          </p:txBody>
        </p:sp>
      </p:grpSp>
      <p:grpSp>
        <p:nvGrpSpPr>
          <p:cNvPr id="82" name="组合 81"/>
          <p:cNvGrpSpPr/>
          <p:nvPr/>
        </p:nvGrpSpPr>
        <p:grpSpPr>
          <a:xfrm>
            <a:off x="8112224" y="3696174"/>
            <a:ext cx="3349823" cy="861774"/>
            <a:chOff x="1505153" y="3681898"/>
            <a:chExt cx="3349823" cy="861774"/>
          </a:xfrm>
        </p:grpSpPr>
        <p:sp>
          <p:nvSpPr>
            <p:cNvPr id="83" name="椭圆 82"/>
            <p:cNvSpPr/>
            <p:nvPr/>
          </p:nvSpPr>
          <p:spPr>
            <a:xfrm>
              <a:off x="1505153" y="3717030"/>
              <a:ext cx="720080" cy="648073"/>
            </a:xfrm>
            <a:prstGeom prst="ellipse">
              <a:avLst/>
            </a:prstGeom>
            <a:solidFill>
              <a:srgbClr val="FFFFFF"/>
            </a:solidFill>
            <a:ln w="63500" cap="flat" cmpd="sng" algn="ctr">
              <a:solidFill>
                <a:schemeClr val="accent1"/>
              </a:solidFill>
              <a:prstDash val="solid"/>
            </a:ln>
            <a:effectLst>
              <a:innerShdw blurRad="63500" dist="63500" dir="13200000">
                <a:schemeClr val="tx1">
                  <a:alpha val="20000"/>
                </a:schemeClr>
              </a:innerShdw>
            </a:effectLst>
          </p:spPr>
          <p:txBody>
            <a:bodyPr lIns="0" tIns="0" rIns="0" bIns="0" anchor="ctr"/>
            <a:lstStyle/>
            <a:p>
              <a:pPr algn="ctr">
                <a:defRPr/>
              </a:pPr>
              <a:r>
                <a:rPr lang="en-US" sz="3200" kern="0" dirty="0" smtClean="0">
                  <a:solidFill>
                    <a:schemeClr val="accent1"/>
                  </a:solidFill>
                  <a:latin typeface="Impact" panose="020B0806030902050204" pitchFamily="34" charset="0"/>
                </a:rPr>
                <a:t>03</a:t>
              </a:r>
              <a:endParaRPr lang="en-US" sz="3200" kern="0" dirty="0">
                <a:solidFill>
                  <a:schemeClr val="accent1"/>
                </a:solidFill>
                <a:latin typeface="Impact" panose="020B0806030902050204" pitchFamily="34" charset="0"/>
              </a:endParaRPr>
            </a:p>
          </p:txBody>
        </p:sp>
        <p:sp>
          <p:nvSpPr>
            <p:cNvPr id="84" name="TextBox 83"/>
            <p:cNvSpPr txBox="1"/>
            <p:nvPr/>
          </p:nvSpPr>
          <p:spPr>
            <a:xfrm>
              <a:off x="2208098" y="3681898"/>
              <a:ext cx="2646878" cy="861774"/>
            </a:xfrm>
            <a:prstGeom prst="rect">
              <a:avLst/>
            </a:prstGeom>
            <a:noFill/>
          </p:spPr>
          <p:txBody>
            <a:bodyPr wrap="none" rtlCol="0">
              <a:spAutoFit/>
            </a:bodyPr>
            <a:lstStyle/>
            <a:p>
              <a:r>
                <a:rPr lang="zh-CN" altLang="en-US" dirty="0" smtClean="0">
                  <a:latin typeface="微软雅黑" pitchFamily="34" charset="-122"/>
                  <a:ea typeface="微软雅黑" pitchFamily="34" charset="-122"/>
                </a:rPr>
                <a:t>反馈评议：</a:t>
              </a:r>
              <a:endParaRPr lang="en-US" altLang="zh-CN"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观看录像进行评议</a:t>
              </a:r>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自评、教师互评、专家评议</a:t>
              </a:r>
              <a:endParaRPr lang="zh-CN" altLang="en-US" sz="1600" dirty="0">
                <a:latin typeface="微软雅黑" pitchFamily="34" charset="-122"/>
                <a:ea typeface="微软雅黑" pitchFamily="34" charset="-122"/>
              </a:endParaRPr>
            </a:p>
          </p:txBody>
        </p:sp>
      </p:grpSp>
      <p:grpSp>
        <p:nvGrpSpPr>
          <p:cNvPr id="14" name="组合 13"/>
          <p:cNvGrpSpPr/>
          <p:nvPr/>
        </p:nvGrpSpPr>
        <p:grpSpPr>
          <a:xfrm>
            <a:off x="908000" y="3681898"/>
            <a:ext cx="3572143" cy="861774"/>
            <a:chOff x="908000" y="3681898"/>
            <a:chExt cx="3572143" cy="861774"/>
          </a:xfrm>
        </p:grpSpPr>
        <p:sp>
          <p:nvSpPr>
            <p:cNvPr id="3" name="TextBox 2"/>
            <p:cNvSpPr txBox="1"/>
            <p:nvPr/>
          </p:nvSpPr>
          <p:spPr>
            <a:xfrm>
              <a:off x="1628080" y="3681898"/>
              <a:ext cx="2852063" cy="861774"/>
            </a:xfrm>
            <a:prstGeom prst="rect">
              <a:avLst/>
            </a:prstGeom>
            <a:noFill/>
          </p:spPr>
          <p:txBody>
            <a:bodyPr wrap="none" rtlCol="0">
              <a:spAutoFit/>
            </a:bodyPr>
            <a:lstStyle/>
            <a:p>
              <a:r>
                <a:rPr lang="zh-CN" altLang="en-US" dirty="0" smtClean="0">
                  <a:latin typeface="微软雅黑" pitchFamily="34" charset="-122"/>
                  <a:ea typeface="微软雅黑" pitchFamily="34" charset="-122"/>
                </a:rPr>
                <a:t>理论辅导：</a:t>
              </a:r>
              <a:endParaRPr lang="en-US" altLang="zh-CN"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教师自行阅读专家指定的书籍</a:t>
              </a:r>
              <a:endParaRPr lang="en-US" altLang="zh-CN" sz="1600" dirty="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专家讲解新教学理论</a:t>
              </a:r>
              <a:endParaRPr lang="zh-CN" altLang="en-US" sz="1600" dirty="0">
                <a:latin typeface="微软雅黑" pitchFamily="34" charset="-122"/>
                <a:ea typeface="微软雅黑" pitchFamily="34" charset="-122"/>
              </a:endParaRPr>
            </a:p>
          </p:txBody>
        </p:sp>
        <p:sp>
          <p:nvSpPr>
            <p:cNvPr id="85" name="椭圆 84"/>
            <p:cNvSpPr/>
            <p:nvPr/>
          </p:nvSpPr>
          <p:spPr>
            <a:xfrm>
              <a:off x="908000" y="3717031"/>
              <a:ext cx="720080" cy="648073"/>
            </a:xfrm>
            <a:prstGeom prst="ellipse">
              <a:avLst/>
            </a:prstGeom>
            <a:solidFill>
              <a:srgbClr val="FFFFFF"/>
            </a:solidFill>
            <a:ln w="63500" cap="flat" cmpd="sng" algn="ctr">
              <a:solidFill>
                <a:schemeClr val="accent1"/>
              </a:solidFill>
              <a:prstDash val="solid"/>
            </a:ln>
            <a:effectLst>
              <a:innerShdw blurRad="63500" dist="63500" dir="13200000">
                <a:schemeClr val="tx1">
                  <a:alpha val="20000"/>
                </a:schemeClr>
              </a:innerShdw>
            </a:effectLst>
          </p:spPr>
          <p:txBody>
            <a:bodyPr lIns="0" tIns="0" rIns="0" bIns="0" anchor="ctr"/>
            <a:lstStyle/>
            <a:p>
              <a:pPr algn="ctr">
                <a:defRPr/>
              </a:pPr>
              <a:r>
                <a:rPr lang="en-US" sz="3200" kern="0" dirty="0" smtClean="0">
                  <a:solidFill>
                    <a:schemeClr val="accent1"/>
                  </a:solidFill>
                  <a:latin typeface="Impact" panose="020B0806030902050204" pitchFamily="34" charset="0"/>
                </a:rPr>
                <a:t>01</a:t>
              </a:r>
              <a:endParaRPr lang="en-US" sz="3200" kern="0" dirty="0">
                <a:solidFill>
                  <a:schemeClr val="accent1"/>
                </a:solidFill>
                <a:latin typeface="Impact" panose="020B0806030902050204" pitchFamily="34" charset="0"/>
              </a:endParaRPr>
            </a:p>
          </p:txBody>
        </p:sp>
      </p:grpSp>
      <p:grpSp>
        <p:nvGrpSpPr>
          <p:cNvPr id="86" name="组合 85"/>
          <p:cNvGrpSpPr/>
          <p:nvPr/>
        </p:nvGrpSpPr>
        <p:grpSpPr>
          <a:xfrm>
            <a:off x="4629224" y="4797152"/>
            <a:ext cx="3349823" cy="861774"/>
            <a:chOff x="1505153" y="3681898"/>
            <a:chExt cx="3349823" cy="861774"/>
          </a:xfrm>
        </p:grpSpPr>
        <p:sp>
          <p:nvSpPr>
            <p:cNvPr id="87" name="椭圆 86"/>
            <p:cNvSpPr/>
            <p:nvPr/>
          </p:nvSpPr>
          <p:spPr>
            <a:xfrm>
              <a:off x="1505153" y="3717030"/>
              <a:ext cx="720080" cy="648073"/>
            </a:xfrm>
            <a:prstGeom prst="ellipse">
              <a:avLst/>
            </a:prstGeom>
            <a:solidFill>
              <a:srgbClr val="FFFFFF"/>
            </a:solidFill>
            <a:ln w="63500" cap="flat" cmpd="sng" algn="ctr">
              <a:solidFill>
                <a:schemeClr val="accent1"/>
              </a:solidFill>
              <a:prstDash val="solid"/>
            </a:ln>
            <a:effectLst>
              <a:innerShdw blurRad="63500" dist="63500" dir="13200000">
                <a:schemeClr val="tx1">
                  <a:alpha val="20000"/>
                </a:schemeClr>
              </a:innerShdw>
            </a:effectLst>
          </p:spPr>
          <p:txBody>
            <a:bodyPr lIns="0" tIns="0" rIns="0" bIns="0" anchor="ctr"/>
            <a:lstStyle/>
            <a:p>
              <a:pPr algn="ctr">
                <a:defRPr/>
              </a:pPr>
              <a:r>
                <a:rPr lang="en-US" sz="3200" kern="0" dirty="0" smtClean="0">
                  <a:solidFill>
                    <a:schemeClr val="accent1"/>
                  </a:solidFill>
                  <a:latin typeface="Impact" panose="020B0806030902050204" pitchFamily="34" charset="0"/>
                </a:rPr>
                <a:t>05</a:t>
              </a:r>
              <a:endParaRPr lang="en-US" sz="3200" kern="0" dirty="0">
                <a:solidFill>
                  <a:schemeClr val="accent1"/>
                </a:solidFill>
                <a:latin typeface="Impact" panose="020B0806030902050204" pitchFamily="34" charset="0"/>
              </a:endParaRPr>
            </a:p>
          </p:txBody>
        </p:sp>
        <p:sp>
          <p:nvSpPr>
            <p:cNvPr id="88" name="TextBox 87"/>
            <p:cNvSpPr txBox="1"/>
            <p:nvPr/>
          </p:nvSpPr>
          <p:spPr>
            <a:xfrm>
              <a:off x="2208098" y="3681898"/>
              <a:ext cx="2646878" cy="861774"/>
            </a:xfrm>
            <a:prstGeom prst="rect">
              <a:avLst/>
            </a:prstGeom>
            <a:noFill/>
          </p:spPr>
          <p:txBody>
            <a:bodyPr wrap="none" rtlCol="0">
              <a:spAutoFit/>
            </a:bodyPr>
            <a:lstStyle/>
            <a:p>
              <a:r>
                <a:rPr lang="zh-CN" altLang="en-US" dirty="0" smtClean="0">
                  <a:latin typeface="微软雅黑" pitchFamily="34" charset="-122"/>
                  <a:ea typeface="微软雅黑" pitchFamily="34" charset="-122"/>
                </a:rPr>
                <a:t>重新上课：</a:t>
              </a:r>
              <a:endParaRPr lang="en-US" altLang="zh-CN"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根据新教案重新上课，录像</a:t>
              </a:r>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评议反馈</a:t>
              </a:r>
              <a:endParaRPr lang="zh-CN" altLang="en-US" sz="1600" dirty="0">
                <a:latin typeface="微软雅黑" pitchFamily="34" charset="-122"/>
                <a:ea typeface="微软雅黑" pitchFamily="34" charset="-122"/>
              </a:endParaRPr>
            </a:p>
          </p:txBody>
        </p:sp>
      </p:grpSp>
      <p:grpSp>
        <p:nvGrpSpPr>
          <p:cNvPr id="89" name="组合 88"/>
          <p:cNvGrpSpPr/>
          <p:nvPr/>
        </p:nvGrpSpPr>
        <p:grpSpPr>
          <a:xfrm>
            <a:off x="8157616" y="4725144"/>
            <a:ext cx="3760192" cy="1107996"/>
            <a:chOff x="1505153" y="3558740"/>
            <a:chExt cx="3760192" cy="1107996"/>
          </a:xfrm>
        </p:grpSpPr>
        <p:sp>
          <p:nvSpPr>
            <p:cNvPr id="90" name="椭圆 89"/>
            <p:cNvSpPr/>
            <p:nvPr/>
          </p:nvSpPr>
          <p:spPr>
            <a:xfrm>
              <a:off x="1505153" y="3717030"/>
              <a:ext cx="720080" cy="648073"/>
            </a:xfrm>
            <a:prstGeom prst="ellipse">
              <a:avLst/>
            </a:prstGeom>
            <a:solidFill>
              <a:srgbClr val="FFFFFF"/>
            </a:solidFill>
            <a:ln w="63500" cap="flat" cmpd="sng" algn="ctr">
              <a:solidFill>
                <a:schemeClr val="accent1"/>
              </a:solidFill>
              <a:prstDash val="solid"/>
            </a:ln>
            <a:effectLst>
              <a:innerShdw blurRad="63500" dist="63500" dir="13200000">
                <a:schemeClr val="tx1">
                  <a:alpha val="20000"/>
                </a:schemeClr>
              </a:innerShdw>
            </a:effectLst>
          </p:spPr>
          <p:txBody>
            <a:bodyPr lIns="0" tIns="0" rIns="0" bIns="0" anchor="ctr"/>
            <a:lstStyle/>
            <a:p>
              <a:pPr algn="ctr">
                <a:defRPr/>
              </a:pPr>
              <a:r>
                <a:rPr lang="en-US" sz="3200" kern="0" dirty="0" smtClean="0">
                  <a:solidFill>
                    <a:schemeClr val="accent1"/>
                  </a:solidFill>
                  <a:latin typeface="Impact" panose="020B0806030902050204" pitchFamily="34" charset="0"/>
                </a:rPr>
                <a:t>06</a:t>
              </a:r>
              <a:endParaRPr lang="en-US" sz="3200" kern="0" dirty="0">
                <a:solidFill>
                  <a:schemeClr val="accent1"/>
                </a:solidFill>
                <a:latin typeface="Impact" panose="020B0806030902050204" pitchFamily="34" charset="0"/>
              </a:endParaRPr>
            </a:p>
          </p:txBody>
        </p:sp>
        <p:sp>
          <p:nvSpPr>
            <p:cNvPr id="91" name="TextBox 90"/>
            <p:cNvSpPr txBox="1"/>
            <p:nvPr/>
          </p:nvSpPr>
          <p:spPr>
            <a:xfrm>
              <a:off x="2208098" y="3558740"/>
              <a:ext cx="3057247" cy="1107996"/>
            </a:xfrm>
            <a:prstGeom prst="rect">
              <a:avLst/>
            </a:prstGeom>
            <a:noFill/>
          </p:spPr>
          <p:txBody>
            <a:bodyPr wrap="none" rtlCol="0">
              <a:spAutoFit/>
            </a:bodyPr>
            <a:lstStyle/>
            <a:p>
              <a:r>
                <a:rPr lang="zh-CN" altLang="en-US" dirty="0" smtClean="0">
                  <a:latin typeface="微软雅黑" pitchFamily="34" charset="-122"/>
                  <a:ea typeface="微软雅黑" pitchFamily="34" charset="-122"/>
                </a:rPr>
                <a:t>教学后记：</a:t>
              </a:r>
              <a:endParaRPr lang="en-US" altLang="zh-CN"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教师上交教案和教学反思记录</a:t>
              </a:r>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专家将听课记录和点评整理成文</a:t>
              </a:r>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反馈给教师，完成教学后记</a:t>
              </a:r>
              <a:endParaRPr lang="zh-CN" altLang="en-US" sz="1600" dirty="0">
                <a:latin typeface="微软雅黑" pitchFamily="34" charset="-122"/>
                <a:ea typeface="微软雅黑" pitchFamily="34" charset="-122"/>
              </a:endParaRPr>
            </a:p>
          </p:txBody>
        </p:sp>
      </p:grpSp>
      <p:grpSp>
        <p:nvGrpSpPr>
          <p:cNvPr id="92" name="组合 91"/>
          <p:cNvGrpSpPr/>
          <p:nvPr/>
        </p:nvGrpSpPr>
        <p:grpSpPr>
          <a:xfrm>
            <a:off x="953392" y="4834026"/>
            <a:ext cx="2135852" cy="861774"/>
            <a:chOff x="908000" y="3681898"/>
            <a:chExt cx="2135852" cy="861774"/>
          </a:xfrm>
        </p:grpSpPr>
        <p:sp>
          <p:nvSpPr>
            <p:cNvPr id="93" name="TextBox 92"/>
            <p:cNvSpPr txBox="1"/>
            <p:nvPr/>
          </p:nvSpPr>
          <p:spPr>
            <a:xfrm>
              <a:off x="1628080" y="3681898"/>
              <a:ext cx="1415772" cy="861774"/>
            </a:xfrm>
            <a:prstGeom prst="rect">
              <a:avLst/>
            </a:prstGeom>
            <a:noFill/>
          </p:spPr>
          <p:txBody>
            <a:bodyPr wrap="none" rtlCol="0">
              <a:spAutoFit/>
            </a:bodyPr>
            <a:lstStyle/>
            <a:p>
              <a:r>
                <a:rPr lang="zh-CN" altLang="en-US" dirty="0" smtClean="0">
                  <a:latin typeface="微软雅黑" pitchFamily="34" charset="-122"/>
                  <a:ea typeface="微软雅黑" pitchFamily="34" charset="-122"/>
                </a:rPr>
                <a:t>修改教案：</a:t>
              </a:r>
              <a:endParaRPr lang="en-US" altLang="zh-CN"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根据评议反馈</a:t>
              </a:r>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教师修改教案</a:t>
              </a:r>
              <a:endParaRPr lang="zh-CN" altLang="en-US" sz="1600" dirty="0">
                <a:latin typeface="微软雅黑" pitchFamily="34" charset="-122"/>
                <a:ea typeface="微软雅黑" pitchFamily="34" charset="-122"/>
              </a:endParaRPr>
            </a:p>
          </p:txBody>
        </p:sp>
        <p:sp>
          <p:nvSpPr>
            <p:cNvPr id="94" name="椭圆 93"/>
            <p:cNvSpPr/>
            <p:nvPr/>
          </p:nvSpPr>
          <p:spPr>
            <a:xfrm>
              <a:off x="908000" y="3717031"/>
              <a:ext cx="720080" cy="648073"/>
            </a:xfrm>
            <a:prstGeom prst="ellipse">
              <a:avLst/>
            </a:prstGeom>
            <a:solidFill>
              <a:srgbClr val="FFFFFF"/>
            </a:solidFill>
            <a:ln w="63500" cap="flat" cmpd="sng" algn="ctr">
              <a:solidFill>
                <a:schemeClr val="accent1"/>
              </a:solidFill>
              <a:prstDash val="solid"/>
            </a:ln>
            <a:effectLst>
              <a:innerShdw blurRad="63500" dist="63500" dir="13200000">
                <a:schemeClr val="tx1">
                  <a:alpha val="20000"/>
                </a:schemeClr>
              </a:innerShdw>
            </a:effectLst>
          </p:spPr>
          <p:txBody>
            <a:bodyPr lIns="0" tIns="0" rIns="0" bIns="0" anchor="ctr"/>
            <a:lstStyle/>
            <a:p>
              <a:pPr algn="ctr">
                <a:defRPr/>
              </a:pPr>
              <a:r>
                <a:rPr lang="en-US" sz="3200" kern="0" dirty="0" smtClean="0">
                  <a:solidFill>
                    <a:schemeClr val="accent1"/>
                  </a:solidFill>
                  <a:latin typeface="Impact" panose="020B0806030902050204" pitchFamily="34" charset="0"/>
                </a:rPr>
                <a:t>04</a:t>
              </a:r>
              <a:endParaRPr lang="en-US" sz="3200" kern="0" dirty="0">
                <a:solidFill>
                  <a:schemeClr val="accent1"/>
                </a:solidFill>
                <a:latin typeface="Impact" panose="020B0806030902050204" pitchFamily="34" charset="0"/>
              </a:endParaRPr>
            </a:p>
          </p:txBody>
        </p:sp>
      </p:grpSp>
      <p:grpSp>
        <p:nvGrpSpPr>
          <p:cNvPr id="29" name="组合 28"/>
          <p:cNvGrpSpPr/>
          <p:nvPr/>
        </p:nvGrpSpPr>
        <p:grpSpPr>
          <a:xfrm>
            <a:off x="9120336" y="908720"/>
            <a:ext cx="1800225" cy="1809749"/>
            <a:chOff x="2648398" y="2454276"/>
            <a:chExt cx="1800225" cy="1809749"/>
          </a:xfrm>
        </p:grpSpPr>
        <p:sp>
          <p:nvSpPr>
            <p:cNvPr id="30" name="椭圆 1"/>
            <p:cNvSpPr>
              <a:spLocks noChangeArrowheads="1"/>
            </p:cNvSpPr>
            <p:nvPr/>
          </p:nvSpPr>
          <p:spPr bwMode="auto">
            <a:xfrm>
              <a:off x="2648398" y="2454276"/>
              <a:ext cx="1800225" cy="1800225"/>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1" name="任意多边形 23"/>
            <p:cNvSpPr>
              <a:spLocks/>
            </p:cNvSpPr>
            <p:nvPr/>
          </p:nvSpPr>
          <p:spPr bwMode="auto">
            <a:xfrm>
              <a:off x="2800798" y="3878263"/>
              <a:ext cx="1495425" cy="385762"/>
            </a:xfrm>
            <a:custGeom>
              <a:avLst/>
              <a:gdLst>
                <a:gd name="T0" fmla="*/ 0 w 1475400"/>
                <a:gd name="T1" fmla="*/ 0 h 386328"/>
                <a:gd name="T2" fmla="*/ 1515215 w 1475400"/>
                <a:gd name="T3" fmla="*/ 0 h 386328"/>
                <a:gd name="T4" fmla="*/ 1411250 w 1475400"/>
                <a:gd name="T5" fmla="*/ 122515 h 386328"/>
                <a:gd name="T6" fmla="*/ 757608 w 1475400"/>
                <a:gd name="T7" fmla="*/ 385762 h 386328"/>
                <a:gd name="T8" fmla="*/ 103965 w 1475400"/>
                <a:gd name="T9" fmla="*/ 122515 h 386328"/>
                <a:gd name="T10" fmla="*/ 0 60000 65536"/>
                <a:gd name="T11" fmla="*/ 0 60000 65536"/>
                <a:gd name="T12" fmla="*/ 0 60000 65536"/>
                <a:gd name="T13" fmla="*/ 0 60000 65536"/>
                <a:gd name="T14" fmla="*/ 0 60000 65536"/>
                <a:gd name="T15" fmla="*/ 0 w 1475400"/>
                <a:gd name="T16" fmla="*/ 0 h 386328"/>
                <a:gd name="T17" fmla="*/ 1475400 w 1475400"/>
                <a:gd name="T18" fmla="*/ 386328 h 386328"/>
              </a:gdLst>
              <a:ahLst/>
              <a:cxnLst>
                <a:cxn ang="T10">
                  <a:pos x="T0" y="T1"/>
                </a:cxn>
                <a:cxn ang="T11">
                  <a:pos x="T2" y="T3"/>
                </a:cxn>
                <a:cxn ang="T12">
                  <a:pos x="T4" y="T5"/>
                </a:cxn>
                <a:cxn ang="T13">
                  <a:pos x="T6" y="T7"/>
                </a:cxn>
                <a:cxn ang="T14">
                  <a:pos x="T8" y="T9"/>
                </a:cxn>
              </a:cxnLst>
              <a:rect l="T15" t="T16" r="T17" b="T18"/>
              <a:pathLst>
                <a:path w="1475400" h="386328">
                  <a:moveTo>
                    <a:pt x="0" y="0"/>
                  </a:moveTo>
                  <a:lnTo>
                    <a:pt x="1475400" y="0"/>
                  </a:lnTo>
                  <a:lnTo>
                    <a:pt x="1374167" y="122695"/>
                  </a:lnTo>
                  <a:cubicBezTo>
                    <a:pt x="1211281" y="285581"/>
                    <a:pt x="986256" y="386328"/>
                    <a:pt x="737700" y="386328"/>
                  </a:cubicBezTo>
                  <a:cubicBezTo>
                    <a:pt x="489144" y="386328"/>
                    <a:pt x="264119" y="285581"/>
                    <a:pt x="101233" y="122695"/>
                  </a:cubicBezTo>
                  <a:lnTo>
                    <a:pt x="0" y="0"/>
                  </a:lnTo>
                  <a:close/>
                </a:path>
              </a:pathLst>
            </a:custGeom>
            <a:solidFill>
              <a:srgbClr val="FFFFFF">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0800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smtClean="0">
                  <a:solidFill>
                    <a:schemeClr val="accent1"/>
                  </a:solidFill>
                  <a:latin typeface="微软雅黑" panose="020B0503020204020204" pitchFamily="34" charset="-122"/>
                </a:rPr>
                <a:t>一</a:t>
              </a:r>
              <a:endParaRPr lang="zh-CN" altLang="en-US" sz="1400">
                <a:solidFill>
                  <a:schemeClr val="accent1"/>
                </a:solidFill>
                <a:latin typeface="微软雅黑" panose="020B0503020204020204" pitchFamily="34" charset="-122"/>
              </a:endParaRPr>
            </a:p>
          </p:txBody>
        </p:sp>
      </p:grpSp>
      <p:sp>
        <p:nvSpPr>
          <p:cNvPr id="4" name="矩形 3"/>
          <p:cNvSpPr/>
          <p:nvPr/>
        </p:nvSpPr>
        <p:spPr>
          <a:xfrm>
            <a:off x="121420" y="6377553"/>
            <a:ext cx="8782892" cy="461665"/>
          </a:xfrm>
          <a:prstGeom prst="rect">
            <a:avLst/>
          </a:prstGeom>
        </p:spPr>
        <p:txBody>
          <a:bodyPr wrap="square">
            <a:spAutoFit/>
          </a:bodyPr>
          <a:lstStyle/>
          <a:p>
            <a:pPr>
              <a:lnSpc>
                <a:spcPct val="150000"/>
              </a:lnSpc>
            </a:pPr>
            <a:r>
              <a:rPr lang="zh-CN" altLang="en-US" sz="1600" dirty="0"/>
              <a:t>宋凤宁</a:t>
            </a:r>
            <a:r>
              <a:rPr lang="en-US" altLang="zh-CN" sz="1600" dirty="0"/>
              <a:t>, &amp; </a:t>
            </a:r>
            <a:r>
              <a:rPr lang="zh-CN" altLang="en-US" sz="1600" dirty="0"/>
              <a:t>李一媛</a:t>
            </a:r>
            <a:r>
              <a:rPr lang="en-US" altLang="zh-CN" sz="1600" dirty="0"/>
              <a:t>. (2005). </a:t>
            </a:r>
            <a:r>
              <a:rPr lang="zh-CN" altLang="en-US" sz="1600" dirty="0"/>
              <a:t>个性化教师培训模式探究</a:t>
            </a:r>
            <a:r>
              <a:rPr lang="en-US" altLang="zh-CN" sz="1600" dirty="0"/>
              <a:t>. </a:t>
            </a:r>
            <a:r>
              <a:rPr lang="zh-CN" altLang="en-US" sz="1600" dirty="0"/>
              <a:t>继续教育研究</a:t>
            </a:r>
            <a:r>
              <a:rPr lang="en-US" altLang="zh-CN" sz="1600" dirty="0"/>
              <a:t>, (4), 104-107.</a:t>
            </a:r>
          </a:p>
        </p:txBody>
      </p:sp>
    </p:spTree>
    <p:extLst>
      <p:ext uri="{BB962C8B-B14F-4D97-AF65-F5344CB8AC3E}">
        <p14:creationId xmlns:p14="http://schemas.microsoft.com/office/powerpoint/2010/main" val="17028588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fill="hold"/>
                                        <p:tgtEl>
                                          <p:spTgt spid="75"/>
                                        </p:tgtEl>
                                        <p:attrNameLst>
                                          <p:attrName>ppt_x</p:attrName>
                                        </p:attrNameLst>
                                      </p:cBhvr>
                                      <p:tavLst>
                                        <p:tav tm="0">
                                          <p:val>
                                            <p:strVal val="#ppt_x"/>
                                          </p:val>
                                        </p:tav>
                                        <p:tav tm="100000">
                                          <p:val>
                                            <p:strVal val="#ppt_x"/>
                                          </p:val>
                                        </p:tav>
                                      </p:tavLst>
                                    </p:anim>
                                    <p:anim calcmode="lin" valueType="num">
                                      <p:cBhvr additive="base">
                                        <p:cTn id="20"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additive="base">
                                        <p:cTn id="25" dur="500" fill="hold"/>
                                        <p:tgtEl>
                                          <p:spTgt spid="82"/>
                                        </p:tgtEl>
                                        <p:attrNameLst>
                                          <p:attrName>ppt_x</p:attrName>
                                        </p:attrNameLst>
                                      </p:cBhvr>
                                      <p:tavLst>
                                        <p:tav tm="0">
                                          <p:val>
                                            <p:strVal val="1+#ppt_w/2"/>
                                          </p:val>
                                        </p:tav>
                                        <p:tav tm="100000">
                                          <p:val>
                                            <p:strVal val="#ppt_x"/>
                                          </p:val>
                                        </p:tav>
                                      </p:tavLst>
                                    </p:anim>
                                    <p:anim calcmode="lin" valueType="num">
                                      <p:cBhvr additive="base">
                                        <p:cTn id="26"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additive="base">
                                        <p:cTn id="31" dur="500" fill="hold"/>
                                        <p:tgtEl>
                                          <p:spTgt spid="92"/>
                                        </p:tgtEl>
                                        <p:attrNameLst>
                                          <p:attrName>ppt_x</p:attrName>
                                        </p:attrNameLst>
                                      </p:cBhvr>
                                      <p:tavLst>
                                        <p:tav tm="0">
                                          <p:val>
                                            <p:strVal val="#ppt_x"/>
                                          </p:val>
                                        </p:tav>
                                        <p:tav tm="100000">
                                          <p:val>
                                            <p:strVal val="#ppt_x"/>
                                          </p:val>
                                        </p:tav>
                                      </p:tavLst>
                                    </p:anim>
                                    <p:anim calcmode="lin" valueType="num">
                                      <p:cBhvr additive="base">
                                        <p:cTn id="32"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additive="base">
                                        <p:cTn id="37" dur="500" fill="hold"/>
                                        <p:tgtEl>
                                          <p:spTgt spid="86"/>
                                        </p:tgtEl>
                                        <p:attrNameLst>
                                          <p:attrName>ppt_x</p:attrName>
                                        </p:attrNameLst>
                                      </p:cBhvr>
                                      <p:tavLst>
                                        <p:tav tm="0">
                                          <p:val>
                                            <p:strVal val="#ppt_x"/>
                                          </p:val>
                                        </p:tav>
                                        <p:tav tm="100000">
                                          <p:val>
                                            <p:strVal val="#ppt_x"/>
                                          </p:val>
                                        </p:tav>
                                      </p:tavLst>
                                    </p:anim>
                                    <p:anim calcmode="lin" valueType="num">
                                      <p:cBhvr additive="base">
                                        <p:cTn id="3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9"/>
                                        </p:tgtEl>
                                        <p:attrNameLst>
                                          <p:attrName>style.visibility</p:attrName>
                                        </p:attrNameLst>
                                      </p:cBhvr>
                                      <p:to>
                                        <p:strVal val="visible"/>
                                      </p:to>
                                    </p:set>
                                    <p:anim calcmode="lin" valueType="num">
                                      <p:cBhvr additive="base">
                                        <p:cTn id="43" dur="500" fill="hold"/>
                                        <p:tgtEl>
                                          <p:spTgt spid="89"/>
                                        </p:tgtEl>
                                        <p:attrNameLst>
                                          <p:attrName>ppt_x</p:attrName>
                                        </p:attrNameLst>
                                      </p:cBhvr>
                                      <p:tavLst>
                                        <p:tav tm="0">
                                          <p:val>
                                            <p:strVal val="#ppt_x"/>
                                          </p:val>
                                        </p:tav>
                                        <p:tav tm="100000">
                                          <p:val>
                                            <p:strVal val="#ppt_x"/>
                                          </p:val>
                                        </p:tav>
                                      </p:tavLst>
                                    </p:anim>
                                    <p:anim calcmode="lin" valueType="num">
                                      <p:cBhvr additive="base">
                                        <p:cTn id="44"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9120336" y="908720"/>
            <a:ext cx="1800225" cy="1809749"/>
            <a:chOff x="5447903" y="2454276"/>
            <a:chExt cx="1800225" cy="1809749"/>
          </a:xfrm>
        </p:grpSpPr>
        <p:sp>
          <p:nvSpPr>
            <p:cNvPr id="65" name="椭圆 2"/>
            <p:cNvSpPr>
              <a:spLocks noChangeArrowheads="1"/>
            </p:cNvSpPr>
            <p:nvPr/>
          </p:nvSpPr>
          <p:spPr bwMode="auto">
            <a:xfrm>
              <a:off x="5447903" y="2454276"/>
              <a:ext cx="1800225" cy="1800225"/>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66" name="任意多边形 22"/>
            <p:cNvSpPr>
              <a:spLocks/>
            </p:cNvSpPr>
            <p:nvPr/>
          </p:nvSpPr>
          <p:spPr bwMode="auto">
            <a:xfrm>
              <a:off x="5601891" y="3878263"/>
              <a:ext cx="1493837" cy="385762"/>
            </a:xfrm>
            <a:custGeom>
              <a:avLst/>
              <a:gdLst>
                <a:gd name="T0" fmla="*/ 0 w 1475399"/>
                <a:gd name="T1" fmla="*/ 0 h 386328"/>
                <a:gd name="T2" fmla="*/ 1513605 w 1475399"/>
                <a:gd name="T3" fmla="*/ 0 h 386328"/>
                <a:gd name="T4" fmla="*/ 1409750 w 1475399"/>
                <a:gd name="T5" fmla="*/ 122515 h 386328"/>
                <a:gd name="T6" fmla="*/ 756802 w 1475399"/>
                <a:gd name="T7" fmla="*/ 385762 h 386328"/>
                <a:gd name="T8" fmla="*/ 103854 w 1475399"/>
                <a:gd name="T9" fmla="*/ 122515 h 386328"/>
                <a:gd name="T10" fmla="*/ 0 60000 65536"/>
                <a:gd name="T11" fmla="*/ 0 60000 65536"/>
                <a:gd name="T12" fmla="*/ 0 60000 65536"/>
                <a:gd name="T13" fmla="*/ 0 60000 65536"/>
                <a:gd name="T14" fmla="*/ 0 60000 65536"/>
                <a:gd name="T15" fmla="*/ 0 w 1475399"/>
                <a:gd name="T16" fmla="*/ 0 h 386328"/>
                <a:gd name="T17" fmla="*/ 1475399 w 1475399"/>
                <a:gd name="T18" fmla="*/ 386328 h 386328"/>
              </a:gdLst>
              <a:ahLst/>
              <a:cxnLst>
                <a:cxn ang="T10">
                  <a:pos x="T0" y="T1"/>
                </a:cxn>
                <a:cxn ang="T11">
                  <a:pos x="T2" y="T3"/>
                </a:cxn>
                <a:cxn ang="T12">
                  <a:pos x="T4" y="T5"/>
                </a:cxn>
                <a:cxn ang="T13">
                  <a:pos x="T6" y="T7"/>
                </a:cxn>
                <a:cxn ang="T14">
                  <a:pos x="T8" y="T9"/>
                </a:cxn>
              </a:cxnLst>
              <a:rect l="T15" t="T16" r="T17" b="T18"/>
              <a:pathLst>
                <a:path w="1475399" h="386328">
                  <a:moveTo>
                    <a:pt x="0" y="0"/>
                  </a:moveTo>
                  <a:lnTo>
                    <a:pt x="1475399" y="0"/>
                  </a:lnTo>
                  <a:lnTo>
                    <a:pt x="1374166" y="122695"/>
                  </a:lnTo>
                  <a:cubicBezTo>
                    <a:pt x="1211280" y="285581"/>
                    <a:pt x="986255" y="386328"/>
                    <a:pt x="737699" y="386328"/>
                  </a:cubicBezTo>
                  <a:cubicBezTo>
                    <a:pt x="489143" y="386328"/>
                    <a:pt x="264118" y="285581"/>
                    <a:pt x="101232" y="122695"/>
                  </a:cubicBezTo>
                  <a:lnTo>
                    <a:pt x="0" y="0"/>
                  </a:lnTo>
                  <a:close/>
                </a:path>
              </a:pathLst>
            </a:custGeom>
            <a:solidFill>
              <a:srgbClr val="FFFFFF">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0800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smtClean="0">
                  <a:solidFill>
                    <a:schemeClr val="accent1"/>
                  </a:solidFill>
                  <a:latin typeface="微软雅黑" panose="020B0503020204020204" pitchFamily="34" charset="-122"/>
                </a:rPr>
                <a:t>二</a:t>
              </a:r>
              <a:endParaRPr lang="zh-CN" altLang="en-US" sz="1400">
                <a:solidFill>
                  <a:schemeClr val="accent1"/>
                </a:solidFill>
                <a:latin typeface="微软雅黑" panose="020B0503020204020204" pitchFamily="34" charset="-122"/>
              </a:endParaRPr>
            </a:p>
          </p:txBody>
        </p:sp>
      </p:grpSp>
      <p:cxnSp>
        <p:nvCxnSpPr>
          <p:cNvPr id="35" name="直接连接符 34"/>
          <p:cNvCxnSpPr/>
          <p:nvPr/>
        </p:nvCxnSpPr>
        <p:spPr>
          <a:xfrm flipV="1">
            <a:off x="10848528" y="1340768"/>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9"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How</a:t>
            </a:r>
            <a:r>
              <a:rPr lang="zh-CN" altLang="en-US" sz="2400" b="1" dirty="0" smtClean="0">
                <a:solidFill>
                  <a:srgbClr val="FFFFFF"/>
                </a:solidFill>
                <a:latin typeface="微软雅黑" pitchFamily="34" charset="-122"/>
                <a:ea typeface="微软雅黑" pitchFamily="34" charset="-122"/>
              </a:rPr>
              <a:t>（怎么做）</a:t>
            </a:r>
            <a:endParaRPr lang="zh-CN" altLang="en-US" sz="2400" b="1" dirty="0">
              <a:solidFill>
                <a:srgbClr val="FFFFFF"/>
              </a:solidFill>
              <a:latin typeface="微软雅黑" pitchFamily="34" charset="-122"/>
              <a:ea typeface="微软雅黑" pitchFamily="34" charset="-122"/>
            </a:endParaRPr>
          </a:p>
        </p:txBody>
      </p:sp>
      <p:sp>
        <p:nvSpPr>
          <p:cNvPr id="40" name="文本框 10"/>
          <p:cNvSpPr>
            <a:spLocks noChangeArrowheads="1"/>
          </p:cNvSpPr>
          <p:nvPr/>
        </p:nvSpPr>
        <p:spPr bwMode="auto">
          <a:xfrm>
            <a:off x="3432150" y="579760"/>
            <a:ext cx="4464050"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zh-CN" altLang="en-US" sz="2000" b="1" dirty="0">
                <a:solidFill>
                  <a:schemeClr val="bg1"/>
                </a:solidFill>
                <a:latin typeface="微软雅黑" pitchFamily="34" charset="-122"/>
                <a:ea typeface="微软雅黑" pitchFamily="34" charset="-122"/>
              </a:rPr>
              <a:t>以课题来带动</a:t>
            </a:r>
            <a:r>
              <a:rPr lang="zh-CN" altLang="en-US" sz="2000" b="1" dirty="0">
                <a:solidFill>
                  <a:schemeClr val="bg1"/>
                </a:solidFill>
                <a:latin typeface="微软雅黑" pitchFamily="34" charset="-122"/>
                <a:ea typeface="微软雅黑" pitchFamily="34" charset="-122"/>
                <a:sym typeface="微软雅黑" pitchFamily="34" charset="-122"/>
              </a:rPr>
              <a:t>个性化</a:t>
            </a:r>
            <a:r>
              <a:rPr lang="zh-CN" altLang="en-US" sz="2000" b="1" dirty="0" smtClean="0">
                <a:solidFill>
                  <a:schemeClr val="bg1"/>
                </a:solidFill>
                <a:latin typeface="微软雅黑" pitchFamily="34" charset="-122"/>
                <a:ea typeface="微软雅黑" pitchFamily="34" charset="-122"/>
                <a:sym typeface="微软雅黑" pitchFamily="34" charset="-122"/>
              </a:rPr>
              <a:t>教师培训模式</a:t>
            </a:r>
            <a:endParaRPr lang="zh-CN" altLang="en-US" sz="2000" b="1" dirty="0">
              <a:solidFill>
                <a:schemeClr val="bg1"/>
              </a:solidFill>
              <a:latin typeface="微软雅黑" pitchFamily="34" charset="-122"/>
              <a:ea typeface="微软雅黑" pitchFamily="34" charset="-122"/>
              <a:sym typeface="微软雅黑" pitchFamily="34" charset="-12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424" y="1556792"/>
            <a:ext cx="7116227"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2" name="组合 41"/>
          <p:cNvGrpSpPr/>
          <p:nvPr/>
        </p:nvGrpSpPr>
        <p:grpSpPr>
          <a:xfrm>
            <a:off x="5519936" y="3645024"/>
            <a:ext cx="3274913" cy="1107996"/>
            <a:chOff x="1505153" y="3681898"/>
            <a:chExt cx="3274913" cy="1107996"/>
          </a:xfrm>
        </p:grpSpPr>
        <p:sp>
          <p:nvSpPr>
            <p:cNvPr id="43" name="椭圆 42"/>
            <p:cNvSpPr/>
            <p:nvPr/>
          </p:nvSpPr>
          <p:spPr>
            <a:xfrm>
              <a:off x="1505153" y="3717030"/>
              <a:ext cx="720080" cy="648073"/>
            </a:xfrm>
            <a:prstGeom prst="ellipse">
              <a:avLst/>
            </a:prstGeom>
            <a:solidFill>
              <a:srgbClr val="FFFFFF"/>
            </a:solidFill>
            <a:ln w="63500" cap="flat" cmpd="sng" algn="ctr">
              <a:solidFill>
                <a:schemeClr val="accent1"/>
              </a:solidFill>
              <a:prstDash val="solid"/>
            </a:ln>
            <a:effectLst>
              <a:innerShdw blurRad="63500" dist="63500" dir="13200000">
                <a:schemeClr val="tx1">
                  <a:alpha val="20000"/>
                </a:schemeClr>
              </a:innerShdw>
            </a:effectLst>
          </p:spPr>
          <p:txBody>
            <a:bodyPr lIns="0" tIns="0" rIns="0" bIns="0" anchor="ctr"/>
            <a:lstStyle/>
            <a:p>
              <a:pPr algn="ctr">
                <a:defRPr/>
              </a:pPr>
              <a:r>
                <a:rPr lang="en-US" sz="3200" kern="0" dirty="0" smtClean="0">
                  <a:solidFill>
                    <a:schemeClr val="accent1"/>
                  </a:solidFill>
                  <a:latin typeface="Impact" panose="020B0806030902050204" pitchFamily="34" charset="0"/>
                </a:rPr>
                <a:t>02</a:t>
              </a:r>
              <a:endParaRPr lang="en-US" sz="3200" kern="0" dirty="0">
                <a:solidFill>
                  <a:schemeClr val="accent1"/>
                </a:solidFill>
                <a:latin typeface="Impact" panose="020B0806030902050204" pitchFamily="34" charset="0"/>
              </a:endParaRPr>
            </a:p>
          </p:txBody>
        </p:sp>
        <p:sp>
          <p:nvSpPr>
            <p:cNvPr id="44" name="TextBox 43"/>
            <p:cNvSpPr txBox="1"/>
            <p:nvPr/>
          </p:nvSpPr>
          <p:spPr>
            <a:xfrm>
              <a:off x="2208098" y="3681898"/>
              <a:ext cx="2571968" cy="1107996"/>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理论学习：</a:t>
              </a:r>
              <a:endParaRPr lang="en-US" altLang="zh-CN"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在</a:t>
              </a:r>
              <a:r>
                <a:rPr lang="zh-CN" altLang="en-US" sz="1600" dirty="0">
                  <a:latin typeface="微软雅黑" pitchFamily="34" charset="-122"/>
                  <a:ea typeface="微软雅黑" pitchFamily="34" charset="-122"/>
                </a:rPr>
                <a:t>导师的</a:t>
              </a:r>
              <a:r>
                <a:rPr lang="zh-CN" altLang="en-US" sz="1600" dirty="0" smtClean="0">
                  <a:latin typeface="微软雅黑" pitchFamily="34" charset="-122"/>
                  <a:ea typeface="微软雅黑" pitchFamily="34" charset="-122"/>
                </a:rPr>
                <a:t>指导</a:t>
              </a:r>
              <a:r>
                <a:rPr lang="zh-CN" altLang="en-US" sz="1600" dirty="0">
                  <a:latin typeface="微软雅黑" pitchFamily="34" charset="-122"/>
                  <a:ea typeface="微软雅黑" pitchFamily="34" charset="-122"/>
                </a:rPr>
                <a:t>下</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进行相应的知识和教育科研</a:t>
              </a:r>
              <a:r>
                <a:rPr lang="zh-CN" altLang="en-US" sz="1600" dirty="0" smtClean="0">
                  <a:latin typeface="微软雅黑" pitchFamily="34" charset="-122"/>
                  <a:ea typeface="微软雅黑" pitchFamily="34" charset="-122"/>
                </a:rPr>
                <a:t>方法的学习</a:t>
              </a:r>
              <a:r>
                <a:rPr lang="zh-CN" altLang="en-US" sz="1600" dirty="0">
                  <a:latin typeface="微软雅黑" pitchFamily="34" charset="-122"/>
                  <a:ea typeface="微软雅黑" pitchFamily="34" charset="-122"/>
                </a:rPr>
                <a:t>。</a:t>
              </a:r>
            </a:p>
          </p:txBody>
        </p:sp>
      </p:grpSp>
      <p:grpSp>
        <p:nvGrpSpPr>
          <p:cNvPr id="45" name="组合 44"/>
          <p:cNvGrpSpPr/>
          <p:nvPr/>
        </p:nvGrpSpPr>
        <p:grpSpPr>
          <a:xfrm>
            <a:off x="8794849" y="3696174"/>
            <a:ext cx="2773759" cy="861774"/>
            <a:chOff x="1505153" y="3681898"/>
            <a:chExt cx="2773759" cy="861774"/>
          </a:xfrm>
        </p:grpSpPr>
        <p:sp>
          <p:nvSpPr>
            <p:cNvPr id="46" name="椭圆 45"/>
            <p:cNvSpPr/>
            <p:nvPr/>
          </p:nvSpPr>
          <p:spPr>
            <a:xfrm>
              <a:off x="1505153" y="3717030"/>
              <a:ext cx="720080" cy="648073"/>
            </a:xfrm>
            <a:prstGeom prst="ellipse">
              <a:avLst/>
            </a:prstGeom>
            <a:solidFill>
              <a:srgbClr val="FFFFFF"/>
            </a:solidFill>
            <a:ln w="63500" cap="flat" cmpd="sng" algn="ctr">
              <a:solidFill>
                <a:schemeClr val="accent1"/>
              </a:solidFill>
              <a:prstDash val="solid"/>
            </a:ln>
            <a:effectLst>
              <a:innerShdw blurRad="63500" dist="63500" dir="13200000">
                <a:schemeClr val="tx1">
                  <a:alpha val="20000"/>
                </a:schemeClr>
              </a:innerShdw>
            </a:effectLst>
          </p:spPr>
          <p:txBody>
            <a:bodyPr lIns="0" tIns="0" rIns="0" bIns="0" anchor="ctr"/>
            <a:lstStyle/>
            <a:p>
              <a:pPr algn="ctr">
                <a:defRPr/>
              </a:pPr>
              <a:r>
                <a:rPr lang="en-US" sz="3200" kern="0" dirty="0" smtClean="0">
                  <a:solidFill>
                    <a:schemeClr val="accent1"/>
                  </a:solidFill>
                  <a:latin typeface="Impact" panose="020B0806030902050204" pitchFamily="34" charset="0"/>
                </a:rPr>
                <a:t>03</a:t>
              </a:r>
              <a:endParaRPr lang="en-US" sz="3200" kern="0" dirty="0">
                <a:solidFill>
                  <a:schemeClr val="accent1"/>
                </a:solidFill>
                <a:latin typeface="Impact" panose="020B0806030902050204" pitchFamily="34" charset="0"/>
              </a:endParaRPr>
            </a:p>
          </p:txBody>
        </p:sp>
        <p:sp>
          <p:nvSpPr>
            <p:cNvPr id="47" name="TextBox 46"/>
            <p:cNvSpPr txBox="1"/>
            <p:nvPr/>
          </p:nvSpPr>
          <p:spPr>
            <a:xfrm>
              <a:off x="2208098" y="3681898"/>
              <a:ext cx="2070814" cy="861774"/>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课题实施：</a:t>
              </a:r>
              <a:endParaRPr lang="en-US" altLang="zh-CN"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在教育教学</a:t>
              </a:r>
              <a:r>
                <a:rPr lang="zh-CN" altLang="en-US" sz="1600" dirty="0">
                  <a:latin typeface="微软雅黑" pitchFamily="34" charset="-122"/>
                  <a:ea typeface="微软雅黑" pitchFamily="34" charset="-122"/>
                </a:rPr>
                <a:t>实践中进行课题研究。</a:t>
              </a:r>
            </a:p>
          </p:txBody>
        </p:sp>
      </p:grpSp>
      <p:grpSp>
        <p:nvGrpSpPr>
          <p:cNvPr id="48" name="组合 47"/>
          <p:cNvGrpSpPr/>
          <p:nvPr/>
        </p:nvGrpSpPr>
        <p:grpSpPr>
          <a:xfrm>
            <a:off x="908000" y="3573016"/>
            <a:ext cx="4611936" cy="1107996"/>
            <a:chOff x="908000" y="3573016"/>
            <a:chExt cx="4611936" cy="1107996"/>
          </a:xfrm>
        </p:grpSpPr>
        <p:sp>
          <p:nvSpPr>
            <p:cNvPr id="49" name="TextBox 48"/>
            <p:cNvSpPr txBox="1"/>
            <p:nvPr/>
          </p:nvSpPr>
          <p:spPr>
            <a:xfrm>
              <a:off x="1628080" y="3573016"/>
              <a:ext cx="3891856" cy="1107996"/>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确定课题：</a:t>
              </a:r>
              <a:endParaRPr lang="en-US" altLang="zh-CN"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教师思考</a:t>
              </a:r>
              <a:r>
                <a:rPr lang="zh-CN" altLang="en-US" sz="1600" dirty="0">
                  <a:latin typeface="微软雅黑" pitchFamily="34" charset="-122"/>
                  <a:ea typeface="微软雅黑" pitchFamily="34" charset="-122"/>
                </a:rPr>
                <a:t>自身实践</a:t>
              </a:r>
              <a:r>
                <a:rPr lang="en-US" altLang="zh-CN" sz="1600" dirty="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寻找“</a:t>
              </a:r>
              <a:r>
                <a:rPr lang="zh-CN" altLang="en-US" sz="1600" dirty="0">
                  <a:latin typeface="微软雅黑" pitchFamily="34" charset="-122"/>
                  <a:ea typeface="微软雅黑" pitchFamily="34" charset="-122"/>
                </a:rPr>
                <a:t>最关键、最困惑、最有价值” 的</a:t>
              </a:r>
              <a:r>
                <a:rPr lang="zh-CN" altLang="en-US" sz="1600" dirty="0" smtClean="0">
                  <a:latin typeface="微软雅黑" pitchFamily="34" charset="-122"/>
                  <a:ea typeface="微软雅黑" pitchFamily="34" charset="-122"/>
                </a:rPr>
                <a:t>问题</a:t>
              </a: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与</a:t>
              </a:r>
              <a:r>
                <a:rPr lang="zh-CN" altLang="en-US" sz="1600" dirty="0">
                  <a:latin typeface="微软雅黑" pitchFamily="34" charset="-122"/>
                  <a:ea typeface="微软雅黑" pitchFamily="34" charset="-122"/>
                </a:rPr>
                <a:t>导师</a:t>
              </a:r>
              <a:r>
                <a:rPr lang="zh-CN" altLang="en-US" sz="1600" dirty="0" smtClean="0">
                  <a:latin typeface="微软雅黑" pitchFamily="34" charset="-122"/>
                  <a:ea typeface="微软雅黑" pitchFamily="34" charset="-122"/>
                </a:rPr>
                <a:t>讨论并</a:t>
              </a:r>
              <a:r>
                <a:rPr lang="zh-CN" altLang="en-US" sz="1600" dirty="0">
                  <a:latin typeface="微软雅黑" pitchFamily="34" charset="-122"/>
                  <a:ea typeface="微软雅黑" pitchFamily="34" charset="-122"/>
                </a:rPr>
                <a:t>确定课题选项和小组成员。</a:t>
              </a:r>
            </a:p>
          </p:txBody>
        </p:sp>
        <p:sp>
          <p:nvSpPr>
            <p:cNvPr id="50" name="椭圆 49"/>
            <p:cNvSpPr/>
            <p:nvPr/>
          </p:nvSpPr>
          <p:spPr>
            <a:xfrm>
              <a:off x="908000" y="3717031"/>
              <a:ext cx="720080" cy="648073"/>
            </a:xfrm>
            <a:prstGeom prst="ellipse">
              <a:avLst/>
            </a:prstGeom>
            <a:solidFill>
              <a:srgbClr val="FFFFFF"/>
            </a:solidFill>
            <a:ln w="63500" cap="flat" cmpd="sng" algn="ctr">
              <a:solidFill>
                <a:schemeClr val="accent1"/>
              </a:solidFill>
              <a:prstDash val="solid"/>
            </a:ln>
            <a:effectLst>
              <a:innerShdw blurRad="63500" dist="63500" dir="13200000">
                <a:schemeClr val="tx1">
                  <a:alpha val="20000"/>
                </a:schemeClr>
              </a:innerShdw>
            </a:effectLst>
          </p:spPr>
          <p:txBody>
            <a:bodyPr lIns="0" tIns="0" rIns="0" bIns="0" anchor="ctr"/>
            <a:lstStyle/>
            <a:p>
              <a:pPr algn="ctr">
                <a:defRPr/>
              </a:pPr>
              <a:r>
                <a:rPr lang="en-US" sz="3200" kern="0" dirty="0" smtClean="0">
                  <a:solidFill>
                    <a:schemeClr val="accent1"/>
                  </a:solidFill>
                  <a:latin typeface="Impact" panose="020B0806030902050204" pitchFamily="34" charset="0"/>
                </a:rPr>
                <a:t>01</a:t>
              </a:r>
              <a:endParaRPr lang="en-US" sz="3200" kern="0" dirty="0">
                <a:solidFill>
                  <a:schemeClr val="accent1"/>
                </a:solidFill>
                <a:latin typeface="Impact" panose="020B0806030902050204" pitchFamily="34" charset="0"/>
              </a:endParaRPr>
            </a:p>
          </p:txBody>
        </p:sp>
      </p:grpSp>
      <p:grpSp>
        <p:nvGrpSpPr>
          <p:cNvPr id="51" name="组合 50"/>
          <p:cNvGrpSpPr/>
          <p:nvPr/>
        </p:nvGrpSpPr>
        <p:grpSpPr>
          <a:xfrm>
            <a:off x="5565328" y="4797152"/>
            <a:ext cx="3266976" cy="861774"/>
            <a:chOff x="1505153" y="3681898"/>
            <a:chExt cx="3266976" cy="861774"/>
          </a:xfrm>
        </p:grpSpPr>
        <p:sp>
          <p:nvSpPr>
            <p:cNvPr id="52" name="椭圆 51"/>
            <p:cNvSpPr/>
            <p:nvPr/>
          </p:nvSpPr>
          <p:spPr>
            <a:xfrm>
              <a:off x="1505153" y="3717030"/>
              <a:ext cx="720080" cy="648073"/>
            </a:xfrm>
            <a:prstGeom prst="ellipse">
              <a:avLst/>
            </a:prstGeom>
            <a:solidFill>
              <a:srgbClr val="FFFFFF"/>
            </a:solidFill>
            <a:ln w="63500" cap="flat" cmpd="sng" algn="ctr">
              <a:solidFill>
                <a:schemeClr val="accent1"/>
              </a:solidFill>
              <a:prstDash val="solid"/>
            </a:ln>
            <a:effectLst>
              <a:innerShdw blurRad="63500" dist="63500" dir="13200000">
                <a:schemeClr val="tx1">
                  <a:alpha val="20000"/>
                </a:schemeClr>
              </a:innerShdw>
            </a:effectLst>
          </p:spPr>
          <p:txBody>
            <a:bodyPr lIns="0" tIns="0" rIns="0" bIns="0" anchor="ctr"/>
            <a:lstStyle/>
            <a:p>
              <a:pPr algn="ctr">
                <a:defRPr/>
              </a:pPr>
              <a:r>
                <a:rPr lang="en-US" sz="3200" kern="0" dirty="0" smtClean="0">
                  <a:solidFill>
                    <a:schemeClr val="accent1"/>
                  </a:solidFill>
                  <a:latin typeface="Impact" panose="020B0806030902050204" pitchFamily="34" charset="0"/>
                </a:rPr>
                <a:t>05</a:t>
              </a:r>
              <a:endParaRPr lang="en-US" sz="3200" kern="0" dirty="0">
                <a:solidFill>
                  <a:schemeClr val="accent1"/>
                </a:solidFill>
                <a:latin typeface="Impact" panose="020B0806030902050204" pitchFamily="34" charset="0"/>
              </a:endParaRPr>
            </a:p>
          </p:txBody>
        </p:sp>
        <p:sp>
          <p:nvSpPr>
            <p:cNvPr id="53" name="TextBox 52"/>
            <p:cNvSpPr txBox="1"/>
            <p:nvPr/>
          </p:nvSpPr>
          <p:spPr>
            <a:xfrm>
              <a:off x="2208098" y="3681898"/>
              <a:ext cx="2564031" cy="861774"/>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课题结题：</a:t>
              </a:r>
              <a:endParaRPr lang="en-US" altLang="zh-CN"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对课题</a:t>
              </a:r>
              <a:r>
                <a:rPr lang="zh-CN" altLang="en-US" sz="1600" dirty="0">
                  <a:latin typeface="微软雅黑" pitchFamily="34" charset="-122"/>
                  <a:ea typeface="微软雅黑" pitchFamily="34" charset="-122"/>
                </a:rPr>
                <a:t>进行反思和</a:t>
              </a:r>
              <a:r>
                <a:rPr lang="zh-CN" altLang="en-US" sz="1600" dirty="0" smtClean="0">
                  <a:latin typeface="微软雅黑" pitchFamily="34" charset="-122"/>
                  <a:ea typeface="微软雅黑" pitchFamily="34" charset="-122"/>
                </a:rPr>
                <a:t>总结，写</a:t>
              </a:r>
              <a:r>
                <a:rPr lang="zh-CN" altLang="en-US" sz="1600" dirty="0">
                  <a:latin typeface="微软雅黑" pitchFamily="34" charset="-122"/>
                  <a:ea typeface="微软雅黑" pitchFamily="34" charset="-122"/>
                </a:rPr>
                <a:t>成结题报告和课题论文。</a:t>
              </a:r>
            </a:p>
          </p:txBody>
        </p:sp>
      </p:grpSp>
      <p:grpSp>
        <p:nvGrpSpPr>
          <p:cNvPr id="57" name="组合 56"/>
          <p:cNvGrpSpPr/>
          <p:nvPr/>
        </p:nvGrpSpPr>
        <p:grpSpPr>
          <a:xfrm>
            <a:off x="953392" y="4834026"/>
            <a:ext cx="3675833" cy="1107996"/>
            <a:chOff x="908000" y="3681898"/>
            <a:chExt cx="3675833" cy="1107996"/>
          </a:xfrm>
        </p:grpSpPr>
        <p:sp>
          <p:nvSpPr>
            <p:cNvPr id="58" name="TextBox 57"/>
            <p:cNvSpPr txBox="1"/>
            <p:nvPr/>
          </p:nvSpPr>
          <p:spPr>
            <a:xfrm>
              <a:off x="1628081" y="3681898"/>
              <a:ext cx="2955752" cy="1107996"/>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阶段总结：</a:t>
              </a:r>
              <a:endParaRPr lang="en-US" altLang="zh-CN"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定期和小组成员、导师进行阶段性总结，不断补充理论和完善实践策略</a:t>
              </a:r>
              <a:endParaRPr lang="zh-CN" altLang="en-US" sz="1600" dirty="0">
                <a:latin typeface="微软雅黑" pitchFamily="34" charset="-122"/>
                <a:ea typeface="微软雅黑" pitchFamily="34" charset="-122"/>
              </a:endParaRPr>
            </a:p>
          </p:txBody>
        </p:sp>
        <p:sp>
          <p:nvSpPr>
            <p:cNvPr id="59" name="椭圆 58"/>
            <p:cNvSpPr/>
            <p:nvPr/>
          </p:nvSpPr>
          <p:spPr>
            <a:xfrm>
              <a:off x="908000" y="3717031"/>
              <a:ext cx="720080" cy="648073"/>
            </a:xfrm>
            <a:prstGeom prst="ellipse">
              <a:avLst/>
            </a:prstGeom>
            <a:solidFill>
              <a:srgbClr val="FFFFFF"/>
            </a:solidFill>
            <a:ln w="63500" cap="flat" cmpd="sng" algn="ctr">
              <a:solidFill>
                <a:schemeClr val="accent1"/>
              </a:solidFill>
              <a:prstDash val="solid"/>
            </a:ln>
            <a:effectLst>
              <a:innerShdw blurRad="63500" dist="63500" dir="13200000">
                <a:schemeClr val="tx1">
                  <a:alpha val="20000"/>
                </a:schemeClr>
              </a:innerShdw>
            </a:effectLst>
          </p:spPr>
          <p:txBody>
            <a:bodyPr lIns="0" tIns="0" rIns="0" bIns="0" anchor="ctr"/>
            <a:lstStyle/>
            <a:p>
              <a:pPr algn="ctr">
                <a:defRPr/>
              </a:pPr>
              <a:r>
                <a:rPr lang="en-US" sz="3200" kern="0" dirty="0" smtClean="0">
                  <a:solidFill>
                    <a:schemeClr val="accent1"/>
                  </a:solidFill>
                  <a:latin typeface="Impact" panose="020B0806030902050204" pitchFamily="34" charset="0"/>
                </a:rPr>
                <a:t>04</a:t>
              </a:r>
              <a:endParaRPr lang="en-US" sz="3200" kern="0" dirty="0">
                <a:solidFill>
                  <a:schemeClr val="accent1"/>
                </a:solidFill>
                <a:latin typeface="Impact" panose="020B0806030902050204" pitchFamily="34" charset="0"/>
              </a:endParaRPr>
            </a:p>
          </p:txBody>
        </p:sp>
      </p:grpSp>
      <p:cxnSp>
        <p:nvCxnSpPr>
          <p:cNvPr id="60" name="直接连接符 59"/>
          <p:cNvCxnSpPr/>
          <p:nvPr/>
        </p:nvCxnSpPr>
        <p:spPr>
          <a:xfrm flipV="1">
            <a:off x="-35569" y="5949280"/>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21420" y="6377553"/>
            <a:ext cx="8782892" cy="461665"/>
          </a:xfrm>
          <a:prstGeom prst="rect">
            <a:avLst/>
          </a:prstGeom>
        </p:spPr>
        <p:txBody>
          <a:bodyPr wrap="square">
            <a:spAutoFit/>
          </a:bodyPr>
          <a:lstStyle/>
          <a:p>
            <a:pPr>
              <a:lnSpc>
                <a:spcPct val="150000"/>
              </a:lnSpc>
            </a:pPr>
            <a:r>
              <a:rPr lang="zh-CN" altLang="en-US" sz="1600" dirty="0"/>
              <a:t>宋凤宁</a:t>
            </a:r>
            <a:r>
              <a:rPr lang="en-US" altLang="zh-CN" sz="1600" dirty="0"/>
              <a:t>, &amp; </a:t>
            </a:r>
            <a:r>
              <a:rPr lang="zh-CN" altLang="en-US" sz="1600" dirty="0"/>
              <a:t>李一媛</a:t>
            </a:r>
            <a:r>
              <a:rPr lang="en-US" altLang="zh-CN" sz="1600" dirty="0"/>
              <a:t>. (2005). </a:t>
            </a:r>
            <a:r>
              <a:rPr lang="zh-CN" altLang="en-US" sz="1600" dirty="0"/>
              <a:t>个性化教师培训模式探究</a:t>
            </a:r>
            <a:r>
              <a:rPr lang="en-US" altLang="zh-CN" sz="1600" dirty="0"/>
              <a:t>. </a:t>
            </a:r>
            <a:r>
              <a:rPr lang="zh-CN" altLang="en-US" sz="1600" dirty="0"/>
              <a:t>继续教育研究</a:t>
            </a:r>
            <a:r>
              <a:rPr lang="en-US" altLang="zh-CN" sz="1600" dirty="0"/>
              <a:t>, (4), 104-107.</a:t>
            </a:r>
          </a:p>
        </p:txBody>
      </p:sp>
    </p:spTree>
    <p:extLst>
      <p:ext uri="{BB962C8B-B14F-4D97-AF65-F5344CB8AC3E}">
        <p14:creationId xmlns:p14="http://schemas.microsoft.com/office/powerpoint/2010/main" val="27230351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0-#ppt_w/2"/>
                                          </p:val>
                                        </p:tav>
                                        <p:tav tm="100000">
                                          <p:val>
                                            <p:strVal val="#ppt_x"/>
                                          </p:val>
                                        </p:tav>
                                      </p:tavLst>
                                    </p:anim>
                                    <p:anim calcmode="lin" valueType="num">
                                      <p:cBhvr additive="base">
                                        <p:cTn id="14"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1+#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ppt_x"/>
                                          </p:val>
                                        </p:tav>
                                        <p:tav tm="100000">
                                          <p:val>
                                            <p:strVal val="#ppt_x"/>
                                          </p:val>
                                        </p:tav>
                                      </p:tavLst>
                                    </p:anim>
                                    <p:anim calcmode="lin" valueType="num">
                                      <p:cBhvr additive="base">
                                        <p:cTn id="3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ppt_x"/>
                                          </p:val>
                                        </p:tav>
                                        <p:tav tm="100000">
                                          <p:val>
                                            <p:strVal val="#ppt_x"/>
                                          </p:val>
                                        </p:tav>
                                      </p:tavLst>
                                    </p:anim>
                                    <p:anim calcmode="lin" valueType="num">
                                      <p:cBhvr additive="base">
                                        <p:cTn id="3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65"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How</a:t>
            </a:r>
            <a:r>
              <a:rPr lang="zh-CN" altLang="en-US" sz="2400" b="1" dirty="0" smtClean="0">
                <a:solidFill>
                  <a:srgbClr val="FFFFFF"/>
                </a:solidFill>
                <a:latin typeface="微软雅黑" pitchFamily="34" charset="-122"/>
                <a:ea typeface="微软雅黑" pitchFamily="34" charset="-122"/>
              </a:rPr>
              <a:t>（怎么做）</a:t>
            </a:r>
            <a:endParaRPr lang="zh-CN" altLang="en-US" sz="2400" b="1" dirty="0">
              <a:solidFill>
                <a:srgbClr val="FFFFFF"/>
              </a:solidFill>
              <a:latin typeface="微软雅黑" pitchFamily="34" charset="-122"/>
              <a:ea typeface="微软雅黑" pitchFamily="34" charset="-122"/>
            </a:endParaRPr>
          </a:p>
        </p:txBody>
      </p:sp>
      <p:sp>
        <p:nvSpPr>
          <p:cNvPr id="66" name="文本框 10"/>
          <p:cNvSpPr>
            <a:spLocks noChangeArrowheads="1"/>
          </p:cNvSpPr>
          <p:nvPr/>
        </p:nvSpPr>
        <p:spPr bwMode="auto">
          <a:xfrm>
            <a:off x="3432150" y="579760"/>
            <a:ext cx="6192242"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zh-CN" altLang="en-US" sz="2000" b="1" dirty="0" smtClean="0">
                <a:solidFill>
                  <a:schemeClr val="bg1"/>
                </a:solidFill>
                <a:latin typeface="微软雅黑" pitchFamily="34" charset="-122"/>
                <a:ea typeface="微软雅黑" pitchFamily="34" charset="-122"/>
              </a:rPr>
              <a:t>基于</a:t>
            </a:r>
            <a:r>
              <a:rPr lang="zh-CN" altLang="en-US" sz="2000" b="1" dirty="0">
                <a:solidFill>
                  <a:schemeClr val="bg1"/>
                </a:solidFill>
                <a:latin typeface="微软雅黑" pitchFamily="34" charset="-122"/>
                <a:ea typeface="微软雅黑" pitchFamily="34" charset="-122"/>
              </a:rPr>
              <a:t>教学设计方案诊断的网络个性化培训的模式</a:t>
            </a:r>
            <a:endParaRPr lang="zh-CN" altLang="en-US" sz="2000" b="1" dirty="0">
              <a:solidFill>
                <a:schemeClr val="bg1"/>
              </a:solidFill>
              <a:latin typeface="微软雅黑" pitchFamily="34" charset="-122"/>
              <a:ea typeface="微软雅黑" pitchFamily="34" charset="-122"/>
              <a:sym typeface="微软雅黑" pitchFamily="34" charset="-122"/>
            </a:endParaRPr>
          </a:p>
        </p:txBody>
      </p:sp>
      <p:grpSp>
        <p:nvGrpSpPr>
          <p:cNvPr id="4" name="组合 3"/>
          <p:cNvGrpSpPr/>
          <p:nvPr/>
        </p:nvGrpSpPr>
        <p:grpSpPr>
          <a:xfrm>
            <a:off x="1127448" y="1988840"/>
            <a:ext cx="9455151" cy="4001090"/>
            <a:chOff x="1800695" y="1988840"/>
            <a:chExt cx="9455151" cy="4001090"/>
          </a:xfrm>
        </p:grpSpPr>
        <p:sp>
          <p:nvSpPr>
            <p:cNvPr id="2" name="TextBox 1"/>
            <p:cNvSpPr txBox="1"/>
            <p:nvPr/>
          </p:nvSpPr>
          <p:spPr>
            <a:xfrm>
              <a:off x="5059826" y="5620598"/>
              <a:ext cx="1915909" cy="369332"/>
            </a:xfrm>
            <a:prstGeom prst="rect">
              <a:avLst/>
            </a:prstGeom>
            <a:noFill/>
          </p:spPr>
          <p:txBody>
            <a:bodyPr wrap="none" rtlCol="0">
              <a:spAutoFit/>
            </a:bodyPr>
            <a:lstStyle/>
            <a:p>
              <a:r>
                <a:rPr lang="zh-CN" altLang="en-US" dirty="0" smtClean="0">
                  <a:latin typeface="黑体" pitchFamily="49" charset="-122"/>
                  <a:ea typeface="黑体" pitchFamily="49" charset="-122"/>
                </a:rPr>
                <a:t>（李洁 ，</a:t>
              </a:r>
              <a:r>
                <a:rPr lang="en-US" altLang="zh-CN" dirty="0" smtClean="0">
                  <a:latin typeface="黑体" pitchFamily="49" charset="-122"/>
                  <a:ea typeface="黑体" pitchFamily="49" charset="-122"/>
                </a:rPr>
                <a:t>2014</a:t>
              </a:r>
              <a:r>
                <a:rPr lang="zh-CN" altLang="en-US"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282455360"/>
                </p:ext>
              </p:extLst>
            </p:nvPr>
          </p:nvGraphicFramePr>
          <p:xfrm>
            <a:off x="1800695" y="1988840"/>
            <a:ext cx="9455151" cy="3384550"/>
          </p:xfrm>
          <a:graphic>
            <a:graphicData uri="http://schemas.openxmlformats.org/presentationml/2006/ole">
              <mc:AlternateContent xmlns:mc="http://schemas.openxmlformats.org/markup-compatibility/2006">
                <mc:Choice xmlns:v="urn:schemas-microsoft-com:vml" Requires="v">
                  <p:oleObj spid="_x0000_s6153" name="Visio" r:id="rId4" imgW="9758902" imgH="3491051" progId="Visio.Drawing.11">
                    <p:embed/>
                  </p:oleObj>
                </mc:Choice>
                <mc:Fallback>
                  <p:oleObj name="Visio" r:id="rId4" imgW="9758902" imgH="3491051" progId="Visio.Drawing.11">
                    <p:embed/>
                    <p:pic>
                      <p:nvPicPr>
                        <p:cNvPr id="0" name="对象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695" y="1988840"/>
                          <a:ext cx="9455151"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88626885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416" y="1347871"/>
            <a:ext cx="4477076" cy="5091188"/>
          </a:xfrm>
          <a:prstGeom prst="rect">
            <a:avLst/>
          </a:prstGeom>
        </p:spPr>
      </p:pic>
      <p:sp>
        <p:nvSpPr>
          <p:cNvPr id="3" name="TextBox 2"/>
          <p:cNvSpPr txBox="1"/>
          <p:nvPr/>
        </p:nvSpPr>
        <p:spPr>
          <a:xfrm>
            <a:off x="5805514" y="1772816"/>
            <a:ext cx="6386486" cy="2862322"/>
          </a:xfrm>
          <a:prstGeom prst="rect">
            <a:avLst/>
          </a:prstGeom>
          <a:noFill/>
        </p:spPr>
        <p:txBody>
          <a:bodyPr wrap="square" rtlCol="0">
            <a:spAutoFit/>
          </a:bodyPr>
          <a:lstStyle/>
          <a:p>
            <a:r>
              <a:rPr lang="en-US" altLang="zh-CN" sz="3600" i="1" dirty="0"/>
              <a:t>Personalized workplace learning: An exploratory </a:t>
            </a:r>
            <a:r>
              <a:rPr lang="en-US" altLang="zh-CN" sz="3600" i="1" dirty="0" smtClean="0"/>
              <a:t>study on </a:t>
            </a:r>
            <a:r>
              <a:rPr lang="en-US" altLang="zh-CN" sz="3600" i="1" dirty="0"/>
              <a:t>digital badging within a teacher </a:t>
            </a:r>
            <a:r>
              <a:rPr lang="en-US" altLang="zh-CN" sz="3600" i="1" dirty="0" smtClean="0"/>
              <a:t>professional development </a:t>
            </a:r>
            <a:r>
              <a:rPr lang="en-US" altLang="zh-CN" sz="3600" i="1" dirty="0"/>
              <a:t>program</a:t>
            </a:r>
            <a:endParaRPr lang="zh-CN" altLang="en-US" sz="3600" dirty="0"/>
          </a:p>
        </p:txBody>
      </p:sp>
      <p:sp>
        <p:nvSpPr>
          <p:cNvPr id="9" name="矩形 8"/>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10" name="文本框 4"/>
          <p:cNvSpPr txBox="1"/>
          <p:nvPr/>
        </p:nvSpPr>
        <p:spPr>
          <a:xfrm>
            <a:off x="1199456" y="533872"/>
            <a:ext cx="1878498"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Case</a:t>
            </a:r>
            <a:r>
              <a:rPr lang="zh-CN" altLang="en-US" sz="2400" b="1" dirty="0" smtClean="0">
                <a:solidFill>
                  <a:srgbClr val="FFFFFF"/>
                </a:solidFill>
                <a:latin typeface="微软雅黑" pitchFamily="34" charset="-122"/>
                <a:ea typeface="微软雅黑" pitchFamily="34" charset="-122"/>
              </a:rPr>
              <a:t>（案例）</a:t>
            </a:r>
            <a:endParaRPr lang="zh-CN" altLang="en-US" sz="2400" b="1" dirty="0">
              <a:solidFill>
                <a:srgbClr val="FFFFFF"/>
              </a:solidFill>
              <a:latin typeface="微软雅黑" pitchFamily="34" charset="-122"/>
              <a:ea typeface="微软雅黑" pitchFamily="34" charset="-122"/>
            </a:endParaRPr>
          </a:p>
        </p:txBody>
      </p:sp>
      <p:sp>
        <p:nvSpPr>
          <p:cNvPr id="5" name="矩形 4"/>
          <p:cNvSpPr/>
          <p:nvPr/>
        </p:nvSpPr>
        <p:spPr>
          <a:xfrm>
            <a:off x="5805514" y="4725144"/>
            <a:ext cx="6096000" cy="830997"/>
          </a:xfrm>
          <a:prstGeom prst="rect">
            <a:avLst/>
          </a:prstGeom>
        </p:spPr>
        <p:txBody>
          <a:bodyPr>
            <a:spAutoFit/>
          </a:bodyPr>
          <a:lstStyle/>
          <a:p>
            <a:pPr>
              <a:defRPr/>
            </a:pPr>
            <a:r>
              <a:rPr lang="zh-CN" altLang="en-US" sz="2400" b="1" dirty="0">
                <a:latin typeface="微软雅黑" pitchFamily="34" charset="-122"/>
                <a:ea typeface="微软雅黑" pitchFamily="34" charset="-122"/>
              </a:rPr>
              <a:t>个性化工作场所的学习：数字徽章</a:t>
            </a:r>
            <a:r>
              <a:rPr lang="zh-CN" altLang="en-US" sz="2400" b="1" dirty="0" smtClean="0">
                <a:latin typeface="微软雅黑" pitchFamily="34" charset="-122"/>
                <a:ea typeface="微软雅黑" pitchFamily="34" charset="-122"/>
              </a:rPr>
              <a:t>应用于教师</a:t>
            </a:r>
            <a:r>
              <a:rPr lang="zh-CN" altLang="en-US" sz="2400" b="1" dirty="0">
                <a:latin typeface="微软雅黑" pitchFamily="34" charset="-122"/>
                <a:ea typeface="微软雅黑" pitchFamily="34" charset="-122"/>
              </a:rPr>
              <a:t>专业发展规划的探索性研究</a:t>
            </a:r>
          </a:p>
        </p:txBody>
      </p:sp>
    </p:spTree>
    <p:extLst>
      <p:ext uri="{BB962C8B-B14F-4D97-AF65-F5344CB8AC3E}">
        <p14:creationId xmlns:p14="http://schemas.microsoft.com/office/powerpoint/2010/main" val="408337987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7"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Case</a:t>
            </a:r>
            <a:r>
              <a:rPr lang="zh-CN" altLang="en-US" sz="2400" b="1" dirty="0" smtClean="0">
                <a:solidFill>
                  <a:srgbClr val="FFFFFF"/>
                </a:solidFill>
                <a:latin typeface="微软雅黑" pitchFamily="34" charset="-122"/>
                <a:ea typeface="微软雅黑" pitchFamily="34" charset="-122"/>
              </a:rPr>
              <a:t>（</a:t>
            </a:r>
            <a:r>
              <a:rPr lang="zh-CN" altLang="en-US" sz="2400" b="1" dirty="0">
                <a:solidFill>
                  <a:srgbClr val="FFFFFF"/>
                </a:solidFill>
                <a:latin typeface="微软雅黑" pitchFamily="34" charset="-122"/>
                <a:ea typeface="微软雅黑" pitchFamily="34" charset="-122"/>
              </a:rPr>
              <a:t>案例</a:t>
            </a:r>
            <a:r>
              <a:rPr lang="zh-CN" altLang="en-US" sz="2400" b="1" dirty="0" smtClean="0">
                <a:solidFill>
                  <a:srgbClr val="FFFFFF"/>
                </a:solidFill>
                <a:latin typeface="微软雅黑" pitchFamily="34" charset="-122"/>
                <a:ea typeface="微软雅黑" pitchFamily="34" charset="-122"/>
              </a:rPr>
              <a:t>）</a:t>
            </a:r>
            <a:endParaRPr lang="zh-CN" altLang="en-US" sz="2400" b="1" dirty="0">
              <a:solidFill>
                <a:srgbClr val="FFFFFF"/>
              </a:solidFill>
              <a:latin typeface="微软雅黑" pitchFamily="34" charset="-122"/>
              <a:ea typeface="微软雅黑" pitchFamily="34" charset="-122"/>
            </a:endParaRPr>
          </a:p>
        </p:txBody>
      </p:sp>
      <p:sp>
        <p:nvSpPr>
          <p:cNvPr id="2" name="矩形 1"/>
          <p:cNvSpPr/>
          <p:nvPr/>
        </p:nvSpPr>
        <p:spPr>
          <a:xfrm>
            <a:off x="902147" y="1989270"/>
            <a:ext cx="5886654" cy="2951898"/>
          </a:xfrm>
          <a:prstGeom prst="rect">
            <a:avLst/>
          </a:prstGeom>
        </p:spPr>
        <p:txBody>
          <a:bodyPr wrap="square">
            <a:spAutoFit/>
          </a:bodyPr>
          <a:lstStyle/>
          <a:p>
            <a:pPr>
              <a:lnSpc>
                <a:spcPct val="150000"/>
              </a:lnSpc>
            </a:pPr>
            <a:r>
              <a:rPr lang="en-US" altLang="zh-CN" b="1" dirty="0">
                <a:latin typeface="微软雅黑" pitchFamily="34" charset="-122"/>
                <a:ea typeface="微软雅黑" pitchFamily="34" charset="-122"/>
              </a:rPr>
              <a:t>Digital </a:t>
            </a:r>
            <a:r>
              <a:rPr lang="en-US" altLang="zh-CN" b="1" dirty="0" smtClean="0">
                <a:latin typeface="微软雅黑" pitchFamily="34" charset="-122"/>
                <a:ea typeface="微软雅黑" pitchFamily="34" charset="-122"/>
              </a:rPr>
              <a:t>badges</a:t>
            </a:r>
            <a:r>
              <a:rPr lang="zh-CN" altLang="en-US" b="1" dirty="0" smtClean="0">
                <a:latin typeface="微软雅黑" pitchFamily="34" charset="-122"/>
                <a:ea typeface="微软雅黑" pitchFamily="34" charset="-122"/>
              </a:rPr>
              <a:t>（数字徽章）</a:t>
            </a:r>
            <a:endParaRPr lang="en-US" altLang="zh-CN" b="1" dirty="0" smtClean="0">
              <a:latin typeface="微软雅黑" pitchFamily="34" charset="-122"/>
              <a:ea typeface="微软雅黑" pitchFamily="34" charset="-122"/>
            </a:endParaRPr>
          </a:p>
          <a:p>
            <a:pPr>
              <a:lnSpc>
                <a:spcPct val="150000"/>
              </a:lnSpc>
            </a:pPr>
            <a:r>
              <a:rPr lang="zh-CN" altLang="en-US" dirty="0" smtClean="0">
                <a:latin typeface="微软雅黑" pitchFamily="34" charset="-122"/>
                <a:ea typeface="微软雅黑" pitchFamily="34" charset="-122"/>
              </a:rPr>
              <a:t>微型凭据，学习经验和活动的在线标志，从它可以了解到学习者的教育和技能。通常用图形或图标表示，徽章通过各种存储的元数据（如发行人、描述和学习的评价标准），提供对经验的社会建构的和价值的封装。通过这些元数据，数字徽章可以使学习者的学习和收获透明化以及深度化，从而可以使他人能够有更多的了解。</a:t>
            </a:r>
            <a:endParaRPr lang="zh-CN" altLang="en-US" dirty="0">
              <a:latin typeface="微软雅黑" pitchFamily="34" charset="-122"/>
              <a:ea typeface="微软雅黑"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6050" y="1641867"/>
            <a:ext cx="4134005" cy="3917566"/>
          </a:xfrm>
          <a:prstGeom prst="rect">
            <a:avLst/>
          </a:prstGeom>
        </p:spPr>
      </p:pic>
      <p:sp>
        <p:nvSpPr>
          <p:cNvPr id="4" name="TextBox 3"/>
          <p:cNvSpPr txBox="1"/>
          <p:nvPr/>
        </p:nvSpPr>
        <p:spPr>
          <a:xfrm>
            <a:off x="929426" y="5734407"/>
            <a:ext cx="10537374" cy="507831"/>
          </a:xfrm>
          <a:prstGeom prst="rect">
            <a:avLst/>
          </a:prstGeom>
          <a:noFill/>
        </p:spPr>
        <p:txBody>
          <a:bodyPr wrap="square" rtlCol="0">
            <a:spAutoFit/>
          </a:bodyPr>
          <a:lstStyle/>
          <a:p>
            <a:pPr>
              <a:lnSpc>
                <a:spcPct val="150000"/>
              </a:lnSpc>
            </a:pPr>
            <a:r>
              <a:rPr lang="zh-CN" altLang="en-US" b="1" dirty="0" smtClean="0">
                <a:latin typeface="微软雅黑" pitchFamily="34" charset="-122"/>
                <a:ea typeface="微软雅黑" pitchFamily="34" charset="-122"/>
              </a:rPr>
              <a:t>在这个案例中，数字徽章是支持教师根据自己的专业发展和教学需要等自主选择学习活动的一种工具</a:t>
            </a:r>
            <a:endParaRPr lang="zh-CN" altLang="en-US" b="1" dirty="0">
              <a:latin typeface="微软雅黑" pitchFamily="34" charset="-122"/>
              <a:ea typeface="微软雅黑" pitchFamily="34" charset="-122"/>
            </a:endParaRPr>
          </a:p>
        </p:txBody>
      </p:sp>
      <p:sp>
        <p:nvSpPr>
          <p:cNvPr id="11" name="文本框 10"/>
          <p:cNvSpPr>
            <a:spLocks noChangeArrowheads="1"/>
          </p:cNvSpPr>
          <p:nvPr/>
        </p:nvSpPr>
        <p:spPr bwMode="auto">
          <a:xfrm>
            <a:off x="3432150" y="579760"/>
            <a:ext cx="4464050"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en-US" altLang="zh-CN" sz="2000" b="1" dirty="0" smtClean="0">
                <a:solidFill>
                  <a:schemeClr val="bg1"/>
                </a:solidFill>
                <a:latin typeface="微软雅黑" pitchFamily="34" charset="-122"/>
                <a:ea typeface="微软雅黑" pitchFamily="34" charset="-122"/>
                <a:sym typeface="微软雅黑" pitchFamily="34" charset="-122"/>
              </a:rPr>
              <a:t>Digital badges</a:t>
            </a:r>
            <a:endParaRPr lang="zh-CN" altLang="en-US" sz="2000" b="1" dirty="0">
              <a:solidFill>
                <a:schemeClr val="bg1"/>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408337987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7"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Case</a:t>
            </a:r>
            <a:r>
              <a:rPr lang="zh-CN" altLang="en-US" sz="2400" b="1" dirty="0" smtClean="0">
                <a:solidFill>
                  <a:srgbClr val="FFFFFF"/>
                </a:solidFill>
                <a:latin typeface="微软雅黑" pitchFamily="34" charset="-122"/>
                <a:ea typeface="微软雅黑" pitchFamily="34" charset="-122"/>
              </a:rPr>
              <a:t>（</a:t>
            </a:r>
            <a:r>
              <a:rPr lang="zh-CN" altLang="en-US" sz="2400" b="1" dirty="0">
                <a:solidFill>
                  <a:srgbClr val="FFFFFF"/>
                </a:solidFill>
                <a:latin typeface="微软雅黑" pitchFamily="34" charset="-122"/>
                <a:ea typeface="微软雅黑" pitchFamily="34" charset="-122"/>
              </a:rPr>
              <a:t>案例</a:t>
            </a:r>
            <a:r>
              <a:rPr lang="zh-CN" altLang="en-US" sz="2400" b="1" dirty="0" smtClean="0">
                <a:solidFill>
                  <a:srgbClr val="FFFFFF"/>
                </a:solidFill>
                <a:latin typeface="微软雅黑" pitchFamily="34" charset="-122"/>
                <a:ea typeface="微软雅黑" pitchFamily="34" charset="-122"/>
              </a:rPr>
              <a:t>）</a:t>
            </a:r>
            <a:endParaRPr lang="zh-CN" altLang="en-US" sz="2400" b="1" dirty="0">
              <a:solidFill>
                <a:srgbClr val="FFFFFF"/>
              </a:solidFill>
              <a:latin typeface="微软雅黑" pitchFamily="34" charset="-122"/>
              <a:ea typeface="微软雅黑" pitchFamily="34" charset="-122"/>
            </a:endParaRPr>
          </a:p>
        </p:txBody>
      </p:sp>
      <p:sp>
        <p:nvSpPr>
          <p:cNvPr id="10" name="文本框 10"/>
          <p:cNvSpPr>
            <a:spLocks noChangeArrowheads="1"/>
          </p:cNvSpPr>
          <p:nvPr/>
        </p:nvSpPr>
        <p:spPr bwMode="auto">
          <a:xfrm>
            <a:off x="3432150" y="579760"/>
            <a:ext cx="4464050"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en-US" altLang="zh-CN" sz="2000" b="1" dirty="0" smtClean="0">
                <a:solidFill>
                  <a:schemeClr val="bg1"/>
                </a:solidFill>
                <a:latin typeface="微软雅黑" pitchFamily="34" charset="-122"/>
                <a:ea typeface="微软雅黑" pitchFamily="34" charset="-122"/>
              </a:rPr>
              <a:t>Teacher </a:t>
            </a:r>
            <a:r>
              <a:rPr lang="en-US" altLang="zh-CN" sz="2000" b="1" dirty="0">
                <a:solidFill>
                  <a:schemeClr val="bg1"/>
                </a:solidFill>
                <a:latin typeface="微软雅黑" pitchFamily="34" charset="-122"/>
                <a:ea typeface="微软雅黑" pitchFamily="34" charset="-122"/>
              </a:rPr>
              <a:t>Learning Journeys</a:t>
            </a:r>
            <a:r>
              <a:rPr lang="zh-CN" altLang="en-US" sz="2000" b="1" dirty="0">
                <a:solidFill>
                  <a:schemeClr val="bg1"/>
                </a:solidFill>
                <a:latin typeface="微软雅黑" pitchFamily="34" charset="-122"/>
                <a:ea typeface="微软雅黑" pitchFamily="34" charset="-122"/>
              </a:rPr>
              <a:t>（</a:t>
            </a:r>
            <a:r>
              <a:rPr lang="en-US" altLang="zh-CN" sz="2000" b="1" dirty="0">
                <a:solidFill>
                  <a:schemeClr val="bg1"/>
                </a:solidFill>
                <a:latin typeface="微软雅黑" pitchFamily="34" charset="-122"/>
                <a:ea typeface="微软雅黑" pitchFamily="34" charset="-122"/>
              </a:rPr>
              <a:t>TLJ</a:t>
            </a:r>
            <a:r>
              <a:rPr lang="en-US" altLang="zh-CN" sz="2000" b="1" dirty="0" smtClean="0">
                <a:solidFill>
                  <a:schemeClr val="bg1"/>
                </a:solidFill>
                <a:latin typeface="微软雅黑" pitchFamily="34" charset="-122"/>
                <a:ea typeface="微软雅黑" pitchFamily="34" charset="-122"/>
              </a:rPr>
              <a:t>) </a:t>
            </a:r>
            <a:endParaRPr lang="zh-CN" altLang="en-US" sz="2000" b="1" dirty="0">
              <a:solidFill>
                <a:schemeClr val="bg1"/>
              </a:solidFill>
              <a:latin typeface="微软雅黑" pitchFamily="34" charset="-122"/>
              <a:ea typeface="微软雅黑" pitchFamily="34" charset="-122"/>
              <a:sym typeface="微软雅黑" pitchFamily="34" charset="-122"/>
            </a:endParaRPr>
          </a:p>
        </p:txBody>
      </p:sp>
      <p:grpSp>
        <p:nvGrpSpPr>
          <p:cNvPr id="8" name="组合 7"/>
          <p:cNvGrpSpPr/>
          <p:nvPr/>
        </p:nvGrpSpPr>
        <p:grpSpPr>
          <a:xfrm>
            <a:off x="2927648" y="1874208"/>
            <a:ext cx="5976664" cy="631269"/>
            <a:chOff x="2927648" y="1730612"/>
            <a:chExt cx="5976664" cy="748736"/>
          </a:xfrm>
        </p:grpSpPr>
        <p:grpSp>
          <p:nvGrpSpPr>
            <p:cNvPr id="9" name="组合 8"/>
            <p:cNvGrpSpPr/>
            <p:nvPr/>
          </p:nvGrpSpPr>
          <p:grpSpPr>
            <a:xfrm>
              <a:off x="2927648" y="1730612"/>
              <a:ext cx="4248472" cy="576064"/>
              <a:chOff x="2855640" y="1772816"/>
              <a:chExt cx="4248472" cy="576064"/>
            </a:xfrm>
          </p:grpSpPr>
          <p:cxnSp>
            <p:nvCxnSpPr>
              <p:cNvPr id="12" name="直接连接符 11"/>
              <p:cNvCxnSpPr/>
              <p:nvPr/>
            </p:nvCxnSpPr>
            <p:spPr>
              <a:xfrm>
                <a:off x="2855640" y="2348880"/>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295800" y="1772816"/>
                <a:ext cx="2808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3935760" y="1772816"/>
                <a:ext cx="360040" cy="57606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TextBox 55"/>
            <p:cNvSpPr txBox="1">
              <a:spLocks noChangeArrowheads="1"/>
            </p:cNvSpPr>
            <p:nvPr/>
          </p:nvSpPr>
          <p:spPr bwMode="auto">
            <a:xfrm flipH="1">
              <a:off x="4367808" y="2107873"/>
              <a:ext cx="4536504"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30000"/>
                </a:lnSpc>
                <a:spcBef>
                  <a:spcPct val="0"/>
                </a:spcBef>
                <a:buNone/>
                <a:defRPr/>
              </a:pPr>
              <a:r>
                <a:rPr lang="zh-CN" altLang="en-US" sz="2400" b="1" dirty="0" smtClean="0">
                  <a:solidFill>
                    <a:schemeClr val="accent1"/>
                  </a:solidFill>
                  <a:latin typeface="微软雅黑" pitchFamily="34" charset="-122"/>
                  <a:cs typeface="Times New Roman" panose="02020603050405020304" pitchFamily="18" charset="0"/>
                </a:rPr>
                <a:t>系统</a:t>
              </a:r>
              <a:r>
                <a:rPr lang="zh-CN" altLang="en-US" sz="2400" b="1" dirty="0">
                  <a:solidFill>
                    <a:schemeClr val="accent1"/>
                  </a:solidFill>
                  <a:latin typeface="微软雅黑" pitchFamily="34" charset="-122"/>
                  <a:cs typeface="Times New Roman" panose="02020603050405020304" pitchFamily="18" charset="0"/>
                </a:rPr>
                <a:t>平台介绍</a:t>
              </a:r>
            </a:p>
            <a:p>
              <a:pPr algn="dist" eaLnBrk="1" hangingPunct="1">
                <a:lnSpc>
                  <a:spcPct val="130000"/>
                </a:lnSpc>
                <a:spcBef>
                  <a:spcPct val="0"/>
                </a:spcBef>
                <a:buFontTx/>
                <a:buNone/>
                <a:defRPr/>
              </a:pPr>
              <a:endParaRPr lang="zh-CN" altLang="en-US" sz="2400" dirty="0">
                <a:solidFill>
                  <a:schemeClr val="accent1"/>
                </a:solidFill>
                <a:latin typeface="方正粗倩简体" panose="03000509000000000000" pitchFamily="65" charset="-122"/>
                <a:ea typeface="方正粗倩简体" panose="03000509000000000000" pitchFamily="65" charset="-122"/>
                <a:cs typeface="Times New Roman" panose="02020603050405020304" pitchFamily="18" charset="0"/>
              </a:endParaRPr>
            </a:p>
          </p:txBody>
        </p:sp>
      </p:grpSp>
      <p:sp>
        <p:nvSpPr>
          <p:cNvPr id="15" name="任意多边形 14"/>
          <p:cNvSpPr/>
          <p:nvPr/>
        </p:nvSpPr>
        <p:spPr bwMode="auto">
          <a:xfrm>
            <a:off x="1343472" y="2996952"/>
            <a:ext cx="1997840" cy="1997840"/>
          </a:xfrm>
          <a:custGeom>
            <a:avLst/>
            <a:gdLst>
              <a:gd name="connsiteX0" fmla="*/ 1224270 w 2445824"/>
              <a:gd name="connsiteY0" fmla="*/ 1675176 h 2445824"/>
              <a:gd name="connsiteX1" fmla="*/ 1261851 w 2445824"/>
              <a:gd name="connsiteY1" fmla="*/ 1690742 h 2445824"/>
              <a:gd name="connsiteX2" fmla="*/ 1594027 w 2445824"/>
              <a:gd name="connsiteY2" fmla="*/ 2022919 h 2445824"/>
              <a:gd name="connsiteX3" fmla="*/ 1594027 w 2445824"/>
              <a:gd name="connsiteY3" fmla="*/ 2098081 h 2445824"/>
              <a:gd name="connsiteX4" fmla="*/ 1261851 w 2445824"/>
              <a:gd name="connsiteY4" fmla="*/ 2430257 h 2445824"/>
              <a:gd name="connsiteX5" fmla="*/ 1186688 w 2445824"/>
              <a:gd name="connsiteY5" fmla="*/ 2430257 h 2445824"/>
              <a:gd name="connsiteX6" fmla="*/ 854512 w 2445824"/>
              <a:gd name="connsiteY6" fmla="*/ 2098081 h 2445824"/>
              <a:gd name="connsiteX7" fmla="*/ 854512 w 2445824"/>
              <a:gd name="connsiteY7" fmla="*/ 2022919 h 2445824"/>
              <a:gd name="connsiteX8" fmla="*/ 1186688 w 2445824"/>
              <a:gd name="connsiteY8" fmla="*/ 1690742 h 2445824"/>
              <a:gd name="connsiteX9" fmla="*/ 1224270 w 2445824"/>
              <a:gd name="connsiteY9" fmla="*/ 1675176 h 2445824"/>
              <a:gd name="connsiteX10" fmla="*/ 1642385 w 2445824"/>
              <a:gd name="connsiteY10" fmla="*/ 1257061 h 2445824"/>
              <a:gd name="connsiteX11" fmla="*/ 1679966 w 2445824"/>
              <a:gd name="connsiteY11" fmla="*/ 1272627 h 2445824"/>
              <a:gd name="connsiteX12" fmla="*/ 2012142 w 2445824"/>
              <a:gd name="connsiteY12" fmla="*/ 1604804 h 2445824"/>
              <a:gd name="connsiteX13" fmla="*/ 2012142 w 2445824"/>
              <a:gd name="connsiteY13" fmla="*/ 1679966 h 2445824"/>
              <a:gd name="connsiteX14" fmla="*/ 1679966 w 2445824"/>
              <a:gd name="connsiteY14" fmla="*/ 2012142 h 2445824"/>
              <a:gd name="connsiteX15" fmla="*/ 1604803 w 2445824"/>
              <a:gd name="connsiteY15" fmla="*/ 2012142 h 2445824"/>
              <a:gd name="connsiteX16" fmla="*/ 1272627 w 2445824"/>
              <a:gd name="connsiteY16" fmla="*/ 1679966 h 2445824"/>
              <a:gd name="connsiteX17" fmla="*/ 1272627 w 2445824"/>
              <a:gd name="connsiteY17" fmla="*/ 1604804 h 2445824"/>
              <a:gd name="connsiteX18" fmla="*/ 1604803 w 2445824"/>
              <a:gd name="connsiteY18" fmla="*/ 1272627 h 2445824"/>
              <a:gd name="connsiteX19" fmla="*/ 1642385 w 2445824"/>
              <a:gd name="connsiteY19" fmla="*/ 1257061 h 2445824"/>
              <a:gd name="connsiteX20" fmla="*/ 804797 w 2445824"/>
              <a:gd name="connsiteY20" fmla="*/ 1255703 h 2445824"/>
              <a:gd name="connsiteX21" fmla="*/ 842378 w 2445824"/>
              <a:gd name="connsiteY21" fmla="*/ 1271270 h 2445824"/>
              <a:gd name="connsiteX22" fmla="*/ 1174554 w 2445824"/>
              <a:gd name="connsiteY22" fmla="*/ 1603446 h 2445824"/>
              <a:gd name="connsiteX23" fmla="*/ 1174554 w 2445824"/>
              <a:gd name="connsiteY23" fmla="*/ 1678609 h 2445824"/>
              <a:gd name="connsiteX24" fmla="*/ 842378 w 2445824"/>
              <a:gd name="connsiteY24" fmla="*/ 2010785 h 2445824"/>
              <a:gd name="connsiteX25" fmla="*/ 767215 w 2445824"/>
              <a:gd name="connsiteY25" fmla="*/ 2010785 h 2445824"/>
              <a:gd name="connsiteX26" fmla="*/ 435039 w 2445824"/>
              <a:gd name="connsiteY26" fmla="*/ 1678609 h 2445824"/>
              <a:gd name="connsiteX27" fmla="*/ 435039 w 2445824"/>
              <a:gd name="connsiteY27" fmla="*/ 1603446 h 2445824"/>
              <a:gd name="connsiteX28" fmla="*/ 767215 w 2445824"/>
              <a:gd name="connsiteY28" fmla="*/ 1271270 h 2445824"/>
              <a:gd name="connsiteX29" fmla="*/ 804797 w 2445824"/>
              <a:gd name="connsiteY29" fmla="*/ 1255703 h 2445824"/>
              <a:gd name="connsiteX30" fmla="*/ 2060500 w 2445824"/>
              <a:gd name="connsiteY30" fmla="*/ 838946 h 2445824"/>
              <a:gd name="connsiteX31" fmla="*/ 2098081 w 2445824"/>
              <a:gd name="connsiteY31" fmla="*/ 854512 h 2445824"/>
              <a:gd name="connsiteX32" fmla="*/ 2430257 w 2445824"/>
              <a:gd name="connsiteY32" fmla="*/ 1186688 h 2445824"/>
              <a:gd name="connsiteX33" fmla="*/ 2430257 w 2445824"/>
              <a:gd name="connsiteY33" fmla="*/ 1261851 h 2445824"/>
              <a:gd name="connsiteX34" fmla="*/ 2098081 w 2445824"/>
              <a:gd name="connsiteY34" fmla="*/ 1594027 h 2445824"/>
              <a:gd name="connsiteX35" fmla="*/ 2022918 w 2445824"/>
              <a:gd name="connsiteY35" fmla="*/ 1594027 h 2445824"/>
              <a:gd name="connsiteX36" fmla="*/ 1690742 w 2445824"/>
              <a:gd name="connsiteY36" fmla="*/ 1261851 h 2445824"/>
              <a:gd name="connsiteX37" fmla="*/ 1690742 w 2445824"/>
              <a:gd name="connsiteY37" fmla="*/ 1186688 h 2445824"/>
              <a:gd name="connsiteX38" fmla="*/ 2022918 w 2445824"/>
              <a:gd name="connsiteY38" fmla="*/ 854512 h 2445824"/>
              <a:gd name="connsiteX39" fmla="*/ 2060500 w 2445824"/>
              <a:gd name="connsiteY39" fmla="*/ 838946 h 2445824"/>
              <a:gd name="connsiteX40" fmla="*/ 1222912 w 2445824"/>
              <a:gd name="connsiteY40" fmla="*/ 837588 h 2445824"/>
              <a:gd name="connsiteX41" fmla="*/ 1260493 w 2445824"/>
              <a:gd name="connsiteY41" fmla="*/ 853155 h 2445824"/>
              <a:gd name="connsiteX42" fmla="*/ 1592669 w 2445824"/>
              <a:gd name="connsiteY42" fmla="*/ 1185331 h 2445824"/>
              <a:gd name="connsiteX43" fmla="*/ 1592669 w 2445824"/>
              <a:gd name="connsiteY43" fmla="*/ 1260493 h 2445824"/>
              <a:gd name="connsiteX44" fmla="*/ 1260493 w 2445824"/>
              <a:gd name="connsiteY44" fmla="*/ 1592670 h 2445824"/>
              <a:gd name="connsiteX45" fmla="*/ 1185331 w 2445824"/>
              <a:gd name="connsiteY45" fmla="*/ 1592670 h 2445824"/>
              <a:gd name="connsiteX46" fmla="*/ 853154 w 2445824"/>
              <a:gd name="connsiteY46" fmla="*/ 1260493 h 2445824"/>
              <a:gd name="connsiteX47" fmla="*/ 853154 w 2445824"/>
              <a:gd name="connsiteY47" fmla="*/ 1185331 h 2445824"/>
              <a:gd name="connsiteX48" fmla="*/ 1185331 w 2445824"/>
              <a:gd name="connsiteY48" fmla="*/ 853155 h 2445824"/>
              <a:gd name="connsiteX49" fmla="*/ 1222912 w 2445824"/>
              <a:gd name="connsiteY49" fmla="*/ 837588 h 2445824"/>
              <a:gd name="connsiteX50" fmla="*/ 385324 w 2445824"/>
              <a:gd name="connsiteY50" fmla="*/ 836230 h 2445824"/>
              <a:gd name="connsiteX51" fmla="*/ 422905 w 2445824"/>
              <a:gd name="connsiteY51" fmla="*/ 851797 h 2445824"/>
              <a:gd name="connsiteX52" fmla="*/ 755082 w 2445824"/>
              <a:gd name="connsiteY52" fmla="*/ 1183973 h 2445824"/>
              <a:gd name="connsiteX53" fmla="*/ 755082 w 2445824"/>
              <a:gd name="connsiteY53" fmla="*/ 1259136 h 2445824"/>
              <a:gd name="connsiteX54" fmla="*/ 422905 w 2445824"/>
              <a:gd name="connsiteY54" fmla="*/ 1591312 h 2445824"/>
              <a:gd name="connsiteX55" fmla="*/ 347743 w 2445824"/>
              <a:gd name="connsiteY55" fmla="*/ 1591312 h 2445824"/>
              <a:gd name="connsiteX56" fmla="*/ 15567 w 2445824"/>
              <a:gd name="connsiteY56" fmla="*/ 1259136 h 2445824"/>
              <a:gd name="connsiteX57" fmla="*/ 15567 w 2445824"/>
              <a:gd name="connsiteY57" fmla="*/ 1183973 h 2445824"/>
              <a:gd name="connsiteX58" fmla="*/ 347743 w 2445824"/>
              <a:gd name="connsiteY58" fmla="*/ 851797 h 2445824"/>
              <a:gd name="connsiteX59" fmla="*/ 385324 w 2445824"/>
              <a:gd name="connsiteY59" fmla="*/ 836230 h 2445824"/>
              <a:gd name="connsiteX60" fmla="*/ 1641027 w 2445824"/>
              <a:gd name="connsiteY60" fmla="*/ 419473 h 2445824"/>
              <a:gd name="connsiteX61" fmla="*/ 1678608 w 2445824"/>
              <a:gd name="connsiteY61" fmla="*/ 435040 h 2445824"/>
              <a:gd name="connsiteX62" fmla="*/ 2010784 w 2445824"/>
              <a:gd name="connsiteY62" fmla="*/ 767216 h 2445824"/>
              <a:gd name="connsiteX63" fmla="*/ 2010784 w 2445824"/>
              <a:gd name="connsiteY63" fmla="*/ 842378 h 2445824"/>
              <a:gd name="connsiteX64" fmla="*/ 1678608 w 2445824"/>
              <a:gd name="connsiteY64" fmla="*/ 1174555 h 2445824"/>
              <a:gd name="connsiteX65" fmla="*/ 1603446 w 2445824"/>
              <a:gd name="connsiteY65" fmla="*/ 1174555 h 2445824"/>
              <a:gd name="connsiteX66" fmla="*/ 1271269 w 2445824"/>
              <a:gd name="connsiteY66" fmla="*/ 842378 h 2445824"/>
              <a:gd name="connsiteX67" fmla="*/ 1271269 w 2445824"/>
              <a:gd name="connsiteY67" fmla="*/ 767216 h 2445824"/>
              <a:gd name="connsiteX68" fmla="*/ 1603446 w 2445824"/>
              <a:gd name="connsiteY68" fmla="*/ 435040 h 2445824"/>
              <a:gd name="connsiteX69" fmla="*/ 1641027 w 2445824"/>
              <a:gd name="connsiteY69" fmla="*/ 419473 h 2445824"/>
              <a:gd name="connsiteX70" fmla="*/ 803439 w 2445824"/>
              <a:gd name="connsiteY70" fmla="*/ 418115 h 2445824"/>
              <a:gd name="connsiteX71" fmla="*/ 841020 w 2445824"/>
              <a:gd name="connsiteY71" fmla="*/ 433682 h 2445824"/>
              <a:gd name="connsiteX72" fmla="*/ 1173197 w 2445824"/>
              <a:gd name="connsiteY72" fmla="*/ 765858 h 2445824"/>
              <a:gd name="connsiteX73" fmla="*/ 1173197 w 2445824"/>
              <a:gd name="connsiteY73" fmla="*/ 841021 h 2445824"/>
              <a:gd name="connsiteX74" fmla="*/ 841020 w 2445824"/>
              <a:gd name="connsiteY74" fmla="*/ 1173197 h 2445824"/>
              <a:gd name="connsiteX75" fmla="*/ 765858 w 2445824"/>
              <a:gd name="connsiteY75" fmla="*/ 1173197 h 2445824"/>
              <a:gd name="connsiteX76" fmla="*/ 433682 w 2445824"/>
              <a:gd name="connsiteY76" fmla="*/ 841021 h 2445824"/>
              <a:gd name="connsiteX77" fmla="*/ 433682 w 2445824"/>
              <a:gd name="connsiteY77" fmla="*/ 765858 h 2445824"/>
              <a:gd name="connsiteX78" fmla="*/ 765858 w 2445824"/>
              <a:gd name="connsiteY78" fmla="*/ 433682 h 2445824"/>
              <a:gd name="connsiteX79" fmla="*/ 803439 w 2445824"/>
              <a:gd name="connsiteY79" fmla="*/ 418115 h 2445824"/>
              <a:gd name="connsiteX80" fmla="*/ 1221554 w 2445824"/>
              <a:gd name="connsiteY80" fmla="*/ 0 h 2445824"/>
              <a:gd name="connsiteX81" fmla="*/ 1259136 w 2445824"/>
              <a:gd name="connsiteY81" fmla="*/ 15567 h 2445824"/>
              <a:gd name="connsiteX82" fmla="*/ 1591312 w 2445824"/>
              <a:gd name="connsiteY82" fmla="*/ 347743 h 2445824"/>
              <a:gd name="connsiteX83" fmla="*/ 1591312 w 2445824"/>
              <a:gd name="connsiteY83" fmla="*/ 422906 h 2445824"/>
              <a:gd name="connsiteX84" fmla="*/ 1259136 w 2445824"/>
              <a:gd name="connsiteY84" fmla="*/ 755082 h 2445824"/>
              <a:gd name="connsiteX85" fmla="*/ 1183973 w 2445824"/>
              <a:gd name="connsiteY85" fmla="*/ 755082 h 2445824"/>
              <a:gd name="connsiteX86" fmla="*/ 851797 w 2445824"/>
              <a:gd name="connsiteY86" fmla="*/ 422906 h 2445824"/>
              <a:gd name="connsiteX87" fmla="*/ 851797 w 2445824"/>
              <a:gd name="connsiteY87" fmla="*/ 347743 h 2445824"/>
              <a:gd name="connsiteX88" fmla="*/ 1183973 w 2445824"/>
              <a:gd name="connsiteY88" fmla="*/ 15567 h 2445824"/>
              <a:gd name="connsiteX89" fmla="*/ 1221554 w 2445824"/>
              <a:gd name="connsiteY89" fmla="*/ 0 h 244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45824" h="2445824">
                <a:moveTo>
                  <a:pt x="1224270" y="1675176"/>
                </a:moveTo>
                <a:cubicBezTo>
                  <a:pt x="1237871" y="1675176"/>
                  <a:pt x="1251473" y="1680365"/>
                  <a:pt x="1261851" y="1690742"/>
                </a:cubicBezTo>
                <a:lnTo>
                  <a:pt x="1594027" y="2022919"/>
                </a:lnTo>
                <a:cubicBezTo>
                  <a:pt x="1614783" y="2043674"/>
                  <a:pt x="1614783" y="2077326"/>
                  <a:pt x="1594027" y="2098081"/>
                </a:cubicBezTo>
                <a:lnTo>
                  <a:pt x="1261851" y="2430257"/>
                </a:lnTo>
                <a:cubicBezTo>
                  <a:pt x="1241095" y="2451013"/>
                  <a:pt x="1207444" y="2451013"/>
                  <a:pt x="1186688" y="2430257"/>
                </a:cubicBezTo>
                <a:lnTo>
                  <a:pt x="854512" y="2098081"/>
                </a:lnTo>
                <a:cubicBezTo>
                  <a:pt x="833756" y="2077326"/>
                  <a:pt x="833756" y="2043674"/>
                  <a:pt x="854512" y="2022919"/>
                </a:cubicBezTo>
                <a:lnTo>
                  <a:pt x="1186688" y="1690742"/>
                </a:lnTo>
                <a:cubicBezTo>
                  <a:pt x="1197066" y="1680365"/>
                  <a:pt x="1210668" y="1675176"/>
                  <a:pt x="1224270" y="1675176"/>
                </a:cubicBezTo>
                <a:close/>
                <a:moveTo>
                  <a:pt x="1642385" y="1257061"/>
                </a:moveTo>
                <a:cubicBezTo>
                  <a:pt x="1655986" y="1257061"/>
                  <a:pt x="1669588" y="1262250"/>
                  <a:pt x="1679966" y="1272627"/>
                </a:cubicBezTo>
                <a:lnTo>
                  <a:pt x="2012142" y="1604804"/>
                </a:lnTo>
                <a:cubicBezTo>
                  <a:pt x="2032898" y="1625559"/>
                  <a:pt x="2032898" y="1659210"/>
                  <a:pt x="2012142" y="1679966"/>
                </a:cubicBezTo>
                <a:lnTo>
                  <a:pt x="1679966" y="2012142"/>
                </a:lnTo>
                <a:cubicBezTo>
                  <a:pt x="1659210" y="2032898"/>
                  <a:pt x="1625559" y="2032898"/>
                  <a:pt x="1604803" y="2012142"/>
                </a:cubicBezTo>
                <a:lnTo>
                  <a:pt x="1272627" y="1679966"/>
                </a:lnTo>
                <a:cubicBezTo>
                  <a:pt x="1251871" y="1659210"/>
                  <a:pt x="1251871" y="1625559"/>
                  <a:pt x="1272627" y="1604804"/>
                </a:cubicBezTo>
                <a:lnTo>
                  <a:pt x="1604803" y="1272627"/>
                </a:lnTo>
                <a:cubicBezTo>
                  <a:pt x="1615181" y="1262250"/>
                  <a:pt x="1628783" y="1257061"/>
                  <a:pt x="1642385" y="1257061"/>
                </a:cubicBezTo>
                <a:close/>
                <a:moveTo>
                  <a:pt x="804797" y="1255703"/>
                </a:moveTo>
                <a:cubicBezTo>
                  <a:pt x="818399" y="1255703"/>
                  <a:pt x="832000" y="1260892"/>
                  <a:pt x="842378" y="1271270"/>
                </a:cubicBezTo>
                <a:lnTo>
                  <a:pt x="1174554" y="1603446"/>
                </a:lnTo>
                <a:cubicBezTo>
                  <a:pt x="1195310" y="1624202"/>
                  <a:pt x="1195310" y="1657853"/>
                  <a:pt x="1174554" y="1678609"/>
                </a:cubicBezTo>
                <a:lnTo>
                  <a:pt x="842378" y="2010785"/>
                </a:lnTo>
                <a:cubicBezTo>
                  <a:pt x="821622" y="2031540"/>
                  <a:pt x="787971" y="2031540"/>
                  <a:pt x="767215" y="2010785"/>
                </a:cubicBezTo>
                <a:lnTo>
                  <a:pt x="435039" y="1678609"/>
                </a:lnTo>
                <a:cubicBezTo>
                  <a:pt x="414284" y="1657853"/>
                  <a:pt x="414284" y="1624202"/>
                  <a:pt x="435039" y="1603446"/>
                </a:cubicBezTo>
                <a:lnTo>
                  <a:pt x="767215" y="1271270"/>
                </a:lnTo>
                <a:cubicBezTo>
                  <a:pt x="777593" y="1260892"/>
                  <a:pt x="791195" y="1255703"/>
                  <a:pt x="804797" y="1255703"/>
                </a:cubicBezTo>
                <a:close/>
                <a:moveTo>
                  <a:pt x="2060500" y="838946"/>
                </a:moveTo>
                <a:cubicBezTo>
                  <a:pt x="2074101" y="838946"/>
                  <a:pt x="2087703" y="844135"/>
                  <a:pt x="2098081" y="854512"/>
                </a:cubicBezTo>
                <a:lnTo>
                  <a:pt x="2430257" y="1186688"/>
                </a:lnTo>
                <a:cubicBezTo>
                  <a:pt x="2451013" y="1207444"/>
                  <a:pt x="2451013" y="1241095"/>
                  <a:pt x="2430257" y="1261851"/>
                </a:cubicBezTo>
                <a:lnTo>
                  <a:pt x="2098081" y="1594027"/>
                </a:lnTo>
                <a:cubicBezTo>
                  <a:pt x="2077325" y="1614783"/>
                  <a:pt x="2043674" y="1614783"/>
                  <a:pt x="2022918" y="1594027"/>
                </a:cubicBezTo>
                <a:lnTo>
                  <a:pt x="1690742" y="1261851"/>
                </a:lnTo>
                <a:cubicBezTo>
                  <a:pt x="1669986" y="1241095"/>
                  <a:pt x="1669986" y="1207444"/>
                  <a:pt x="1690742" y="1186688"/>
                </a:cubicBezTo>
                <a:lnTo>
                  <a:pt x="2022918" y="854512"/>
                </a:lnTo>
                <a:cubicBezTo>
                  <a:pt x="2033296" y="844135"/>
                  <a:pt x="2046898" y="838946"/>
                  <a:pt x="2060500" y="838946"/>
                </a:cubicBezTo>
                <a:close/>
                <a:moveTo>
                  <a:pt x="1222912" y="837588"/>
                </a:moveTo>
                <a:cubicBezTo>
                  <a:pt x="1236514" y="837588"/>
                  <a:pt x="1250115" y="842777"/>
                  <a:pt x="1260493" y="853155"/>
                </a:cubicBezTo>
                <a:lnTo>
                  <a:pt x="1592669" y="1185331"/>
                </a:lnTo>
                <a:cubicBezTo>
                  <a:pt x="1613425" y="1206087"/>
                  <a:pt x="1613425" y="1239738"/>
                  <a:pt x="1592669" y="1260493"/>
                </a:cubicBezTo>
                <a:lnTo>
                  <a:pt x="1260493" y="1592670"/>
                </a:lnTo>
                <a:cubicBezTo>
                  <a:pt x="1239737" y="1613425"/>
                  <a:pt x="1206086" y="1613425"/>
                  <a:pt x="1185331" y="1592670"/>
                </a:cubicBezTo>
                <a:lnTo>
                  <a:pt x="853154" y="1260493"/>
                </a:lnTo>
                <a:cubicBezTo>
                  <a:pt x="832399" y="1239738"/>
                  <a:pt x="832399" y="1206087"/>
                  <a:pt x="853154" y="1185331"/>
                </a:cubicBezTo>
                <a:lnTo>
                  <a:pt x="1185331" y="853155"/>
                </a:lnTo>
                <a:cubicBezTo>
                  <a:pt x="1195709" y="842777"/>
                  <a:pt x="1209310" y="837588"/>
                  <a:pt x="1222912" y="837588"/>
                </a:cubicBezTo>
                <a:close/>
                <a:moveTo>
                  <a:pt x="385324" y="836230"/>
                </a:moveTo>
                <a:cubicBezTo>
                  <a:pt x="398926" y="836230"/>
                  <a:pt x="412528" y="841419"/>
                  <a:pt x="422905" y="851797"/>
                </a:cubicBezTo>
                <a:lnTo>
                  <a:pt x="755082" y="1183973"/>
                </a:lnTo>
                <a:cubicBezTo>
                  <a:pt x="775837" y="1204729"/>
                  <a:pt x="775837" y="1238380"/>
                  <a:pt x="755082" y="1259136"/>
                </a:cubicBezTo>
                <a:lnTo>
                  <a:pt x="422905" y="1591312"/>
                </a:lnTo>
                <a:cubicBezTo>
                  <a:pt x="402150" y="1612068"/>
                  <a:pt x="368498" y="1612068"/>
                  <a:pt x="347743" y="1591312"/>
                </a:cubicBezTo>
                <a:lnTo>
                  <a:pt x="15567" y="1259136"/>
                </a:lnTo>
                <a:cubicBezTo>
                  <a:pt x="-5189" y="1238380"/>
                  <a:pt x="-5189" y="1204729"/>
                  <a:pt x="15567" y="1183973"/>
                </a:cubicBezTo>
                <a:lnTo>
                  <a:pt x="347743" y="851797"/>
                </a:lnTo>
                <a:cubicBezTo>
                  <a:pt x="358121" y="841419"/>
                  <a:pt x="371722" y="836230"/>
                  <a:pt x="385324" y="836230"/>
                </a:cubicBezTo>
                <a:close/>
                <a:moveTo>
                  <a:pt x="1641027" y="419473"/>
                </a:moveTo>
                <a:cubicBezTo>
                  <a:pt x="1654629" y="419473"/>
                  <a:pt x="1668230" y="424662"/>
                  <a:pt x="1678608" y="435040"/>
                </a:cubicBezTo>
                <a:lnTo>
                  <a:pt x="2010784" y="767216"/>
                </a:lnTo>
                <a:cubicBezTo>
                  <a:pt x="2031540" y="787971"/>
                  <a:pt x="2031540" y="821623"/>
                  <a:pt x="2010784" y="842378"/>
                </a:cubicBezTo>
                <a:lnTo>
                  <a:pt x="1678608" y="1174555"/>
                </a:lnTo>
                <a:cubicBezTo>
                  <a:pt x="1657852" y="1195310"/>
                  <a:pt x="1624201" y="1195310"/>
                  <a:pt x="1603446" y="1174555"/>
                </a:cubicBezTo>
                <a:lnTo>
                  <a:pt x="1271269" y="842378"/>
                </a:lnTo>
                <a:cubicBezTo>
                  <a:pt x="1250514" y="821623"/>
                  <a:pt x="1250514" y="787971"/>
                  <a:pt x="1271269" y="767216"/>
                </a:cubicBezTo>
                <a:lnTo>
                  <a:pt x="1603446" y="435040"/>
                </a:lnTo>
                <a:cubicBezTo>
                  <a:pt x="1613824" y="424662"/>
                  <a:pt x="1627425" y="419473"/>
                  <a:pt x="1641027" y="419473"/>
                </a:cubicBezTo>
                <a:close/>
                <a:moveTo>
                  <a:pt x="803439" y="418115"/>
                </a:moveTo>
                <a:cubicBezTo>
                  <a:pt x="817041" y="418115"/>
                  <a:pt x="830643" y="423304"/>
                  <a:pt x="841020" y="433682"/>
                </a:cubicBezTo>
                <a:lnTo>
                  <a:pt x="1173197" y="765858"/>
                </a:lnTo>
                <a:cubicBezTo>
                  <a:pt x="1193952" y="786614"/>
                  <a:pt x="1193952" y="820265"/>
                  <a:pt x="1173197" y="841021"/>
                </a:cubicBezTo>
                <a:lnTo>
                  <a:pt x="841020" y="1173197"/>
                </a:lnTo>
                <a:cubicBezTo>
                  <a:pt x="820265" y="1193953"/>
                  <a:pt x="786614" y="1193953"/>
                  <a:pt x="765858" y="1173197"/>
                </a:cubicBezTo>
                <a:lnTo>
                  <a:pt x="433682" y="841021"/>
                </a:lnTo>
                <a:cubicBezTo>
                  <a:pt x="412926" y="820265"/>
                  <a:pt x="412926" y="786614"/>
                  <a:pt x="433682" y="765858"/>
                </a:cubicBezTo>
                <a:lnTo>
                  <a:pt x="765858" y="433682"/>
                </a:lnTo>
                <a:cubicBezTo>
                  <a:pt x="776236" y="423304"/>
                  <a:pt x="789838" y="418115"/>
                  <a:pt x="803439" y="418115"/>
                </a:cubicBezTo>
                <a:close/>
                <a:moveTo>
                  <a:pt x="1221554" y="0"/>
                </a:moveTo>
                <a:cubicBezTo>
                  <a:pt x="1235156" y="0"/>
                  <a:pt x="1248758" y="5189"/>
                  <a:pt x="1259136" y="15567"/>
                </a:cubicBezTo>
                <a:lnTo>
                  <a:pt x="1591312" y="347743"/>
                </a:lnTo>
                <a:cubicBezTo>
                  <a:pt x="1612067" y="368499"/>
                  <a:pt x="1612067" y="402150"/>
                  <a:pt x="1591312" y="422906"/>
                </a:cubicBezTo>
                <a:lnTo>
                  <a:pt x="1259136" y="755082"/>
                </a:lnTo>
                <a:cubicBezTo>
                  <a:pt x="1238380" y="775837"/>
                  <a:pt x="1204729" y="775837"/>
                  <a:pt x="1183973" y="755082"/>
                </a:cubicBezTo>
                <a:lnTo>
                  <a:pt x="851797" y="422906"/>
                </a:lnTo>
                <a:cubicBezTo>
                  <a:pt x="831041" y="402150"/>
                  <a:pt x="831041" y="368499"/>
                  <a:pt x="851797" y="347743"/>
                </a:cubicBezTo>
                <a:lnTo>
                  <a:pt x="1183973" y="15567"/>
                </a:lnTo>
                <a:cubicBezTo>
                  <a:pt x="1194351" y="5189"/>
                  <a:pt x="1207953" y="0"/>
                  <a:pt x="1221554"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reflection blurRad="6350" stA="52000" endA="300" endPos="35000" dir="5400000" sy="-100000" algn="bl" rotWithShape="0"/>
          </a:effectLst>
        </p:spPr>
        <p:txBody>
          <a:bodyPr rtlCol="0" anchor="ctr"/>
          <a:lstStyle/>
          <a:p>
            <a:pPr algn="ctr" eaLnBrk="1" hangingPunct="1">
              <a:spcBef>
                <a:spcPct val="0"/>
              </a:spcBef>
              <a:buFontTx/>
              <a:buNone/>
            </a:pPr>
            <a:endParaRPr lang="zh-CN" altLang="en-US">
              <a:solidFill>
                <a:srgbClr val="FFFFFF"/>
              </a:solidFill>
            </a:endParaRPr>
          </a:p>
        </p:txBody>
      </p:sp>
      <p:sp>
        <p:nvSpPr>
          <p:cNvPr id="16" name="矩形 15"/>
          <p:cNvSpPr/>
          <p:nvPr/>
        </p:nvSpPr>
        <p:spPr>
          <a:xfrm>
            <a:off x="3359696" y="2807788"/>
            <a:ext cx="8665572" cy="2862322"/>
          </a:xfrm>
          <a:prstGeom prst="rect">
            <a:avLst/>
          </a:prstGeom>
        </p:spPr>
        <p:txBody>
          <a:bodyPr wrap="square">
            <a:spAutoFit/>
          </a:bodyPr>
          <a:lstStyle/>
          <a:p>
            <a:pPr>
              <a:lnSpc>
                <a:spcPct val="150000"/>
              </a:lnSpc>
            </a:pPr>
            <a:r>
              <a:rPr lang="en-US" altLang="zh-CN" sz="2000" kern="0" dirty="0" smtClean="0">
                <a:solidFill>
                  <a:schemeClr val="tx1">
                    <a:lumMod val="85000"/>
                    <a:lumOff val="15000"/>
                  </a:schemeClr>
                </a:solidFill>
                <a:latin typeface="微软雅黑" panose="020B0503020204020204" pitchFamily="34" charset="-122"/>
                <a:ea typeface="微软雅黑" panose="020B0503020204020204" pitchFamily="34" charset="-122"/>
              </a:rPr>
              <a:t>Teacher </a:t>
            </a:r>
            <a:r>
              <a:rPr lang="en-US" altLang="zh-CN" sz="2000" kern="0" dirty="0">
                <a:solidFill>
                  <a:schemeClr val="tx1">
                    <a:lumMod val="85000"/>
                    <a:lumOff val="15000"/>
                  </a:schemeClr>
                </a:solidFill>
                <a:latin typeface="微软雅黑" panose="020B0503020204020204" pitchFamily="34" charset="-122"/>
                <a:ea typeface="微软雅黑" panose="020B0503020204020204" pitchFamily="34" charset="-122"/>
              </a:rPr>
              <a:t>Learning Journeys</a:t>
            </a:r>
            <a:r>
              <a:rPr lang="zh-CN" altLang="en-US" sz="2000" kern="0"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2000" kern="0" dirty="0">
                <a:solidFill>
                  <a:schemeClr val="tx1">
                    <a:lumMod val="85000"/>
                    <a:lumOff val="15000"/>
                  </a:schemeClr>
                </a:solidFill>
                <a:latin typeface="微软雅黑" panose="020B0503020204020204" pitchFamily="34" charset="-122"/>
                <a:ea typeface="微软雅黑" panose="020B0503020204020204" pitchFamily="34" charset="-122"/>
              </a:rPr>
              <a:t>TLJ): the online PD and badging system</a:t>
            </a:r>
          </a:p>
          <a:p>
            <a:pPr>
              <a:lnSpc>
                <a:spcPct val="150000"/>
              </a:lnSpc>
            </a:pPr>
            <a:r>
              <a:rPr lang="zh-CN" altLang="en-US" sz="2000" kern="0" dirty="0">
                <a:solidFill>
                  <a:schemeClr val="tx1">
                    <a:lumMod val="85000"/>
                    <a:lumOff val="15000"/>
                  </a:schemeClr>
                </a:solidFill>
                <a:latin typeface="微软雅黑" panose="020B0503020204020204" pitchFamily="34" charset="-122"/>
                <a:ea typeface="微软雅黑" panose="020B0503020204020204" pitchFamily="34" charset="-122"/>
              </a:rPr>
              <a:t>在线专业发展和数字徽章系统，由宾夕法尼亚州立大学、美国国家航空和航天局（</a:t>
            </a:r>
            <a:r>
              <a:rPr lang="en-US" altLang="zh-CN" sz="2000" kern="0" dirty="0">
                <a:solidFill>
                  <a:schemeClr val="tx1">
                    <a:lumMod val="85000"/>
                    <a:lumOff val="15000"/>
                  </a:schemeClr>
                </a:solidFill>
                <a:latin typeface="微软雅黑" panose="020B0503020204020204" pitchFamily="34" charset="-122"/>
                <a:ea typeface="微软雅黑" panose="020B0503020204020204" pitchFamily="34" charset="-122"/>
              </a:rPr>
              <a:t>NASA</a:t>
            </a:r>
            <a:r>
              <a:rPr lang="zh-CN" altLang="en-US" sz="2000" kern="0" dirty="0" smtClean="0">
                <a:solidFill>
                  <a:schemeClr val="tx1">
                    <a:lumMod val="85000"/>
                    <a:lumOff val="15000"/>
                  </a:schemeClr>
                </a:solidFill>
                <a:latin typeface="微软雅黑" panose="020B0503020204020204" pitchFamily="34" charset="-122"/>
                <a:ea typeface="微软雅黑" panose="020B0503020204020204" pitchFamily="34" charset="-122"/>
              </a:rPr>
              <a:t>）国家</a:t>
            </a:r>
            <a:r>
              <a:rPr lang="zh-CN" altLang="en-US" sz="2000" kern="0" dirty="0">
                <a:solidFill>
                  <a:schemeClr val="tx1">
                    <a:lumMod val="85000"/>
                    <a:lumOff val="15000"/>
                  </a:schemeClr>
                </a:solidFill>
                <a:latin typeface="微软雅黑" panose="020B0503020204020204" pitchFamily="34" charset="-122"/>
                <a:ea typeface="微软雅黑" panose="020B0503020204020204" pitchFamily="34" charset="-122"/>
              </a:rPr>
              <a:t>科学教师协会（</a:t>
            </a:r>
            <a:r>
              <a:rPr lang="en-US" altLang="zh-CN" sz="2000" kern="0" dirty="0">
                <a:solidFill>
                  <a:schemeClr val="tx1">
                    <a:lumMod val="85000"/>
                    <a:lumOff val="15000"/>
                  </a:schemeClr>
                </a:solidFill>
                <a:latin typeface="微软雅黑" panose="020B0503020204020204" pitchFamily="34" charset="-122"/>
                <a:ea typeface="微软雅黑" panose="020B0503020204020204" pitchFamily="34" charset="-122"/>
              </a:rPr>
              <a:t>NSTA</a:t>
            </a:r>
            <a:r>
              <a:rPr lang="zh-CN" altLang="en-US" sz="2000" kern="0" dirty="0">
                <a:solidFill>
                  <a:schemeClr val="tx1">
                    <a:lumMod val="85000"/>
                    <a:lumOff val="15000"/>
                  </a:schemeClr>
                </a:solidFill>
                <a:latin typeface="微软雅黑" panose="020B0503020204020204" pitchFamily="34" charset="-122"/>
                <a:ea typeface="微软雅黑" panose="020B0503020204020204" pitchFamily="34" charset="-122"/>
              </a:rPr>
              <a:t>）共同开发，专门致力于通过微型凭据支持个性化的专业发展。</a:t>
            </a:r>
            <a:r>
              <a:rPr lang="zh-CN" altLang="en-US" sz="2000" kern="0" dirty="0" smtClean="0">
                <a:solidFill>
                  <a:schemeClr val="tx1">
                    <a:lumMod val="85000"/>
                    <a:lumOff val="15000"/>
                  </a:schemeClr>
                </a:solidFill>
                <a:latin typeface="微软雅黑" panose="020B0503020204020204" pitchFamily="34" charset="-122"/>
                <a:ea typeface="微软雅黑" panose="020B0503020204020204" pitchFamily="34" charset="-122"/>
              </a:rPr>
              <a:t>开发者们</a:t>
            </a:r>
            <a:r>
              <a:rPr lang="zh-CN" altLang="en-US" sz="2000" kern="0" dirty="0">
                <a:solidFill>
                  <a:schemeClr val="tx1">
                    <a:lumMod val="85000"/>
                    <a:lumOff val="15000"/>
                  </a:schemeClr>
                </a:solidFill>
                <a:latin typeface="微软雅黑" panose="020B0503020204020204" pitchFamily="34" charset="-122"/>
                <a:ea typeface="微软雅黑" panose="020B0503020204020204" pitchFamily="34" charset="-122"/>
              </a:rPr>
              <a:t>都是考虑到传统的专业发展模式已不能满足中小学教师的个性化需求。</a:t>
            </a:r>
            <a:r>
              <a:rPr lang="en-US" altLang="zh-CN" sz="2000" kern="0" dirty="0">
                <a:solidFill>
                  <a:schemeClr val="tx1">
                    <a:lumMod val="85000"/>
                    <a:lumOff val="15000"/>
                  </a:schemeClr>
                </a:solidFill>
                <a:latin typeface="微软雅黑" panose="020B0503020204020204" pitchFamily="34" charset="-122"/>
                <a:ea typeface="微软雅黑" panose="020B0503020204020204" pitchFamily="34" charset="-122"/>
              </a:rPr>
              <a:t>TLJ</a:t>
            </a:r>
            <a:r>
              <a:rPr lang="zh-CN" altLang="en-US" sz="2000" kern="0" dirty="0">
                <a:solidFill>
                  <a:schemeClr val="tx1">
                    <a:lumMod val="85000"/>
                    <a:lumOff val="15000"/>
                  </a:schemeClr>
                </a:solidFill>
                <a:latin typeface="微软雅黑" panose="020B0503020204020204" pitchFamily="34" charset="-122"/>
                <a:ea typeface="微软雅黑" panose="020B0503020204020204" pitchFamily="34" charset="-122"/>
              </a:rPr>
              <a:t>应用数字徽章，提供和捕获实时的、持续的、工作嵌入式的支持。</a:t>
            </a:r>
            <a:endParaRPr lang="en-US" altLang="zh-CN" sz="2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8337987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300"/>
                                        <p:tgtEl>
                                          <p:spTgt spid="15"/>
                                        </p:tgtEl>
                                      </p:cBhvr>
                                    </p:animEffect>
                                    <p:anim calcmode="lin" valueType="num">
                                      <p:cBhvr>
                                        <p:cTn id="11" dur="300" fill="hold"/>
                                        <p:tgtEl>
                                          <p:spTgt spid="15"/>
                                        </p:tgtEl>
                                        <p:attrNameLst>
                                          <p:attrName>ppt_w</p:attrName>
                                        </p:attrNameLst>
                                      </p:cBhvr>
                                      <p:tavLst>
                                        <p:tav tm="0" fmla="#ppt_w*sin(2.5*pi*$)">
                                          <p:val>
                                            <p:fltVal val="0"/>
                                          </p:val>
                                        </p:tav>
                                        <p:tav tm="100000">
                                          <p:val>
                                            <p:fltVal val="1"/>
                                          </p:val>
                                        </p:tav>
                                      </p:tavLst>
                                    </p:anim>
                                    <p:anim calcmode="lin" valueType="num">
                                      <p:cBhvr>
                                        <p:cTn id="12" dur="300" fill="hold"/>
                                        <p:tgtEl>
                                          <p:spTgt spid="15"/>
                                        </p:tgtEl>
                                        <p:attrNameLst>
                                          <p:attrName>ppt_h</p:attrName>
                                        </p:attrNameLst>
                                      </p:cBhvr>
                                      <p:tavLst>
                                        <p:tav tm="0">
                                          <p:val>
                                            <p:strVal val="#ppt_h"/>
                                          </p:val>
                                        </p:tav>
                                        <p:tav tm="100000">
                                          <p:val>
                                            <p:strVal val="#ppt_h"/>
                                          </p:val>
                                        </p:tav>
                                      </p:tavLst>
                                    </p:anim>
                                  </p:childTnLst>
                                </p:cTn>
                              </p:par>
                              <p:par>
                                <p:cTn id="13" presetID="22" presetClass="entr" presetSubtype="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7"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Case</a:t>
            </a:r>
            <a:r>
              <a:rPr lang="zh-CN" altLang="en-US" sz="2400" b="1" dirty="0" smtClean="0">
                <a:solidFill>
                  <a:srgbClr val="FFFFFF"/>
                </a:solidFill>
                <a:latin typeface="微软雅黑" pitchFamily="34" charset="-122"/>
                <a:ea typeface="微软雅黑" pitchFamily="34" charset="-122"/>
              </a:rPr>
              <a:t>（</a:t>
            </a:r>
            <a:r>
              <a:rPr lang="zh-CN" altLang="en-US" sz="2400" b="1" dirty="0">
                <a:solidFill>
                  <a:srgbClr val="FFFFFF"/>
                </a:solidFill>
                <a:latin typeface="微软雅黑" pitchFamily="34" charset="-122"/>
                <a:ea typeface="微软雅黑" pitchFamily="34" charset="-122"/>
              </a:rPr>
              <a:t>案例</a:t>
            </a:r>
            <a:r>
              <a:rPr lang="zh-CN" altLang="en-US" sz="2400" b="1" dirty="0" smtClean="0">
                <a:solidFill>
                  <a:srgbClr val="FFFFFF"/>
                </a:solidFill>
                <a:latin typeface="微软雅黑" pitchFamily="34" charset="-122"/>
                <a:ea typeface="微软雅黑" pitchFamily="34" charset="-122"/>
              </a:rPr>
              <a:t>）</a:t>
            </a:r>
            <a:endParaRPr lang="zh-CN" altLang="en-US" sz="2400" b="1" dirty="0">
              <a:solidFill>
                <a:srgbClr val="FFFFFF"/>
              </a:solidFill>
              <a:latin typeface="微软雅黑" pitchFamily="34" charset="-122"/>
              <a:ea typeface="微软雅黑" pitchFamily="34" charset="-122"/>
            </a:endParaRPr>
          </a:p>
        </p:txBody>
      </p:sp>
      <p:sp>
        <p:nvSpPr>
          <p:cNvPr id="10" name="文本框 10"/>
          <p:cNvSpPr>
            <a:spLocks noChangeArrowheads="1"/>
          </p:cNvSpPr>
          <p:nvPr/>
        </p:nvSpPr>
        <p:spPr bwMode="auto">
          <a:xfrm>
            <a:off x="3432150" y="579760"/>
            <a:ext cx="4464050"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zh-CN" altLang="en-US" sz="2000" b="1" dirty="0" smtClean="0">
                <a:solidFill>
                  <a:schemeClr val="bg1"/>
                </a:solidFill>
                <a:latin typeface="微软雅黑" pitchFamily="34" charset="-122"/>
                <a:ea typeface="微软雅黑" pitchFamily="34" charset="-122"/>
                <a:sym typeface="微软雅黑" pitchFamily="34" charset="-122"/>
              </a:rPr>
              <a:t>研究问题</a:t>
            </a:r>
            <a:endParaRPr lang="zh-CN" altLang="en-US" sz="2000" b="1" dirty="0">
              <a:solidFill>
                <a:schemeClr val="bg1"/>
              </a:solidFill>
              <a:latin typeface="微软雅黑" pitchFamily="34" charset="-122"/>
              <a:ea typeface="微软雅黑" pitchFamily="34" charset="-122"/>
              <a:sym typeface="微软雅黑" pitchFamily="34" charset="-122"/>
            </a:endParaRPr>
          </a:p>
        </p:txBody>
      </p:sp>
      <p:cxnSp>
        <p:nvCxnSpPr>
          <p:cNvPr id="8" name="直接连接符 7"/>
          <p:cNvCxnSpPr/>
          <p:nvPr/>
        </p:nvCxnSpPr>
        <p:spPr>
          <a:xfrm flipV="1">
            <a:off x="1847528" y="5877272"/>
            <a:ext cx="8280920" cy="1417"/>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271464" y="2300312"/>
            <a:ext cx="1674812" cy="1673225"/>
          </a:xfrm>
          <a:prstGeom prst="ellipse">
            <a:avLst/>
          </a:prstGeom>
          <a:solidFill>
            <a:schemeClr val="accent1"/>
          </a:solidFill>
          <a:ln w="19050" cap="flat" cmpd="sng" algn="ctr">
            <a:noFill/>
            <a:prstDash val="solid"/>
          </a:ln>
          <a:effectLst/>
        </p:spPr>
        <p:txBody>
          <a:bodyPr anchor="ctr"/>
          <a:lstStyle/>
          <a:p>
            <a:pPr algn="ctr">
              <a:defRPr/>
            </a:pPr>
            <a:endParaRPr lang="zh-CN" altLang="en-US" sz="1350" kern="0" dirty="0">
              <a:solidFill>
                <a:sysClr val="window" lastClr="FFFFFF"/>
              </a:solidFill>
              <a:latin typeface="Calibri"/>
              <a:ea typeface="微软雅黑" panose="020B0503020204020204" pitchFamily="34" charset="-122"/>
            </a:endParaRPr>
          </a:p>
        </p:txBody>
      </p:sp>
      <p:sp>
        <p:nvSpPr>
          <p:cNvPr id="16" name="椭圆 15"/>
          <p:cNvSpPr/>
          <p:nvPr/>
        </p:nvSpPr>
        <p:spPr>
          <a:xfrm>
            <a:off x="1352426" y="2371749"/>
            <a:ext cx="1512888" cy="1511300"/>
          </a:xfrm>
          <a:prstGeom prst="ellipse">
            <a:avLst/>
          </a:prstGeom>
          <a:noFill/>
          <a:ln w="25400" cap="flat" cmpd="sng" algn="ctr">
            <a:solidFill>
              <a:srgbClr val="FFFFFF"/>
            </a:solidFill>
            <a:prstDash val="sysDash"/>
          </a:ln>
          <a:effectLst/>
        </p:spPr>
        <p:txBody>
          <a:bodyPr lIns="0" tIns="0" rIns="0" bIns="0" anchor="ctr"/>
          <a:lstStyle/>
          <a:p>
            <a:pPr algn="ctr">
              <a:defRPr/>
            </a:pPr>
            <a:r>
              <a:rPr lang="en-US" altLang="zh-CN" sz="4500" b="1" kern="0" dirty="0">
                <a:solidFill>
                  <a:srgbClr val="FFFFFF"/>
                </a:solidFill>
                <a:latin typeface="Bell MT" pitchFamily="18" charset="0"/>
                <a:ea typeface="微软雅黑" pitchFamily="34" charset="-122"/>
              </a:rPr>
              <a:t>01</a:t>
            </a:r>
            <a:endParaRPr lang="zh-CN" altLang="en-US" sz="4500" b="1" kern="0" dirty="0">
              <a:solidFill>
                <a:srgbClr val="FFFFFF"/>
              </a:solidFill>
              <a:latin typeface="Bell MT" pitchFamily="18" charset="0"/>
              <a:ea typeface="微软雅黑" pitchFamily="34" charset="-122"/>
            </a:endParaRPr>
          </a:p>
        </p:txBody>
      </p:sp>
      <p:sp>
        <p:nvSpPr>
          <p:cNvPr id="17" name="椭圆 16"/>
          <p:cNvSpPr/>
          <p:nvPr/>
        </p:nvSpPr>
        <p:spPr>
          <a:xfrm>
            <a:off x="2946276" y="2613843"/>
            <a:ext cx="1504950" cy="1504950"/>
          </a:xfrm>
          <a:prstGeom prst="ellipse">
            <a:avLst/>
          </a:prstGeom>
          <a:solidFill>
            <a:schemeClr val="accent1"/>
          </a:solidFill>
          <a:ln w="19050" cap="flat" cmpd="sng" algn="ctr">
            <a:noFill/>
            <a:prstDash val="solid"/>
          </a:ln>
          <a:effectLst/>
        </p:spPr>
        <p:txBody>
          <a:bodyPr anchor="ctr"/>
          <a:lstStyle/>
          <a:p>
            <a:pPr algn="ctr">
              <a:defRPr/>
            </a:pPr>
            <a:endParaRPr lang="zh-CN" altLang="en-US" sz="1350" kern="0" dirty="0">
              <a:solidFill>
                <a:sysClr val="window" lastClr="FFFFFF"/>
              </a:solidFill>
              <a:latin typeface="Calibri"/>
              <a:ea typeface="微软雅黑" panose="020B0503020204020204" pitchFamily="34" charset="-122"/>
            </a:endParaRPr>
          </a:p>
        </p:txBody>
      </p:sp>
      <p:sp>
        <p:nvSpPr>
          <p:cNvPr id="18" name="椭圆 17"/>
          <p:cNvSpPr/>
          <p:nvPr/>
        </p:nvSpPr>
        <p:spPr>
          <a:xfrm>
            <a:off x="3019301" y="2677344"/>
            <a:ext cx="1358900" cy="1360487"/>
          </a:xfrm>
          <a:prstGeom prst="ellipse">
            <a:avLst/>
          </a:prstGeom>
          <a:noFill/>
          <a:ln w="25400" cap="flat" cmpd="sng" algn="ctr">
            <a:solidFill>
              <a:srgbClr val="FFFFFF"/>
            </a:solidFill>
            <a:prstDash val="sysDash"/>
          </a:ln>
          <a:effectLst/>
        </p:spPr>
        <p:txBody>
          <a:bodyPr lIns="0" tIns="0" rIns="0" bIns="0" anchor="ctr"/>
          <a:lstStyle/>
          <a:p>
            <a:pPr algn="ctr">
              <a:defRPr/>
            </a:pPr>
            <a:r>
              <a:rPr lang="en-US" altLang="zh-CN" sz="4500" b="1" kern="0" dirty="0" smtClean="0">
                <a:solidFill>
                  <a:srgbClr val="FFFFFF"/>
                </a:solidFill>
                <a:latin typeface="Bell MT" pitchFamily="18" charset="0"/>
                <a:ea typeface="微软雅黑" pitchFamily="34" charset="-122"/>
              </a:rPr>
              <a:t>02</a:t>
            </a:r>
            <a:endParaRPr lang="zh-CN" altLang="en-US" sz="4500" b="1" kern="0" dirty="0">
              <a:solidFill>
                <a:srgbClr val="FFFFFF"/>
              </a:solidFill>
              <a:latin typeface="Bell MT" pitchFamily="18" charset="0"/>
              <a:ea typeface="微软雅黑" pitchFamily="34" charset="-122"/>
            </a:endParaRPr>
          </a:p>
        </p:txBody>
      </p:sp>
      <p:grpSp>
        <p:nvGrpSpPr>
          <p:cNvPr id="2" name="组合 1"/>
          <p:cNvGrpSpPr/>
          <p:nvPr/>
        </p:nvGrpSpPr>
        <p:grpSpPr>
          <a:xfrm>
            <a:off x="1352426" y="1196752"/>
            <a:ext cx="6850557" cy="1656184"/>
            <a:chOff x="1352426" y="1196752"/>
            <a:chExt cx="6850557" cy="1656184"/>
          </a:xfrm>
        </p:grpSpPr>
        <p:sp>
          <p:nvSpPr>
            <p:cNvPr id="12" name="任意多边形 11"/>
            <p:cNvSpPr/>
            <p:nvPr/>
          </p:nvSpPr>
          <p:spPr>
            <a:xfrm>
              <a:off x="1352426" y="1628800"/>
              <a:ext cx="442913" cy="1224136"/>
            </a:xfrm>
            <a:custGeom>
              <a:avLst/>
              <a:gdLst>
                <a:gd name="connsiteX0" fmla="*/ 0 w 698500"/>
                <a:gd name="connsiteY0" fmla="*/ 431800 h 431800"/>
                <a:gd name="connsiteX1" fmla="*/ 0 w 698500"/>
                <a:gd name="connsiteY1" fmla="*/ 0 h 431800"/>
                <a:gd name="connsiteX2" fmla="*/ 698500 w 698500"/>
                <a:gd name="connsiteY2" fmla="*/ 0 h 431800"/>
              </a:gdLst>
              <a:ahLst/>
              <a:cxnLst>
                <a:cxn ang="0">
                  <a:pos x="connsiteX0" y="connsiteY0"/>
                </a:cxn>
                <a:cxn ang="0">
                  <a:pos x="connsiteX1" y="connsiteY1"/>
                </a:cxn>
                <a:cxn ang="0">
                  <a:pos x="connsiteX2" y="connsiteY2"/>
                </a:cxn>
              </a:cxnLst>
              <a:rect l="l" t="t" r="r" b="b"/>
              <a:pathLst>
                <a:path w="698500" h="431800">
                  <a:moveTo>
                    <a:pt x="0" y="431800"/>
                  </a:moveTo>
                  <a:lnTo>
                    <a:pt x="0" y="0"/>
                  </a:lnTo>
                  <a:lnTo>
                    <a:pt x="698500" y="0"/>
                  </a:lnTo>
                </a:path>
              </a:pathLst>
            </a:custGeom>
            <a:noFill/>
            <a:ln w="19050" cap="flat" cmpd="sng" algn="ctr">
              <a:solidFill>
                <a:schemeClr val="accent1">
                  <a:lumMod val="60000"/>
                  <a:lumOff val="40000"/>
                </a:schemeClr>
              </a:solidFill>
              <a:prstDash val="sysDash"/>
            </a:ln>
            <a:effectLst/>
          </p:spPr>
          <p:txBody>
            <a:bodyPr anchor="ctr"/>
            <a:lstStyle/>
            <a:p>
              <a:pPr algn="ctr">
                <a:defRPr/>
              </a:pPr>
              <a:endParaRPr lang="zh-CN" altLang="en-US" sz="1350" kern="0" dirty="0">
                <a:solidFill>
                  <a:sysClr val="window" lastClr="FFFFFF"/>
                </a:solidFill>
                <a:latin typeface="Calibri"/>
                <a:ea typeface="微软雅黑" panose="020B0503020204020204" pitchFamily="34" charset="-122"/>
              </a:endParaRPr>
            </a:p>
          </p:txBody>
        </p:sp>
        <p:sp>
          <p:nvSpPr>
            <p:cNvPr id="19" name="矩形 18"/>
            <p:cNvSpPr/>
            <p:nvPr/>
          </p:nvSpPr>
          <p:spPr>
            <a:xfrm>
              <a:off x="1813384" y="1196752"/>
              <a:ext cx="6389599" cy="1072892"/>
            </a:xfrm>
            <a:prstGeom prst="rect">
              <a:avLst/>
            </a:prstGeom>
            <a:noFill/>
            <a:ln w="19050" cap="flat" cmpd="sng" algn="ctr">
              <a:solidFill>
                <a:schemeClr val="accent1">
                  <a:lumMod val="60000"/>
                  <a:lumOff val="40000"/>
                </a:schemeClr>
              </a:solidFill>
              <a:prstDash val="sysDash"/>
            </a:ln>
            <a:effectLst/>
          </p:spPr>
          <p:txBody>
            <a:bodyPr anchor="ctr"/>
            <a:lstStyle/>
            <a:p>
              <a:r>
                <a:rPr lang="en-US" altLang="zh-CN" sz="2000" kern="0" dirty="0" smtClean="0">
                  <a:latin typeface="Arial Unicode MS" pitchFamily="34" charset="-122"/>
                  <a:ea typeface="Arial Unicode MS" pitchFamily="34" charset="-122"/>
                  <a:cs typeface="Arial Unicode MS" pitchFamily="34" charset="-122"/>
                </a:rPr>
                <a:t>How do teachers use a digital badging system to personalize their experience in TLJ to meet their PD goals (decision making)?</a:t>
              </a:r>
              <a:endParaRPr lang="en-US" altLang="zh-CN" sz="2000" kern="0" dirty="0">
                <a:latin typeface="Arial Unicode MS" pitchFamily="34" charset="-122"/>
                <a:ea typeface="Arial Unicode MS" pitchFamily="34" charset="-122"/>
                <a:cs typeface="Arial Unicode MS" pitchFamily="34" charset="-122"/>
              </a:endParaRPr>
            </a:p>
          </p:txBody>
        </p:sp>
      </p:grpSp>
      <p:grpSp>
        <p:nvGrpSpPr>
          <p:cNvPr id="3" name="组合 2"/>
          <p:cNvGrpSpPr/>
          <p:nvPr/>
        </p:nvGrpSpPr>
        <p:grpSpPr>
          <a:xfrm>
            <a:off x="3152514" y="3860590"/>
            <a:ext cx="7479990" cy="1800658"/>
            <a:chOff x="3152514" y="3860590"/>
            <a:chExt cx="7479990" cy="1800658"/>
          </a:xfrm>
        </p:grpSpPr>
        <p:sp>
          <p:nvSpPr>
            <p:cNvPr id="9" name="任意多边形 8"/>
            <p:cNvSpPr/>
            <p:nvPr/>
          </p:nvSpPr>
          <p:spPr>
            <a:xfrm flipV="1">
              <a:off x="3152514" y="3860590"/>
              <a:ext cx="523875" cy="1224593"/>
            </a:xfrm>
            <a:custGeom>
              <a:avLst/>
              <a:gdLst>
                <a:gd name="connsiteX0" fmla="*/ 0 w 698500"/>
                <a:gd name="connsiteY0" fmla="*/ 431800 h 431800"/>
                <a:gd name="connsiteX1" fmla="*/ 0 w 698500"/>
                <a:gd name="connsiteY1" fmla="*/ 0 h 431800"/>
                <a:gd name="connsiteX2" fmla="*/ 698500 w 698500"/>
                <a:gd name="connsiteY2" fmla="*/ 0 h 431800"/>
              </a:gdLst>
              <a:ahLst/>
              <a:cxnLst>
                <a:cxn ang="0">
                  <a:pos x="connsiteX0" y="connsiteY0"/>
                </a:cxn>
                <a:cxn ang="0">
                  <a:pos x="connsiteX1" y="connsiteY1"/>
                </a:cxn>
                <a:cxn ang="0">
                  <a:pos x="connsiteX2" y="connsiteY2"/>
                </a:cxn>
              </a:cxnLst>
              <a:rect l="l" t="t" r="r" b="b"/>
              <a:pathLst>
                <a:path w="698500" h="431800">
                  <a:moveTo>
                    <a:pt x="0" y="431800"/>
                  </a:moveTo>
                  <a:lnTo>
                    <a:pt x="0" y="0"/>
                  </a:lnTo>
                  <a:lnTo>
                    <a:pt x="698500" y="0"/>
                  </a:lnTo>
                </a:path>
              </a:pathLst>
            </a:custGeom>
            <a:noFill/>
            <a:ln w="19050" cap="flat" cmpd="sng" algn="ctr">
              <a:solidFill>
                <a:schemeClr val="accent1">
                  <a:lumMod val="60000"/>
                  <a:lumOff val="40000"/>
                </a:schemeClr>
              </a:solidFill>
              <a:prstDash val="sysDash"/>
            </a:ln>
            <a:effectLst/>
          </p:spPr>
          <p:txBody>
            <a:bodyPr anchor="ctr"/>
            <a:lstStyle/>
            <a:p>
              <a:pPr algn="ctr">
                <a:defRPr/>
              </a:pPr>
              <a:endParaRPr lang="zh-CN" altLang="en-US" sz="1350" kern="0" dirty="0">
                <a:solidFill>
                  <a:sysClr val="window" lastClr="FFFFFF"/>
                </a:solidFill>
                <a:latin typeface="Calibri"/>
                <a:ea typeface="微软雅黑" panose="020B0503020204020204" pitchFamily="34" charset="-122"/>
              </a:endParaRPr>
            </a:p>
          </p:txBody>
        </p:sp>
        <p:sp>
          <p:nvSpPr>
            <p:cNvPr id="21" name="矩形 20"/>
            <p:cNvSpPr/>
            <p:nvPr/>
          </p:nvSpPr>
          <p:spPr>
            <a:xfrm>
              <a:off x="3730400" y="4221088"/>
              <a:ext cx="6902104" cy="1440160"/>
            </a:xfrm>
            <a:prstGeom prst="rect">
              <a:avLst/>
            </a:prstGeom>
            <a:noFill/>
            <a:ln w="19050" cap="flat" cmpd="sng" algn="ctr">
              <a:solidFill>
                <a:schemeClr val="accent1">
                  <a:lumMod val="60000"/>
                  <a:lumOff val="40000"/>
                </a:schemeClr>
              </a:solidFill>
              <a:prstDash val="sysDash"/>
            </a:ln>
            <a:effectLst/>
          </p:spPr>
          <p:txBody>
            <a:bodyPr anchor="ctr"/>
            <a:lstStyle/>
            <a:p>
              <a:pPr>
                <a:lnSpc>
                  <a:spcPct val="130000"/>
                </a:lnSpc>
                <a:defRPr/>
              </a:pPr>
              <a:r>
                <a:rPr lang="en-US" altLang="zh-CN" sz="2000" kern="0" dirty="0" smtClean="0">
                  <a:latin typeface="Arial Unicode MS" pitchFamily="34" charset="-122"/>
                  <a:ea typeface="Arial Unicode MS" pitchFamily="34" charset="-122"/>
                  <a:cs typeface="Arial Unicode MS" pitchFamily="34" charset="-122"/>
                </a:rPr>
                <a:t>How </a:t>
              </a:r>
              <a:r>
                <a:rPr lang="en-US" altLang="zh-CN" sz="2000" kern="0" dirty="0">
                  <a:latin typeface="Arial Unicode MS" pitchFamily="34" charset="-122"/>
                  <a:ea typeface="Arial Unicode MS" pitchFamily="34" charset="-122"/>
                  <a:cs typeface="Arial Unicode MS" pitchFamily="34" charset="-122"/>
                </a:rPr>
                <a:t>do teachers personalize their PD activities within TLJ to support unique aspects of their workplace setting (customization)?</a:t>
              </a:r>
              <a:endParaRPr lang="zh-CN" altLang="en-US" sz="2000" kern="0" dirty="0">
                <a:latin typeface="Arial Unicode MS" pitchFamily="34" charset="-122"/>
                <a:ea typeface="Arial Unicode MS" pitchFamily="34" charset="-122"/>
                <a:cs typeface="Arial Unicode MS" pitchFamily="34" charset="-122"/>
              </a:endParaRPr>
            </a:p>
            <a:p>
              <a:pPr>
                <a:lnSpc>
                  <a:spcPct val="130000"/>
                </a:lnSpc>
                <a:defRPr/>
              </a:pPr>
              <a:endParaRPr lang="en-US" altLang="zh-CN" sz="2000" kern="0" dirty="0">
                <a:latin typeface="Arial Unicode MS" pitchFamily="34" charset="-122"/>
                <a:ea typeface="Arial Unicode MS" pitchFamily="34" charset="-122"/>
                <a:cs typeface="Arial Unicode MS" pitchFamily="34" charset="-122"/>
              </a:endParaRPr>
            </a:p>
          </p:txBody>
        </p:sp>
      </p:grpSp>
    </p:spTree>
    <p:extLst>
      <p:ext uri="{BB962C8B-B14F-4D97-AF65-F5344CB8AC3E}">
        <p14:creationId xmlns:p14="http://schemas.microsoft.com/office/powerpoint/2010/main" val="226671161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7"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Case</a:t>
            </a:r>
            <a:r>
              <a:rPr lang="zh-CN" altLang="en-US" sz="2400" b="1" dirty="0" smtClean="0">
                <a:solidFill>
                  <a:srgbClr val="FFFFFF"/>
                </a:solidFill>
                <a:latin typeface="微软雅黑" pitchFamily="34" charset="-122"/>
                <a:ea typeface="微软雅黑" pitchFamily="34" charset="-122"/>
              </a:rPr>
              <a:t>（</a:t>
            </a:r>
            <a:r>
              <a:rPr lang="zh-CN" altLang="en-US" sz="2400" b="1" dirty="0">
                <a:solidFill>
                  <a:srgbClr val="FFFFFF"/>
                </a:solidFill>
                <a:latin typeface="微软雅黑" pitchFamily="34" charset="-122"/>
                <a:ea typeface="微软雅黑" pitchFamily="34" charset="-122"/>
              </a:rPr>
              <a:t>案例</a:t>
            </a:r>
            <a:r>
              <a:rPr lang="zh-CN" altLang="en-US" sz="2400" b="1" dirty="0" smtClean="0">
                <a:solidFill>
                  <a:srgbClr val="FFFFFF"/>
                </a:solidFill>
                <a:latin typeface="微软雅黑" pitchFamily="34" charset="-122"/>
                <a:ea typeface="微软雅黑" pitchFamily="34" charset="-122"/>
              </a:rPr>
              <a:t>）</a:t>
            </a:r>
            <a:endParaRPr lang="zh-CN" altLang="en-US" sz="2400" b="1" dirty="0">
              <a:solidFill>
                <a:srgbClr val="FFFFFF"/>
              </a:solidFill>
              <a:latin typeface="微软雅黑" pitchFamily="34" charset="-122"/>
              <a:ea typeface="微软雅黑" pitchFamily="34" charset="-122"/>
            </a:endParaRPr>
          </a:p>
        </p:txBody>
      </p:sp>
      <p:sp>
        <p:nvSpPr>
          <p:cNvPr id="10" name="文本框 10"/>
          <p:cNvSpPr>
            <a:spLocks noChangeArrowheads="1"/>
          </p:cNvSpPr>
          <p:nvPr/>
        </p:nvSpPr>
        <p:spPr bwMode="auto">
          <a:xfrm>
            <a:off x="3432150" y="579760"/>
            <a:ext cx="4464050"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zh-CN" altLang="en-US" sz="2000" b="1" dirty="0" smtClean="0">
                <a:solidFill>
                  <a:schemeClr val="bg1"/>
                </a:solidFill>
                <a:latin typeface="微软雅黑" pitchFamily="34" charset="-122"/>
                <a:ea typeface="微软雅黑" pitchFamily="34" charset="-122"/>
                <a:sym typeface="微软雅黑" pitchFamily="34" charset="-122"/>
              </a:rPr>
              <a:t>理论框架</a:t>
            </a:r>
            <a:endParaRPr lang="zh-CN" altLang="en-US" sz="2000" b="1" dirty="0">
              <a:solidFill>
                <a:schemeClr val="bg1"/>
              </a:solidFill>
              <a:latin typeface="微软雅黑" pitchFamily="34" charset="-122"/>
              <a:ea typeface="微软雅黑" pitchFamily="34" charset="-122"/>
              <a:sym typeface="微软雅黑" pitchFamily="34" charset="-122"/>
            </a:endParaRPr>
          </a:p>
        </p:txBody>
      </p:sp>
      <p:sp>
        <p:nvSpPr>
          <p:cNvPr id="4" name="矩形 3"/>
          <p:cNvSpPr/>
          <p:nvPr/>
        </p:nvSpPr>
        <p:spPr>
          <a:xfrm>
            <a:off x="911424" y="1988840"/>
            <a:ext cx="7632848" cy="1200329"/>
          </a:xfrm>
          <a:prstGeom prst="rect">
            <a:avLst/>
          </a:prstGeom>
        </p:spPr>
        <p:txBody>
          <a:bodyPr wrap="square">
            <a:spAutoFit/>
          </a:bodyPr>
          <a:lstStyle/>
          <a:p>
            <a:pPr marL="342900" indent="-342900">
              <a:lnSpc>
                <a:spcPct val="150000"/>
              </a:lnSpc>
              <a:buFont typeface="Wingdings" pitchFamily="2" charset="2"/>
              <a:buChar char="Ø"/>
            </a:pPr>
            <a:r>
              <a:rPr lang="en-US" altLang="zh-CN" sz="2400" dirty="0" smtClean="0">
                <a:latin typeface="微软雅黑" pitchFamily="34" charset="-122"/>
                <a:ea typeface="微软雅黑" pitchFamily="34" charset="-122"/>
              </a:rPr>
              <a:t>Decision making</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Kearney et </a:t>
            </a:r>
            <a:r>
              <a:rPr lang="en-US" altLang="zh-CN" sz="2400" dirty="0">
                <a:latin typeface="微软雅黑" pitchFamily="34" charset="-122"/>
                <a:ea typeface="微软雅黑" pitchFamily="34" charset="-122"/>
              </a:rPr>
              <a:t>al, </a:t>
            </a:r>
            <a:r>
              <a:rPr lang="en-US" altLang="zh-CN" sz="2400" dirty="0" smtClean="0">
                <a:latin typeface="微软雅黑" pitchFamily="34" charset="-122"/>
                <a:ea typeface="微软雅黑" pitchFamily="34" charset="-122"/>
              </a:rPr>
              <a:t>2012</a:t>
            </a:r>
            <a:r>
              <a:rPr lang="zh-CN" altLang="en-US" sz="2400" dirty="0" smtClean="0">
                <a:latin typeface="微软雅黑" pitchFamily="34" charset="-122"/>
                <a:ea typeface="微软雅黑" pitchFamily="34" charset="-122"/>
              </a:rPr>
              <a:t>）</a:t>
            </a:r>
            <a:endParaRPr lang="en-US" altLang="zh-CN" sz="2400" dirty="0">
              <a:latin typeface="微软雅黑" pitchFamily="34" charset="-122"/>
              <a:ea typeface="微软雅黑" pitchFamily="34" charset="-122"/>
            </a:endParaRPr>
          </a:p>
          <a:p>
            <a:pPr marL="342900" indent="-342900">
              <a:lnSpc>
                <a:spcPct val="150000"/>
              </a:lnSpc>
              <a:buFont typeface="Wingdings" pitchFamily="2" charset="2"/>
              <a:buChar char="Ø"/>
            </a:pPr>
            <a:r>
              <a:rPr lang="en-US" altLang="zh-CN" sz="2400" dirty="0" smtClean="0">
                <a:latin typeface="微软雅黑" pitchFamily="34" charset="-122"/>
                <a:ea typeface="微软雅黑" pitchFamily="34" charset="-122"/>
              </a:rPr>
              <a:t>Customization</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unique  workplace</a:t>
            </a:r>
            <a:r>
              <a:rPr lang="zh-CN" altLang="en-US" sz="2400" dirty="0" smtClean="0">
                <a:latin typeface="微软雅黑" pitchFamily="34" charset="-122"/>
                <a:ea typeface="微软雅黑" pitchFamily="34" charset="-122"/>
              </a:rPr>
              <a:t>）</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404190147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7"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Case</a:t>
            </a:r>
            <a:r>
              <a:rPr lang="zh-CN" altLang="en-US" sz="2400" b="1" dirty="0" smtClean="0">
                <a:solidFill>
                  <a:srgbClr val="FFFFFF"/>
                </a:solidFill>
                <a:latin typeface="微软雅黑" pitchFamily="34" charset="-122"/>
                <a:ea typeface="微软雅黑" pitchFamily="34" charset="-122"/>
              </a:rPr>
              <a:t>（</a:t>
            </a:r>
            <a:r>
              <a:rPr lang="zh-CN" altLang="en-US" sz="2400" b="1" dirty="0">
                <a:solidFill>
                  <a:srgbClr val="FFFFFF"/>
                </a:solidFill>
                <a:latin typeface="微软雅黑" pitchFamily="34" charset="-122"/>
                <a:ea typeface="微软雅黑" pitchFamily="34" charset="-122"/>
              </a:rPr>
              <a:t>案例</a:t>
            </a:r>
            <a:r>
              <a:rPr lang="zh-CN" altLang="en-US" sz="2400" b="1" dirty="0" smtClean="0">
                <a:solidFill>
                  <a:srgbClr val="FFFFFF"/>
                </a:solidFill>
                <a:latin typeface="微软雅黑" pitchFamily="34" charset="-122"/>
                <a:ea typeface="微软雅黑" pitchFamily="34" charset="-122"/>
              </a:rPr>
              <a:t>）</a:t>
            </a:r>
            <a:endParaRPr lang="zh-CN" altLang="en-US" sz="2400" b="1" dirty="0">
              <a:solidFill>
                <a:srgbClr val="FFFFFF"/>
              </a:solidFill>
              <a:latin typeface="微软雅黑" pitchFamily="34" charset="-122"/>
              <a:ea typeface="微软雅黑" pitchFamily="34" charset="-122"/>
            </a:endParaRPr>
          </a:p>
        </p:txBody>
      </p:sp>
      <p:sp>
        <p:nvSpPr>
          <p:cNvPr id="10" name="文本框 10"/>
          <p:cNvSpPr>
            <a:spLocks noChangeArrowheads="1"/>
          </p:cNvSpPr>
          <p:nvPr/>
        </p:nvSpPr>
        <p:spPr bwMode="auto">
          <a:xfrm>
            <a:off x="3432150" y="579760"/>
            <a:ext cx="4464050"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zh-CN" altLang="en-US" sz="2000" b="1" dirty="0" smtClean="0">
                <a:solidFill>
                  <a:schemeClr val="bg1"/>
                </a:solidFill>
                <a:latin typeface="微软雅黑" pitchFamily="34" charset="-122"/>
                <a:ea typeface="微软雅黑" pitchFamily="34" charset="-122"/>
                <a:sym typeface="微软雅黑" pitchFamily="34" charset="-122"/>
              </a:rPr>
              <a:t>研究过程</a:t>
            </a:r>
            <a:endParaRPr lang="zh-CN" altLang="en-US" sz="2000" b="1" dirty="0">
              <a:solidFill>
                <a:schemeClr val="bg1"/>
              </a:solidFill>
              <a:latin typeface="微软雅黑" pitchFamily="34" charset="-122"/>
              <a:ea typeface="微软雅黑" pitchFamily="34" charset="-122"/>
              <a:sym typeface="微软雅黑" pitchFamily="34" charset="-122"/>
            </a:endParaRPr>
          </a:p>
        </p:txBody>
      </p:sp>
      <p:sp>
        <p:nvSpPr>
          <p:cNvPr id="8" name="TextBox 7"/>
          <p:cNvSpPr txBox="1"/>
          <p:nvPr/>
        </p:nvSpPr>
        <p:spPr>
          <a:xfrm>
            <a:off x="1842605" y="1885433"/>
            <a:ext cx="1504608" cy="461665"/>
          </a:xfrm>
          <a:prstGeom prst="rect">
            <a:avLst/>
          </a:prstGeom>
          <a:noFill/>
        </p:spPr>
        <p:txBody>
          <a:bodyPr wrap="square" rtlCol="0">
            <a:spAutoFit/>
          </a:bodyPr>
          <a:lstStyle/>
          <a:p>
            <a:r>
              <a:rPr lang="zh-CN" altLang="en-US" sz="2400" dirty="0" smtClean="0">
                <a:solidFill>
                  <a:srgbClr val="DA5800"/>
                </a:solidFill>
                <a:latin typeface="微软雅黑" panose="020B0503020204020204" pitchFamily="34" charset="-122"/>
                <a:ea typeface="微软雅黑" panose="020B0503020204020204" pitchFamily="34" charset="-122"/>
              </a:rPr>
              <a:t>活动类型</a:t>
            </a:r>
            <a:endParaRPr lang="zh-CN" altLang="en-US" sz="2400" dirty="0">
              <a:solidFill>
                <a:srgbClr val="DA580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883532" y="3583582"/>
            <a:ext cx="2808312" cy="461665"/>
          </a:xfrm>
          <a:prstGeom prst="rect">
            <a:avLst/>
          </a:prstGeom>
          <a:noFill/>
        </p:spPr>
        <p:txBody>
          <a:bodyPr wrap="square" rtlCol="0">
            <a:spAutoFit/>
          </a:bodyPr>
          <a:lstStyle/>
          <a:p>
            <a:r>
              <a:rPr lang="zh-CN" altLang="en-US" sz="2400" dirty="0" smtClean="0">
                <a:solidFill>
                  <a:srgbClr val="DA5800"/>
                </a:solidFill>
                <a:latin typeface="微软雅黑" panose="020B0503020204020204" pitchFamily="34" charset="-122"/>
                <a:ea typeface="微软雅黑" panose="020B0503020204020204" pitchFamily="34" charset="-122"/>
              </a:rPr>
              <a:t>活动主题</a:t>
            </a:r>
            <a:endParaRPr lang="zh-CN" altLang="en-US" sz="2400" dirty="0">
              <a:solidFill>
                <a:srgbClr val="DA5800"/>
              </a:solidFill>
              <a:latin typeface="微软雅黑" panose="020B0503020204020204" pitchFamily="34" charset="-122"/>
              <a:ea typeface="微软雅黑" panose="020B0503020204020204" pitchFamily="34" charset="-122"/>
            </a:endParaRPr>
          </a:p>
        </p:txBody>
      </p:sp>
      <p:sp>
        <p:nvSpPr>
          <p:cNvPr id="11" name="左大括号 10"/>
          <p:cNvSpPr/>
          <p:nvPr/>
        </p:nvSpPr>
        <p:spPr>
          <a:xfrm>
            <a:off x="3347213" y="1597442"/>
            <a:ext cx="472975" cy="1037648"/>
          </a:xfrm>
          <a:prstGeom prst="leftBrace">
            <a:avLst>
              <a:gd name="adj1" fmla="val 42785"/>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12" name="TextBox 11"/>
          <p:cNvSpPr txBox="1"/>
          <p:nvPr/>
        </p:nvSpPr>
        <p:spPr>
          <a:xfrm>
            <a:off x="3791744" y="1484784"/>
            <a:ext cx="4752528"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协作</a:t>
            </a:r>
            <a:r>
              <a:rPr lang="zh-CN" altLang="en-US" dirty="0" smtClean="0">
                <a:latin typeface="微软雅黑" panose="020B0503020204020204" pitchFamily="34" charset="-122"/>
                <a:ea typeface="微软雅黑" panose="020B0503020204020204" pitchFamily="34" charset="-122"/>
              </a:rPr>
              <a:t>学习（如：同步在线研讨会、在线讨论）</a:t>
            </a:r>
            <a:endParaRPr lang="zh-CN" altLang="en-US" dirty="0">
              <a:latin typeface="微软雅黑" panose="020B0503020204020204" pitchFamily="34" charset="-122"/>
              <a:ea typeface="微软雅黑" panose="020B0503020204020204" pitchFamily="34" charset="-122"/>
            </a:endParaRPr>
          </a:p>
        </p:txBody>
      </p:sp>
      <p:sp>
        <p:nvSpPr>
          <p:cNvPr id="13" name="TextBox 12"/>
          <p:cNvSpPr txBox="1"/>
          <p:nvPr/>
        </p:nvSpPr>
        <p:spPr>
          <a:xfrm>
            <a:off x="3820188" y="2389530"/>
            <a:ext cx="5444163"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个人学习（如：以往的研讨会资料、阅读材料、教程）</a:t>
            </a:r>
            <a:endParaRPr lang="zh-CN" altLang="en-US" dirty="0">
              <a:latin typeface="微软雅黑" panose="020B0503020204020204" pitchFamily="34" charset="-122"/>
              <a:ea typeface="微软雅黑" panose="020B0503020204020204" pitchFamily="34" charset="-122"/>
            </a:endParaRPr>
          </a:p>
        </p:txBody>
      </p:sp>
      <p:sp>
        <p:nvSpPr>
          <p:cNvPr id="14" name="左大括号 13"/>
          <p:cNvSpPr/>
          <p:nvPr/>
        </p:nvSpPr>
        <p:spPr>
          <a:xfrm>
            <a:off x="3347213" y="3253626"/>
            <a:ext cx="472975" cy="1037648"/>
          </a:xfrm>
          <a:prstGeom prst="leftBrace">
            <a:avLst>
              <a:gd name="adj1" fmla="val 42785"/>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15" name="TextBox 14"/>
          <p:cNvSpPr txBox="1"/>
          <p:nvPr/>
        </p:nvSpPr>
        <p:spPr>
          <a:xfrm>
            <a:off x="3892197" y="3141860"/>
            <a:ext cx="3744416"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工程</a:t>
            </a:r>
            <a:endParaRPr lang="zh-CN" altLang="en-US" dirty="0">
              <a:latin typeface="微软雅黑" panose="020B0503020204020204" pitchFamily="34" charset="-122"/>
              <a:ea typeface="微软雅黑" panose="020B0503020204020204" pitchFamily="34" charset="-122"/>
            </a:endParaRPr>
          </a:p>
        </p:txBody>
      </p:sp>
      <p:sp>
        <p:nvSpPr>
          <p:cNvPr id="16" name="TextBox 15"/>
          <p:cNvSpPr txBox="1"/>
          <p:nvPr/>
        </p:nvSpPr>
        <p:spPr>
          <a:xfrm>
            <a:off x="3892197" y="4045714"/>
            <a:ext cx="3744416"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太阳系</a:t>
            </a:r>
            <a:endParaRPr lang="zh-CN" altLang="en-US" dirty="0">
              <a:latin typeface="微软雅黑" panose="020B0503020204020204" pitchFamily="34" charset="-122"/>
              <a:ea typeface="微软雅黑" panose="020B0503020204020204" pitchFamily="34" charset="-122"/>
            </a:endParaRPr>
          </a:p>
        </p:txBody>
      </p:sp>
      <p:sp>
        <p:nvSpPr>
          <p:cNvPr id="17" name="TextBox 16"/>
          <p:cNvSpPr txBox="1"/>
          <p:nvPr/>
        </p:nvSpPr>
        <p:spPr>
          <a:xfrm>
            <a:off x="3748181" y="3602183"/>
            <a:ext cx="3744416"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天气和气候</a:t>
            </a:r>
            <a:endParaRPr lang="zh-CN" altLang="en-US" dirty="0">
              <a:latin typeface="微软雅黑" panose="020B0503020204020204" pitchFamily="34" charset="-122"/>
              <a:ea typeface="微软雅黑" panose="020B0503020204020204" pitchFamily="34" charset="-122"/>
            </a:endParaRPr>
          </a:p>
        </p:txBody>
      </p:sp>
      <p:sp>
        <p:nvSpPr>
          <p:cNvPr id="18" name="TextBox 17"/>
          <p:cNvSpPr txBox="1"/>
          <p:nvPr/>
        </p:nvSpPr>
        <p:spPr>
          <a:xfrm>
            <a:off x="1908791" y="4809926"/>
            <a:ext cx="4440975" cy="461665"/>
          </a:xfrm>
          <a:prstGeom prst="rect">
            <a:avLst/>
          </a:prstGeom>
          <a:noFill/>
        </p:spPr>
        <p:txBody>
          <a:bodyPr wrap="square" rtlCol="0">
            <a:spAutoFit/>
          </a:bodyPr>
          <a:lstStyle/>
          <a:p>
            <a:r>
              <a:rPr lang="zh-CN" altLang="en-US" sz="2400" dirty="0" smtClean="0">
                <a:solidFill>
                  <a:srgbClr val="DA5800"/>
                </a:solidFill>
                <a:latin typeface="微软雅黑" panose="020B0503020204020204" pitchFamily="34" charset="-122"/>
                <a:ea typeface="微软雅黑" panose="020B0503020204020204" pitchFamily="34" charset="-122"/>
              </a:rPr>
              <a:t>学习活动数量：</a:t>
            </a:r>
            <a:r>
              <a:rPr lang="en-US" altLang="zh-CN" dirty="0" smtClean="0">
                <a:latin typeface="微软雅黑" panose="020B0503020204020204" pitchFamily="34" charset="-122"/>
                <a:ea typeface="微软雅黑" panose="020B0503020204020204" pitchFamily="34" charset="-122"/>
              </a:rPr>
              <a:t>63</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4190147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7"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Case</a:t>
            </a:r>
            <a:r>
              <a:rPr lang="zh-CN" altLang="en-US" sz="2400" b="1" dirty="0" smtClean="0">
                <a:solidFill>
                  <a:srgbClr val="FFFFFF"/>
                </a:solidFill>
                <a:latin typeface="微软雅黑" pitchFamily="34" charset="-122"/>
                <a:ea typeface="微软雅黑" pitchFamily="34" charset="-122"/>
              </a:rPr>
              <a:t>（</a:t>
            </a:r>
            <a:r>
              <a:rPr lang="zh-CN" altLang="en-US" sz="2400" b="1" dirty="0">
                <a:solidFill>
                  <a:srgbClr val="FFFFFF"/>
                </a:solidFill>
                <a:latin typeface="微软雅黑" pitchFamily="34" charset="-122"/>
                <a:ea typeface="微软雅黑" pitchFamily="34" charset="-122"/>
              </a:rPr>
              <a:t>案例</a:t>
            </a:r>
            <a:r>
              <a:rPr lang="zh-CN" altLang="en-US" sz="2400" b="1" dirty="0" smtClean="0">
                <a:solidFill>
                  <a:srgbClr val="FFFFFF"/>
                </a:solidFill>
                <a:latin typeface="微软雅黑" pitchFamily="34" charset="-122"/>
                <a:ea typeface="微软雅黑" pitchFamily="34" charset="-122"/>
              </a:rPr>
              <a:t>）</a:t>
            </a:r>
            <a:endParaRPr lang="zh-CN" altLang="en-US" sz="2400" b="1" dirty="0">
              <a:solidFill>
                <a:srgbClr val="FFFFFF"/>
              </a:solidFill>
              <a:latin typeface="微软雅黑" pitchFamily="34" charset="-122"/>
              <a:ea typeface="微软雅黑" pitchFamily="34" charset="-122"/>
            </a:endParaRPr>
          </a:p>
        </p:txBody>
      </p:sp>
      <p:sp>
        <p:nvSpPr>
          <p:cNvPr id="85" name="TextBox 84"/>
          <p:cNvSpPr txBox="1"/>
          <p:nvPr/>
        </p:nvSpPr>
        <p:spPr>
          <a:xfrm>
            <a:off x="962004" y="1268760"/>
            <a:ext cx="10585176" cy="4662815"/>
          </a:xfrm>
          <a:prstGeom prst="rect">
            <a:avLst/>
          </a:prstGeom>
          <a:noFill/>
        </p:spPr>
        <p:txBody>
          <a:bodyPr wrap="square" rtlCol="0">
            <a:spAutoFit/>
          </a:bodyPr>
          <a:lstStyle/>
          <a:p>
            <a:pPr>
              <a:lnSpc>
                <a:spcPct val="150000"/>
              </a:lnSpc>
            </a:pP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招募教师</a:t>
            </a:r>
            <a:r>
              <a:rPr lang="en-US" altLang="zh-CN" dirty="0" smtClean="0">
                <a:latin typeface="微软雅黑" pitchFamily="34" charset="-122"/>
                <a:ea typeface="微软雅黑" pitchFamily="34" charset="-122"/>
              </a:rPr>
              <a:t>(36</a:t>
            </a:r>
            <a:r>
              <a:rPr lang="zh-CN" altLang="en-US" dirty="0" smtClean="0">
                <a:latin typeface="微软雅黑" pitchFamily="34" charset="-122"/>
                <a:ea typeface="微软雅黑" pitchFamily="34" charset="-122"/>
              </a:rPr>
              <a:t>个中小学科学教师，其中</a:t>
            </a:r>
            <a:r>
              <a:rPr lang="en-US" altLang="zh-CN" dirty="0" smtClean="0">
                <a:latin typeface="微软雅黑" pitchFamily="34" charset="-122"/>
                <a:ea typeface="微软雅黑" pitchFamily="34" charset="-122"/>
              </a:rPr>
              <a:t>8</a:t>
            </a:r>
            <a:r>
              <a:rPr lang="zh-CN" altLang="en-US" dirty="0" smtClean="0">
                <a:latin typeface="微软雅黑" pitchFamily="34" charset="-122"/>
                <a:ea typeface="微软雅黑" pitchFamily="34" charset="-122"/>
              </a:rPr>
              <a:t>个用于案例研究，他们来自不同地区，教龄不同、教学经历也不同）</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教师填写学习目标，要求越具体越好（</a:t>
            </a:r>
            <a:r>
              <a:rPr lang="zh-CN" altLang="en-US" dirty="0">
                <a:latin typeface="微软雅黑" pitchFamily="34" charset="-122"/>
                <a:ea typeface="微软雅黑" pitchFamily="34" charset="-122"/>
              </a:rPr>
              <a:t>包括学生，教学方法，内容知识，当地的</a:t>
            </a:r>
            <a:r>
              <a:rPr lang="zh-CN" altLang="en-US" dirty="0" smtClean="0">
                <a:latin typeface="微软雅黑" pitchFamily="34" charset="-122"/>
                <a:ea typeface="微软雅黑" pitchFamily="34" charset="-122"/>
              </a:rPr>
              <a:t>学校与</a:t>
            </a:r>
            <a:r>
              <a:rPr lang="zh-CN" altLang="en-US" dirty="0">
                <a:latin typeface="微软雅黑" pitchFamily="34" charset="-122"/>
                <a:ea typeface="微软雅黑" pitchFamily="34" charset="-122"/>
              </a:rPr>
              <a:t>区域要求等</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教师选择学习活动进行学习</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3.</a:t>
            </a:r>
            <a:r>
              <a:rPr lang="zh-CN" altLang="en-US" dirty="0">
                <a:latin typeface="微软雅黑" pitchFamily="34" charset="-122"/>
                <a:ea typeface="微软雅黑" pitchFamily="34" charset="-122"/>
              </a:rPr>
              <a:t>专家：熟悉各州的认证要求以及当地的职业标准，他们通过教师的反思性活动日志，来判断教师是否掌握了新的知识和技能，从而给予徽章</a:t>
            </a:r>
            <a:r>
              <a:rPr lang="zh-CN" altLang="en-US" dirty="0" smtClean="0">
                <a:latin typeface="微软雅黑" pitchFamily="34" charset="-122"/>
                <a:ea typeface="微软雅黑" pitchFamily="34" charset="-122"/>
              </a:rPr>
              <a:t>等级。有偿指导</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4.TLJ</a:t>
            </a:r>
            <a:r>
              <a:rPr lang="zh-CN" altLang="en-US" dirty="0" smtClean="0">
                <a:latin typeface="微软雅黑" pitchFamily="34" charset="-122"/>
                <a:ea typeface="微软雅黑" pitchFamily="34" charset="-122"/>
              </a:rPr>
              <a:t>有两种徽章等级：</a:t>
            </a:r>
            <a:r>
              <a:rPr lang="en-US" altLang="zh-CN" dirty="0" smtClean="0">
                <a:latin typeface="微软雅黑" pitchFamily="34" charset="-122"/>
                <a:ea typeface="微软雅黑" pitchFamily="34" charset="-122"/>
              </a:rPr>
              <a:t>stamps</a:t>
            </a:r>
            <a:r>
              <a:rPr lang="zh-CN" altLang="en-US" dirty="0" smtClean="0">
                <a:latin typeface="微软雅黑" pitchFamily="34" charset="-122"/>
                <a:ea typeface="微软雅黑" pitchFamily="34" charset="-122"/>
              </a:rPr>
              <a:t>（邮票）</a:t>
            </a:r>
            <a:r>
              <a:rPr lang="en-US" altLang="zh-CN" dirty="0" smtClean="0">
                <a:latin typeface="微软雅黑" pitchFamily="34" charset="-122"/>
                <a:ea typeface="微软雅黑" pitchFamily="34" charset="-122"/>
              </a:rPr>
              <a:t> </a:t>
            </a:r>
            <a:r>
              <a:rPr lang="en-US" altLang="zh-CN" dirty="0">
                <a:latin typeface="微软雅黑" pitchFamily="34" charset="-122"/>
                <a:ea typeface="微软雅黑" pitchFamily="34" charset="-122"/>
              </a:rPr>
              <a:t>and </a:t>
            </a:r>
            <a:r>
              <a:rPr lang="en-US" altLang="zh-CN" dirty="0" smtClean="0">
                <a:latin typeface="微软雅黑" pitchFamily="34" charset="-122"/>
                <a:ea typeface="微软雅黑" pitchFamily="34" charset="-122"/>
              </a:rPr>
              <a:t>badges</a:t>
            </a:r>
            <a:r>
              <a:rPr lang="zh-CN" altLang="en-US" dirty="0" smtClean="0">
                <a:latin typeface="微软雅黑" pitchFamily="34" charset="-122"/>
                <a:ea typeface="微软雅黑" pitchFamily="34" charset="-122"/>
              </a:rPr>
              <a:t>（徽章）</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stamps</a:t>
            </a:r>
            <a:r>
              <a:rPr lang="zh-CN" altLang="en-US" dirty="0">
                <a:latin typeface="微软雅黑" pitchFamily="34" charset="-122"/>
                <a:ea typeface="微软雅黑" pitchFamily="34" charset="-122"/>
              </a:rPr>
              <a:t>（邮票</a:t>
            </a:r>
            <a:r>
              <a:rPr lang="zh-CN" altLang="en-US" dirty="0" smtClean="0">
                <a:latin typeface="微软雅黑" pitchFamily="34" charset="-122"/>
                <a:ea typeface="微软雅黑" pitchFamily="34" charset="-122"/>
              </a:rPr>
              <a:t>）：等级较低，要求教师写一个较短的反思性陈述。</a:t>
            </a:r>
            <a:endParaRPr lang="en-US" altLang="zh-CN" dirty="0" smtClean="0">
              <a:latin typeface="微软雅黑" pitchFamily="34" charset="-122"/>
              <a:ea typeface="微软雅黑" pitchFamily="34" charset="-122"/>
            </a:endParaRPr>
          </a:p>
          <a:p>
            <a:pPr>
              <a:lnSpc>
                <a:spcPct val="150000"/>
              </a:lnSpc>
            </a:pPr>
            <a:r>
              <a:rPr lang="en-US" altLang="zh-CN" dirty="0">
                <a:latin typeface="微软雅黑" pitchFamily="34" charset="-122"/>
                <a:ea typeface="微软雅黑" pitchFamily="34" charset="-122"/>
              </a:rPr>
              <a:t>badges</a:t>
            </a:r>
            <a:r>
              <a:rPr lang="zh-CN" altLang="en-US" dirty="0">
                <a:latin typeface="微软雅黑" pitchFamily="34" charset="-122"/>
                <a:ea typeface="微软雅黑" pitchFamily="34" charset="-122"/>
              </a:rPr>
              <a:t>（徽章</a:t>
            </a:r>
            <a:r>
              <a:rPr lang="zh-CN" altLang="en-US" dirty="0" smtClean="0">
                <a:latin typeface="微软雅黑" pitchFamily="34" charset="-122"/>
                <a:ea typeface="微软雅黑" pitchFamily="34" charset="-122"/>
              </a:rPr>
              <a:t>）：较高等级，需要一个关于如何将技术整合到教学工作中的工作计划</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5.</a:t>
            </a:r>
            <a:r>
              <a:rPr lang="zh-CN" altLang="en-US" dirty="0" smtClean="0">
                <a:latin typeface="微软雅黑" pitchFamily="34" charset="-122"/>
                <a:ea typeface="微软雅黑" pitchFamily="34" charset="-122"/>
              </a:rPr>
              <a:t>系统收集的数据包括</a:t>
            </a:r>
            <a:r>
              <a:rPr lang="zh-CN" altLang="en-US" dirty="0" smtClean="0">
                <a:latin typeface="微软雅黑" pitchFamily="34" charset="-122"/>
                <a:ea typeface="微软雅黑" pitchFamily="34" charset="-122"/>
                <a:sym typeface="Wingdings" pitchFamily="2" charset="2"/>
              </a:rPr>
              <a:t>：（</a:t>
            </a:r>
            <a:r>
              <a:rPr lang="en-US" altLang="zh-CN" dirty="0" smtClean="0">
                <a:latin typeface="微软雅黑" pitchFamily="34" charset="-122"/>
                <a:ea typeface="微软雅黑" pitchFamily="34" charset="-122"/>
                <a:sym typeface="Wingdings" pitchFamily="2" charset="2"/>
              </a:rPr>
              <a:t>1</a:t>
            </a:r>
            <a:r>
              <a:rPr lang="zh-CN" altLang="en-US" dirty="0" smtClean="0">
                <a:latin typeface="微软雅黑" pitchFamily="34" charset="-122"/>
                <a:ea typeface="微软雅黑" pitchFamily="34" charset="-122"/>
                <a:sym typeface="Wingdings" pitchFamily="2" charset="2"/>
              </a:rPr>
              <a:t>）每个活动任务的描述（</a:t>
            </a:r>
            <a:r>
              <a:rPr lang="en-US" altLang="zh-CN" dirty="0" smtClean="0">
                <a:latin typeface="微软雅黑" pitchFamily="34" charset="-122"/>
                <a:ea typeface="微软雅黑" pitchFamily="34" charset="-122"/>
                <a:sym typeface="Wingdings" pitchFamily="2" charset="2"/>
              </a:rPr>
              <a:t>2</a:t>
            </a:r>
            <a:r>
              <a:rPr lang="zh-CN" altLang="en-US" dirty="0" smtClean="0">
                <a:latin typeface="微软雅黑" pitchFamily="34" charset="-122"/>
                <a:ea typeface="微软雅黑" pitchFamily="34" charset="-122"/>
                <a:sym typeface="Wingdings" pitchFamily="2" charset="2"/>
              </a:rPr>
              <a:t>）学习掌握得证据（</a:t>
            </a:r>
            <a:r>
              <a:rPr lang="en-US" altLang="zh-CN" dirty="0" smtClean="0">
                <a:latin typeface="微软雅黑" pitchFamily="34" charset="-122"/>
                <a:ea typeface="微软雅黑" pitchFamily="34" charset="-122"/>
                <a:sym typeface="Wingdings" pitchFamily="2" charset="2"/>
              </a:rPr>
              <a:t>3</a:t>
            </a:r>
            <a:r>
              <a:rPr lang="zh-CN" altLang="en-US" dirty="0" smtClean="0">
                <a:latin typeface="微软雅黑" pitchFamily="34" charset="-122"/>
                <a:ea typeface="微软雅黑" pitchFamily="34" charset="-122"/>
                <a:sym typeface="Wingdings" pitchFamily="2" charset="2"/>
              </a:rPr>
              <a:t>）专家的反馈</a:t>
            </a:r>
            <a:endParaRPr lang="en-US" altLang="zh-CN" dirty="0" smtClean="0">
              <a:latin typeface="微软雅黑" pitchFamily="34" charset="-122"/>
              <a:ea typeface="微软雅黑" pitchFamily="34" charset="-122"/>
              <a:sym typeface="Wingdings" pitchFamily="2" charset="2"/>
            </a:endParaRPr>
          </a:p>
          <a:p>
            <a:pPr>
              <a:lnSpc>
                <a:spcPct val="150000"/>
              </a:lnSpc>
            </a:pPr>
            <a:r>
              <a:rPr lang="en-US" altLang="zh-CN" dirty="0" smtClean="0">
                <a:latin typeface="微软雅黑" pitchFamily="34" charset="-122"/>
                <a:ea typeface="微软雅黑" pitchFamily="34" charset="-122"/>
                <a:sym typeface="Wingdings" pitchFamily="2" charset="2"/>
              </a:rPr>
              <a:t>6.</a:t>
            </a:r>
            <a:r>
              <a:rPr lang="zh-CN" altLang="en-US" dirty="0" smtClean="0">
                <a:latin typeface="微软雅黑" pitchFamily="34" charset="-122"/>
                <a:ea typeface="微软雅黑" pitchFamily="34" charset="-122"/>
                <a:sym typeface="Wingdings" pitchFamily="2" charset="2"/>
              </a:rPr>
              <a:t>教师可以应用</a:t>
            </a:r>
            <a:r>
              <a:rPr lang="en-US" altLang="zh-CN" dirty="0" smtClean="0">
                <a:latin typeface="微软雅黑" pitchFamily="34" charset="-122"/>
                <a:ea typeface="微软雅黑" pitchFamily="34" charset="-122"/>
                <a:sym typeface="Wingdings" pitchFamily="2" charset="2"/>
              </a:rPr>
              <a:t>TLJ</a:t>
            </a:r>
            <a:r>
              <a:rPr lang="zh-CN" altLang="en-US" dirty="0" smtClean="0">
                <a:latin typeface="微软雅黑" pitchFamily="34" charset="-122"/>
                <a:ea typeface="微软雅黑" pitchFamily="34" charset="-122"/>
                <a:sym typeface="Wingdings" pitchFamily="2" charset="2"/>
              </a:rPr>
              <a:t>生成一个可导出的评估报告</a:t>
            </a:r>
            <a:endParaRPr lang="en-US" altLang="zh-CN" dirty="0">
              <a:latin typeface="微软雅黑" pitchFamily="34" charset="-122"/>
              <a:ea typeface="微软雅黑" pitchFamily="34" charset="-122"/>
            </a:endParaRPr>
          </a:p>
        </p:txBody>
      </p:sp>
      <p:sp>
        <p:nvSpPr>
          <p:cNvPr id="86" name="文本框 10"/>
          <p:cNvSpPr>
            <a:spLocks noChangeArrowheads="1"/>
          </p:cNvSpPr>
          <p:nvPr/>
        </p:nvSpPr>
        <p:spPr bwMode="auto">
          <a:xfrm>
            <a:off x="3432150" y="579760"/>
            <a:ext cx="4464050"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zh-CN" altLang="en-US" sz="2000" b="1" dirty="0" smtClean="0">
                <a:solidFill>
                  <a:schemeClr val="bg1"/>
                </a:solidFill>
                <a:latin typeface="微软雅黑" pitchFamily="34" charset="-122"/>
                <a:ea typeface="微软雅黑" pitchFamily="34" charset="-122"/>
                <a:sym typeface="微软雅黑" pitchFamily="34" charset="-122"/>
              </a:rPr>
              <a:t>研究过程</a:t>
            </a:r>
            <a:endParaRPr lang="zh-CN" altLang="en-US" sz="2000" b="1" dirty="0">
              <a:solidFill>
                <a:schemeClr val="bg1"/>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408337987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415480" y="1988840"/>
            <a:ext cx="2371241" cy="2371241"/>
            <a:chOff x="1924559" y="1988840"/>
            <a:chExt cx="2371241" cy="2371241"/>
          </a:xfrm>
        </p:grpSpPr>
        <p:sp>
          <p:nvSpPr>
            <p:cNvPr id="16" name="十角星 15"/>
            <p:cNvSpPr/>
            <p:nvPr/>
          </p:nvSpPr>
          <p:spPr>
            <a:xfrm>
              <a:off x="1924559" y="1988840"/>
              <a:ext cx="2371241" cy="2371241"/>
            </a:xfrm>
            <a:prstGeom prst="star10">
              <a:avLst>
                <a:gd name="adj" fmla="val 45147"/>
                <a:gd name="hf" fmla="val 105146"/>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79576" y="2782669"/>
              <a:ext cx="1584176" cy="584775"/>
            </a:xfrm>
            <a:prstGeom prst="rect">
              <a:avLst/>
            </a:prstGeom>
          </p:spPr>
          <p:txBody>
            <a:bodyPr wrap="square">
              <a:spAutoFit/>
            </a:bodyPr>
            <a:lstStyle/>
            <a:p>
              <a:pPr algn="dist"/>
              <a:r>
                <a:rPr lang="zh-CN" altLang="en-US" sz="3200" b="1" dirty="0" smtClean="0">
                  <a:solidFill>
                    <a:schemeClr val="bg1">
                      <a:lumMod val="95000"/>
                    </a:schemeClr>
                  </a:solidFill>
                  <a:latin typeface="微软雅黑" pitchFamily="34" charset="-122"/>
                  <a:ea typeface="微软雅黑" pitchFamily="34" charset="-122"/>
                </a:rPr>
                <a:t>个性</a:t>
              </a:r>
              <a:endParaRPr lang="zh-CN" altLang="en-US" sz="3200" b="1" dirty="0">
                <a:solidFill>
                  <a:schemeClr val="bg1">
                    <a:lumMod val="95000"/>
                  </a:schemeClr>
                </a:solidFill>
                <a:latin typeface="微软雅黑" pitchFamily="34" charset="-122"/>
                <a:ea typeface="微软雅黑" pitchFamily="34" charset="-122"/>
              </a:endParaRPr>
            </a:p>
          </p:txBody>
        </p:sp>
      </p:grpSp>
      <p:grpSp>
        <p:nvGrpSpPr>
          <p:cNvPr id="10" name="组合 9"/>
          <p:cNvGrpSpPr/>
          <p:nvPr/>
        </p:nvGrpSpPr>
        <p:grpSpPr>
          <a:xfrm>
            <a:off x="4876887" y="1988840"/>
            <a:ext cx="2371241" cy="2371241"/>
            <a:chOff x="4876887" y="1988840"/>
            <a:chExt cx="2371241" cy="2371241"/>
          </a:xfrm>
        </p:grpSpPr>
        <p:sp>
          <p:nvSpPr>
            <p:cNvPr id="20" name="十角星 19"/>
            <p:cNvSpPr/>
            <p:nvPr/>
          </p:nvSpPr>
          <p:spPr>
            <a:xfrm>
              <a:off x="4876887" y="1988840"/>
              <a:ext cx="2371241" cy="2371241"/>
            </a:xfrm>
            <a:prstGeom prst="star10">
              <a:avLst>
                <a:gd name="adj" fmla="val 45147"/>
                <a:gd name="hf" fmla="val 10514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339916" y="2844225"/>
              <a:ext cx="1584176" cy="584775"/>
            </a:xfrm>
            <a:prstGeom prst="rect">
              <a:avLst/>
            </a:prstGeom>
          </p:spPr>
          <p:txBody>
            <a:bodyPr wrap="square">
              <a:spAutoFit/>
            </a:bodyPr>
            <a:lstStyle/>
            <a:p>
              <a:pPr algn="dist"/>
              <a:r>
                <a:rPr lang="zh-CN" altLang="en-US" sz="3200" b="1" dirty="0" smtClean="0">
                  <a:solidFill>
                    <a:schemeClr val="bg1">
                      <a:lumMod val="95000"/>
                    </a:schemeClr>
                  </a:solidFill>
                  <a:latin typeface="微软雅黑" pitchFamily="34" charset="-122"/>
                  <a:ea typeface="微软雅黑" pitchFamily="34" charset="-122"/>
                </a:rPr>
                <a:t>培训</a:t>
              </a:r>
              <a:endParaRPr lang="zh-CN" altLang="en-US" sz="3200" b="1" dirty="0">
                <a:solidFill>
                  <a:schemeClr val="bg1">
                    <a:lumMod val="95000"/>
                  </a:schemeClr>
                </a:solidFill>
                <a:latin typeface="微软雅黑" pitchFamily="34" charset="-122"/>
                <a:ea typeface="微软雅黑" pitchFamily="34" charset="-122"/>
              </a:endParaRPr>
            </a:p>
          </p:txBody>
        </p:sp>
      </p:grpSp>
      <p:grpSp>
        <p:nvGrpSpPr>
          <p:cNvPr id="11" name="组合 10"/>
          <p:cNvGrpSpPr/>
          <p:nvPr/>
        </p:nvGrpSpPr>
        <p:grpSpPr>
          <a:xfrm>
            <a:off x="8333271" y="1988840"/>
            <a:ext cx="2371241" cy="2371241"/>
            <a:chOff x="7829215" y="1988840"/>
            <a:chExt cx="2371241" cy="2371241"/>
          </a:xfrm>
        </p:grpSpPr>
        <p:sp>
          <p:nvSpPr>
            <p:cNvPr id="23" name="十角星 22"/>
            <p:cNvSpPr/>
            <p:nvPr/>
          </p:nvSpPr>
          <p:spPr>
            <a:xfrm>
              <a:off x="7829215" y="1988840"/>
              <a:ext cx="2371241" cy="2371241"/>
            </a:xfrm>
            <a:prstGeom prst="star10">
              <a:avLst>
                <a:gd name="adj" fmla="val 45147"/>
                <a:gd name="hf" fmla="val 105146"/>
              </a:avLst>
            </a:prstGeom>
            <a:solidFill>
              <a:srgbClr val="104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222747" y="2639814"/>
              <a:ext cx="1584176" cy="1077218"/>
            </a:xfrm>
            <a:prstGeom prst="rect">
              <a:avLst/>
            </a:prstGeom>
          </p:spPr>
          <p:txBody>
            <a:bodyPr wrap="square">
              <a:spAutoFit/>
            </a:bodyPr>
            <a:lstStyle/>
            <a:p>
              <a:pPr algn="dist"/>
              <a:r>
                <a:rPr lang="zh-CN" altLang="en-US" sz="3200" b="1" dirty="0" smtClean="0">
                  <a:solidFill>
                    <a:schemeClr val="bg1">
                      <a:lumMod val="95000"/>
                    </a:schemeClr>
                  </a:solidFill>
                  <a:latin typeface="微软雅黑" pitchFamily="34" charset="-122"/>
                  <a:ea typeface="微软雅黑" pitchFamily="34" charset="-122"/>
                </a:rPr>
                <a:t>个性化培训</a:t>
              </a:r>
              <a:endParaRPr lang="zh-CN" altLang="en-US" sz="3200" b="1" dirty="0">
                <a:solidFill>
                  <a:schemeClr val="bg1">
                    <a:lumMod val="95000"/>
                  </a:schemeClr>
                </a:solidFill>
                <a:latin typeface="微软雅黑" pitchFamily="34" charset="-122"/>
                <a:ea typeface="微软雅黑" pitchFamily="34" charset="-122"/>
              </a:endParaRPr>
            </a:p>
          </p:txBody>
        </p:sp>
      </p:grpSp>
      <p:sp>
        <p:nvSpPr>
          <p:cNvPr id="33" name="矩形 32"/>
          <p:cNvSpPr/>
          <p:nvPr/>
        </p:nvSpPr>
        <p:spPr>
          <a:xfrm>
            <a:off x="875420" y="404664"/>
            <a:ext cx="2448272"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4" name="文本框 6"/>
          <p:cNvSpPr txBox="1"/>
          <p:nvPr/>
        </p:nvSpPr>
        <p:spPr>
          <a:xfrm>
            <a:off x="929425" y="533872"/>
            <a:ext cx="2394267"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What</a:t>
            </a:r>
            <a:r>
              <a:rPr lang="zh-CN" altLang="en-US" sz="2400" b="1" dirty="0" smtClean="0">
                <a:solidFill>
                  <a:srgbClr val="FFFFFF"/>
                </a:solidFill>
                <a:latin typeface="微软雅黑" pitchFamily="34" charset="-122"/>
                <a:ea typeface="微软雅黑" pitchFamily="34" charset="-122"/>
              </a:rPr>
              <a:t>（是什么）</a:t>
            </a:r>
            <a:endParaRPr lang="zh-CN" altLang="en-US" sz="2400" b="1" dirty="0">
              <a:solidFill>
                <a:srgbClr val="FFFFFF"/>
              </a:solidFill>
              <a:latin typeface="微软雅黑" pitchFamily="34" charset="-122"/>
              <a:ea typeface="微软雅黑" pitchFamily="34" charset="-122"/>
            </a:endParaRPr>
          </a:p>
        </p:txBody>
      </p:sp>
      <p:grpSp>
        <p:nvGrpSpPr>
          <p:cNvPr id="35" name="组合 34"/>
          <p:cNvGrpSpPr/>
          <p:nvPr/>
        </p:nvGrpSpPr>
        <p:grpSpPr>
          <a:xfrm>
            <a:off x="3683732" y="476672"/>
            <a:ext cx="1836204" cy="648072"/>
            <a:chOff x="2999656" y="476672"/>
            <a:chExt cx="1836204" cy="648072"/>
          </a:xfrm>
        </p:grpSpPr>
        <p:sp>
          <p:nvSpPr>
            <p:cNvPr id="36" name="矩形 35"/>
            <p:cNvSpPr/>
            <p:nvPr/>
          </p:nvSpPr>
          <p:spPr>
            <a:xfrm>
              <a:off x="2999656" y="980728"/>
              <a:ext cx="1836204" cy="144016"/>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7" name="文本框 30"/>
            <p:cNvSpPr txBox="1"/>
            <p:nvPr/>
          </p:nvSpPr>
          <p:spPr>
            <a:xfrm>
              <a:off x="3035660" y="476672"/>
              <a:ext cx="1710190" cy="461665"/>
            </a:xfrm>
            <a:prstGeom prst="rect">
              <a:avLst/>
            </a:prstGeom>
            <a:noFill/>
          </p:spPr>
          <p:txBody>
            <a:bodyPr wrap="square" rtlCol="0">
              <a:spAutoFit/>
            </a:bodyPr>
            <a:lstStyle/>
            <a:p>
              <a:pPr algn="dist"/>
              <a:r>
                <a:rPr lang="zh-CN" altLang="en-US" sz="2400" dirty="0" smtClean="0">
                  <a:solidFill>
                    <a:srgbClr val="21A3D0"/>
                  </a:solidFill>
                  <a:latin typeface="方正粗倩简体" panose="03000509000000000000" pitchFamily="65" charset="-122"/>
                  <a:ea typeface="方正粗倩简体" panose="03000509000000000000" pitchFamily="65" charset="-122"/>
                </a:rPr>
                <a:t>个性化培训</a:t>
              </a:r>
              <a:endParaRPr lang="zh-CN" altLang="en-US" sz="2400" dirty="0">
                <a:solidFill>
                  <a:srgbClr val="21A3D0"/>
                </a:solidFill>
                <a:latin typeface="方正粗倩简体" panose="03000509000000000000" pitchFamily="65" charset="-122"/>
                <a:ea typeface="方正粗倩简体" panose="03000509000000000000" pitchFamily="65" charset="-122"/>
              </a:endParaRPr>
            </a:p>
          </p:txBody>
        </p:sp>
      </p:grpSp>
      <p:sp>
        <p:nvSpPr>
          <p:cNvPr id="38" name="矩形 37"/>
          <p:cNvSpPr/>
          <p:nvPr/>
        </p:nvSpPr>
        <p:spPr>
          <a:xfrm>
            <a:off x="5771964" y="980728"/>
            <a:ext cx="1836204"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9" name="文本框 47"/>
          <p:cNvSpPr txBox="1"/>
          <p:nvPr/>
        </p:nvSpPr>
        <p:spPr>
          <a:xfrm>
            <a:off x="5879976" y="476672"/>
            <a:ext cx="1584176" cy="461665"/>
          </a:xfrm>
          <a:prstGeom prst="rect">
            <a:avLst/>
          </a:prstGeom>
          <a:noFill/>
        </p:spPr>
        <p:txBody>
          <a:bodyPr wrap="square" rtlCol="0">
            <a:spAutoFit/>
          </a:bodyPr>
          <a:lstStyle/>
          <a:p>
            <a:pPr algn="dist"/>
            <a:r>
              <a:rPr lang="zh-CN" altLang="en-US" sz="2400" dirty="0" smtClean="0">
                <a:solidFill>
                  <a:schemeClr val="bg1">
                    <a:lumMod val="65000"/>
                  </a:schemeClr>
                </a:solidFill>
                <a:latin typeface="方正粗倩简体" panose="03000509000000000000" pitchFamily="65" charset="-122"/>
                <a:ea typeface="方正粗倩简体" panose="03000509000000000000" pitchFamily="65" charset="-122"/>
              </a:rPr>
              <a:t>教师培训</a:t>
            </a:r>
            <a:endParaRPr lang="zh-CN" altLang="en-US" sz="2400" dirty="0">
              <a:solidFill>
                <a:schemeClr val="bg1">
                  <a:lumMod val="65000"/>
                </a:schemeClr>
              </a:solidFill>
              <a:latin typeface="方正粗倩简体" panose="03000509000000000000" pitchFamily="65" charset="-122"/>
              <a:ea typeface="方正粗倩简体" panose="03000509000000000000" pitchFamily="65" charset="-122"/>
            </a:endParaRPr>
          </a:p>
        </p:txBody>
      </p:sp>
      <p:sp>
        <p:nvSpPr>
          <p:cNvPr id="40" name="矩形 39"/>
          <p:cNvSpPr/>
          <p:nvPr/>
        </p:nvSpPr>
        <p:spPr>
          <a:xfrm>
            <a:off x="7968208" y="1019636"/>
            <a:ext cx="2448272" cy="1051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41" name="文本框 50"/>
          <p:cNvSpPr txBox="1"/>
          <p:nvPr/>
        </p:nvSpPr>
        <p:spPr>
          <a:xfrm>
            <a:off x="7878198" y="476672"/>
            <a:ext cx="2466274" cy="461665"/>
          </a:xfrm>
          <a:prstGeom prst="rect">
            <a:avLst/>
          </a:prstGeom>
          <a:noFill/>
        </p:spPr>
        <p:txBody>
          <a:bodyPr wrap="square" rtlCol="0">
            <a:spAutoFit/>
          </a:bodyPr>
          <a:lstStyle/>
          <a:p>
            <a:pPr algn="dist"/>
            <a:r>
              <a:rPr lang="zh-CN" altLang="en-US" sz="2400" dirty="0" smtClean="0">
                <a:solidFill>
                  <a:schemeClr val="bg1">
                    <a:lumMod val="65000"/>
                  </a:schemeClr>
                </a:solidFill>
                <a:latin typeface="方正粗倩简体" panose="03000509000000000000" pitchFamily="65" charset="-122"/>
                <a:ea typeface="方正粗倩简体" panose="03000509000000000000" pitchFamily="65" charset="-122"/>
              </a:rPr>
              <a:t>个性化教师培训</a:t>
            </a:r>
            <a:endParaRPr lang="zh-CN" altLang="en-US" sz="2400" dirty="0">
              <a:solidFill>
                <a:schemeClr val="bg1">
                  <a:lumMod val="65000"/>
                </a:schemeClr>
              </a:solidFill>
              <a:latin typeface="方正粗倩简体" panose="03000509000000000000" pitchFamily="65" charset="-122"/>
              <a:ea typeface="方正粗倩简体" panose="03000509000000000000" pitchFamily="65" charset="-122"/>
            </a:endParaRPr>
          </a:p>
        </p:txBody>
      </p:sp>
      <p:grpSp>
        <p:nvGrpSpPr>
          <p:cNvPr id="18" name="组合 17"/>
          <p:cNvGrpSpPr/>
          <p:nvPr/>
        </p:nvGrpSpPr>
        <p:grpSpPr>
          <a:xfrm>
            <a:off x="875420" y="5578800"/>
            <a:ext cx="10549172" cy="648072"/>
            <a:chOff x="875420" y="5578800"/>
            <a:chExt cx="10549172" cy="648072"/>
          </a:xfrm>
        </p:grpSpPr>
        <p:sp>
          <p:nvSpPr>
            <p:cNvPr id="42" name="矩形 41"/>
            <p:cNvSpPr/>
            <p:nvPr/>
          </p:nvSpPr>
          <p:spPr>
            <a:xfrm>
              <a:off x="875420" y="5578800"/>
              <a:ext cx="10549172" cy="648072"/>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43" name="文本框 55"/>
            <p:cNvSpPr txBox="1"/>
            <p:nvPr/>
          </p:nvSpPr>
          <p:spPr>
            <a:xfrm>
              <a:off x="5015880" y="5661248"/>
              <a:ext cx="2448272" cy="523220"/>
            </a:xfrm>
            <a:prstGeom prst="rect">
              <a:avLst/>
            </a:prstGeom>
            <a:noFill/>
          </p:spPr>
          <p:txBody>
            <a:bodyPr wrap="square" rtlCol="0">
              <a:spAutoFit/>
            </a:bodyPr>
            <a:lstStyle/>
            <a:p>
              <a:r>
                <a:rPr lang="zh-CN" altLang="en-US" sz="2800" dirty="0" smtClean="0">
                  <a:solidFill>
                    <a:schemeClr val="bg1">
                      <a:lumMod val="95000"/>
                    </a:schemeClr>
                  </a:solidFill>
                  <a:latin typeface="方正粗倩简体" panose="03000509000000000000" pitchFamily="65" charset="-122"/>
                  <a:ea typeface="方正粗倩简体" panose="03000509000000000000" pitchFamily="65" charset="-122"/>
                </a:rPr>
                <a:t>个性化培训</a:t>
              </a:r>
              <a:endParaRPr lang="zh-CN" altLang="en-US" sz="2800" dirty="0">
                <a:solidFill>
                  <a:schemeClr val="bg1">
                    <a:lumMod val="95000"/>
                  </a:schemeClr>
                </a:solidFill>
                <a:latin typeface="方正粗倩简体" panose="03000509000000000000" pitchFamily="65" charset="-122"/>
                <a:ea typeface="方正粗倩简体" panose="03000509000000000000" pitchFamily="65" charset="-122"/>
              </a:endParaRPr>
            </a:p>
          </p:txBody>
        </p:sp>
      </p:grpSp>
      <p:sp>
        <p:nvSpPr>
          <p:cNvPr id="8" name="上箭头 7"/>
          <p:cNvSpPr/>
          <p:nvPr/>
        </p:nvSpPr>
        <p:spPr>
          <a:xfrm rot="-3060000">
            <a:off x="4533175" y="3262798"/>
            <a:ext cx="414046" cy="2641616"/>
          </a:xfrm>
          <a:prstGeom prst="up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44" name="上箭头 43"/>
          <p:cNvSpPr/>
          <p:nvPr/>
        </p:nvSpPr>
        <p:spPr>
          <a:xfrm>
            <a:off x="5825970" y="4437112"/>
            <a:ext cx="414046" cy="920817"/>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45" name="上箭头 44"/>
          <p:cNvSpPr/>
          <p:nvPr/>
        </p:nvSpPr>
        <p:spPr>
          <a:xfrm rot="3180000">
            <a:off x="7204670" y="3275738"/>
            <a:ext cx="414046" cy="2633420"/>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14" name="加号 13"/>
          <p:cNvSpPr/>
          <p:nvPr/>
        </p:nvSpPr>
        <p:spPr>
          <a:xfrm>
            <a:off x="3941412" y="2857435"/>
            <a:ext cx="660422" cy="64197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7411693" y="3075056"/>
            <a:ext cx="772539" cy="35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28058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down)">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4" grpId="0" animBg="1"/>
      <p:bldP spid="45"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7"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Case</a:t>
            </a:r>
            <a:r>
              <a:rPr lang="zh-CN" altLang="en-US" sz="2400" b="1" dirty="0" smtClean="0">
                <a:solidFill>
                  <a:srgbClr val="FFFFFF"/>
                </a:solidFill>
                <a:latin typeface="微软雅黑" pitchFamily="34" charset="-122"/>
                <a:ea typeface="微软雅黑" pitchFamily="34" charset="-122"/>
              </a:rPr>
              <a:t>（</a:t>
            </a:r>
            <a:r>
              <a:rPr lang="zh-CN" altLang="en-US" sz="2400" b="1" dirty="0">
                <a:solidFill>
                  <a:srgbClr val="FFFFFF"/>
                </a:solidFill>
                <a:latin typeface="微软雅黑" pitchFamily="34" charset="-122"/>
                <a:ea typeface="微软雅黑" pitchFamily="34" charset="-122"/>
              </a:rPr>
              <a:t>案例</a:t>
            </a:r>
            <a:r>
              <a:rPr lang="zh-CN" altLang="en-US" sz="2400" b="1" dirty="0" smtClean="0">
                <a:solidFill>
                  <a:srgbClr val="FFFFFF"/>
                </a:solidFill>
                <a:latin typeface="微软雅黑" pitchFamily="34" charset="-122"/>
                <a:ea typeface="微软雅黑" pitchFamily="34" charset="-122"/>
              </a:rPr>
              <a:t>）</a:t>
            </a:r>
            <a:endParaRPr lang="zh-CN" altLang="en-US" sz="2400" b="1" dirty="0">
              <a:solidFill>
                <a:srgbClr val="FFFFFF"/>
              </a:solidFill>
              <a:latin typeface="微软雅黑" pitchFamily="34" charset="-122"/>
              <a:ea typeface="微软雅黑" pitchFamily="34" charset="-122"/>
            </a:endParaRPr>
          </a:p>
        </p:txBody>
      </p:sp>
      <p:sp>
        <p:nvSpPr>
          <p:cNvPr id="86" name="文本框 10"/>
          <p:cNvSpPr>
            <a:spLocks noChangeArrowheads="1"/>
          </p:cNvSpPr>
          <p:nvPr/>
        </p:nvSpPr>
        <p:spPr bwMode="auto">
          <a:xfrm>
            <a:off x="3432150" y="579760"/>
            <a:ext cx="4464050"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zh-CN" altLang="en-US" sz="2000" b="1" dirty="0" smtClean="0">
                <a:solidFill>
                  <a:schemeClr val="bg1"/>
                </a:solidFill>
                <a:latin typeface="微软雅黑" pitchFamily="34" charset="-122"/>
                <a:ea typeface="微软雅黑" pitchFamily="34" charset="-122"/>
                <a:sym typeface="微软雅黑" pitchFamily="34" charset="-122"/>
              </a:rPr>
              <a:t>研究过程</a:t>
            </a:r>
            <a:endParaRPr lang="zh-CN" altLang="en-US" sz="2000" b="1" dirty="0">
              <a:solidFill>
                <a:schemeClr val="bg1"/>
              </a:solidFill>
              <a:latin typeface="微软雅黑" pitchFamily="34" charset="-122"/>
              <a:ea typeface="微软雅黑" pitchFamily="34" charset="-122"/>
              <a:sym typeface="微软雅黑" pitchFamily="34" charset="-122"/>
            </a:endParaRPr>
          </a:p>
        </p:txBody>
      </p:sp>
      <p:grpSp>
        <p:nvGrpSpPr>
          <p:cNvPr id="2" name="组合 1"/>
          <p:cNvGrpSpPr/>
          <p:nvPr/>
        </p:nvGrpSpPr>
        <p:grpSpPr>
          <a:xfrm>
            <a:off x="1127448" y="1268760"/>
            <a:ext cx="10215116" cy="5470867"/>
            <a:chOff x="1127448" y="1268760"/>
            <a:chExt cx="10215116" cy="5470867"/>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48" y="1268760"/>
              <a:ext cx="10215116" cy="472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583451" y="6093296"/>
              <a:ext cx="7800306" cy="646331"/>
            </a:xfrm>
            <a:prstGeom prst="rect">
              <a:avLst/>
            </a:prstGeom>
          </p:spPr>
          <p:txBody>
            <a:bodyPr wrap="square">
              <a:spAutoFit/>
            </a:bodyPr>
            <a:lstStyle/>
            <a:p>
              <a:r>
                <a:rPr lang="en-US" altLang="zh-CN" i="1" dirty="0">
                  <a:latin typeface="微软雅黑" pitchFamily="34" charset="-122"/>
                  <a:ea typeface="微软雅黑" pitchFamily="34" charset="-122"/>
                </a:rPr>
                <a:t>Teacher learning journeys’ purpose statement page offers an interface to set and reflect </a:t>
              </a:r>
              <a:r>
                <a:rPr lang="en-US" altLang="zh-CN" i="1" dirty="0" smtClean="0">
                  <a:latin typeface="微软雅黑" pitchFamily="34" charset="-122"/>
                  <a:ea typeface="微软雅黑" pitchFamily="34" charset="-122"/>
                </a:rPr>
                <a:t>on  professional </a:t>
              </a:r>
              <a:r>
                <a:rPr lang="en-US" altLang="zh-CN" i="1" dirty="0">
                  <a:latin typeface="微软雅黑" pitchFamily="34" charset="-122"/>
                  <a:ea typeface="微软雅黑" pitchFamily="34" charset="-122"/>
                </a:rPr>
                <a:t>development (PD) goals</a:t>
              </a:r>
              <a:endParaRPr lang="zh-CN" altLang="en-US" dirty="0">
                <a:latin typeface="微软雅黑" pitchFamily="34" charset="-122"/>
                <a:ea typeface="微软雅黑" pitchFamily="34" charset="-122"/>
              </a:endParaRPr>
            </a:p>
          </p:txBody>
        </p:sp>
      </p:grpSp>
    </p:spTree>
    <p:extLst>
      <p:ext uri="{BB962C8B-B14F-4D97-AF65-F5344CB8AC3E}">
        <p14:creationId xmlns:p14="http://schemas.microsoft.com/office/powerpoint/2010/main" val="391260261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28"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Case</a:t>
            </a:r>
            <a:r>
              <a:rPr lang="zh-CN" altLang="en-US" sz="2400" b="1" dirty="0" smtClean="0">
                <a:solidFill>
                  <a:srgbClr val="FFFFFF"/>
                </a:solidFill>
                <a:latin typeface="微软雅黑" pitchFamily="34" charset="-122"/>
                <a:ea typeface="微软雅黑" pitchFamily="34" charset="-122"/>
              </a:rPr>
              <a:t>（</a:t>
            </a:r>
            <a:r>
              <a:rPr lang="zh-CN" altLang="en-US" sz="2400" b="1" dirty="0">
                <a:solidFill>
                  <a:srgbClr val="FFFFFF"/>
                </a:solidFill>
                <a:latin typeface="微软雅黑" pitchFamily="34" charset="-122"/>
                <a:ea typeface="微软雅黑" pitchFamily="34" charset="-122"/>
              </a:rPr>
              <a:t>案例</a:t>
            </a:r>
            <a:r>
              <a:rPr lang="zh-CN" altLang="en-US" sz="2400" b="1" dirty="0" smtClean="0">
                <a:solidFill>
                  <a:srgbClr val="FFFFFF"/>
                </a:solidFill>
                <a:latin typeface="微软雅黑" pitchFamily="34" charset="-122"/>
                <a:ea typeface="微软雅黑" pitchFamily="34" charset="-122"/>
              </a:rPr>
              <a:t>）</a:t>
            </a:r>
            <a:endParaRPr lang="zh-CN" altLang="en-US" sz="2400" b="1" dirty="0">
              <a:solidFill>
                <a:srgbClr val="FFFFFF"/>
              </a:solidFill>
              <a:latin typeface="微软雅黑" pitchFamily="34" charset="-122"/>
              <a:ea typeface="微软雅黑" pitchFamily="34" charset="-122"/>
            </a:endParaRPr>
          </a:p>
        </p:txBody>
      </p:sp>
      <p:sp>
        <p:nvSpPr>
          <p:cNvPr id="29" name="文本框 10"/>
          <p:cNvSpPr>
            <a:spLocks noChangeArrowheads="1"/>
          </p:cNvSpPr>
          <p:nvPr/>
        </p:nvSpPr>
        <p:spPr bwMode="auto">
          <a:xfrm>
            <a:off x="3432150" y="579760"/>
            <a:ext cx="4464050"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zh-CN" altLang="en-US" sz="2000" b="1" dirty="0" smtClean="0">
                <a:solidFill>
                  <a:schemeClr val="bg1"/>
                </a:solidFill>
                <a:latin typeface="微软雅黑" pitchFamily="34" charset="-122"/>
                <a:ea typeface="微软雅黑" pitchFamily="34" charset="-122"/>
                <a:sym typeface="微软雅黑" pitchFamily="34" charset="-122"/>
              </a:rPr>
              <a:t>研究过程</a:t>
            </a:r>
            <a:endParaRPr lang="zh-CN" altLang="en-US" sz="2000" b="1" dirty="0">
              <a:solidFill>
                <a:schemeClr val="bg1"/>
              </a:solidFill>
              <a:latin typeface="微软雅黑" pitchFamily="34" charset="-122"/>
              <a:ea typeface="微软雅黑" pitchFamily="34" charset="-122"/>
              <a:sym typeface="微软雅黑" pitchFamily="34" charset="-122"/>
            </a:endParaRPr>
          </a:p>
        </p:txBody>
      </p:sp>
      <p:sp>
        <p:nvSpPr>
          <p:cNvPr id="3" name="TextBox 2"/>
          <p:cNvSpPr txBox="1"/>
          <p:nvPr/>
        </p:nvSpPr>
        <p:spPr>
          <a:xfrm>
            <a:off x="1487487" y="1916832"/>
            <a:ext cx="7822911" cy="4247317"/>
          </a:xfrm>
          <a:prstGeom prst="rect">
            <a:avLst/>
          </a:prstGeom>
          <a:noFill/>
        </p:spPr>
        <p:txBody>
          <a:bodyPr wrap="none" rtlCol="0">
            <a:spAutoFit/>
          </a:bodyPr>
          <a:lstStyle/>
          <a:p>
            <a:pPr>
              <a:lnSpc>
                <a:spcPct val="150000"/>
              </a:lnSpc>
            </a:pPr>
            <a:r>
              <a:rPr lang="zh-CN" altLang="en-US" b="1" dirty="0">
                <a:latin typeface="微软雅黑" pitchFamily="34" charset="-122"/>
                <a:ea typeface="微软雅黑" pitchFamily="34" charset="-122"/>
              </a:rPr>
              <a:t>研究</a:t>
            </a:r>
            <a:r>
              <a:rPr lang="zh-CN" altLang="en-US" b="1" dirty="0" smtClean="0">
                <a:latin typeface="微软雅黑" pitchFamily="34" charset="-122"/>
                <a:ea typeface="微软雅黑" pitchFamily="34" charset="-122"/>
              </a:rPr>
              <a:t>方法：</a:t>
            </a:r>
            <a:r>
              <a:rPr lang="zh-CN" altLang="en-US" dirty="0" smtClean="0">
                <a:latin typeface="微软雅黑" pitchFamily="34" charset="-122"/>
                <a:ea typeface="微软雅黑" pitchFamily="34" charset="-122"/>
              </a:rPr>
              <a:t>质性研究为主</a:t>
            </a:r>
            <a:endParaRPr lang="en-US" altLang="zh-CN" dirty="0" smtClean="0">
              <a:latin typeface="微软雅黑" pitchFamily="34" charset="-122"/>
              <a:ea typeface="微软雅黑" pitchFamily="34" charset="-122"/>
            </a:endParaRPr>
          </a:p>
          <a:p>
            <a:pPr>
              <a:lnSpc>
                <a:spcPct val="150000"/>
              </a:lnSpc>
            </a:pPr>
            <a:r>
              <a:rPr lang="zh-CN" altLang="en-US" b="1" dirty="0" smtClean="0">
                <a:latin typeface="微软雅黑" pitchFamily="34" charset="-122"/>
                <a:ea typeface="微软雅黑" pitchFamily="34" charset="-122"/>
                <a:sym typeface="Wingdings" pitchFamily="2" charset="2"/>
              </a:rPr>
              <a:t>数据收集</a:t>
            </a:r>
            <a:endParaRPr lang="en-US" altLang="zh-CN" b="1" dirty="0" smtClean="0">
              <a:latin typeface="微软雅黑" pitchFamily="34" charset="-122"/>
              <a:ea typeface="微软雅黑" pitchFamily="34" charset="-122"/>
              <a:sym typeface="Wingdings" pitchFamily="2" charset="2"/>
            </a:endParaRPr>
          </a:p>
          <a:p>
            <a:pPr>
              <a:lnSpc>
                <a:spcPct val="150000"/>
              </a:lnSpc>
            </a:pPr>
            <a:r>
              <a:rPr lang="zh-CN" altLang="en-US" dirty="0" smtClean="0">
                <a:latin typeface="微软雅黑" pitchFamily="34" charset="-122"/>
                <a:ea typeface="微软雅黑" pitchFamily="34" charset="-122"/>
                <a:sym typeface="Wingdings" pitchFamily="2" charset="2"/>
              </a:rPr>
              <a:t>（</a:t>
            </a:r>
            <a:r>
              <a:rPr lang="en-US" altLang="zh-CN" dirty="0" smtClean="0">
                <a:latin typeface="微软雅黑" pitchFamily="34" charset="-122"/>
                <a:ea typeface="微软雅黑" pitchFamily="34" charset="-122"/>
                <a:sym typeface="Wingdings" pitchFamily="2" charset="2"/>
              </a:rPr>
              <a:t>1</a:t>
            </a:r>
            <a:r>
              <a:rPr lang="zh-CN" altLang="en-US" dirty="0" smtClean="0">
                <a:latin typeface="微软雅黑" pitchFamily="34" charset="-122"/>
                <a:ea typeface="微软雅黑" pitchFamily="34" charset="-122"/>
                <a:sym typeface="Wingdings" pitchFamily="2" charset="2"/>
              </a:rPr>
              <a:t>）</a:t>
            </a:r>
            <a:r>
              <a:rPr lang="en-US" altLang="zh-CN" dirty="0" smtClean="0">
                <a:latin typeface="微软雅黑" pitchFamily="34" charset="-122"/>
                <a:ea typeface="微软雅黑" pitchFamily="34" charset="-122"/>
                <a:sym typeface="Wingdings" pitchFamily="2" charset="2"/>
              </a:rPr>
              <a:t>36</a:t>
            </a:r>
            <a:r>
              <a:rPr lang="zh-CN" altLang="en-US" dirty="0" smtClean="0">
                <a:latin typeface="微软雅黑" pitchFamily="34" charset="-122"/>
                <a:ea typeface="微软雅黑" pitchFamily="34" charset="-122"/>
                <a:sym typeface="Wingdings" pitchFamily="2" charset="2"/>
              </a:rPr>
              <a:t>为教师完成活动获得的</a:t>
            </a:r>
            <a:r>
              <a:rPr lang="en-US" altLang="zh-CN" dirty="0">
                <a:latin typeface="微软雅黑" pitchFamily="34" charset="-122"/>
                <a:ea typeface="微软雅黑" pitchFamily="34" charset="-122"/>
              </a:rPr>
              <a:t>stamps</a:t>
            </a:r>
            <a:r>
              <a:rPr lang="zh-CN" altLang="en-US" dirty="0">
                <a:latin typeface="微软雅黑" pitchFamily="34" charset="-122"/>
                <a:ea typeface="微软雅黑" pitchFamily="34" charset="-122"/>
              </a:rPr>
              <a:t>（邮票）</a:t>
            </a:r>
            <a:r>
              <a:rPr lang="en-US" altLang="zh-CN" dirty="0">
                <a:latin typeface="微软雅黑" pitchFamily="34" charset="-122"/>
                <a:ea typeface="微软雅黑" pitchFamily="34" charset="-122"/>
              </a:rPr>
              <a:t> and badges</a:t>
            </a:r>
            <a:r>
              <a:rPr lang="zh-CN" altLang="en-US" dirty="0">
                <a:latin typeface="微软雅黑" pitchFamily="34" charset="-122"/>
                <a:ea typeface="微软雅黑" pitchFamily="34" charset="-122"/>
              </a:rPr>
              <a:t>（徽章</a:t>
            </a:r>
            <a:r>
              <a:rPr lang="zh-CN" altLang="en-US" dirty="0" smtClean="0">
                <a:latin typeface="微软雅黑" pitchFamily="34" charset="-122"/>
                <a:ea typeface="微软雅黑" pitchFamily="34" charset="-122"/>
              </a:rPr>
              <a:t>）记录</a:t>
            </a:r>
            <a:endParaRPr lang="en-US" altLang="zh-CN" dirty="0" smtClean="0">
              <a:latin typeface="微软雅黑" pitchFamily="34" charset="-122"/>
              <a:ea typeface="微软雅黑" pitchFamily="34" charset="-122"/>
            </a:endParaRPr>
          </a:p>
          <a:p>
            <a:pPr>
              <a:lnSpc>
                <a:spcPct val="150000"/>
              </a:lnSpc>
            </a:pP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8</a:t>
            </a:r>
            <a:r>
              <a:rPr lang="zh-CN" altLang="en-US" dirty="0" smtClean="0">
                <a:latin typeface="微软雅黑" pitchFamily="34" charset="-122"/>
                <a:ea typeface="微软雅黑" pitchFamily="34" charset="-122"/>
              </a:rPr>
              <a:t>个教师的活动日志，共</a:t>
            </a:r>
            <a:r>
              <a:rPr lang="en-US" altLang="zh-CN" dirty="0" smtClean="0">
                <a:latin typeface="微软雅黑" pitchFamily="34" charset="-122"/>
                <a:ea typeface="微软雅黑" pitchFamily="34" charset="-122"/>
              </a:rPr>
              <a:t>61</a:t>
            </a:r>
            <a:r>
              <a:rPr lang="zh-CN" altLang="en-US" dirty="0" smtClean="0">
                <a:latin typeface="微软雅黑" pitchFamily="34" charset="-122"/>
                <a:ea typeface="微软雅黑" pitchFamily="34" charset="-122"/>
              </a:rPr>
              <a:t>个</a:t>
            </a:r>
            <a:endParaRPr lang="en-US" altLang="zh-CN" dirty="0" smtClean="0">
              <a:latin typeface="微软雅黑" pitchFamily="34" charset="-122"/>
              <a:ea typeface="微软雅黑" pitchFamily="34" charset="-122"/>
            </a:endParaRPr>
          </a:p>
          <a:p>
            <a:pPr>
              <a:lnSpc>
                <a:spcPct val="150000"/>
              </a:lnSpc>
            </a:pP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8</a:t>
            </a:r>
            <a:r>
              <a:rPr lang="zh-CN" altLang="en-US" dirty="0" smtClean="0">
                <a:latin typeface="微软雅黑" pitchFamily="34" charset="-122"/>
                <a:ea typeface="微软雅黑" pitchFamily="34" charset="-122"/>
              </a:rPr>
              <a:t>个教师的目标陈述</a:t>
            </a:r>
            <a:endParaRPr lang="en-US" altLang="zh-CN" dirty="0" smtClean="0">
              <a:latin typeface="微软雅黑" pitchFamily="34" charset="-122"/>
              <a:ea typeface="微软雅黑" pitchFamily="34" charset="-122"/>
            </a:endParaRPr>
          </a:p>
          <a:p>
            <a:pPr>
              <a:lnSpc>
                <a:spcPct val="150000"/>
              </a:lnSpc>
            </a:pP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4</a:t>
            </a:r>
            <a:r>
              <a:rPr lang="zh-CN" altLang="en-US" dirty="0" smtClean="0">
                <a:latin typeface="微软雅黑" pitchFamily="34" charset="-122"/>
                <a:ea typeface="微软雅黑" pitchFamily="34" charset="-122"/>
              </a:rPr>
              <a:t>）对</a:t>
            </a:r>
            <a:r>
              <a:rPr lang="en-US" altLang="zh-CN" dirty="0" smtClean="0">
                <a:latin typeface="微软雅黑" pitchFamily="34" charset="-122"/>
                <a:ea typeface="微软雅黑" pitchFamily="34" charset="-122"/>
              </a:rPr>
              <a:t>8</a:t>
            </a:r>
            <a:r>
              <a:rPr lang="zh-CN" altLang="en-US" dirty="0" smtClean="0">
                <a:latin typeface="微软雅黑" pitchFamily="34" charset="-122"/>
                <a:ea typeface="微软雅黑" pitchFamily="34" charset="-122"/>
              </a:rPr>
              <a:t>个教师的前后侧访谈记录（电话或在线聊天的形式）</a:t>
            </a:r>
            <a:endParaRPr lang="en-US" altLang="zh-CN" dirty="0" smtClean="0">
              <a:latin typeface="微软雅黑" pitchFamily="34" charset="-122"/>
              <a:ea typeface="微软雅黑" pitchFamily="34" charset="-122"/>
            </a:endParaRPr>
          </a:p>
          <a:p>
            <a:pPr>
              <a:lnSpc>
                <a:spcPct val="150000"/>
              </a:lnSpc>
            </a:pPr>
            <a:r>
              <a:rPr lang="zh-CN" altLang="en-US" b="1" dirty="0">
                <a:latin typeface="微软雅黑" pitchFamily="34" charset="-122"/>
                <a:ea typeface="微软雅黑" pitchFamily="34" charset="-122"/>
              </a:rPr>
              <a:t>时间：</a:t>
            </a:r>
            <a:r>
              <a:rPr lang="en-US" altLang="zh-CN" dirty="0">
                <a:latin typeface="微软雅黑" pitchFamily="34" charset="-122"/>
                <a:ea typeface="微软雅黑" pitchFamily="34" charset="-122"/>
              </a:rPr>
              <a:t>2012.6——2012.8</a:t>
            </a:r>
          </a:p>
          <a:p>
            <a:pPr>
              <a:lnSpc>
                <a:spcPct val="150000"/>
              </a:lnSpc>
            </a:pPr>
            <a:endParaRPr lang="en-US" altLang="zh-CN" dirty="0" smtClean="0">
              <a:latin typeface="微软雅黑" pitchFamily="34" charset="-122"/>
              <a:ea typeface="微软雅黑" pitchFamily="34" charset="-122"/>
            </a:endParaRPr>
          </a:p>
          <a:p>
            <a:pPr>
              <a:lnSpc>
                <a:spcPct val="150000"/>
              </a:lnSpc>
            </a:pPr>
            <a:endParaRPr lang="en-US" altLang="zh-CN" dirty="0">
              <a:latin typeface="微软雅黑" pitchFamily="34" charset="-122"/>
              <a:ea typeface="微软雅黑" pitchFamily="34" charset="-122"/>
            </a:endParaRPr>
          </a:p>
          <a:p>
            <a:pPr>
              <a:lnSpc>
                <a:spcPct val="150000"/>
              </a:lnSpc>
            </a:pP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367293296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28"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Case</a:t>
            </a:r>
            <a:r>
              <a:rPr lang="zh-CN" altLang="en-US" sz="2400" b="1" dirty="0" smtClean="0">
                <a:solidFill>
                  <a:srgbClr val="FFFFFF"/>
                </a:solidFill>
                <a:latin typeface="微软雅黑" pitchFamily="34" charset="-122"/>
                <a:ea typeface="微软雅黑" pitchFamily="34" charset="-122"/>
              </a:rPr>
              <a:t>（</a:t>
            </a:r>
            <a:r>
              <a:rPr lang="zh-CN" altLang="en-US" sz="2400" b="1" dirty="0">
                <a:solidFill>
                  <a:srgbClr val="FFFFFF"/>
                </a:solidFill>
                <a:latin typeface="微软雅黑" pitchFamily="34" charset="-122"/>
                <a:ea typeface="微软雅黑" pitchFamily="34" charset="-122"/>
              </a:rPr>
              <a:t>案例</a:t>
            </a:r>
            <a:r>
              <a:rPr lang="zh-CN" altLang="en-US" sz="2400" b="1" dirty="0" smtClean="0">
                <a:solidFill>
                  <a:srgbClr val="FFFFFF"/>
                </a:solidFill>
                <a:latin typeface="微软雅黑" pitchFamily="34" charset="-122"/>
                <a:ea typeface="微软雅黑" pitchFamily="34" charset="-122"/>
              </a:rPr>
              <a:t>）</a:t>
            </a:r>
            <a:endParaRPr lang="zh-CN" altLang="en-US" sz="2400" b="1" dirty="0">
              <a:solidFill>
                <a:srgbClr val="FFFFFF"/>
              </a:solidFill>
              <a:latin typeface="微软雅黑" pitchFamily="34" charset="-122"/>
              <a:ea typeface="微软雅黑" pitchFamily="34" charset="-122"/>
            </a:endParaRPr>
          </a:p>
        </p:txBody>
      </p:sp>
      <p:sp>
        <p:nvSpPr>
          <p:cNvPr id="29" name="文本框 10"/>
          <p:cNvSpPr>
            <a:spLocks noChangeArrowheads="1"/>
          </p:cNvSpPr>
          <p:nvPr/>
        </p:nvSpPr>
        <p:spPr bwMode="auto">
          <a:xfrm>
            <a:off x="3432150" y="579760"/>
            <a:ext cx="4464050"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zh-CN" altLang="en-US" sz="2000" b="1" dirty="0" smtClean="0">
                <a:solidFill>
                  <a:schemeClr val="bg1"/>
                </a:solidFill>
                <a:latin typeface="微软雅黑" pitchFamily="34" charset="-122"/>
                <a:ea typeface="微软雅黑" pitchFamily="34" charset="-122"/>
                <a:sym typeface="微软雅黑" pitchFamily="34" charset="-122"/>
              </a:rPr>
              <a:t>研究过程</a:t>
            </a:r>
            <a:r>
              <a:rPr lang="en-US" altLang="zh-CN" sz="2000" b="1" dirty="0" smtClean="0">
                <a:solidFill>
                  <a:schemeClr val="bg1"/>
                </a:solidFill>
                <a:latin typeface="微软雅黑" pitchFamily="34" charset="-122"/>
                <a:ea typeface="微软雅黑" pitchFamily="34" charset="-122"/>
                <a:sym typeface="微软雅黑" pitchFamily="34" charset="-122"/>
              </a:rPr>
              <a:t>——</a:t>
            </a:r>
            <a:r>
              <a:rPr lang="zh-CN" altLang="en-US" sz="2000" b="1" dirty="0" smtClean="0">
                <a:solidFill>
                  <a:schemeClr val="bg1"/>
                </a:solidFill>
                <a:latin typeface="微软雅黑" pitchFamily="34" charset="-122"/>
                <a:ea typeface="微软雅黑" pitchFamily="34" charset="-122"/>
                <a:sym typeface="微软雅黑" pitchFamily="34" charset="-122"/>
              </a:rPr>
              <a:t>数据分析</a:t>
            </a:r>
            <a:endParaRPr lang="zh-CN" altLang="en-US" sz="2000" b="1" dirty="0">
              <a:solidFill>
                <a:schemeClr val="bg1"/>
              </a:solidFill>
              <a:latin typeface="微软雅黑" pitchFamily="34" charset="-122"/>
              <a:ea typeface="微软雅黑" pitchFamily="34" charset="-122"/>
              <a:sym typeface="微软雅黑" pitchFamily="34" charset="-12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185" y="1700979"/>
            <a:ext cx="6945143" cy="511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711624" y="1340412"/>
            <a:ext cx="5989140" cy="369332"/>
          </a:xfrm>
          <a:prstGeom prst="rect">
            <a:avLst/>
          </a:prstGeom>
        </p:spPr>
        <p:txBody>
          <a:bodyPr wrap="none">
            <a:spAutoFit/>
          </a:bodyPr>
          <a:lstStyle/>
          <a:p>
            <a:r>
              <a:rPr lang="en-US" altLang="zh-CN" i="1" dirty="0">
                <a:latin typeface="微软雅黑" pitchFamily="34" charset="-122"/>
                <a:ea typeface="微软雅黑" pitchFamily="34" charset="-122"/>
              </a:rPr>
              <a:t>Thematic codes and </a:t>
            </a:r>
            <a:r>
              <a:rPr lang="en-US" altLang="zh-CN" i="1" dirty="0" err="1">
                <a:latin typeface="微软雅黑" pitchFamily="34" charset="-122"/>
                <a:ea typeface="微软雅黑" pitchFamily="34" charset="-122"/>
              </a:rPr>
              <a:t>subcodes</a:t>
            </a:r>
            <a:r>
              <a:rPr lang="en-US" altLang="zh-CN" i="1" dirty="0">
                <a:latin typeface="微软雅黑" pitchFamily="34" charset="-122"/>
                <a:ea typeface="微软雅黑" pitchFamily="34" charset="-122"/>
              </a:rPr>
              <a:t> used for data analysis</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163761294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1+#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28"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Case</a:t>
            </a:r>
            <a:r>
              <a:rPr lang="zh-CN" altLang="en-US" sz="2400" b="1" dirty="0" smtClean="0">
                <a:solidFill>
                  <a:srgbClr val="FFFFFF"/>
                </a:solidFill>
                <a:latin typeface="微软雅黑" pitchFamily="34" charset="-122"/>
                <a:ea typeface="微软雅黑" pitchFamily="34" charset="-122"/>
              </a:rPr>
              <a:t>（</a:t>
            </a:r>
            <a:r>
              <a:rPr lang="zh-CN" altLang="en-US" sz="2400" b="1" dirty="0">
                <a:solidFill>
                  <a:srgbClr val="FFFFFF"/>
                </a:solidFill>
                <a:latin typeface="微软雅黑" pitchFamily="34" charset="-122"/>
                <a:ea typeface="微软雅黑" pitchFamily="34" charset="-122"/>
              </a:rPr>
              <a:t>案例</a:t>
            </a:r>
            <a:r>
              <a:rPr lang="zh-CN" altLang="en-US" sz="2400" b="1" dirty="0" smtClean="0">
                <a:solidFill>
                  <a:srgbClr val="FFFFFF"/>
                </a:solidFill>
                <a:latin typeface="微软雅黑" pitchFamily="34" charset="-122"/>
                <a:ea typeface="微软雅黑" pitchFamily="34" charset="-122"/>
              </a:rPr>
              <a:t>）</a:t>
            </a:r>
            <a:endParaRPr lang="zh-CN" altLang="en-US" sz="2400" b="1" dirty="0">
              <a:solidFill>
                <a:srgbClr val="FFFFFF"/>
              </a:solidFill>
              <a:latin typeface="微软雅黑" pitchFamily="34" charset="-122"/>
              <a:ea typeface="微软雅黑" pitchFamily="34" charset="-122"/>
            </a:endParaRPr>
          </a:p>
        </p:txBody>
      </p:sp>
      <p:sp>
        <p:nvSpPr>
          <p:cNvPr id="29" name="文本框 10"/>
          <p:cNvSpPr>
            <a:spLocks noChangeArrowheads="1"/>
          </p:cNvSpPr>
          <p:nvPr/>
        </p:nvSpPr>
        <p:spPr bwMode="auto">
          <a:xfrm>
            <a:off x="3432150" y="579760"/>
            <a:ext cx="4464050"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zh-CN" altLang="en-US" sz="2000" b="1" dirty="0" smtClean="0">
                <a:solidFill>
                  <a:schemeClr val="bg1"/>
                </a:solidFill>
                <a:latin typeface="微软雅黑" pitchFamily="34" charset="-122"/>
                <a:ea typeface="微软雅黑" pitchFamily="34" charset="-122"/>
                <a:sym typeface="微软雅黑" pitchFamily="34" charset="-122"/>
              </a:rPr>
              <a:t>研究结果</a:t>
            </a:r>
            <a:endParaRPr lang="zh-CN" altLang="en-US" sz="2000" b="1" dirty="0">
              <a:solidFill>
                <a:schemeClr val="bg1"/>
              </a:solidFill>
              <a:latin typeface="微软雅黑" pitchFamily="34" charset="-122"/>
              <a:ea typeface="微软雅黑" pitchFamily="34" charset="-122"/>
              <a:sym typeface="微软雅黑" pitchFamily="34" charset="-122"/>
            </a:endParaRPr>
          </a:p>
        </p:txBody>
      </p:sp>
      <p:sp>
        <p:nvSpPr>
          <p:cNvPr id="3" name="TextBox 2"/>
          <p:cNvSpPr txBox="1"/>
          <p:nvPr/>
        </p:nvSpPr>
        <p:spPr>
          <a:xfrm>
            <a:off x="934333" y="1772816"/>
            <a:ext cx="7249899" cy="3277820"/>
          </a:xfrm>
          <a:prstGeom prst="rect">
            <a:avLst/>
          </a:prstGeom>
          <a:noFill/>
        </p:spPr>
        <p:txBody>
          <a:bodyPr wrap="square" rtlCol="0">
            <a:spAutoFit/>
          </a:bodyPr>
          <a:lstStyle/>
          <a:p>
            <a:pPr marL="285750" indent="-285750">
              <a:lnSpc>
                <a:spcPct val="150000"/>
              </a:lnSpc>
              <a:buFont typeface="Wingdings" pitchFamily="2" charset="2"/>
              <a:buChar char="Ø"/>
            </a:pPr>
            <a:r>
              <a:rPr lang="zh-CN" altLang="en-US" sz="2400" dirty="0" smtClean="0">
                <a:latin typeface="微软雅黑" pitchFamily="34" charset="-122"/>
                <a:ea typeface="微软雅黑" pitchFamily="34" charset="-122"/>
              </a:rPr>
              <a:t>通过</a:t>
            </a:r>
            <a:r>
              <a:rPr lang="zh-CN" altLang="en-US" sz="2400" dirty="0">
                <a:latin typeface="微软雅黑" pitchFamily="34" charset="-122"/>
                <a:ea typeface="微软雅黑" pitchFamily="34" charset="-122"/>
              </a:rPr>
              <a:t>数字徽章系统， </a:t>
            </a:r>
            <a:r>
              <a:rPr lang="en-US" altLang="zh-CN" sz="2400" dirty="0" smtClean="0">
                <a:solidFill>
                  <a:srgbClr val="FF0000"/>
                </a:solidFill>
                <a:latin typeface="微软雅黑" pitchFamily="34" charset="-122"/>
                <a:ea typeface="微软雅黑" pitchFamily="34" charset="-122"/>
              </a:rPr>
              <a:t>36</a:t>
            </a:r>
            <a:r>
              <a:rPr lang="zh-CN" altLang="en-US" sz="2400" dirty="0" smtClean="0">
                <a:solidFill>
                  <a:srgbClr val="FF0000"/>
                </a:solidFill>
                <a:latin typeface="微软雅黑" pitchFamily="34" charset="-122"/>
                <a:ea typeface="微软雅黑" pitchFamily="34" charset="-122"/>
              </a:rPr>
              <a:t>位教师</a:t>
            </a:r>
            <a:r>
              <a:rPr lang="zh-CN" altLang="en-US" sz="2400" dirty="0" smtClean="0">
                <a:latin typeface="微软雅黑" pitchFamily="34" charset="-122"/>
                <a:ea typeface="微软雅黑" pitchFamily="34" charset="-122"/>
              </a:rPr>
              <a:t>如何</a:t>
            </a:r>
            <a:r>
              <a:rPr lang="zh-CN" altLang="en-US" sz="2400" dirty="0">
                <a:latin typeface="微软雅黑" pitchFamily="34" charset="-122"/>
                <a:ea typeface="微软雅黑" pitchFamily="34" charset="-122"/>
              </a:rPr>
              <a:t>作出</a:t>
            </a:r>
            <a:r>
              <a:rPr lang="zh-CN" altLang="en-US" sz="2400" dirty="0" smtClean="0">
                <a:latin typeface="微软雅黑" pitchFamily="34" charset="-122"/>
                <a:ea typeface="微软雅黑" pitchFamily="34" charset="-122"/>
              </a:rPr>
              <a:t>决定和</a:t>
            </a:r>
            <a:r>
              <a:rPr lang="zh-CN" altLang="en-US" sz="2400" dirty="0">
                <a:latin typeface="微软雅黑" pitchFamily="34" charset="-122"/>
                <a:ea typeface="微软雅黑" pitchFamily="34" charset="-122"/>
              </a:rPr>
              <a:t>定制他们的</a:t>
            </a:r>
            <a:r>
              <a:rPr lang="zh-CN" altLang="en-US" sz="2400" dirty="0" smtClean="0">
                <a:latin typeface="微软雅黑" pitchFamily="34" charset="-122"/>
                <a:ea typeface="微软雅黑" pitchFamily="34" charset="-122"/>
              </a:rPr>
              <a:t>评价和内容以达到专业发展目标。</a:t>
            </a:r>
            <a:endParaRPr lang="en-US" altLang="zh-CN" sz="2400" dirty="0" smtClean="0">
              <a:latin typeface="微软雅黑" pitchFamily="34" charset="-122"/>
              <a:ea typeface="微软雅黑" pitchFamily="34" charset="-122"/>
            </a:endParaRPr>
          </a:p>
          <a:p>
            <a:pPr marL="285750" indent="-285750">
              <a:lnSpc>
                <a:spcPct val="150000"/>
              </a:lnSpc>
              <a:buFont typeface="Wingdings" pitchFamily="2" charset="2"/>
              <a:buChar char="Ø"/>
            </a:pPr>
            <a:r>
              <a:rPr lang="zh-CN" altLang="en-US" sz="2400" dirty="0" smtClean="0">
                <a:latin typeface="微软雅黑" pitchFamily="34" charset="-122"/>
                <a:ea typeface="微软雅黑" pitchFamily="34" charset="-122"/>
              </a:rPr>
              <a:t>描述了</a:t>
            </a:r>
            <a:r>
              <a:rPr lang="en-US" altLang="zh-CN" sz="2400" dirty="0" smtClean="0">
                <a:solidFill>
                  <a:srgbClr val="FF0000"/>
                </a:solidFill>
                <a:latin typeface="微软雅黑" pitchFamily="34" charset="-122"/>
                <a:ea typeface="微软雅黑" pitchFamily="34" charset="-122"/>
              </a:rPr>
              <a:t>8</a:t>
            </a:r>
            <a:r>
              <a:rPr lang="zh-CN" altLang="en-US" sz="2400" dirty="0" smtClean="0">
                <a:solidFill>
                  <a:srgbClr val="FF0000"/>
                </a:solidFill>
                <a:latin typeface="微软雅黑" pitchFamily="34" charset="-122"/>
                <a:ea typeface="微软雅黑" pitchFamily="34" charset="-122"/>
              </a:rPr>
              <a:t>个教师</a:t>
            </a:r>
            <a:r>
              <a:rPr lang="zh-CN" altLang="en-US" sz="2400" dirty="0" smtClean="0">
                <a:latin typeface="微软雅黑" pitchFamily="34" charset="-122"/>
                <a:ea typeface="微软雅黑" pitchFamily="34" charset="-122"/>
              </a:rPr>
              <a:t>如何制定职业发展计划以支持他们在特定工作场所的职业发展</a:t>
            </a:r>
            <a:endParaRPr lang="en-US" altLang="zh-CN" sz="2400" dirty="0" smtClean="0">
              <a:latin typeface="微软雅黑" pitchFamily="34" charset="-122"/>
              <a:ea typeface="微软雅黑" pitchFamily="34" charset="-122"/>
            </a:endParaRPr>
          </a:p>
          <a:p>
            <a:pPr marL="285750" indent="-285750">
              <a:lnSpc>
                <a:spcPct val="150000"/>
              </a:lnSpc>
              <a:buFont typeface="Wingdings" pitchFamily="2" charset="2"/>
              <a:buChar char="Ø"/>
            </a:pPr>
            <a:r>
              <a:rPr lang="en-US" altLang="zh-CN" sz="2400" dirty="0" smtClean="0">
                <a:latin typeface="微软雅黑" pitchFamily="34" charset="-122"/>
                <a:ea typeface="微软雅黑" pitchFamily="34" charset="-122"/>
              </a:rPr>
              <a:t>8</a:t>
            </a:r>
            <a:r>
              <a:rPr lang="zh-CN" altLang="en-US" sz="2400" dirty="0" smtClean="0">
                <a:latin typeface="微软雅黑" pitchFamily="34" charset="-122"/>
                <a:ea typeface="微软雅黑" pitchFamily="34" charset="-122"/>
              </a:rPr>
              <a:t>个教师案例中</a:t>
            </a:r>
            <a:r>
              <a:rPr lang="zh-CN" altLang="en-US" sz="2400" dirty="0" smtClean="0">
                <a:solidFill>
                  <a:srgbClr val="FF0000"/>
                </a:solidFill>
                <a:latin typeface="微软雅黑" pitchFamily="34" charset="-122"/>
                <a:ea typeface="微软雅黑" pitchFamily="34" charset="-122"/>
              </a:rPr>
              <a:t>专家反馈</a:t>
            </a:r>
            <a:r>
              <a:rPr lang="zh-CN" altLang="en-US" sz="2400" dirty="0" smtClean="0">
                <a:latin typeface="微软雅黑" pitchFamily="34" charset="-122"/>
                <a:ea typeface="微软雅黑" pitchFamily="34" charset="-122"/>
              </a:rPr>
              <a:t>的作用</a:t>
            </a:r>
            <a:endParaRPr lang="zh-CN" altLang="en-US" sz="2400" dirty="0">
              <a:latin typeface="微软雅黑" pitchFamily="34" charset="-122"/>
              <a:ea typeface="微软雅黑" pitchFamily="34" charset="-122"/>
            </a:endParaRPr>
          </a:p>
          <a:p>
            <a:pPr>
              <a:lnSpc>
                <a:spcPct val="150000"/>
              </a:lnSpc>
            </a:pP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152662122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28"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Case</a:t>
            </a:r>
            <a:r>
              <a:rPr lang="zh-CN" altLang="en-US" sz="2400" b="1" dirty="0" smtClean="0">
                <a:solidFill>
                  <a:srgbClr val="FFFFFF"/>
                </a:solidFill>
                <a:latin typeface="微软雅黑" pitchFamily="34" charset="-122"/>
                <a:ea typeface="微软雅黑" pitchFamily="34" charset="-122"/>
              </a:rPr>
              <a:t>（</a:t>
            </a:r>
            <a:r>
              <a:rPr lang="zh-CN" altLang="en-US" sz="2400" b="1" dirty="0">
                <a:solidFill>
                  <a:srgbClr val="FFFFFF"/>
                </a:solidFill>
                <a:latin typeface="微软雅黑" pitchFamily="34" charset="-122"/>
                <a:ea typeface="微软雅黑" pitchFamily="34" charset="-122"/>
              </a:rPr>
              <a:t>案例</a:t>
            </a:r>
            <a:r>
              <a:rPr lang="zh-CN" altLang="en-US" sz="2400" b="1" dirty="0" smtClean="0">
                <a:solidFill>
                  <a:srgbClr val="FFFFFF"/>
                </a:solidFill>
                <a:latin typeface="微软雅黑" pitchFamily="34" charset="-122"/>
                <a:ea typeface="微软雅黑" pitchFamily="34" charset="-122"/>
              </a:rPr>
              <a:t>）</a:t>
            </a:r>
            <a:endParaRPr lang="zh-CN" altLang="en-US" sz="2400" b="1" dirty="0">
              <a:solidFill>
                <a:srgbClr val="FFFFFF"/>
              </a:solidFill>
              <a:latin typeface="微软雅黑" pitchFamily="34" charset="-122"/>
              <a:ea typeface="微软雅黑" pitchFamily="34" charset="-122"/>
            </a:endParaRPr>
          </a:p>
        </p:txBody>
      </p:sp>
      <p:sp>
        <p:nvSpPr>
          <p:cNvPr id="29" name="文本框 10"/>
          <p:cNvSpPr>
            <a:spLocks noChangeArrowheads="1"/>
          </p:cNvSpPr>
          <p:nvPr/>
        </p:nvSpPr>
        <p:spPr bwMode="auto">
          <a:xfrm>
            <a:off x="3432150" y="579760"/>
            <a:ext cx="4464050"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zh-CN" altLang="en-US" sz="2000" b="1" dirty="0" smtClean="0">
                <a:solidFill>
                  <a:schemeClr val="bg1"/>
                </a:solidFill>
                <a:latin typeface="微软雅黑" pitchFamily="34" charset="-122"/>
                <a:ea typeface="微软雅黑" pitchFamily="34" charset="-122"/>
                <a:sym typeface="微软雅黑" pitchFamily="34" charset="-122"/>
              </a:rPr>
              <a:t>研究结果</a:t>
            </a:r>
            <a:endParaRPr lang="zh-CN" altLang="en-US" sz="2000" b="1" dirty="0">
              <a:solidFill>
                <a:schemeClr val="bg1"/>
              </a:solidFill>
              <a:latin typeface="微软雅黑" pitchFamily="34" charset="-122"/>
              <a:ea typeface="微软雅黑" pitchFamily="34" charset="-122"/>
              <a:sym typeface="微软雅黑" pitchFamily="34" charset="-122"/>
            </a:endParaRPr>
          </a:p>
        </p:txBody>
      </p:sp>
      <p:sp>
        <p:nvSpPr>
          <p:cNvPr id="2" name="矩形 1"/>
          <p:cNvSpPr/>
          <p:nvPr/>
        </p:nvSpPr>
        <p:spPr>
          <a:xfrm>
            <a:off x="3627463" y="1667945"/>
            <a:ext cx="4086375" cy="1116781"/>
          </a:xfrm>
          <a:prstGeom prst="rect">
            <a:avLst/>
          </a:prstGeom>
        </p:spPr>
        <p:txBody>
          <a:bodyPr wrap="none">
            <a:spAutoFit/>
          </a:bodyPr>
          <a:lstStyle/>
          <a:p>
            <a:pPr>
              <a:lnSpc>
                <a:spcPct val="200000"/>
              </a:lnSpc>
            </a:pPr>
            <a:r>
              <a:rPr lang="en-US" altLang="zh-CN" b="1" dirty="0">
                <a:latin typeface="微软雅黑" pitchFamily="34" charset="-122"/>
                <a:ea typeface="微软雅黑" pitchFamily="34" charset="-122"/>
              </a:rPr>
              <a:t>1.</a:t>
            </a:r>
            <a:r>
              <a:rPr lang="zh-CN" altLang="en-US" b="1" dirty="0">
                <a:latin typeface="微软雅黑" pitchFamily="34" charset="-122"/>
                <a:ea typeface="微软雅黑" pitchFamily="34" charset="-122"/>
              </a:rPr>
              <a:t>可个性化选择评估和内容探索的</a:t>
            </a:r>
            <a:r>
              <a:rPr lang="zh-CN" altLang="en-US" b="1" dirty="0" smtClean="0">
                <a:latin typeface="微软雅黑" pitchFamily="34" charset="-122"/>
                <a:ea typeface="微软雅黑" pitchFamily="34" charset="-122"/>
              </a:rPr>
              <a:t>层次</a:t>
            </a:r>
            <a:endParaRPr lang="en-US" altLang="zh-CN" b="1" dirty="0" smtClean="0">
              <a:latin typeface="微软雅黑" pitchFamily="34" charset="-122"/>
              <a:ea typeface="微软雅黑" pitchFamily="34" charset="-122"/>
            </a:endParaRPr>
          </a:p>
          <a:p>
            <a:pPr>
              <a:lnSpc>
                <a:spcPct val="200000"/>
              </a:lnSpc>
            </a:pP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效果评定</a:t>
            </a:r>
            <a:endParaRPr lang="zh-CN" altLang="en-US" b="1" dirty="0">
              <a:latin typeface="微软雅黑" pitchFamily="34" charset="-122"/>
              <a:ea typeface="微软雅黑" pitchFamily="34" charset="-122"/>
            </a:endParaRPr>
          </a:p>
        </p:txBody>
      </p:sp>
      <p:grpSp>
        <p:nvGrpSpPr>
          <p:cNvPr id="4" name="组合 3"/>
          <p:cNvGrpSpPr/>
          <p:nvPr/>
        </p:nvGrpSpPr>
        <p:grpSpPr>
          <a:xfrm>
            <a:off x="2950818" y="3099545"/>
            <a:ext cx="7321646" cy="2750180"/>
            <a:chOff x="2279576" y="3336667"/>
            <a:chExt cx="7321646" cy="275018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6" y="4077072"/>
              <a:ext cx="728662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296286" y="3336667"/>
              <a:ext cx="7304936" cy="646331"/>
            </a:xfrm>
            <a:prstGeom prst="rect">
              <a:avLst/>
            </a:prstGeom>
          </p:spPr>
          <p:txBody>
            <a:bodyPr wrap="square">
              <a:spAutoFit/>
            </a:bodyPr>
            <a:lstStyle/>
            <a:p>
              <a:pPr algn="ctr"/>
              <a:r>
                <a:rPr lang="en-US" altLang="zh-CN" dirty="0">
                  <a:latin typeface="微软雅黑" pitchFamily="34" charset="-122"/>
                  <a:ea typeface="微软雅黑" pitchFamily="34" charset="-122"/>
                </a:rPr>
                <a:t>Low-level stamp versus high-level badge </a:t>
              </a:r>
              <a:r>
                <a:rPr lang="en-US" altLang="zh-CN" dirty="0" smtClean="0">
                  <a:latin typeface="微软雅黑" pitchFamily="34" charset="-122"/>
                  <a:ea typeface="微软雅黑" pitchFamily="34" charset="-122"/>
                </a:rPr>
                <a:t>microcredentials</a:t>
              </a: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earned by </a:t>
              </a:r>
              <a:r>
                <a:rPr lang="en-US" altLang="zh-CN" dirty="0">
                  <a:latin typeface="微软雅黑" pitchFamily="34" charset="-122"/>
                  <a:ea typeface="微软雅黑" pitchFamily="34" charset="-122"/>
                </a:rPr>
                <a:t>content area</a:t>
              </a:r>
              <a:endParaRPr lang="zh-CN" altLang="en-US" dirty="0">
                <a:latin typeface="微软雅黑" pitchFamily="34" charset="-122"/>
                <a:ea typeface="微软雅黑" pitchFamily="34" charset="-122"/>
              </a:endParaRPr>
            </a:p>
          </p:txBody>
        </p:sp>
      </p:grpSp>
      <p:grpSp>
        <p:nvGrpSpPr>
          <p:cNvPr id="6" name="组合 5"/>
          <p:cNvGrpSpPr/>
          <p:nvPr/>
        </p:nvGrpSpPr>
        <p:grpSpPr>
          <a:xfrm>
            <a:off x="660975" y="2245396"/>
            <a:ext cx="2106612" cy="3271836"/>
            <a:chOff x="660975" y="2245396"/>
            <a:chExt cx="2106612" cy="3271836"/>
          </a:xfrm>
        </p:grpSpPr>
        <p:sp>
          <p:nvSpPr>
            <p:cNvPr id="10" name="圆角矩形 9"/>
            <p:cNvSpPr/>
            <p:nvPr/>
          </p:nvSpPr>
          <p:spPr>
            <a:xfrm>
              <a:off x="1623000" y="2245396"/>
              <a:ext cx="107950" cy="3246437"/>
            </a:xfrm>
            <a:prstGeom prst="roundRect">
              <a:avLst>
                <a:gd name="adj" fmla="val 50000"/>
              </a:avLst>
            </a:prstGeom>
            <a:gradFill flip="none" rotWithShape="1">
              <a:gsLst>
                <a:gs pos="42000">
                  <a:schemeClr val="bg1">
                    <a:lumMod val="95000"/>
                  </a:schemeClr>
                </a:gs>
                <a:gs pos="0">
                  <a:schemeClr val="tx1">
                    <a:lumMod val="50000"/>
                    <a:lumOff val="50000"/>
                  </a:schemeClr>
                </a:gs>
                <a:gs pos="98000">
                  <a:schemeClr val="bg1">
                    <a:lumMod val="65000"/>
                  </a:schemeClr>
                </a:gs>
              </a:gsLst>
              <a:lin ang="0" scaled="1"/>
              <a:tileRect/>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11" name="Oval 65"/>
            <p:cNvSpPr>
              <a:spLocks noChangeArrowheads="1"/>
            </p:cNvSpPr>
            <p:nvPr/>
          </p:nvSpPr>
          <p:spPr bwMode="auto">
            <a:xfrm>
              <a:off x="1418213" y="5383882"/>
              <a:ext cx="504825" cy="133350"/>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headEnd/>
              <a:tailEnd/>
            </a:ln>
            <a:effectLst/>
          </p:spPr>
          <p:txBody>
            <a:bodyPr wrap="none" anchor="ctr"/>
            <a:lstStyle/>
            <a:p>
              <a:pPr>
                <a:defRPr/>
              </a:pPr>
              <a:endParaRPr lang="zh-CN" altLang="en-US" sz="1350">
                <a:latin typeface="+mn-ea"/>
              </a:endParaRPr>
            </a:p>
          </p:txBody>
        </p:sp>
        <p:sp>
          <p:nvSpPr>
            <p:cNvPr id="12" name="任意多边形 11"/>
            <p:cNvSpPr/>
            <p:nvPr/>
          </p:nvSpPr>
          <p:spPr>
            <a:xfrm>
              <a:off x="1181676" y="2697832"/>
              <a:ext cx="915987" cy="368300"/>
            </a:xfrm>
            <a:custGeom>
              <a:avLst/>
              <a:gdLst>
                <a:gd name="connsiteX0" fmla="*/ 0 w 1779373"/>
                <a:gd name="connsiteY0" fmla="*/ 568411 h 568411"/>
                <a:gd name="connsiteX1" fmla="*/ 864973 w 1779373"/>
                <a:gd name="connsiteY1" fmla="*/ 0 h 568411"/>
                <a:gd name="connsiteX2" fmla="*/ 1779373 w 1779373"/>
                <a:gd name="connsiteY2" fmla="*/ 543698 h 568411"/>
                <a:gd name="connsiteX0" fmla="*/ 0 w 1902269"/>
                <a:gd name="connsiteY0" fmla="*/ 711790 h 711790"/>
                <a:gd name="connsiteX1" fmla="*/ 987869 w 1902269"/>
                <a:gd name="connsiteY1" fmla="*/ 0 h 711790"/>
                <a:gd name="connsiteX2" fmla="*/ 1902269 w 1902269"/>
                <a:gd name="connsiteY2" fmla="*/ 543698 h 711790"/>
                <a:gd name="connsiteX0" fmla="*/ 0 w 2025165"/>
                <a:gd name="connsiteY0" fmla="*/ 814204 h 814204"/>
                <a:gd name="connsiteX1" fmla="*/ 1110765 w 2025165"/>
                <a:gd name="connsiteY1" fmla="*/ 0 h 814204"/>
                <a:gd name="connsiteX2" fmla="*/ 2025165 w 2025165"/>
                <a:gd name="connsiteY2" fmla="*/ 543698 h 814204"/>
              </a:gdLst>
              <a:ahLst/>
              <a:cxnLst>
                <a:cxn ang="0">
                  <a:pos x="connsiteX0" y="connsiteY0"/>
                </a:cxn>
                <a:cxn ang="0">
                  <a:pos x="connsiteX1" y="connsiteY1"/>
                </a:cxn>
                <a:cxn ang="0">
                  <a:pos x="connsiteX2" y="connsiteY2"/>
                </a:cxn>
              </a:cxnLst>
              <a:rect l="l" t="t" r="r" b="b"/>
              <a:pathLst>
                <a:path w="2025165" h="814204">
                  <a:moveTo>
                    <a:pt x="0" y="814204"/>
                  </a:moveTo>
                  <a:lnTo>
                    <a:pt x="1110765" y="0"/>
                  </a:lnTo>
                  <a:lnTo>
                    <a:pt x="2025165" y="5436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mn-ea"/>
              </a:endParaRPr>
            </a:p>
          </p:txBody>
        </p:sp>
        <p:grpSp>
          <p:nvGrpSpPr>
            <p:cNvPr id="13" name="组合 17"/>
            <p:cNvGrpSpPr>
              <a:grpSpLocks/>
            </p:cNvGrpSpPr>
            <p:nvPr/>
          </p:nvGrpSpPr>
          <p:grpSpPr bwMode="auto">
            <a:xfrm>
              <a:off x="1621413" y="2631158"/>
              <a:ext cx="138113" cy="138113"/>
              <a:chOff x="4358418" y="2619972"/>
              <a:chExt cx="409163" cy="409163"/>
            </a:xfrm>
          </p:grpSpPr>
          <p:sp>
            <p:nvSpPr>
              <p:cNvPr id="14" name="椭圆 13"/>
              <p:cNvSpPr/>
              <p:nvPr/>
            </p:nvSpPr>
            <p:spPr>
              <a:xfrm>
                <a:off x="4358418" y="2619972"/>
                <a:ext cx="409163" cy="409163"/>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grpSp>
            <p:nvGrpSpPr>
              <p:cNvPr id="15" name="组合 19"/>
              <p:cNvGrpSpPr>
                <a:grpSpLocks/>
              </p:cNvGrpSpPr>
              <p:nvPr/>
            </p:nvGrpSpPr>
            <p:grpSpPr bwMode="auto">
              <a:xfrm rot="1267204">
                <a:off x="4415118" y="2671937"/>
                <a:ext cx="301040" cy="301040"/>
                <a:chOff x="3518404" y="1580443"/>
                <a:chExt cx="1276350" cy="1276350"/>
              </a:xfrm>
            </p:grpSpPr>
            <p:sp>
              <p:nvSpPr>
                <p:cNvPr id="16" name="椭圆 15"/>
                <p:cNvSpPr/>
                <p:nvPr/>
              </p:nvSpPr>
              <p:spPr bwMode="auto">
                <a:xfrm>
                  <a:off x="3518404" y="1580443"/>
                  <a:ext cx="1276350" cy="1276350"/>
                </a:xfrm>
                <a:prstGeom prst="ellipse">
                  <a:avLst/>
                </a:prstGeom>
                <a:gradFill flip="none" rotWithShape="1">
                  <a:gsLst>
                    <a:gs pos="0">
                      <a:schemeClr val="bg1">
                        <a:lumMod val="95000"/>
                      </a:schemeClr>
                    </a:gs>
                    <a:gs pos="47000">
                      <a:schemeClr val="bg1">
                        <a:lumMod val="65000"/>
                      </a:schemeClr>
                    </a:gs>
                    <a:gs pos="82000">
                      <a:schemeClr val="tx1">
                        <a:lumMod val="50000"/>
                        <a:lumOff val="50000"/>
                      </a:schemeClr>
                    </a:gs>
                  </a:gsLst>
                  <a:path path="circle">
                    <a:fillToRect r="100000" b="100000"/>
                  </a:path>
                  <a:tileRect l="-100000" t="-100000"/>
                </a:gra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mn-ea"/>
                  </a:endParaRPr>
                </a:p>
              </p:txBody>
            </p:sp>
            <p:sp>
              <p:nvSpPr>
                <p:cNvPr id="17" name="椭圆 16"/>
                <p:cNvSpPr/>
                <p:nvPr/>
              </p:nvSpPr>
              <p:spPr bwMode="auto">
                <a:xfrm rot="20122633">
                  <a:off x="3851366" y="2557875"/>
                  <a:ext cx="777660" cy="259224"/>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mn-ea"/>
                  </a:endParaRPr>
                </a:p>
              </p:txBody>
            </p:sp>
            <p:sp>
              <p:nvSpPr>
                <p:cNvPr id="18" name="椭圆 17"/>
                <p:cNvSpPr/>
                <p:nvPr/>
              </p:nvSpPr>
              <p:spPr bwMode="auto">
                <a:xfrm rot="912585">
                  <a:off x="3730433" y="1617234"/>
                  <a:ext cx="717834" cy="418730"/>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mn-ea"/>
                  </a:endParaRPr>
                </a:p>
              </p:txBody>
            </p:sp>
          </p:grpSp>
        </p:grpSp>
        <p:sp>
          <p:nvSpPr>
            <p:cNvPr id="19" name="五边形 18"/>
            <p:cNvSpPr/>
            <p:nvPr/>
          </p:nvSpPr>
          <p:spPr>
            <a:xfrm rot="21119712">
              <a:off x="660975" y="2986758"/>
              <a:ext cx="2106612" cy="377825"/>
            </a:xfrm>
            <a:prstGeom prst="homePlate">
              <a:avLst/>
            </a:prstGeom>
            <a:solidFill>
              <a:schemeClr val="accent1"/>
            </a:soli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smtClean="0">
                  <a:solidFill>
                    <a:srgbClr val="FFFFFF"/>
                  </a:solidFill>
                  <a:latin typeface="微软雅黑" panose="020B0503020204020204" pitchFamily="34" charset="-122"/>
                  <a:ea typeface="微软雅黑" panose="020B0503020204020204" pitchFamily="34" charset="-122"/>
                </a:rPr>
                <a:t>36</a:t>
              </a:r>
              <a:r>
                <a:rPr lang="zh-CN" altLang="en-US" b="1" dirty="0" smtClean="0">
                  <a:solidFill>
                    <a:srgbClr val="FFFFFF"/>
                  </a:solidFill>
                  <a:latin typeface="微软雅黑" panose="020B0503020204020204" pitchFamily="34" charset="-122"/>
                  <a:ea typeface="微软雅黑" panose="020B0503020204020204" pitchFamily="34" charset="-122"/>
                </a:rPr>
                <a:t>位教师</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9601783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28"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Case</a:t>
            </a:r>
            <a:r>
              <a:rPr lang="zh-CN" altLang="en-US" sz="2400" b="1" dirty="0" smtClean="0">
                <a:solidFill>
                  <a:srgbClr val="FFFFFF"/>
                </a:solidFill>
                <a:latin typeface="微软雅黑" pitchFamily="34" charset="-122"/>
                <a:ea typeface="微软雅黑" pitchFamily="34" charset="-122"/>
              </a:rPr>
              <a:t>（</a:t>
            </a:r>
            <a:r>
              <a:rPr lang="zh-CN" altLang="en-US" sz="2400" b="1" dirty="0">
                <a:solidFill>
                  <a:srgbClr val="FFFFFF"/>
                </a:solidFill>
                <a:latin typeface="微软雅黑" pitchFamily="34" charset="-122"/>
                <a:ea typeface="微软雅黑" pitchFamily="34" charset="-122"/>
              </a:rPr>
              <a:t>案例</a:t>
            </a:r>
            <a:r>
              <a:rPr lang="zh-CN" altLang="en-US" sz="2400" b="1" dirty="0" smtClean="0">
                <a:solidFill>
                  <a:srgbClr val="FFFFFF"/>
                </a:solidFill>
                <a:latin typeface="微软雅黑" pitchFamily="34" charset="-122"/>
                <a:ea typeface="微软雅黑" pitchFamily="34" charset="-122"/>
              </a:rPr>
              <a:t>）</a:t>
            </a:r>
            <a:endParaRPr lang="zh-CN" altLang="en-US" sz="2400" b="1" dirty="0">
              <a:solidFill>
                <a:srgbClr val="FFFFFF"/>
              </a:solidFill>
              <a:latin typeface="微软雅黑" pitchFamily="34" charset="-122"/>
              <a:ea typeface="微软雅黑" pitchFamily="34" charset="-122"/>
            </a:endParaRPr>
          </a:p>
        </p:txBody>
      </p:sp>
      <p:sp>
        <p:nvSpPr>
          <p:cNvPr id="29" name="文本框 10"/>
          <p:cNvSpPr>
            <a:spLocks noChangeArrowheads="1"/>
          </p:cNvSpPr>
          <p:nvPr/>
        </p:nvSpPr>
        <p:spPr bwMode="auto">
          <a:xfrm>
            <a:off x="3432150" y="579760"/>
            <a:ext cx="4464050"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zh-CN" altLang="en-US" sz="2000" b="1" dirty="0" smtClean="0">
                <a:solidFill>
                  <a:schemeClr val="bg1"/>
                </a:solidFill>
                <a:latin typeface="微软雅黑" pitchFamily="34" charset="-122"/>
                <a:ea typeface="微软雅黑" pitchFamily="34" charset="-122"/>
                <a:sym typeface="微软雅黑" pitchFamily="34" charset="-122"/>
              </a:rPr>
              <a:t>研究结果</a:t>
            </a:r>
            <a:endParaRPr lang="zh-CN" altLang="en-US" sz="2000" b="1" dirty="0">
              <a:solidFill>
                <a:schemeClr val="bg1"/>
              </a:solidFill>
              <a:latin typeface="微软雅黑" pitchFamily="34" charset="-122"/>
              <a:ea typeface="微软雅黑" pitchFamily="34" charset="-122"/>
              <a:sym typeface="微软雅黑" pitchFamily="34" charset="-122"/>
            </a:endParaRPr>
          </a:p>
        </p:txBody>
      </p:sp>
      <p:sp>
        <p:nvSpPr>
          <p:cNvPr id="2" name="TextBox 1"/>
          <p:cNvSpPr txBox="1"/>
          <p:nvPr/>
        </p:nvSpPr>
        <p:spPr>
          <a:xfrm>
            <a:off x="3035660" y="1158214"/>
            <a:ext cx="8820980" cy="5078313"/>
          </a:xfrm>
          <a:prstGeom prst="rect">
            <a:avLst/>
          </a:prstGeom>
          <a:noFill/>
        </p:spPr>
        <p:txBody>
          <a:bodyPr wrap="square" rtlCol="0">
            <a:spAutoFit/>
          </a:bodyPr>
          <a:lstStyle/>
          <a:p>
            <a:r>
              <a:rPr lang="zh-CN" altLang="en-US" b="1" dirty="0" smtClean="0">
                <a:solidFill>
                  <a:srgbClr val="FF0000"/>
                </a:solidFill>
                <a:latin typeface="微软雅黑" pitchFamily="34" charset="-122"/>
                <a:ea typeface="微软雅黑" pitchFamily="34" charset="-122"/>
              </a:rPr>
              <a:t>一、内容</a:t>
            </a:r>
            <a:endParaRPr lang="en-US" altLang="zh-CN" b="1" dirty="0" smtClean="0">
              <a:solidFill>
                <a:srgbClr val="FF0000"/>
              </a:solidFill>
              <a:latin typeface="微软雅黑" pitchFamily="34" charset="-122"/>
              <a:ea typeface="微软雅黑" pitchFamily="34" charset="-122"/>
            </a:endParaRPr>
          </a:p>
          <a:p>
            <a:r>
              <a:rPr lang="en-US" altLang="zh-CN" dirty="0" smtClean="0">
                <a:solidFill>
                  <a:srgbClr val="FF0000"/>
                </a:solidFill>
                <a:latin typeface="微软雅黑" pitchFamily="34" charset="-122"/>
                <a:ea typeface="微软雅黑" pitchFamily="34" charset="-122"/>
              </a:rPr>
              <a:t>1.</a:t>
            </a:r>
            <a:r>
              <a:rPr lang="zh-CN" altLang="en-US" dirty="0" smtClean="0">
                <a:solidFill>
                  <a:srgbClr val="FF0000"/>
                </a:solidFill>
                <a:latin typeface="微软雅黑" pitchFamily="34" charset="-122"/>
                <a:ea typeface="微软雅黑" pitchFamily="34" charset="-122"/>
              </a:rPr>
              <a:t>当考虑自己的职业发展时，教师对工作目标和需求非常敏感</a:t>
            </a:r>
            <a:endParaRPr lang="en-US" altLang="zh-CN" dirty="0" smtClean="0">
              <a:solidFill>
                <a:srgbClr val="FF0000"/>
              </a:solidFill>
              <a:latin typeface="微软雅黑" pitchFamily="34" charset="-122"/>
              <a:ea typeface="微软雅黑" pitchFamily="34" charset="-122"/>
            </a:endParaRPr>
          </a:p>
          <a:p>
            <a:r>
              <a:rPr lang="en-US" altLang="zh-CN" dirty="0" smtClean="0">
                <a:latin typeface="微软雅黑" pitchFamily="34" charset="-122"/>
                <a:ea typeface="微软雅黑" pitchFamily="34" charset="-122"/>
              </a:rPr>
              <a:t>Barbara</a:t>
            </a:r>
            <a:r>
              <a:rPr lang="zh-CN" altLang="en-US" dirty="0" smtClean="0">
                <a:latin typeface="微软雅黑" pitchFamily="34" charset="-122"/>
                <a:ea typeface="微软雅黑" pitchFamily="34" charset="-122"/>
              </a:rPr>
              <a:t>：新的关于太阳系的教学任务</a:t>
            </a:r>
            <a:r>
              <a:rPr lang="en-US" altLang="zh-CN" dirty="0" smtClean="0">
                <a:latin typeface="微软雅黑" pitchFamily="34" charset="-122"/>
                <a:ea typeface="微软雅黑" pitchFamily="34" charset="-122"/>
                <a:sym typeface="Wingdings" pitchFamily="2" charset="2"/>
              </a:rPr>
              <a:t></a:t>
            </a:r>
            <a:r>
              <a:rPr lang="zh-CN" altLang="en-US" dirty="0" smtClean="0">
                <a:latin typeface="微软雅黑" pitchFamily="34" charset="-122"/>
                <a:ea typeface="微软雅黑" pitchFamily="34" charset="-122"/>
                <a:sym typeface="Wingdings" pitchFamily="2" charset="2"/>
              </a:rPr>
              <a:t>太阳系</a:t>
            </a:r>
            <a:endParaRPr lang="en-US" altLang="zh-CN" dirty="0" smtClean="0">
              <a:latin typeface="微软雅黑" pitchFamily="34" charset="-122"/>
              <a:ea typeface="微软雅黑" pitchFamily="34" charset="-122"/>
              <a:sym typeface="Wingdings" pitchFamily="2" charset="2"/>
            </a:endParaRPr>
          </a:p>
          <a:p>
            <a:r>
              <a:rPr lang="en-US" altLang="zh-CN" dirty="0" smtClean="0">
                <a:latin typeface="微软雅黑" pitchFamily="34" charset="-122"/>
                <a:ea typeface="微软雅黑" pitchFamily="34" charset="-122"/>
              </a:rPr>
              <a:t>Sally</a:t>
            </a:r>
            <a:r>
              <a:rPr lang="zh-CN" altLang="en-US" dirty="0" smtClean="0">
                <a:latin typeface="微软雅黑" pitchFamily="34" charset="-122"/>
                <a:ea typeface="微软雅黑" pitchFamily="34" charset="-122"/>
              </a:rPr>
              <a:t>：学校要建一个气象站</a:t>
            </a:r>
            <a:r>
              <a:rPr lang="en-US" altLang="zh-CN" dirty="0" smtClean="0">
                <a:latin typeface="微软雅黑" pitchFamily="34" charset="-122"/>
                <a:ea typeface="微软雅黑" pitchFamily="34" charset="-122"/>
                <a:sym typeface="Wingdings" pitchFamily="2" charset="2"/>
              </a:rPr>
              <a:t></a:t>
            </a:r>
            <a:r>
              <a:rPr lang="zh-CN" altLang="en-US" dirty="0" smtClean="0">
                <a:latin typeface="微软雅黑" pitchFamily="34" charset="-122"/>
                <a:ea typeface="微软雅黑" pitchFamily="34" charset="-122"/>
                <a:sym typeface="Wingdings" pitchFamily="2" charset="2"/>
              </a:rPr>
              <a:t>天气和气候</a:t>
            </a:r>
            <a:endParaRPr lang="en-US" altLang="zh-CN" dirty="0" smtClean="0">
              <a:latin typeface="微软雅黑" pitchFamily="34" charset="-122"/>
              <a:ea typeface="微软雅黑" pitchFamily="34" charset="-122"/>
              <a:sym typeface="Wingdings" pitchFamily="2" charset="2"/>
            </a:endParaRPr>
          </a:p>
          <a:p>
            <a:r>
              <a:rPr lang="en-US" altLang="zh-CN" dirty="0" smtClean="0">
                <a:latin typeface="微软雅黑" pitchFamily="34" charset="-122"/>
                <a:ea typeface="微软雅黑" pitchFamily="34" charset="-122"/>
              </a:rPr>
              <a:t>Erin</a:t>
            </a:r>
            <a:r>
              <a:rPr lang="zh-CN" altLang="en-US" dirty="0" smtClean="0">
                <a:latin typeface="微软雅黑" pitchFamily="34" charset="-122"/>
                <a:ea typeface="微软雅黑" pitchFamily="34" charset="-122"/>
              </a:rPr>
              <a:t>：学校对</a:t>
            </a:r>
            <a:r>
              <a:rPr lang="en-US" altLang="zh-CN" dirty="0" smtClean="0">
                <a:latin typeface="微软雅黑" pitchFamily="34" charset="-122"/>
                <a:ea typeface="微软雅黑" pitchFamily="34" charset="-122"/>
              </a:rPr>
              <a:t>STEM</a:t>
            </a:r>
            <a:r>
              <a:rPr lang="zh-CN" altLang="en-US" dirty="0" smtClean="0">
                <a:latin typeface="微软雅黑" pitchFamily="34" charset="-122"/>
                <a:ea typeface="微软雅黑" pitchFamily="34" charset="-122"/>
              </a:rPr>
              <a:t>的关注</a:t>
            </a:r>
            <a:r>
              <a:rPr lang="en-US" altLang="zh-CN" dirty="0" smtClean="0">
                <a:latin typeface="微软雅黑" pitchFamily="34" charset="-122"/>
                <a:ea typeface="微软雅黑" pitchFamily="34" charset="-122"/>
                <a:sym typeface="Wingdings" pitchFamily="2" charset="2"/>
              </a:rPr>
              <a:t></a:t>
            </a:r>
            <a:r>
              <a:rPr lang="zh-CN" altLang="en-US" dirty="0" smtClean="0">
                <a:latin typeface="微软雅黑" pitchFamily="34" charset="-122"/>
                <a:ea typeface="微软雅黑" pitchFamily="34" charset="-122"/>
                <a:sym typeface="Wingdings" pitchFamily="2" charset="2"/>
              </a:rPr>
              <a:t>工程</a:t>
            </a:r>
            <a:endParaRPr lang="en-US" altLang="zh-CN" dirty="0" smtClean="0">
              <a:latin typeface="微软雅黑" pitchFamily="34" charset="-122"/>
              <a:ea typeface="微软雅黑" pitchFamily="34" charset="-122"/>
              <a:sym typeface="Wingdings" pitchFamily="2" charset="2"/>
            </a:endParaRPr>
          </a:p>
          <a:p>
            <a:r>
              <a:rPr lang="en-US" altLang="zh-CN" dirty="0" smtClean="0">
                <a:solidFill>
                  <a:srgbClr val="FF0000"/>
                </a:solidFill>
                <a:latin typeface="微软雅黑" pitchFamily="34" charset="-122"/>
                <a:ea typeface="微软雅黑" pitchFamily="34" charset="-122"/>
              </a:rPr>
              <a:t>2.TLJ</a:t>
            </a:r>
            <a:r>
              <a:rPr lang="zh-CN" altLang="en-US" dirty="0" smtClean="0">
                <a:solidFill>
                  <a:srgbClr val="FF0000"/>
                </a:solidFill>
                <a:latin typeface="微软雅黑" pitchFamily="34" charset="-122"/>
                <a:ea typeface="微软雅黑" pitchFamily="34" charset="-122"/>
              </a:rPr>
              <a:t>帮助教师决定内容、反思和评估水平，使得他们的职业发展符合当地的要求</a:t>
            </a:r>
            <a:endParaRPr lang="en-US" altLang="zh-CN" dirty="0" smtClean="0">
              <a:solidFill>
                <a:srgbClr val="FF0000"/>
              </a:solidFill>
              <a:latin typeface="微软雅黑" pitchFamily="34" charset="-122"/>
              <a:ea typeface="微软雅黑" pitchFamily="34" charset="-122"/>
            </a:endParaRPr>
          </a:p>
          <a:p>
            <a:r>
              <a:rPr lang="en-US" altLang="zh-CN" dirty="0" smtClean="0">
                <a:latin typeface="微软雅黑" pitchFamily="34" charset="-122"/>
                <a:ea typeface="微软雅黑" pitchFamily="34" charset="-122"/>
              </a:rPr>
              <a:t>Erin </a:t>
            </a:r>
            <a:r>
              <a:rPr lang="zh-CN" altLang="en-US" dirty="0" smtClean="0">
                <a:latin typeface="微软雅黑" pitchFamily="34" charset="-122"/>
                <a:ea typeface="微软雅黑" pitchFamily="34" charset="-122"/>
              </a:rPr>
              <a:t>：帮助学生和同事培养“世界公民”的意识，负责学校的教师专业发展</a:t>
            </a:r>
            <a:endParaRPr lang="en-US" altLang="zh-CN" dirty="0" smtClean="0">
              <a:latin typeface="微软雅黑" pitchFamily="34" charset="-122"/>
              <a:ea typeface="微软雅黑" pitchFamily="34" charset="-122"/>
            </a:endParaRPr>
          </a:p>
          <a:p>
            <a:r>
              <a:rPr lang="en-US" altLang="zh-CN" dirty="0">
                <a:latin typeface="微软雅黑" pitchFamily="34" charset="-122"/>
                <a:ea typeface="微软雅黑" pitchFamily="34" charset="-122"/>
                <a:sym typeface="Wingdings" pitchFamily="2" charset="2"/>
              </a:rPr>
              <a:t> </a:t>
            </a:r>
            <a:r>
              <a:rPr lang="en-US" altLang="zh-CN" dirty="0" smtClean="0">
                <a:latin typeface="微软雅黑" pitchFamily="34" charset="-122"/>
                <a:ea typeface="微软雅黑" pitchFamily="34" charset="-122"/>
                <a:sym typeface="Wingdings" pitchFamily="2" charset="2"/>
              </a:rPr>
              <a:t>          </a:t>
            </a:r>
            <a:r>
              <a:rPr lang="zh-CN" altLang="en-US" dirty="0" smtClean="0">
                <a:latin typeface="微软雅黑" pitchFamily="34" charset="-122"/>
                <a:ea typeface="微软雅黑" pitchFamily="34" charset="-122"/>
                <a:sym typeface="Wingdings" pitchFamily="2" charset="2"/>
              </a:rPr>
              <a:t>运用</a:t>
            </a:r>
            <a:r>
              <a:rPr lang="en-US" altLang="zh-CN" dirty="0" smtClean="0">
                <a:latin typeface="微软雅黑" pitchFamily="34" charset="-122"/>
                <a:ea typeface="微软雅黑" pitchFamily="34" charset="-122"/>
                <a:sym typeface="Wingdings" pitchFamily="2" charset="2"/>
              </a:rPr>
              <a:t>TLJ</a:t>
            </a:r>
            <a:r>
              <a:rPr lang="zh-CN" altLang="en-US" dirty="0" smtClean="0">
                <a:latin typeface="微软雅黑" pitchFamily="34" charset="-122"/>
                <a:ea typeface="微软雅黑" pitchFamily="34" charset="-122"/>
                <a:sym typeface="Wingdings" pitchFamily="2" charset="2"/>
              </a:rPr>
              <a:t>增强其在学校的领导力（效果证明：完成了</a:t>
            </a:r>
            <a:r>
              <a:rPr lang="en-US" altLang="zh-CN" dirty="0" smtClean="0">
                <a:latin typeface="微软雅黑" pitchFamily="34" charset="-122"/>
                <a:ea typeface="微软雅黑" pitchFamily="34" charset="-122"/>
                <a:sym typeface="Wingdings" pitchFamily="2" charset="2"/>
              </a:rPr>
              <a:t>5</a:t>
            </a:r>
            <a:r>
              <a:rPr lang="zh-CN" altLang="en-US" dirty="0" smtClean="0">
                <a:latin typeface="微软雅黑" pitchFamily="34" charset="-122"/>
                <a:ea typeface="微软雅黑" pitchFamily="34" charset="-122"/>
                <a:sym typeface="Wingdings" pitchFamily="2" charset="2"/>
              </a:rPr>
              <a:t>个</a:t>
            </a:r>
            <a:r>
              <a:rPr lang="en-US" altLang="zh-CN" dirty="0">
                <a:latin typeface="微软雅黑" pitchFamily="34" charset="-122"/>
                <a:ea typeface="微软雅黑" pitchFamily="34" charset="-122"/>
              </a:rPr>
              <a:t>badges </a:t>
            </a:r>
            <a:r>
              <a:rPr lang="zh-CN" altLang="en-US" dirty="0" smtClean="0">
                <a:latin typeface="微软雅黑" pitchFamily="34" charset="-122"/>
                <a:ea typeface="微软雅黑" pitchFamily="34" charset="-122"/>
              </a:rPr>
              <a:t>和</a:t>
            </a:r>
            <a:r>
              <a:rPr lang="en-US" altLang="zh-CN" dirty="0" smtClean="0">
                <a:latin typeface="微软雅黑" pitchFamily="34" charset="-122"/>
                <a:ea typeface="微软雅黑" pitchFamily="34" charset="-122"/>
              </a:rPr>
              <a:t>12</a:t>
            </a:r>
            <a:r>
              <a:rPr lang="zh-CN" altLang="en-US" dirty="0" smtClean="0">
                <a:latin typeface="微软雅黑" pitchFamily="34" charset="-122"/>
                <a:ea typeface="微软雅黑" pitchFamily="34" charset="-122"/>
              </a:rPr>
              <a:t>个</a:t>
            </a:r>
            <a:r>
              <a:rPr lang="en-US" altLang="zh-CN" dirty="0" smtClean="0">
                <a:latin typeface="微软雅黑" pitchFamily="34" charset="-122"/>
                <a:ea typeface="微软雅黑" pitchFamily="34" charset="-122"/>
              </a:rPr>
              <a:t>stamps</a:t>
            </a:r>
            <a:r>
              <a:rPr lang="zh-CN" altLang="en-US" dirty="0" smtClean="0">
                <a:latin typeface="微软雅黑" pitchFamily="34" charset="-122"/>
                <a:ea typeface="微软雅黑" pitchFamily="34" charset="-122"/>
                <a:sym typeface="Wingdings" pitchFamily="2" charset="2"/>
              </a:rPr>
              <a:t>）</a:t>
            </a:r>
            <a:endParaRPr lang="en-US" altLang="zh-CN" dirty="0" smtClean="0">
              <a:latin typeface="微软雅黑" pitchFamily="34" charset="-122"/>
              <a:ea typeface="微软雅黑" pitchFamily="34" charset="-122"/>
              <a:sym typeface="Wingdings" pitchFamily="2" charset="2"/>
            </a:endParaRPr>
          </a:p>
          <a:p>
            <a:r>
              <a:rPr lang="zh-CN" altLang="en-US" b="1" dirty="0" smtClean="0">
                <a:solidFill>
                  <a:srgbClr val="FF0000"/>
                </a:solidFill>
                <a:latin typeface="微软雅黑" pitchFamily="34" charset="-122"/>
                <a:ea typeface="微软雅黑" pitchFamily="34" charset="-122"/>
                <a:sym typeface="Wingdings" pitchFamily="2" charset="2"/>
              </a:rPr>
              <a:t>二、教师运用</a:t>
            </a:r>
            <a:r>
              <a:rPr lang="en-US" altLang="zh-CN" b="1" dirty="0">
                <a:solidFill>
                  <a:srgbClr val="FF0000"/>
                </a:solidFill>
                <a:latin typeface="微软雅黑" pitchFamily="34" charset="-122"/>
                <a:ea typeface="微软雅黑" pitchFamily="34" charset="-122"/>
                <a:sym typeface="Wingdings" pitchFamily="2" charset="2"/>
              </a:rPr>
              <a:t>TLJ</a:t>
            </a:r>
            <a:r>
              <a:rPr lang="zh-CN" altLang="en-US" b="1" dirty="0">
                <a:solidFill>
                  <a:srgbClr val="FF0000"/>
                </a:solidFill>
                <a:latin typeface="微软雅黑" pitchFamily="34" charset="-122"/>
                <a:ea typeface="微软雅黑" pitchFamily="34" charset="-122"/>
                <a:sym typeface="Wingdings" pitchFamily="2" charset="2"/>
              </a:rPr>
              <a:t>系统灵活地设置个性化</a:t>
            </a:r>
            <a:r>
              <a:rPr lang="zh-CN" altLang="en-US" b="1" dirty="0" smtClean="0">
                <a:solidFill>
                  <a:srgbClr val="FF0000"/>
                </a:solidFill>
                <a:latin typeface="微软雅黑" pitchFamily="34" charset="-122"/>
                <a:ea typeface="微软雅黑" pitchFamily="34" charset="-122"/>
                <a:sym typeface="Wingdings" pitchFamily="2" charset="2"/>
              </a:rPr>
              <a:t>的专业发展目标</a:t>
            </a:r>
            <a:endParaRPr lang="en-US" altLang="zh-CN" b="1" dirty="0" smtClean="0">
              <a:solidFill>
                <a:srgbClr val="FF0000"/>
              </a:solidFill>
              <a:latin typeface="微软雅黑" pitchFamily="34" charset="-122"/>
              <a:ea typeface="微软雅黑" pitchFamily="34" charset="-122"/>
              <a:sym typeface="Wingdings" pitchFamily="2" charset="2"/>
            </a:endParaRPr>
          </a:p>
          <a:p>
            <a:r>
              <a:rPr lang="zh-CN" altLang="en-US" dirty="0">
                <a:latin typeface="微软雅黑" pitchFamily="34" charset="-122"/>
                <a:ea typeface="微软雅黑" pitchFamily="34" charset="-122"/>
                <a:sym typeface="Wingdings" pitchFamily="2" charset="2"/>
              </a:rPr>
              <a:t>初</a:t>
            </a:r>
            <a:r>
              <a:rPr lang="zh-CN" altLang="en-US" dirty="0" smtClean="0">
                <a:latin typeface="微软雅黑" pitchFamily="34" charset="-122"/>
                <a:ea typeface="微软雅黑" pitchFamily="34" charset="-122"/>
                <a:sym typeface="Wingdings" pitchFamily="2" charset="2"/>
              </a:rPr>
              <a:t>识目标设定可以提高学习成果，帮助教师在学习路径选择时做出决定</a:t>
            </a:r>
            <a:endParaRPr lang="en-US" altLang="zh-CN" dirty="0" smtClean="0">
              <a:latin typeface="微软雅黑" pitchFamily="34" charset="-122"/>
              <a:ea typeface="微软雅黑" pitchFamily="34" charset="-122"/>
              <a:sym typeface="Wingdings" pitchFamily="2" charset="2"/>
            </a:endParaRPr>
          </a:p>
          <a:p>
            <a:r>
              <a:rPr lang="en-US" altLang="zh-CN" dirty="0" smtClean="0">
                <a:latin typeface="微软雅黑" pitchFamily="34" charset="-122"/>
                <a:ea typeface="微软雅黑" pitchFamily="34" charset="-122"/>
              </a:rPr>
              <a:t>Sally</a:t>
            </a:r>
            <a:r>
              <a:rPr lang="zh-CN" altLang="en-US" dirty="0" smtClean="0">
                <a:latin typeface="微软雅黑" pitchFamily="34" charset="-122"/>
                <a:ea typeface="微软雅黑" pitchFamily="34" charset="-122"/>
              </a:rPr>
              <a:t>：之前，因为失去兴趣而无法完成活动，</a:t>
            </a:r>
            <a:r>
              <a:rPr lang="en-US" altLang="zh-CN" dirty="0" smtClean="0">
                <a:latin typeface="微软雅黑" pitchFamily="34" charset="-122"/>
                <a:ea typeface="微软雅黑" pitchFamily="34" charset="-122"/>
              </a:rPr>
              <a:t>TLJ</a:t>
            </a:r>
            <a:r>
              <a:rPr lang="zh-CN" altLang="en-US" dirty="0" smtClean="0">
                <a:latin typeface="微软雅黑" pitchFamily="34" charset="-122"/>
                <a:ea typeface="微软雅黑" pitchFamily="34" charset="-122"/>
              </a:rPr>
              <a:t>帮助其选择感兴趣的活动</a:t>
            </a:r>
            <a:endParaRPr lang="en-US" altLang="zh-CN" dirty="0" smtClean="0">
              <a:latin typeface="微软雅黑" pitchFamily="34" charset="-122"/>
              <a:ea typeface="微软雅黑" pitchFamily="34" charset="-122"/>
            </a:endParaRPr>
          </a:p>
          <a:p>
            <a:r>
              <a:rPr lang="zh-CN" altLang="en-US" b="1" dirty="0" smtClean="0">
                <a:solidFill>
                  <a:srgbClr val="FF0000"/>
                </a:solidFill>
                <a:latin typeface="微软雅黑" pitchFamily="34" charset="-122"/>
                <a:ea typeface="微软雅黑" pitchFamily="34" charset="-122"/>
              </a:rPr>
              <a:t>三、目标陈术引导</a:t>
            </a:r>
            <a:r>
              <a:rPr lang="en-US" altLang="zh-CN" b="1" dirty="0" smtClean="0">
                <a:solidFill>
                  <a:srgbClr val="FF0000"/>
                </a:solidFill>
                <a:latin typeface="微软雅黑" pitchFamily="34" charset="-122"/>
                <a:ea typeface="微软雅黑" pitchFamily="34" charset="-122"/>
              </a:rPr>
              <a:t>PD</a:t>
            </a:r>
            <a:r>
              <a:rPr lang="zh-CN" altLang="en-US" b="1" dirty="0" smtClean="0">
                <a:solidFill>
                  <a:srgbClr val="FF0000"/>
                </a:solidFill>
                <a:latin typeface="微软雅黑" pitchFamily="34" charset="-122"/>
                <a:ea typeface="微软雅黑" pitchFamily="34" charset="-122"/>
              </a:rPr>
              <a:t>活动</a:t>
            </a:r>
            <a:endParaRPr lang="en-US" altLang="zh-CN" b="1" dirty="0" smtClean="0">
              <a:solidFill>
                <a:srgbClr val="FF0000"/>
              </a:solidFill>
              <a:latin typeface="微软雅黑" pitchFamily="34" charset="-122"/>
              <a:ea typeface="微软雅黑" pitchFamily="34" charset="-122"/>
            </a:endParaRPr>
          </a:p>
          <a:p>
            <a:r>
              <a:rPr lang="en-US" altLang="zh-CN" dirty="0" smtClean="0">
                <a:latin typeface="微软雅黑" pitchFamily="34" charset="-122"/>
                <a:ea typeface="微软雅黑" pitchFamily="34" charset="-122"/>
              </a:rPr>
              <a:t>Barbara</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To learn </a:t>
            </a:r>
            <a:r>
              <a:rPr lang="en-US" altLang="zh-CN" dirty="0">
                <a:latin typeface="微软雅黑" pitchFamily="34" charset="-122"/>
                <a:ea typeface="微软雅黑" pitchFamily="34" charset="-122"/>
              </a:rPr>
              <a:t>new </a:t>
            </a:r>
            <a:r>
              <a:rPr lang="en-US" altLang="zh-CN" dirty="0" smtClean="0">
                <a:latin typeface="微软雅黑" pitchFamily="34" charset="-122"/>
                <a:ea typeface="微软雅黑" pitchFamily="34" charset="-122"/>
              </a:rPr>
              <a:t>and innovative </a:t>
            </a:r>
            <a:r>
              <a:rPr lang="en-US" altLang="zh-CN" dirty="0">
                <a:latin typeface="微软雅黑" pitchFamily="34" charset="-122"/>
                <a:ea typeface="微软雅黑" pitchFamily="34" charset="-122"/>
              </a:rPr>
              <a:t>approaches to teaching the solar system to my sixth grade students which will </a:t>
            </a:r>
            <a:r>
              <a:rPr lang="en-US" altLang="zh-CN" dirty="0" smtClean="0">
                <a:latin typeface="微软雅黑" pitchFamily="34" charset="-122"/>
                <a:ea typeface="微软雅黑" pitchFamily="34" charset="-122"/>
              </a:rPr>
              <a:t>allow them </a:t>
            </a:r>
            <a:r>
              <a:rPr lang="en-US" altLang="zh-CN" dirty="0">
                <a:latin typeface="微软雅黑" pitchFamily="34" charset="-122"/>
                <a:ea typeface="微软雅黑" pitchFamily="34" charset="-122"/>
              </a:rPr>
              <a:t>to become more interested and excited</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应用</a:t>
            </a:r>
            <a:r>
              <a:rPr lang="en-US" altLang="zh-CN" dirty="0" smtClean="0">
                <a:latin typeface="微软雅黑" pitchFamily="34" charset="-122"/>
                <a:ea typeface="微软雅黑" pitchFamily="34" charset="-122"/>
              </a:rPr>
              <a:t>TLJ</a:t>
            </a:r>
            <a:r>
              <a:rPr lang="zh-CN" altLang="en-US" dirty="0" smtClean="0">
                <a:latin typeface="微软雅黑" pitchFamily="34" charset="-122"/>
                <a:ea typeface="微软雅黑" pitchFamily="34" charset="-122"/>
              </a:rPr>
              <a:t>，选择与她当前工作职责最相关的活动</a:t>
            </a:r>
            <a:endParaRPr lang="en-US" altLang="zh-CN" dirty="0" smtClean="0">
              <a:latin typeface="微软雅黑" pitchFamily="34" charset="-122"/>
              <a:ea typeface="微软雅黑" pitchFamily="34" charset="-122"/>
            </a:endParaRPr>
          </a:p>
          <a:p>
            <a:r>
              <a:rPr lang="zh-CN" altLang="en-US" b="1" dirty="0" smtClean="0">
                <a:solidFill>
                  <a:srgbClr val="FF0000"/>
                </a:solidFill>
                <a:latin typeface="微软雅黑" pitchFamily="34" charset="-122"/>
                <a:ea typeface="微软雅黑" pitchFamily="34" charset="-122"/>
              </a:rPr>
              <a:t>四、拖通过参与</a:t>
            </a:r>
            <a:r>
              <a:rPr lang="en-US" altLang="zh-CN" b="1" dirty="0" smtClean="0">
                <a:solidFill>
                  <a:srgbClr val="FF0000"/>
                </a:solidFill>
                <a:latin typeface="微软雅黑" pitchFamily="34" charset="-122"/>
                <a:ea typeface="微软雅黑" pitchFamily="34" charset="-122"/>
              </a:rPr>
              <a:t>PD</a:t>
            </a:r>
            <a:r>
              <a:rPr lang="zh-CN" altLang="en-US" b="1" dirty="0" smtClean="0">
                <a:solidFill>
                  <a:srgbClr val="FF0000"/>
                </a:solidFill>
                <a:latin typeface="微软雅黑" pitchFamily="34" charset="-122"/>
                <a:ea typeface="微软雅黑" pitchFamily="34" charset="-122"/>
              </a:rPr>
              <a:t>活动，使目标具体化（新手教师）</a:t>
            </a:r>
            <a:endParaRPr lang="en-US" altLang="zh-CN" b="1" dirty="0" smtClean="0">
              <a:solidFill>
                <a:srgbClr val="FF0000"/>
              </a:solidFill>
              <a:latin typeface="微软雅黑" pitchFamily="34" charset="-122"/>
              <a:ea typeface="微软雅黑" pitchFamily="34" charset="-122"/>
            </a:endParaRPr>
          </a:p>
          <a:p>
            <a:r>
              <a:rPr lang="en-US" altLang="zh-CN" dirty="0" smtClean="0">
                <a:latin typeface="微软雅黑" pitchFamily="34" charset="-122"/>
                <a:ea typeface="微软雅黑" pitchFamily="34" charset="-122"/>
              </a:rPr>
              <a:t>Lily</a:t>
            </a:r>
            <a:r>
              <a:rPr lang="zh-CN" altLang="en-US" dirty="0" smtClean="0">
                <a:latin typeface="微软雅黑" pitchFamily="34" charset="-122"/>
                <a:ea typeface="微软雅黑" pitchFamily="34" charset="-122"/>
              </a:rPr>
              <a:t>：</a:t>
            </a:r>
            <a:r>
              <a:rPr lang="en-US" altLang="zh-CN" dirty="0">
                <a:latin typeface="微软雅黑" pitchFamily="34" charset="-122"/>
                <a:ea typeface="微软雅黑" pitchFamily="34" charset="-122"/>
              </a:rPr>
              <a:t> professional development</a:t>
            </a:r>
            <a:endParaRPr lang="zh-CN" altLang="en-US" dirty="0">
              <a:latin typeface="微软雅黑" pitchFamily="34" charset="-122"/>
              <a:ea typeface="微软雅黑" pitchFamily="34" charset="-122"/>
            </a:endParaRPr>
          </a:p>
        </p:txBody>
      </p:sp>
      <p:grpSp>
        <p:nvGrpSpPr>
          <p:cNvPr id="4" name="组合 3"/>
          <p:cNvGrpSpPr/>
          <p:nvPr/>
        </p:nvGrpSpPr>
        <p:grpSpPr>
          <a:xfrm>
            <a:off x="477086" y="2245396"/>
            <a:ext cx="2291401" cy="3271836"/>
            <a:chOff x="477086" y="2245396"/>
            <a:chExt cx="2291401" cy="3271836"/>
          </a:xfrm>
        </p:grpSpPr>
        <p:sp>
          <p:nvSpPr>
            <p:cNvPr id="7" name="圆角矩形 6"/>
            <p:cNvSpPr/>
            <p:nvPr/>
          </p:nvSpPr>
          <p:spPr>
            <a:xfrm>
              <a:off x="1623000" y="2245396"/>
              <a:ext cx="107950" cy="3246437"/>
            </a:xfrm>
            <a:prstGeom prst="roundRect">
              <a:avLst>
                <a:gd name="adj" fmla="val 50000"/>
              </a:avLst>
            </a:prstGeom>
            <a:gradFill flip="none" rotWithShape="1">
              <a:gsLst>
                <a:gs pos="42000">
                  <a:schemeClr val="bg1">
                    <a:lumMod val="95000"/>
                  </a:schemeClr>
                </a:gs>
                <a:gs pos="0">
                  <a:schemeClr val="tx1">
                    <a:lumMod val="50000"/>
                    <a:lumOff val="50000"/>
                  </a:schemeClr>
                </a:gs>
                <a:gs pos="98000">
                  <a:schemeClr val="bg1">
                    <a:lumMod val="65000"/>
                  </a:schemeClr>
                </a:gs>
              </a:gsLst>
              <a:lin ang="0" scaled="1"/>
              <a:tileRect/>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8" name="Oval 65"/>
            <p:cNvSpPr>
              <a:spLocks noChangeArrowheads="1"/>
            </p:cNvSpPr>
            <p:nvPr/>
          </p:nvSpPr>
          <p:spPr bwMode="auto">
            <a:xfrm>
              <a:off x="1418213" y="5383882"/>
              <a:ext cx="504825" cy="133350"/>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headEnd/>
              <a:tailEnd/>
            </a:ln>
            <a:effectLst/>
          </p:spPr>
          <p:txBody>
            <a:bodyPr wrap="none" anchor="ctr"/>
            <a:lstStyle/>
            <a:p>
              <a:pPr>
                <a:defRPr/>
              </a:pPr>
              <a:endParaRPr lang="zh-CN" altLang="en-US" sz="1350">
                <a:latin typeface="+mn-ea"/>
              </a:endParaRPr>
            </a:p>
          </p:txBody>
        </p:sp>
        <p:sp>
          <p:nvSpPr>
            <p:cNvPr id="9" name="任意多边形 8"/>
            <p:cNvSpPr/>
            <p:nvPr/>
          </p:nvSpPr>
          <p:spPr>
            <a:xfrm>
              <a:off x="1181676" y="2697832"/>
              <a:ext cx="915987" cy="368300"/>
            </a:xfrm>
            <a:custGeom>
              <a:avLst/>
              <a:gdLst>
                <a:gd name="connsiteX0" fmla="*/ 0 w 1779373"/>
                <a:gd name="connsiteY0" fmla="*/ 568411 h 568411"/>
                <a:gd name="connsiteX1" fmla="*/ 864973 w 1779373"/>
                <a:gd name="connsiteY1" fmla="*/ 0 h 568411"/>
                <a:gd name="connsiteX2" fmla="*/ 1779373 w 1779373"/>
                <a:gd name="connsiteY2" fmla="*/ 543698 h 568411"/>
                <a:gd name="connsiteX0" fmla="*/ 0 w 1902269"/>
                <a:gd name="connsiteY0" fmla="*/ 711790 h 711790"/>
                <a:gd name="connsiteX1" fmla="*/ 987869 w 1902269"/>
                <a:gd name="connsiteY1" fmla="*/ 0 h 711790"/>
                <a:gd name="connsiteX2" fmla="*/ 1902269 w 1902269"/>
                <a:gd name="connsiteY2" fmla="*/ 543698 h 711790"/>
                <a:gd name="connsiteX0" fmla="*/ 0 w 2025165"/>
                <a:gd name="connsiteY0" fmla="*/ 814204 h 814204"/>
                <a:gd name="connsiteX1" fmla="*/ 1110765 w 2025165"/>
                <a:gd name="connsiteY1" fmla="*/ 0 h 814204"/>
                <a:gd name="connsiteX2" fmla="*/ 2025165 w 2025165"/>
                <a:gd name="connsiteY2" fmla="*/ 543698 h 814204"/>
              </a:gdLst>
              <a:ahLst/>
              <a:cxnLst>
                <a:cxn ang="0">
                  <a:pos x="connsiteX0" y="connsiteY0"/>
                </a:cxn>
                <a:cxn ang="0">
                  <a:pos x="connsiteX1" y="connsiteY1"/>
                </a:cxn>
                <a:cxn ang="0">
                  <a:pos x="connsiteX2" y="connsiteY2"/>
                </a:cxn>
              </a:cxnLst>
              <a:rect l="l" t="t" r="r" b="b"/>
              <a:pathLst>
                <a:path w="2025165" h="814204">
                  <a:moveTo>
                    <a:pt x="0" y="814204"/>
                  </a:moveTo>
                  <a:lnTo>
                    <a:pt x="1110765" y="0"/>
                  </a:lnTo>
                  <a:lnTo>
                    <a:pt x="2025165" y="5436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mn-ea"/>
              </a:endParaRPr>
            </a:p>
          </p:txBody>
        </p:sp>
        <p:grpSp>
          <p:nvGrpSpPr>
            <p:cNvPr id="10" name="组合 17"/>
            <p:cNvGrpSpPr>
              <a:grpSpLocks/>
            </p:cNvGrpSpPr>
            <p:nvPr/>
          </p:nvGrpSpPr>
          <p:grpSpPr bwMode="auto">
            <a:xfrm>
              <a:off x="1621413" y="2631158"/>
              <a:ext cx="138113" cy="138113"/>
              <a:chOff x="4358418" y="2619972"/>
              <a:chExt cx="409163" cy="409163"/>
            </a:xfrm>
          </p:grpSpPr>
          <p:sp>
            <p:nvSpPr>
              <p:cNvPr id="11" name="椭圆 10"/>
              <p:cNvSpPr/>
              <p:nvPr/>
            </p:nvSpPr>
            <p:spPr>
              <a:xfrm>
                <a:off x="4358418" y="2619972"/>
                <a:ext cx="409163" cy="409163"/>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grpSp>
            <p:nvGrpSpPr>
              <p:cNvPr id="12" name="组合 19"/>
              <p:cNvGrpSpPr>
                <a:grpSpLocks/>
              </p:cNvGrpSpPr>
              <p:nvPr/>
            </p:nvGrpSpPr>
            <p:grpSpPr bwMode="auto">
              <a:xfrm rot="1267204">
                <a:off x="4415118" y="2671937"/>
                <a:ext cx="301040" cy="301040"/>
                <a:chOff x="3518404" y="1580443"/>
                <a:chExt cx="1276350" cy="1276350"/>
              </a:xfrm>
            </p:grpSpPr>
            <p:sp>
              <p:nvSpPr>
                <p:cNvPr id="13" name="椭圆 12"/>
                <p:cNvSpPr/>
                <p:nvPr/>
              </p:nvSpPr>
              <p:spPr bwMode="auto">
                <a:xfrm>
                  <a:off x="3518404" y="1580443"/>
                  <a:ext cx="1276350" cy="1276350"/>
                </a:xfrm>
                <a:prstGeom prst="ellipse">
                  <a:avLst/>
                </a:prstGeom>
                <a:gradFill flip="none" rotWithShape="1">
                  <a:gsLst>
                    <a:gs pos="0">
                      <a:schemeClr val="bg1">
                        <a:lumMod val="95000"/>
                      </a:schemeClr>
                    </a:gs>
                    <a:gs pos="47000">
                      <a:schemeClr val="bg1">
                        <a:lumMod val="65000"/>
                      </a:schemeClr>
                    </a:gs>
                    <a:gs pos="82000">
                      <a:schemeClr val="tx1">
                        <a:lumMod val="50000"/>
                        <a:lumOff val="50000"/>
                      </a:schemeClr>
                    </a:gs>
                  </a:gsLst>
                  <a:path path="circle">
                    <a:fillToRect r="100000" b="100000"/>
                  </a:path>
                  <a:tileRect l="-100000" t="-100000"/>
                </a:gra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mn-ea"/>
                  </a:endParaRPr>
                </a:p>
              </p:txBody>
            </p:sp>
            <p:sp>
              <p:nvSpPr>
                <p:cNvPr id="14" name="椭圆 13"/>
                <p:cNvSpPr/>
                <p:nvPr/>
              </p:nvSpPr>
              <p:spPr bwMode="auto">
                <a:xfrm rot="20122633">
                  <a:off x="3851366" y="2557875"/>
                  <a:ext cx="777660" cy="259224"/>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mn-ea"/>
                  </a:endParaRPr>
                </a:p>
              </p:txBody>
            </p:sp>
            <p:sp>
              <p:nvSpPr>
                <p:cNvPr id="15" name="椭圆 14"/>
                <p:cNvSpPr/>
                <p:nvPr/>
              </p:nvSpPr>
              <p:spPr bwMode="auto">
                <a:xfrm rot="912585">
                  <a:off x="3730433" y="1617234"/>
                  <a:ext cx="717834" cy="418730"/>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mn-ea"/>
                  </a:endParaRPr>
                </a:p>
              </p:txBody>
            </p:sp>
          </p:grpSp>
        </p:grpSp>
        <p:sp>
          <p:nvSpPr>
            <p:cNvPr id="16" name="五边形 15"/>
            <p:cNvSpPr/>
            <p:nvPr/>
          </p:nvSpPr>
          <p:spPr>
            <a:xfrm rot="21119712">
              <a:off x="477086" y="2999624"/>
              <a:ext cx="2291401" cy="377825"/>
            </a:xfrm>
            <a:prstGeom prst="homePlate">
              <a:avLst/>
            </a:prstGeom>
            <a:solidFill>
              <a:schemeClr val="accent1"/>
            </a:soli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smtClean="0">
                  <a:solidFill>
                    <a:srgbClr val="FFFFFF"/>
                  </a:solidFill>
                  <a:latin typeface="微软雅黑" panose="020B0503020204020204" pitchFamily="34" charset="-122"/>
                  <a:ea typeface="微软雅黑" panose="020B0503020204020204" pitchFamily="34" charset="-122"/>
                </a:rPr>
                <a:t>8</a:t>
              </a:r>
              <a:r>
                <a:rPr lang="zh-CN" altLang="en-US" b="1" dirty="0" smtClean="0">
                  <a:solidFill>
                    <a:srgbClr val="FFFFFF"/>
                  </a:solidFill>
                  <a:latin typeface="微软雅黑" panose="020B0503020204020204" pitchFamily="34" charset="-122"/>
                  <a:ea typeface="微软雅黑" panose="020B0503020204020204" pitchFamily="34" charset="-122"/>
                </a:rPr>
                <a:t>位教师的案例研究</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9601783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28"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Case</a:t>
            </a:r>
            <a:r>
              <a:rPr lang="zh-CN" altLang="en-US" sz="2400" b="1" dirty="0" smtClean="0">
                <a:solidFill>
                  <a:srgbClr val="FFFFFF"/>
                </a:solidFill>
                <a:latin typeface="微软雅黑" pitchFamily="34" charset="-122"/>
                <a:ea typeface="微软雅黑" pitchFamily="34" charset="-122"/>
              </a:rPr>
              <a:t>（</a:t>
            </a:r>
            <a:r>
              <a:rPr lang="zh-CN" altLang="en-US" sz="2400" b="1" dirty="0">
                <a:solidFill>
                  <a:srgbClr val="FFFFFF"/>
                </a:solidFill>
                <a:latin typeface="微软雅黑" pitchFamily="34" charset="-122"/>
                <a:ea typeface="微软雅黑" pitchFamily="34" charset="-122"/>
              </a:rPr>
              <a:t>案例</a:t>
            </a:r>
            <a:r>
              <a:rPr lang="zh-CN" altLang="en-US" sz="2400" b="1" dirty="0" smtClean="0">
                <a:solidFill>
                  <a:srgbClr val="FFFFFF"/>
                </a:solidFill>
                <a:latin typeface="微软雅黑" pitchFamily="34" charset="-122"/>
                <a:ea typeface="微软雅黑" pitchFamily="34" charset="-122"/>
              </a:rPr>
              <a:t>）</a:t>
            </a:r>
            <a:endParaRPr lang="zh-CN" altLang="en-US" sz="2400" b="1" dirty="0">
              <a:solidFill>
                <a:srgbClr val="FFFFFF"/>
              </a:solidFill>
              <a:latin typeface="微软雅黑" pitchFamily="34" charset="-122"/>
              <a:ea typeface="微软雅黑" pitchFamily="34" charset="-122"/>
            </a:endParaRPr>
          </a:p>
        </p:txBody>
      </p:sp>
      <p:sp>
        <p:nvSpPr>
          <p:cNvPr id="29" name="文本框 10"/>
          <p:cNvSpPr>
            <a:spLocks noChangeArrowheads="1"/>
          </p:cNvSpPr>
          <p:nvPr/>
        </p:nvSpPr>
        <p:spPr bwMode="auto">
          <a:xfrm>
            <a:off x="3432150" y="579760"/>
            <a:ext cx="4464050"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zh-CN" altLang="en-US" sz="2000" b="1" dirty="0" smtClean="0">
                <a:solidFill>
                  <a:schemeClr val="bg1"/>
                </a:solidFill>
                <a:latin typeface="微软雅黑" pitchFamily="34" charset="-122"/>
                <a:ea typeface="微软雅黑" pitchFamily="34" charset="-122"/>
                <a:sym typeface="微软雅黑" pitchFamily="34" charset="-122"/>
              </a:rPr>
              <a:t>研究结果</a:t>
            </a:r>
            <a:endParaRPr lang="zh-CN" altLang="en-US" sz="2000" b="1" dirty="0">
              <a:solidFill>
                <a:schemeClr val="bg1"/>
              </a:solidFill>
              <a:latin typeface="微软雅黑" pitchFamily="34" charset="-122"/>
              <a:ea typeface="微软雅黑" pitchFamily="34" charset="-122"/>
              <a:sym typeface="微软雅黑" pitchFamily="34" charset="-122"/>
            </a:endParaRPr>
          </a:p>
        </p:txBody>
      </p:sp>
      <p:sp>
        <p:nvSpPr>
          <p:cNvPr id="3" name="TextBox 2"/>
          <p:cNvSpPr txBox="1"/>
          <p:nvPr/>
        </p:nvSpPr>
        <p:spPr>
          <a:xfrm>
            <a:off x="2927648" y="1700808"/>
            <a:ext cx="7704856" cy="923330"/>
          </a:xfrm>
          <a:prstGeom prst="rect">
            <a:avLst/>
          </a:prstGeom>
          <a:noFill/>
        </p:spPr>
        <p:txBody>
          <a:bodyPr wrap="square" rtlCol="0">
            <a:spAutoFit/>
          </a:bodyPr>
          <a:lstStyle/>
          <a:p>
            <a:pPr>
              <a:lnSpc>
                <a:spcPct val="150000"/>
              </a:lnSpc>
            </a:pPr>
            <a:r>
              <a:rPr lang="zh-CN" altLang="en-US" dirty="0" smtClean="0">
                <a:latin typeface="微软雅黑" pitchFamily="34" charset="-122"/>
                <a:ea typeface="微软雅黑" pitchFamily="34" charset="-122"/>
              </a:rPr>
              <a:t>专家对反思性活动日志的反馈使得</a:t>
            </a:r>
            <a:r>
              <a:rPr lang="zh-CN" altLang="en-US" dirty="0">
                <a:latin typeface="微软雅黑" pitchFamily="34" charset="-122"/>
                <a:ea typeface="微软雅黑" pitchFamily="34" charset="-122"/>
              </a:rPr>
              <a:t>教师对区域和</a:t>
            </a:r>
            <a:r>
              <a:rPr lang="zh-CN" altLang="en-US" dirty="0" smtClean="0">
                <a:latin typeface="微软雅黑" pitchFamily="34" charset="-122"/>
                <a:ea typeface="微软雅黑" pitchFamily="34" charset="-122"/>
              </a:rPr>
              <a:t>地方相关政策和要求等更加敏感，从而能根据区域特色和工作要求，指定个性化的职业发展规划</a:t>
            </a:r>
            <a:endParaRPr lang="zh-CN" altLang="en-US" dirty="0">
              <a:latin typeface="微软雅黑" pitchFamily="34" charset="-122"/>
              <a:ea typeface="微软雅黑"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648" y="2852936"/>
            <a:ext cx="7048500" cy="2844800"/>
          </a:xfrm>
          <a:prstGeom prst="rect">
            <a:avLst/>
          </a:prstGeom>
        </p:spPr>
      </p:pic>
      <p:grpSp>
        <p:nvGrpSpPr>
          <p:cNvPr id="7" name="组合 6"/>
          <p:cNvGrpSpPr/>
          <p:nvPr/>
        </p:nvGrpSpPr>
        <p:grpSpPr>
          <a:xfrm>
            <a:off x="477086" y="2245396"/>
            <a:ext cx="2291401" cy="3271836"/>
            <a:chOff x="477086" y="2245396"/>
            <a:chExt cx="2291401" cy="3271836"/>
          </a:xfrm>
        </p:grpSpPr>
        <p:sp>
          <p:nvSpPr>
            <p:cNvPr id="8" name="圆角矩形 7"/>
            <p:cNvSpPr/>
            <p:nvPr/>
          </p:nvSpPr>
          <p:spPr>
            <a:xfrm>
              <a:off x="1623000" y="2245396"/>
              <a:ext cx="107950" cy="3246437"/>
            </a:xfrm>
            <a:prstGeom prst="roundRect">
              <a:avLst>
                <a:gd name="adj" fmla="val 50000"/>
              </a:avLst>
            </a:prstGeom>
            <a:gradFill flip="none" rotWithShape="1">
              <a:gsLst>
                <a:gs pos="42000">
                  <a:schemeClr val="bg1">
                    <a:lumMod val="95000"/>
                  </a:schemeClr>
                </a:gs>
                <a:gs pos="0">
                  <a:schemeClr val="tx1">
                    <a:lumMod val="50000"/>
                    <a:lumOff val="50000"/>
                  </a:schemeClr>
                </a:gs>
                <a:gs pos="98000">
                  <a:schemeClr val="bg1">
                    <a:lumMod val="65000"/>
                  </a:schemeClr>
                </a:gs>
              </a:gsLst>
              <a:lin ang="0" scaled="1"/>
              <a:tileRect/>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9" name="Oval 65"/>
            <p:cNvSpPr>
              <a:spLocks noChangeArrowheads="1"/>
            </p:cNvSpPr>
            <p:nvPr/>
          </p:nvSpPr>
          <p:spPr bwMode="auto">
            <a:xfrm>
              <a:off x="1418213" y="5383882"/>
              <a:ext cx="504825" cy="133350"/>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headEnd/>
              <a:tailEnd/>
            </a:ln>
            <a:effectLst/>
          </p:spPr>
          <p:txBody>
            <a:bodyPr wrap="none" anchor="ctr"/>
            <a:lstStyle/>
            <a:p>
              <a:pPr>
                <a:defRPr/>
              </a:pPr>
              <a:endParaRPr lang="zh-CN" altLang="en-US" sz="1350">
                <a:latin typeface="+mn-ea"/>
              </a:endParaRPr>
            </a:p>
          </p:txBody>
        </p:sp>
        <p:sp>
          <p:nvSpPr>
            <p:cNvPr id="10" name="任意多边形 9"/>
            <p:cNvSpPr/>
            <p:nvPr/>
          </p:nvSpPr>
          <p:spPr>
            <a:xfrm>
              <a:off x="1181676" y="2697832"/>
              <a:ext cx="915987" cy="368300"/>
            </a:xfrm>
            <a:custGeom>
              <a:avLst/>
              <a:gdLst>
                <a:gd name="connsiteX0" fmla="*/ 0 w 1779373"/>
                <a:gd name="connsiteY0" fmla="*/ 568411 h 568411"/>
                <a:gd name="connsiteX1" fmla="*/ 864973 w 1779373"/>
                <a:gd name="connsiteY1" fmla="*/ 0 h 568411"/>
                <a:gd name="connsiteX2" fmla="*/ 1779373 w 1779373"/>
                <a:gd name="connsiteY2" fmla="*/ 543698 h 568411"/>
                <a:gd name="connsiteX0" fmla="*/ 0 w 1902269"/>
                <a:gd name="connsiteY0" fmla="*/ 711790 h 711790"/>
                <a:gd name="connsiteX1" fmla="*/ 987869 w 1902269"/>
                <a:gd name="connsiteY1" fmla="*/ 0 h 711790"/>
                <a:gd name="connsiteX2" fmla="*/ 1902269 w 1902269"/>
                <a:gd name="connsiteY2" fmla="*/ 543698 h 711790"/>
                <a:gd name="connsiteX0" fmla="*/ 0 w 2025165"/>
                <a:gd name="connsiteY0" fmla="*/ 814204 h 814204"/>
                <a:gd name="connsiteX1" fmla="*/ 1110765 w 2025165"/>
                <a:gd name="connsiteY1" fmla="*/ 0 h 814204"/>
                <a:gd name="connsiteX2" fmla="*/ 2025165 w 2025165"/>
                <a:gd name="connsiteY2" fmla="*/ 543698 h 814204"/>
              </a:gdLst>
              <a:ahLst/>
              <a:cxnLst>
                <a:cxn ang="0">
                  <a:pos x="connsiteX0" y="connsiteY0"/>
                </a:cxn>
                <a:cxn ang="0">
                  <a:pos x="connsiteX1" y="connsiteY1"/>
                </a:cxn>
                <a:cxn ang="0">
                  <a:pos x="connsiteX2" y="connsiteY2"/>
                </a:cxn>
              </a:cxnLst>
              <a:rect l="l" t="t" r="r" b="b"/>
              <a:pathLst>
                <a:path w="2025165" h="814204">
                  <a:moveTo>
                    <a:pt x="0" y="814204"/>
                  </a:moveTo>
                  <a:lnTo>
                    <a:pt x="1110765" y="0"/>
                  </a:lnTo>
                  <a:lnTo>
                    <a:pt x="2025165" y="5436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mn-ea"/>
              </a:endParaRPr>
            </a:p>
          </p:txBody>
        </p:sp>
        <p:grpSp>
          <p:nvGrpSpPr>
            <p:cNvPr id="11" name="组合 17"/>
            <p:cNvGrpSpPr>
              <a:grpSpLocks/>
            </p:cNvGrpSpPr>
            <p:nvPr/>
          </p:nvGrpSpPr>
          <p:grpSpPr bwMode="auto">
            <a:xfrm>
              <a:off x="1621413" y="2631158"/>
              <a:ext cx="138113" cy="138113"/>
              <a:chOff x="4358418" y="2619972"/>
              <a:chExt cx="409163" cy="409163"/>
            </a:xfrm>
          </p:grpSpPr>
          <p:sp>
            <p:nvSpPr>
              <p:cNvPr id="13" name="椭圆 12"/>
              <p:cNvSpPr/>
              <p:nvPr/>
            </p:nvSpPr>
            <p:spPr>
              <a:xfrm>
                <a:off x="4358418" y="2619972"/>
                <a:ext cx="409163" cy="409163"/>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grpSp>
            <p:nvGrpSpPr>
              <p:cNvPr id="14" name="组合 19"/>
              <p:cNvGrpSpPr>
                <a:grpSpLocks/>
              </p:cNvGrpSpPr>
              <p:nvPr/>
            </p:nvGrpSpPr>
            <p:grpSpPr bwMode="auto">
              <a:xfrm rot="1267204">
                <a:off x="4415118" y="2671937"/>
                <a:ext cx="301040" cy="301040"/>
                <a:chOff x="3518404" y="1580443"/>
                <a:chExt cx="1276350" cy="1276350"/>
              </a:xfrm>
            </p:grpSpPr>
            <p:sp>
              <p:nvSpPr>
                <p:cNvPr id="15" name="椭圆 14"/>
                <p:cNvSpPr/>
                <p:nvPr/>
              </p:nvSpPr>
              <p:spPr bwMode="auto">
                <a:xfrm>
                  <a:off x="3518404" y="1580443"/>
                  <a:ext cx="1276350" cy="1276350"/>
                </a:xfrm>
                <a:prstGeom prst="ellipse">
                  <a:avLst/>
                </a:prstGeom>
                <a:gradFill flip="none" rotWithShape="1">
                  <a:gsLst>
                    <a:gs pos="0">
                      <a:schemeClr val="bg1">
                        <a:lumMod val="95000"/>
                      </a:schemeClr>
                    </a:gs>
                    <a:gs pos="47000">
                      <a:schemeClr val="bg1">
                        <a:lumMod val="65000"/>
                      </a:schemeClr>
                    </a:gs>
                    <a:gs pos="82000">
                      <a:schemeClr val="tx1">
                        <a:lumMod val="50000"/>
                        <a:lumOff val="50000"/>
                      </a:schemeClr>
                    </a:gs>
                  </a:gsLst>
                  <a:path path="circle">
                    <a:fillToRect r="100000" b="100000"/>
                  </a:path>
                  <a:tileRect l="-100000" t="-100000"/>
                </a:gra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mn-ea"/>
                  </a:endParaRPr>
                </a:p>
              </p:txBody>
            </p:sp>
            <p:sp>
              <p:nvSpPr>
                <p:cNvPr id="16" name="椭圆 15"/>
                <p:cNvSpPr/>
                <p:nvPr/>
              </p:nvSpPr>
              <p:spPr bwMode="auto">
                <a:xfrm rot="20122633">
                  <a:off x="3851366" y="2557875"/>
                  <a:ext cx="777660" cy="259224"/>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mn-ea"/>
                  </a:endParaRPr>
                </a:p>
              </p:txBody>
            </p:sp>
            <p:sp>
              <p:nvSpPr>
                <p:cNvPr id="17" name="椭圆 16"/>
                <p:cNvSpPr/>
                <p:nvPr/>
              </p:nvSpPr>
              <p:spPr bwMode="auto">
                <a:xfrm rot="912585">
                  <a:off x="3730433" y="1617234"/>
                  <a:ext cx="717834" cy="418730"/>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mn-ea"/>
                  </a:endParaRPr>
                </a:p>
              </p:txBody>
            </p:sp>
          </p:grpSp>
        </p:grpSp>
        <p:sp>
          <p:nvSpPr>
            <p:cNvPr id="12" name="五边形 11"/>
            <p:cNvSpPr/>
            <p:nvPr/>
          </p:nvSpPr>
          <p:spPr>
            <a:xfrm rot="21119712">
              <a:off x="477086" y="2999624"/>
              <a:ext cx="2291401" cy="377825"/>
            </a:xfrm>
            <a:prstGeom prst="homePlate">
              <a:avLst/>
            </a:prstGeom>
            <a:solidFill>
              <a:schemeClr val="accent1"/>
            </a:soli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rgbClr val="FFFFFF"/>
                  </a:solidFill>
                  <a:latin typeface="微软雅黑" panose="020B0503020204020204" pitchFamily="34" charset="-122"/>
                  <a:ea typeface="微软雅黑" panose="020B0503020204020204" pitchFamily="34" charset="-122"/>
                </a:rPr>
                <a:t>专家反馈</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9601783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875420" y="404664"/>
            <a:ext cx="24122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28" name="文本框 4"/>
          <p:cNvSpPr txBox="1"/>
          <p:nvPr/>
        </p:nvSpPr>
        <p:spPr>
          <a:xfrm>
            <a:off x="929426" y="533872"/>
            <a:ext cx="2196244"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Case</a:t>
            </a:r>
            <a:r>
              <a:rPr lang="zh-CN" altLang="en-US" sz="2400" b="1" dirty="0" smtClean="0">
                <a:solidFill>
                  <a:srgbClr val="FFFFFF"/>
                </a:solidFill>
                <a:latin typeface="微软雅黑" pitchFamily="34" charset="-122"/>
                <a:ea typeface="微软雅黑" pitchFamily="34" charset="-122"/>
              </a:rPr>
              <a:t>（</a:t>
            </a:r>
            <a:r>
              <a:rPr lang="zh-CN" altLang="en-US" sz="2400" b="1" dirty="0">
                <a:solidFill>
                  <a:srgbClr val="FFFFFF"/>
                </a:solidFill>
                <a:latin typeface="微软雅黑" pitchFamily="34" charset="-122"/>
                <a:ea typeface="微软雅黑" pitchFamily="34" charset="-122"/>
              </a:rPr>
              <a:t>案例</a:t>
            </a:r>
            <a:r>
              <a:rPr lang="zh-CN" altLang="en-US" sz="2400" b="1" dirty="0" smtClean="0">
                <a:solidFill>
                  <a:srgbClr val="FFFFFF"/>
                </a:solidFill>
                <a:latin typeface="微软雅黑" pitchFamily="34" charset="-122"/>
                <a:ea typeface="微软雅黑" pitchFamily="34" charset="-122"/>
              </a:rPr>
              <a:t>）</a:t>
            </a:r>
            <a:endParaRPr lang="zh-CN" altLang="en-US" sz="2400" b="1" dirty="0">
              <a:solidFill>
                <a:srgbClr val="FFFFFF"/>
              </a:solidFill>
              <a:latin typeface="微软雅黑" pitchFamily="34" charset="-122"/>
              <a:ea typeface="微软雅黑" pitchFamily="34" charset="-122"/>
            </a:endParaRPr>
          </a:p>
        </p:txBody>
      </p:sp>
      <p:sp>
        <p:nvSpPr>
          <p:cNvPr id="29" name="文本框 10"/>
          <p:cNvSpPr>
            <a:spLocks noChangeArrowheads="1"/>
          </p:cNvSpPr>
          <p:nvPr/>
        </p:nvSpPr>
        <p:spPr bwMode="auto">
          <a:xfrm>
            <a:off x="3432150" y="579760"/>
            <a:ext cx="4464050" cy="415777"/>
          </a:xfrm>
          <a:prstGeom prst="rect">
            <a:avLst/>
          </a:prstGeom>
          <a:solidFill>
            <a:srgbClr val="21A3D0">
              <a:alpha val="20000"/>
            </a:srgbClr>
          </a:solidFill>
          <a:ln w="12700" cap="rnd" cmpd="sng">
            <a:solidFill>
              <a:srgbClr val="99CC00"/>
            </a:solidFill>
            <a:prstDash val="sysDash"/>
            <a:miter lim="800000"/>
            <a:headEnd/>
            <a:tailEnd/>
          </a:ln>
        </p:spPr>
        <p:txBody>
          <a:bodyPr wrap="none" anchor="ctr"/>
          <a:lstStyle/>
          <a:p>
            <a:r>
              <a:rPr lang="zh-CN" altLang="en-US" sz="2000" b="1" dirty="0" smtClean="0">
                <a:solidFill>
                  <a:schemeClr val="bg1"/>
                </a:solidFill>
                <a:latin typeface="微软雅黑" pitchFamily="34" charset="-122"/>
                <a:ea typeface="微软雅黑" pitchFamily="34" charset="-122"/>
                <a:sym typeface="微软雅黑" pitchFamily="34" charset="-122"/>
              </a:rPr>
              <a:t>启发与思考</a:t>
            </a:r>
            <a:endParaRPr lang="zh-CN" altLang="en-US" sz="2000" b="1" dirty="0">
              <a:solidFill>
                <a:schemeClr val="bg1"/>
              </a:solidFill>
              <a:latin typeface="微软雅黑" pitchFamily="34" charset="-122"/>
              <a:ea typeface="微软雅黑" pitchFamily="34" charset="-122"/>
              <a:sym typeface="微软雅黑" pitchFamily="34" charset="-122"/>
            </a:endParaRPr>
          </a:p>
        </p:txBody>
      </p:sp>
      <p:sp>
        <p:nvSpPr>
          <p:cNvPr id="3" name="TextBox 2"/>
          <p:cNvSpPr txBox="1"/>
          <p:nvPr/>
        </p:nvSpPr>
        <p:spPr>
          <a:xfrm>
            <a:off x="875421" y="1772816"/>
            <a:ext cx="5076563" cy="4293483"/>
          </a:xfrm>
          <a:prstGeom prst="rect">
            <a:avLst/>
          </a:prstGeom>
          <a:noFill/>
        </p:spPr>
        <p:txBody>
          <a:bodyPr wrap="square" rtlCol="0">
            <a:spAutoFit/>
          </a:bodyPr>
          <a:lstStyle/>
          <a:p>
            <a:pPr>
              <a:lnSpc>
                <a:spcPct val="150000"/>
              </a:lnSpc>
            </a:pPr>
            <a:r>
              <a:rPr lang="zh-CN" altLang="en-US" sz="2000" b="1" dirty="0" smtClean="0">
                <a:solidFill>
                  <a:srgbClr val="00B0F0"/>
                </a:solidFill>
                <a:latin typeface="微软雅黑" pitchFamily="34" charset="-122"/>
                <a:ea typeface="微软雅黑" pitchFamily="34" charset="-122"/>
              </a:rPr>
              <a:t>通过此案例，对教师培训的思考：</a:t>
            </a:r>
            <a:endParaRPr lang="en-US" altLang="zh-CN" sz="2000" b="1" dirty="0" smtClean="0">
              <a:solidFill>
                <a:srgbClr val="00B0F0"/>
              </a:solidFill>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网络培训的便捷性与自主性</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专家：了解区域特色和职业认证要求，是特定的学科内容的专家，教师的协作者，引导者、帮助者。与教师进行平等对话</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目标具体化（内容具体、活动具体）</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4.</a:t>
            </a:r>
            <a:r>
              <a:rPr lang="zh-CN" altLang="en-US" dirty="0" smtClean="0">
                <a:latin typeface="微软雅黑" pitchFamily="34" charset="-122"/>
                <a:ea typeface="微软雅黑" pitchFamily="34" charset="-122"/>
              </a:rPr>
              <a:t>强调自我反思与评价</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5.</a:t>
            </a:r>
            <a:r>
              <a:rPr lang="zh-CN" altLang="en-US" dirty="0" smtClean="0">
                <a:latin typeface="微软雅黑" pitchFamily="34" charset="-122"/>
                <a:ea typeface="微软雅黑" pitchFamily="34" charset="-122"/>
              </a:rPr>
              <a:t>尊重教师的个性化需求（自主选择教学内容、资源、活动等）</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6.</a:t>
            </a:r>
            <a:r>
              <a:rPr lang="zh-CN" altLang="en-US" dirty="0" smtClean="0">
                <a:latin typeface="微软雅黑" pitchFamily="34" charset="-122"/>
                <a:ea typeface="微软雅黑" pitchFamily="34" charset="-122"/>
              </a:rPr>
              <a:t>学习共同体（资源共享、相互交流）</a:t>
            </a:r>
            <a:endParaRPr lang="zh-CN" altLang="en-US" dirty="0">
              <a:latin typeface="微软雅黑" pitchFamily="34" charset="-122"/>
              <a:ea typeface="微软雅黑"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1628800"/>
            <a:ext cx="5778448" cy="3672408"/>
          </a:xfrm>
          <a:prstGeom prst="rect">
            <a:avLst/>
          </a:prstGeom>
        </p:spPr>
      </p:pic>
    </p:spTree>
    <p:extLst>
      <p:ext uri="{BB962C8B-B14F-4D97-AF65-F5344CB8AC3E}">
        <p14:creationId xmlns:p14="http://schemas.microsoft.com/office/powerpoint/2010/main" val="199601783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1539876" y="1706563"/>
            <a:ext cx="1203325" cy="2463800"/>
          </a:xfrm>
          <a:custGeom>
            <a:avLst/>
            <a:gdLst>
              <a:gd name="connsiteX0" fmla="*/ 906780 w 1226820"/>
              <a:gd name="connsiteY0" fmla="*/ 0 h 2926080"/>
              <a:gd name="connsiteX1" fmla="*/ 1226820 w 1226820"/>
              <a:gd name="connsiteY1" fmla="*/ 2926080 h 2926080"/>
              <a:gd name="connsiteX2" fmla="*/ 22860 w 1226820"/>
              <a:gd name="connsiteY2" fmla="*/ 2049780 h 2926080"/>
              <a:gd name="connsiteX3" fmla="*/ 0 w 1226820"/>
              <a:gd name="connsiteY3" fmla="*/ 1036320 h 2926080"/>
              <a:gd name="connsiteX4" fmla="*/ 906780 w 1226820"/>
              <a:gd name="connsiteY4" fmla="*/ 0 h 2926080"/>
              <a:gd name="connsiteX0" fmla="*/ 929640 w 1226820"/>
              <a:gd name="connsiteY0" fmla="*/ 0 h 2948940"/>
              <a:gd name="connsiteX1" fmla="*/ 1226820 w 1226820"/>
              <a:gd name="connsiteY1" fmla="*/ 2948940 h 2948940"/>
              <a:gd name="connsiteX2" fmla="*/ 22860 w 1226820"/>
              <a:gd name="connsiteY2" fmla="*/ 2072640 h 2948940"/>
              <a:gd name="connsiteX3" fmla="*/ 0 w 1226820"/>
              <a:gd name="connsiteY3" fmla="*/ 1059180 h 2948940"/>
              <a:gd name="connsiteX4" fmla="*/ 929640 w 1226820"/>
              <a:gd name="connsiteY4" fmla="*/ 0 h 2948940"/>
              <a:gd name="connsiteX0" fmla="*/ 906780 w 1203960"/>
              <a:gd name="connsiteY0" fmla="*/ 0 h 2948940"/>
              <a:gd name="connsiteX1" fmla="*/ 1203960 w 1203960"/>
              <a:gd name="connsiteY1" fmla="*/ 2948940 h 2948940"/>
              <a:gd name="connsiteX2" fmla="*/ 0 w 1203960"/>
              <a:gd name="connsiteY2" fmla="*/ 2072640 h 2948940"/>
              <a:gd name="connsiteX3" fmla="*/ 30480 w 1203960"/>
              <a:gd name="connsiteY3" fmla="*/ 1135380 h 2948940"/>
              <a:gd name="connsiteX4" fmla="*/ 906780 w 1203960"/>
              <a:gd name="connsiteY4" fmla="*/ 0 h 2948940"/>
              <a:gd name="connsiteX0" fmla="*/ 900430 w 1203960"/>
              <a:gd name="connsiteY0" fmla="*/ 0 h 2936240"/>
              <a:gd name="connsiteX1" fmla="*/ 1203960 w 1203960"/>
              <a:gd name="connsiteY1" fmla="*/ 2936240 h 2936240"/>
              <a:gd name="connsiteX2" fmla="*/ 0 w 1203960"/>
              <a:gd name="connsiteY2" fmla="*/ 2059940 h 2936240"/>
              <a:gd name="connsiteX3" fmla="*/ 30480 w 1203960"/>
              <a:gd name="connsiteY3" fmla="*/ 1122680 h 2936240"/>
              <a:gd name="connsiteX4" fmla="*/ 900430 w 1203960"/>
              <a:gd name="connsiteY4" fmla="*/ 0 h 2936240"/>
              <a:gd name="connsiteX0" fmla="*/ 900430 w 1203960"/>
              <a:gd name="connsiteY0" fmla="*/ 0 h 2948940"/>
              <a:gd name="connsiteX1" fmla="*/ 1203960 w 1203960"/>
              <a:gd name="connsiteY1" fmla="*/ 2948940 h 2948940"/>
              <a:gd name="connsiteX2" fmla="*/ 0 w 1203960"/>
              <a:gd name="connsiteY2" fmla="*/ 2072640 h 2948940"/>
              <a:gd name="connsiteX3" fmla="*/ 30480 w 1203960"/>
              <a:gd name="connsiteY3" fmla="*/ 1135380 h 2948940"/>
              <a:gd name="connsiteX4" fmla="*/ 900430 w 1203960"/>
              <a:gd name="connsiteY4" fmla="*/ 0 h 2948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960" h="2948940">
                <a:moveTo>
                  <a:pt x="900430" y="0"/>
                </a:moveTo>
                <a:lnTo>
                  <a:pt x="1203960" y="2948940"/>
                </a:lnTo>
                <a:lnTo>
                  <a:pt x="0" y="2072640"/>
                </a:lnTo>
                <a:lnTo>
                  <a:pt x="30480" y="1135380"/>
                </a:lnTo>
                <a:lnTo>
                  <a:pt x="90043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3" name="矩形 2"/>
          <p:cNvSpPr/>
          <p:nvPr/>
        </p:nvSpPr>
        <p:spPr>
          <a:xfrm>
            <a:off x="0" y="2293939"/>
            <a:ext cx="12192000" cy="1417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4" name="任意多边形 3"/>
          <p:cNvSpPr/>
          <p:nvPr/>
        </p:nvSpPr>
        <p:spPr>
          <a:xfrm>
            <a:off x="10499926" y="3711699"/>
            <a:ext cx="1706563" cy="503238"/>
          </a:xfrm>
          <a:custGeom>
            <a:avLst/>
            <a:gdLst>
              <a:gd name="connsiteX0" fmla="*/ 1706880 w 1706880"/>
              <a:gd name="connsiteY0" fmla="*/ 7620 h 601980"/>
              <a:gd name="connsiteX1" fmla="*/ 121920 w 1706880"/>
              <a:gd name="connsiteY1" fmla="*/ 0 h 601980"/>
              <a:gd name="connsiteX2" fmla="*/ 0 w 1706880"/>
              <a:gd name="connsiteY2" fmla="*/ 601980 h 601980"/>
              <a:gd name="connsiteX3" fmla="*/ 1706880 w 1706880"/>
              <a:gd name="connsiteY3" fmla="*/ 7620 h 601980"/>
              <a:gd name="connsiteX0" fmla="*/ 1706880 w 1706880"/>
              <a:gd name="connsiteY0" fmla="*/ 0 h 601980"/>
              <a:gd name="connsiteX1" fmla="*/ 121920 w 1706880"/>
              <a:gd name="connsiteY1" fmla="*/ 0 h 601980"/>
              <a:gd name="connsiteX2" fmla="*/ 0 w 1706880"/>
              <a:gd name="connsiteY2" fmla="*/ 601980 h 601980"/>
              <a:gd name="connsiteX3" fmla="*/ 1706880 w 1706880"/>
              <a:gd name="connsiteY3" fmla="*/ 0 h 601980"/>
            </a:gdLst>
            <a:ahLst/>
            <a:cxnLst>
              <a:cxn ang="0">
                <a:pos x="connsiteX0" y="connsiteY0"/>
              </a:cxn>
              <a:cxn ang="0">
                <a:pos x="connsiteX1" y="connsiteY1"/>
              </a:cxn>
              <a:cxn ang="0">
                <a:pos x="connsiteX2" y="connsiteY2"/>
              </a:cxn>
              <a:cxn ang="0">
                <a:pos x="connsiteX3" y="connsiteY3"/>
              </a:cxn>
            </a:cxnLst>
            <a:rect l="l" t="t" r="r" b="b"/>
            <a:pathLst>
              <a:path w="1706880" h="601980">
                <a:moveTo>
                  <a:pt x="1706880" y="0"/>
                </a:moveTo>
                <a:lnTo>
                  <a:pt x="121920" y="0"/>
                </a:lnTo>
                <a:lnTo>
                  <a:pt x="0" y="601980"/>
                </a:lnTo>
                <a:lnTo>
                  <a:pt x="170688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5" name="任意多边形 4"/>
          <p:cNvSpPr/>
          <p:nvPr/>
        </p:nvSpPr>
        <p:spPr>
          <a:xfrm rot="21290535">
            <a:off x="10494410" y="3777108"/>
            <a:ext cx="2025530" cy="633917"/>
          </a:xfrm>
          <a:custGeom>
            <a:avLst/>
            <a:gdLst>
              <a:gd name="connsiteX0" fmla="*/ 1021080 w 1432560"/>
              <a:gd name="connsiteY0" fmla="*/ 0 h 617220"/>
              <a:gd name="connsiteX1" fmla="*/ 1432560 w 1432560"/>
              <a:gd name="connsiteY1" fmla="*/ 617220 h 617220"/>
              <a:gd name="connsiteX2" fmla="*/ 0 w 1432560"/>
              <a:gd name="connsiteY2" fmla="*/ 358140 h 617220"/>
              <a:gd name="connsiteX3" fmla="*/ 1021080 w 1432560"/>
              <a:gd name="connsiteY3" fmla="*/ 0 h 617220"/>
              <a:gd name="connsiteX0" fmla="*/ 1021080 w 1170934"/>
              <a:gd name="connsiteY0" fmla="*/ 0 h 702180"/>
              <a:gd name="connsiteX1" fmla="*/ 1170934 w 1170934"/>
              <a:gd name="connsiteY1" fmla="*/ 702180 h 702180"/>
              <a:gd name="connsiteX2" fmla="*/ 0 w 1170934"/>
              <a:gd name="connsiteY2" fmla="*/ 358140 h 702180"/>
              <a:gd name="connsiteX3" fmla="*/ 1021080 w 1170934"/>
              <a:gd name="connsiteY3" fmla="*/ 0 h 702180"/>
              <a:gd name="connsiteX0" fmla="*/ 998629 w 1170934"/>
              <a:gd name="connsiteY0" fmla="*/ 0 h 757819"/>
              <a:gd name="connsiteX1" fmla="*/ 1170934 w 1170934"/>
              <a:gd name="connsiteY1" fmla="*/ 757819 h 757819"/>
              <a:gd name="connsiteX2" fmla="*/ 0 w 1170934"/>
              <a:gd name="connsiteY2" fmla="*/ 413779 h 757819"/>
              <a:gd name="connsiteX3" fmla="*/ 998629 w 1170934"/>
              <a:gd name="connsiteY3" fmla="*/ 0 h 757819"/>
            </a:gdLst>
            <a:ahLst/>
            <a:cxnLst>
              <a:cxn ang="0">
                <a:pos x="connsiteX0" y="connsiteY0"/>
              </a:cxn>
              <a:cxn ang="0">
                <a:pos x="connsiteX1" y="connsiteY1"/>
              </a:cxn>
              <a:cxn ang="0">
                <a:pos x="connsiteX2" y="connsiteY2"/>
              </a:cxn>
              <a:cxn ang="0">
                <a:pos x="connsiteX3" y="connsiteY3"/>
              </a:cxn>
            </a:cxnLst>
            <a:rect l="l" t="t" r="r" b="b"/>
            <a:pathLst>
              <a:path w="1170934" h="757819">
                <a:moveTo>
                  <a:pt x="998629" y="0"/>
                </a:moveTo>
                <a:lnTo>
                  <a:pt x="1170934" y="757819"/>
                </a:lnTo>
                <a:lnTo>
                  <a:pt x="0" y="413779"/>
                </a:lnTo>
                <a:lnTo>
                  <a:pt x="998629"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7" name="任意多边形 6"/>
          <p:cNvSpPr/>
          <p:nvPr/>
        </p:nvSpPr>
        <p:spPr>
          <a:xfrm>
            <a:off x="2430463" y="1712913"/>
            <a:ext cx="4449762" cy="2457450"/>
          </a:xfrm>
          <a:custGeom>
            <a:avLst/>
            <a:gdLst>
              <a:gd name="connsiteX0" fmla="*/ 0 w 4450080"/>
              <a:gd name="connsiteY0" fmla="*/ 0 h 2941320"/>
              <a:gd name="connsiteX1" fmla="*/ 304800 w 4450080"/>
              <a:gd name="connsiteY1" fmla="*/ 2941320 h 2941320"/>
              <a:gd name="connsiteX2" fmla="*/ 4236720 w 4450080"/>
              <a:gd name="connsiteY2" fmla="*/ 2735580 h 2941320"/>
              <a:gd name="connsiteX3" fmla="*/ 4450080 w 4450080"/>
              <a:gd name="connsiteY3" fmla="*/ 381000 h 2941320"/>
              <a:gd name="connsiteX4" fmla="*/ 0 w 4450080"/>
              <a:gd name="connsiteY4" fmla="*/ 0 h 2941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080" h="2941320">
                <a:moveTo>
                  <a:pt x="0" y="0"/>
                </a:moveTo>
                <a:lnTo>
                  <a:pt x="304800" y="2941320"/>
                </a:lnTo>
                <a:lnTo>
                  <a:pt x="4236720" y="2735580"/>
                </a:lnTo>
                <a:lnTo>
                  <a:pt x="4450080" y="381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8000">
                <a:solidFill>
                  <a:srgbClr val="FFFFFF"/>
                </a:solidFill>
                <a:latin typeface="+mj-lt"/>
              </a:rPr>
              <a:t>THANKS</a:t>
            </a:r>
          </a:p>
          <a:p>
            <a:pPr algn="ctr">
              <a:defRPr/>
            </a:pPr>
            <a:r>
              <a:rPr lang="zh-CN" altLang="en-US" sz="3600">
                <a:solidFill>
                  <a:srgbClr val="FFFFFF"/>
                </a:solidFill>
                <a:latin typeface="方正粗倩简体" panose="03000509000000000000" pitchFamily="65" charset="-122"/>
                <a:ea typeface="方正粗倩简体" panose="03000509000000000000" pitchFamily="65" charset="-122"/>
              </a:rPr>
              <a:t>感谢各位</a:t>
            </a:r>
          </a:p>
        </p:txBody>
      </p:sp>
    </p:spTree>
    <p:extLst>
      <p:ext uri="{BB962C8B-B14F-4D97-AF65-F5344CB8AC3E}">
        <p14:creationId xmlns:p14="http://schemas.microsoft.com/office/powerpoint/2010/main" val="19709075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flipV="1">
            <a:off x="2063552" y="6741368"/>
            <a:ext cx="8280920" cy="1417"/>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795395" y="2852936"/>
            <a:ext cx="6732749" cy="3356213"/>
            <a:chOff x="1470912" y="3643607"/>
            <a:chExt cx="4967592" cy="2416175"/>
          </a:xfrm>
        </p:grpSpPr>
        <p:sp>
          <p:nvSpPr>
            <p:cNvPr id="42" name="任意多边形 41"/>
            <p:cNvSpPr/>
            <p:nvPr/>
          </p:nvSpPr>
          <p:spPr>
            <a:xfrm>
              <a:off x="2639616" y="3643607"/>
              <a:ext cx="3798888" cy="2416175"/>
            </a:xfrm>
            <a:custGeom>
              <a:avLst/>
              <a:gdLst/>
              <a:ahLst/>
              <a:cxnLst/>
              <a:rect l="l" t="t" r="r" b="b"/>
              <a:pathLst>
                <a:path w="3800254" h="2416645">
                  <a:moveTo>
                    <a:pt x="1473241" y="551"/>
                  </a:moveTo>
                  <a:cubicBezTo>
                    <a:pt x="1676198" y="6411"/>
                    <a:pt x="2202270" y="130970"/>
                    <a:pt x="2405226" y="695143"/>
                  </a:cubicBezTo>
                  <a:cubicBezTo>
                    <a:pt x="2575210" y="577912"/>
                    <a:pt x="2762046" y="527601"/>
                    <a:pt x="2967933" y="633597"/>
                  </a:cubicBezTo>
                  <a:cubicBezTo>
                    <a:pt x="3173820" y="739593"/>
                    <a:pt x="3205081" y="851939"/>
                    <a:pt x="3214118" y="1046835"/>
                  </a:cubicBezTo>
                  <a:cubicBezTo>
                    <a:pt x="3499624" y="1191908"/>
                    <a:pt x="3752728" y="1367388"/>
                    <a:pt x="3794410" y="1653504"/>
                  </a:cubicBezTo>
                  <a:cubicBezTo>
                    <a:pt x="3836092" y="1939620"/>
                    <a:pt x="3663746" y="2369589"/>
                    <a:pt x="2987960" y="2401583"/>
                  </a:cubicBezTo>
                  <a:cubicBezTo>
                    <a:pt x="2396491" y="2429585"/>
                    <a:pt x="1141044" y="2413810"/>
                    <a:pt x="94386" y="2392571"/>
                  </a:cubicBezTo>
                  <a:cubicBezTo>
                    <a:pt x="460192" y="2243311"/>
                    <a:pt x="717747" y="1883942"/>
                    <a:pt x="717747" y="1464418"/>
                  </a:cubicBezTo>
                  <a:cubicBezTo>
                    <a:pt x="717747" y="1009626"/>
                    <a:pt x="415068" y="625529"/>
                    <a:pt x="0" y="503133"/>
                  </a:cubicBezTo>
                  <a:cubicBezTo>
                    <a:pt x="155701" y="398659"/>
                    <a:pt x="313310" y="353245"/>
                    <a:pt x="470918" y="387412"/>
                  </a:cubicBezTo>
                  <a:cubicBezTo>
                    <a:pt x="752272" y="29858"/>
                    <a:pt x="1270284" y="-5309"/>
                    <a:pt x="1473241" y="551"/>
                  </a:cubicBezTo>
                  <a:close/>
                </a:path>
              </a:pathLst>
            </a:custGeom>
            <a:gradFill>
              <a:gsLst>
                <a:gs pos="0">
                  <a:schemeClr val="accent2">
                    <a:lumMod val="60000"/>
                    <a:lumOff val="40000"/>
                  </a:schemeClr>
                </a:gs>
                <a:gs pos="50000">
                  <a:schemeClr val="accent2"/>
                </a:gs>
                <a:gs pos="100000">
                  <a:schemeClr val="accent2">
                    <a:lumMod val="75000"/>
                  </a:schemeClr>
                </a:gs>
              </a:gsLst>
              <a:lin ang="10800000" scaled="1"/>
            </a:gradFill>
            <a:ln w="38100">
              <a:noFill/>
            </a:ln>
            <a:effectLst>
              <a:outerShdw blurRad="50800" dist="50800" algn="l" rotWithShape="0">
                <a:schemeClr val="tx1">
                  <a:lumMod val="65000"/>
                  <a:lumOff val="3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540000" rIns="18000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30000"/>
                </a:lnSpc>
                <a:defRPr/>
              </a:pPr>
              <a:endParaRPr lang="en-US" altLang="zh-CN" sz="1600" dirty="0">
                <a:solidFill>
                  <a:srgbClr val="FFFFFF"/>
                </a:solidFill>
                <a:latin typeface="+mn-ea"/>
              </a:endParaRPr>
            </a:p>
          </p:txBody>
        </p:sp>
        <p:sp>
          <p:nvSpPr>
            <p:cNvPr id="43" name="椭圆 42"/>
            <p:cNvSpPr/>
            <p:nvPr/>
          </p:nvSpPr>
          <p:spPr>
            <a:xfrm>
              <a:off x="1470912" y="4225447"/>
              <a:ext cx="1765256" cy="1765256"/>
            </a:xfrm>
            <a:prstGeom prst="ellipse">
              <a:avLst/>
            </a:prstGeom>
            <a:solidFill>
              <a:srgbClr val="FFFFFF"/>
            </a:solidFill>
            <a:ln w="127000">
              <a:gradFill flip="none" rotWithShape="1">
                <a:gsLst>
                  <a:gs pos="0">
                    <a:schemeClr val="accent2"/>
                  </a:gs>
                  <a:gs pos="50000">
                    <a:schemeClr val="accent2"/>
                  </a:gs>
                  <a:gs pos="51000">
                    <a:schemeClr val="accent2">
                      <a:lumMod val="40000"/>
                      <a:lumOff val="60000"/>
                    </a:schemeClr>
                  </a:gs>
                  <a:gs pos="100000">
                    <a:schemeClr val="accent2">
                      <a:lumMod val="40000"/>
                      <a:lumOff val="60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200" dirty="0">
                <a:solidFill>
                  <a:srgbClr val="363636"/>
                </a:solidFill>
                <a:latin typeface="+mn-ea"/>
              </a:endParaRPr>
            </a:p>
          </p:txBody>
        </p:sp>
        <p:sp>
          <p:nvSpPr>
            <p:cNvPr id="45" name="文本框 44"/>
            <p:cNvSpPr txBox="1"/>
            <p:nvPr/>
          </p:nvSpPr>
          <p:spPr>
            <a:xfrm>
              <a:off x="1703512" y="4795735"/>
              <a:ext cx="1296144" cy="707886"/>
            </a:xfrm>
            <a:prstGeom prst="rect">
              <a:avLst/>
            </a:prstGeom>
            <a:noFill/>
          </p:spPr>
          <p:txBody>
            <a:bodyPr wrap="square" rtlCol="0">
              <a:spAutoFit/>
            </a:bodyPr>
            <a:lstStyle/>
            <a:p>
              <a:pPr algn="dist"/>
              <a:r>
                <a:rPr lang="zh-CN" altLang="en-US" sz="4000" b="1" dirty="0" smtClean="0">
                  <a:latin typeface="方正粗倩简体" panose="03000509000000000000" pitchFamily="65" charset="-122"/>
                  <a:ea typeface="方正粗倩简体" panose="03000509000000000000" pitchFamily="65" charset="-122"/>
                </a:rPr>
                <a:t>培训</a:t>
              </a:r>
              <a:endParaRPr lang="zh-CN" altLang="en-US" sz="4000" b="1" dirty="0">
                <a:latin typeface="方正粗倩简体" panose="03000509000000000000" pitchFamily="65" charset="-122"/>
                <a:ea typeface="方正粗倩简体" panose="03000509000000000000" pitchFamily="65" charset="-122"/>
              </a:endParaRPr>
            </a:p>
          </p:txBody>
        </p:sp>
      </p:grpSp>
      <p:sp>
        <p:nvSpPr>
          <p:cNvPr id="46" name="文本框 45"/>
          <p:cNvSpPr txBox="1"/>
          <p:nvPr/>
        </p:nvSpPr>
        <p:spPr>
          <a:xfrm>
            <a:off x="3359696" y="4365104"/>
            <a:ext cx="3850044" cy="2062103"/>
          </a:xfrm>
          <a:prstGeom prst="rect">
            <a:avLst/>
          </a:prstGeom>
          <a:noFill/>
        </p:spPr>
        <p:txBody>
          <a:bodyPr wrap="square" rtlCol="0">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培训是基于一个组织在其发展的过程中，当面对外在环境的变化和组织自身变革需要的时候，为了弥补组织成员与外在于组织的环境变化和组织自身变革对组织成员在知识、技能和态度上的要求之间存在的客观差距而进行的</a:t>
            </a:r>
            <a:r>
              <a:rPr lang="zh-CN" altLang="en-US" sz="1600" b="1" dirty="0">
                <a:latin typeface="微软雅黑" panose="020B0503020204020204" pitchFamily="34" charset="-122"/>
                <a:ea typeface="微软雅黑" panose="020B0503020204020204" pitchFamily="34" charset="-122"/>
                <a:sym typeface="微软雅黑" pitchFamily="34" charset="-122"/>
              </a:rPr>
              <a:t>有目的、有计划、有组织</a:t>
            </a:r>
            <a:r>
              <a:rPr lang="zh-CN" altLang="en-US" sz="16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的学习活动。</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a:p>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981592" y="1209759"/>
            <a:ext cx="7128792" cy="3159413"/>
            <a:chOff x="5879976" y="1555375"/>
            <a:chExt cx="7128792" cy="3159413"/>
          </a:xfrm>
        </p:grpSpPr>
        <p:grpSp>
          <p:nvGrpSpPr>
            <p:cNvPr id="3" name="组合 2"/>
            <p:cNvGrpSpPr/>
            <p:nvPr/>
          </p:nvGrpSpPr>
          <p:grpSpPr>
            <a:xfrm>
              <a:off x="5879976" y="1555375"/>
              <a:ext cx="7128792" cy="3097761"/>
              <a:chOff x="5504360" y="1555375"/>
              <a:chExt cx="4968179" cy="2416175"/>
            </a:xfrm>
          </p:grpSpPr>
          <p:sp>
            <p:nvSpPr>
              <p:cNvPr id="40" name="任意多边形 39"/>
              <p:cNvSpPr/>
              <p:nvPr/>
            </p:nvSpPr>
            <p:spPr>
              <a:xfrm>
                <a:off x="6672064" y="1555375"/>
                <a:ext cx="3800475" cy="2416175"/>
              </a:xfrm>
              <a:custGeom>
                <a:avLst/>
                <a:gdLst/>
                <a:ahLst/>
                <a:cxnLst/>
                <a:rect l="l" t="t" r="r" b="b"/>
                <a:pathLst>
                  <a:path w="3800254" h="2416645">
                    <a:moveTo>
                      <a:pt x="1473241" y="551"/>
                    </a:moveTo>
                    <a:cubicBezTo>
                      <a:pt x="1676198" y="6411"/>
                      <a:pt x="2202270" y="130970"/>
                      <a:pt x="2405226" y="695143"/>
                    </a:cubicBezTo>
                    <a:cubicBezTo>
                      <a:pt x="2575210" y="577912"/>
                      <a:pt x="2762046" y="527601"/>
                      <a:pt x="2967933" y="633597"/>
                    </a:cubicBezTo>
                    <a:cubicBezTo>
                      <a:pt x="3173820" y="739593"/>
                      <a:pt x="3205081" y="851939"/>
                      <a:pt x="3214118" y="1046835"/>
                    </a:cubicBezTo>
                    <a:cubicBezTo>
                      <a:pt x="3499624" y="1191908"/>
                      <a:pt x="3752728" y="1367388"/>
                      <a:pt x="3794410" y="1653504"/>
                    </a:cubicBezTo>
                    <a:cubicBezTo>
                      <a:pt x="3836092" y="1939620"/>
                      <a:pt x="3663746" y="2369589"/>
                      <a:pt x="2987960" y="2401583"/>
                    </a:cubicBezTo>
                    <a:cubicBezTo>
                      <a:pt x="2396491" y="2429585"/>
                      <a:pt x="1141044" y="2413810"/>
                      <a:pt x="94386" y="2392571"/>
                    </a:cubicBezTo>
                    <a:cubicBezTo>
                      <a:pt x="460192" y="2243311"/>
                      <a:pt x="717747" y="1883942"/>
                      <a:pt x="717747" y="1464418"/>
                    </a:cubicBezTo>
                    <a:cubicBezTo>
                      <a:pt x="717747" y="1009626"/>
                      <a:pt x="415068" y="625529"/>
                      <a:pt x="0" y="503133"/>
                    </a:cubicBezTo>
                    <a:cubicBezTo>
                      <a:pt x="155701" y="398659"/>
                      <a:pt x="313310" y="353245"/>
                      <a:pt x="470918" y="387412"/>
                    </a:cubicBezTo>
                    <a:cubicBezTo>
                      <a:pt x="752272" y="29858"/>
                      <a:pt x="1270284" y="-5309"/>
                      <a:pt x="1473241" y="551"/>
                    </a:cubicBezTo>
                    <a:close/>
                  </a:path>
                </a:pathLst>
              </a:custGeom>
              <a:gradFill>
                <a:gsLst>
                  <a:gs pos="0">
                    <a:schemeClr val="accent1">
                      <a:lumMod val="60000"/>
                      <a:lumOff val="40000"/>
                    </a:schemeClr>
                  </a:gs>
                  <a:gs pos="50000">
                    <a:schemeClr val="accent1"/>
                  </a:gs>
                  <a:gs pos="100000">
                    <a:schemeClr val="accent1">
                      <a:lumMod val="75000"/>
                    </a:schemeClr>
                  </a:gs>
                </a:gsLst>
                <a:lin ang="10800000" scaled="1"/>
              </a:gradFill>
              <a:ln w="38100">
                <a:noFill/>
              </a:ln>
              <a:effectLst>
                <a:outerShdw blurRad="50800" dist="50800" algn="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540000" rIns="18000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30000"/>
                  </a:lnSpc>
                  <a:defRPr/>
                </a:pPr>
                <a:endParaRPr lang="en-US" altLang="zh-CN" sz="1600" dirty="0">
                  <a:solidFill>
                    <a:srgbClr val="FFFFFF"/>
                  </a:solidFill>
                  <a:latin typeface="+mn-ea"/>
                </a:endParaRPr>
              </a:p>
            </p:txBody>
          </p:sp>
          <p:sp>
            <p:nvSpPr>
              <p:cNvPr id="41" name="椭圆 40"/>
              <p:cNvSpPr/>
              <p:nvPr/>
            </p:nvSpPr>
            <p:spPr>
              <a:xfrm>
                <a:off x="5504360" y="2136494"/>
                <a:ext cx="1765256" cy="1765256"/>
              </a:xfrm>
              <a:prstGeom prst="ellipse">
                <a:avLst/>
              </a:prstGeom>
              <a:solidFill>
                <a:srgbClr val="FFFFFF"/>
              </a:solidFill>
              <a:ln w="127000">
                <a:gradFill flip="none" rotWithShape="1">
                  <a:gsLst>
                    <a:gs pos="0">
                      <a:schemeClr val="accent1"/>
                    </a:gs>
                    <a:gs pos="50000">
                      <a:schemeClr val="accent1"/>
                    </a:gs>
                    <a:gs pos="51000">
                      <a:schemeClr val="accent1">
                        <a:lumMod val="40000"/>
                        <a:lumOff val="60000"/>
                      </a:schemeClr>
                    </a:gs>
                    <a:gs pos="100000">
                      <a:schemeClr val="accent1">
                        <a:lumMod val="40000"/>
                        <a:lumOff val="6000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200" dirty="0">
                  <a:solidFill>
                    <a:srgbClr val="363636"/>
                  </a:solidFill>
                  <a:latin typeface="+mn-ea"/>
                </a:endParaRPr>
              </a:p>
            </p:txBody>
          </p:sp>
          <p:sp>
            <p:nvSpPr>
              <p:cNvPr id="24" name="文本框 44"/>
              <p:cNvSpPr txBox="1"/>
              <p:nvPr/>
            </p:nvSpPr>
            <p:spPr>
              <a:xfrm>
                <a:off x="5735960" y="2665179"/>
                <a:ext cx="1296144" cy="707886"/>
              </a:xfrm>
              <a:prstGeom prst="rect">
                <a:avLst/>
              </a:prstGeom>
              <a:noFill/>
            </p:spPr>
            <p:txBody>
              <a:bodyPr wrap="square" rtlCol="0">
                <a:spAutoFit/>
              </a:bodyPr>
              <a:lstStyle/>
              <a:p>
                <a:pPr algn="dist"/>
                <a:r>
                  <a:rPr lang="zh-CN" altLang="en-US" sz="4000" b="1" dirty="0" smtClean="0">
                    <a:latin typeface="方正粗倩简体" panose="03000509000000000000" pitchFamily="65" charset="-122"/>
                    <a:ea typeface="方正粗倩简体" panose="03000509000000000000" pitchFamily="65" charset="-122"/>
                  </a:rPr>
                  <a:t>个性</a:t>
                </a:r>
                <a:endParaRPr lang="zh-CN" altLang="en-US" sz="4000" b="1" dirty="0">
                  <a:latin typeface="方正粗倩简体" panose="03000509000000000000" pitchFamily="65" charset="-122"/>
                  <a:ea typeface="方正粗倩简体" panose="03000509000000000000" pitchFamily="65" charset="-122"/>
                </a:endParaRPr>
              </a:p>
            </p:txBody>
          </p:sp>
        </p:grpSp>
        <p:sp>
          <p:nvSpPr>
            <p:cNvPr id="26" name="文本框 45"/>
            <p:cNvSpPr txBox="1"/>
            <p:nvPr/>
          </p:nvSpPr>
          <p:spPr>
            <a:xfrm>
              <a:off x="8545988" y="2406464"/>
              <a:ext cx="3670692" cy="230832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a:t>
              </a:r>
              <a:r>
                <a:rPr lang="zh-CN" altLang="en-US" sz="1600" dirty="0">
                  <a:solidFill>
                    <a:schemeClr val="bg1">
                      <a:lumMod val="95000"/>
                    </a:schemeClr>
                  </a:solidFill>
                  <a:latin typeface="微软雅黑" panose="020B0503020204020204" pitchFamily="34" charset="-122"/>
                  <a:ea typeface="微软雅黑" panose="020B0503020204020204" pitchFamily="34" charset="-122"/>
                </a:rPr>
                <a:t>个性不是心理学意义上的个性，</a:t>
              </a:r>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而是指</a:t>
              </a:r>
              <a:r>
                <a:rPr lang="zh-CN" altLang="en-US" sz="1600" dirty="0">
                  <a:solidFill>
                    <a:schemeClr val="bg1">
                      <a:lumMod val="95000"/>
                    </a:schemeClr>
                  </a:solidFill>
                  <a:latin typeface="微软雅黑" panose="020B0503020204020204" pitchFamily="34" charset="-122"/>
                  <a:ea typeface="微软雅黑" panose="020B0503020204020204" pitchFamily="34" charset="-122"/>
                </a:rPr>
                <a:t>每一个独特的生命体。每个个体</a:t>
              </a:r>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的生命</a:t>
              </a:r>
              <a:r>
                <a:rPr lang="zh-CN" altLang="en-US" sz="1600" dirty="0">
                  <a:solidFill>
                    <a:schemeClr val="bg1">
                      <a:lumMod val="95000"/>
                    </a:schemeClr>
                  </a:solidFill>
                  <a:latin typeface="微软雅黑" panose="020B0503020204020204" pitchFamily="34" charset="-122"/>
                  <a:ea typeface="微软雅黑" panose="020B0503020204020204" pitchFamily="34" charset="-122"/>
                </a:rPr>
                <a:t>都是独特的，是有个性。在</a:t>
              </a:r>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这个意义</a:t>
              </a:r>
              <a:r>
                <a:rPr lang="zh-CN" altLang="en-US" sz="1600" dirty="0">
                  <a:solidFill>
                    <a:schemeClr val="bg1">
                      <a:lumMod val="95000"/>
                    </a:schemeClr>
                  </a:solidFill>
                  <a:latin typeface="微软雅黑" panose="020B0503020204020204" pitchFamily="34" charset="-122"/>
                  <a:ea typeface="微软雅黑" panose="020B0503020204020204" pitchFamily="34" charset="-122"/>
                </a:rPr>
                <a:t>上，个人就等同于个性。</a:t>
              </a:r>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每个人之间</a:t>
              </a:r>
              <a:r>
                <a:rPr lang="zh-CN" altLang="en-US" sz="1600" dirty="0">
                  <a:solidFill>
                    <a:schemeClr val="bg1">
                      <a:lumMod val="95000"/>
                    </a:schemeClr>
                  </a:solidFill>
                  <a:latin typeface="微软雅黑" panose="020B0503020204020204" pitchFamily="34" charset="-122"/>
                  <a:ea typeface="微软雅黑" panose="020B0503020204020204" pitchFamily="34" charset="-122"/>
                </a:rPr>
                <a:t>有所不同，即都有其</a:t>
              </a:r>
              <a:r>
                <a:rPr lang="zh-CN" altLang="en-US" sz="1600" b="1" dirty="0">
                  <a:latin typeface="微软雅黑" panose="020B0503020204020204" pitchFamily="34" charset="-122"/>
                  <a:ea typeface="微软雅黑" panose="020B0503020204020204" pitchFamily="34" charset="-122"/>
                </a:rPr>
                <a:t>自我独特性</a:t>
              </a:r>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，具有</a:t>
              </a:r>
              <a:r>
                <a:rPr lang="zh-CN" altLang="en-US" sz="1600" b="1" dirty="0">
                  <a:latin typeface="微软雅黑" panose="020B0503020204020204" pitchFamily="34" charset="-122"/>
                  <a:ea typeface="微软雅黑" panose="020B0503020204020204" pitchFamily="34" charset="-122"/>
                </a:rPr>
                <a:t>不可重复</a:t>
              </a:r>
              <a:r>
                <a:rPr lang="zh-CN" altLang="en-US" sz="1600" dirty="0">
                  <a:solidFill>
                    <a:schemeClr val="bg1">
                      <a:lumMod val="95000"/>
                    </a:schemeClr>
                  </a:solidFill>
                  <a:latin typeface="微软雅黑" panose="020B0503020204020204" pitchFamily="34" charset="-122"/>
                  <a:ea typeface="微软雅黑" panose="020B0503020204020204" pitchFamily="34" charset="-122"/>
                </a:rPr>
                <a:t>和</a:t>
              </a:r>
              <a:r>
                <a:rPr lang="zh-CN" altLang="en-US" sz="1600" b="1" dirty="0">
                  <a:latin typeface="微软雅黑" panose="020B0503020204020204" pitchFamily="34" charset="-122"/>
                  <a:ea typeface="微软雅黑" panose="020B0503020204020204" pitchFamily="34" charset="-122"/>
                </a:rPr>
                <a:t>不可取代</a:t>
              </a:r>
              <a:r>
                <a:rPr lang="zh-CN" altLang="en-US" sz="1600" dirty="0">
                  <a:solidFill>
                    <a:schemeClr val="bg1">
                      <a:lumMod val="95000"/>
                    </a:schemeClr>
                  </a:solidFill>
                  <a:latin typeface="微软雅黑" panose="020B0503020204020204" pitchFamily="34" charset="-122"/>
                  <a:ea typeface="微软雅黑" panose="020B0503020204020204" pitchFamily="34" charset="-122"/>
                </a:rPr>
                <a:t>的</a:t>
              </a:r>
              <a:r>
                <a:rPr lang="zh-CN" altLang="en-US" sz="1600" b="1" dirty="0">
                  <a:latin typeface="微软雅黑" panose="020B0503020204020204" pitchFamily="34" charset="-122"/>
                  <a:ea typeface="微软雅黑" panose="020B0503020204020204" pitchFamily="34" charset="-122"/>
                </a:rPr>
                <a:t>唯一性</a:t>
              </a:r>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，都</a:t>
              </a:r>
              <a:r>
                <a:rPr lang="zh-CN" altLang="en-US" sz="1600" dirty="0">
                  <a:solidFill>
                    <a:schemeClr val="bg1">
                      <a:lumMod val="95000"/>
                    </a:schemeClr>
                  </a:solidFill>
                  <a:latin typeface="微软雅黑" panose="020B0503020204020204" pitchFamily="34" charset="-122"/>
                  <a:ea typeface="微软雅黑" panose="020B0503020204020204" pitchFamily="34" charset="-122"/>
                </a:rPr>
                <a:t>有其对</a:t>
              </a:r>
              <a:r>
                <a:rPr lang="zh-CN" altLang="en-US" sz="1600" b="1" dirty="0">
                  <a:latin typeface="微软雅黑" panose="020B0503020204020204" pitchFamily="34" charset="-122"/>
                  <a:ea typeface="微软雅黑" panose="020B0503020204020204" pitchFamily="34" charset="-122"/>
                </a:rPr>
                <a:t>社会独特的感受和经验</a:t>
              </a:r>
              <a:r>
                <a:rPr lang="zh-CN" altLang="en-US" sz="1600" dirty="0">
                  <a:solidFill>
                    <a:schemeClr val="bg1">
                      <a:lumMod val="95000"/>
                    </a:schemeClr>
                  </a:solidFill>
                  <a:latin typeface="微软雅黑" panose="020B0503020204020204" pitchFamily="34" charset="-122"/>
                  <a:ea typeface="微软雅黑" panose="020B0503020204020204" pitchFamily="34" charset="-122"/>
                </a:rPr>
                <a:t>，</a:t>
              </a:r>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有</a:t>
              </a:r>
              <a:r>
                <a:rPr lang="zh-CN" altLang="en-US" sz="1600" b="1" dirty="0" smtClean="0">
                  <a:latin typeface="微软雅黑" panose="020B0503020204020204" pitchFamily="34" charset="-122"/>
                  <a:ea typeface="微软雅黑" panose="020B0503020204020204" pitchFamily="34" charset="-122"/>
                </a:rPr>
                <a:t>自我</a:t>
              </a:r>
              <a:r>
                <a:rPr lang="zh-CN" altLang="en-US" sz="1600" b="1" dirty="0">
                  <a:latin typeface="微软雅黑" panose="020B0503020204020204" pitchFamily="34" charset="-122"/>
                  <a:ea typeface="微软雅黑" panose="020B0503020204020204" pitchFamily="34" charset="-122"/>
                </a:rPr>
                <a:t>独特价值的觉识、自我的价值</a:t>
              </a:r>
              <a:r>
                <a:rPr lang="zh-CN" altLang="en-US" sz="1600" b="1" dirty="0" smtClean="0">
                  <a:latin typeface="微软雅黑" panose="020B0503020204020204" pitchFamily="34" charset="-122"/>
                  <a:ea typeface="微软雅黑" panose="020B0503020204020204" pitchFamily="34" charset="-122"/>
                </a:rPr>
                <a:t>和尊严</a:t>
              </a:r>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。（冯建军，</a:t>
              </a:r>
              <a:r>
                <a:rPr lang="en-US" altLang="zh-CN" sz="1600" dirty="0" smtClean="0">
                  <a:solidFill>
                    <a:schemeClr val="bg1">
                      <a:lumMod val="95000"/>
                    </a:schemeClr>
                  </a:solidFill>
                  <a:latin typeface="微软雅黑" panose="020B0503020204020204" pitchFamily="34" charset="-122"/>
                  <a:ea typeface="微软雅黑" panose="020B0503020204020204" pitchFamily="34" charset="-122"/>
                </a:rPr>
                <a:t>2004</a:t>
              </a:r>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31" name="矩形 30"/>
          <p:cNvSpPr/>
          <p:nvPr/>
        </p:nvSpPr>
        <p:spPr>
          <a:xfrm>
            <a:off x="875420" y="404664"/>
            <a:ext cx="2448272"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2" name="文本框 6"/>
          <p:cNvSpPr txBox="1"/>
          <p:nvPr/>
        </p:nvSpPr>
        <p:spPr>
          <a:xfrm>
            <a:off x="929425" y="533872"/>
            <a:ext cx="2394267"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What</a:t>
            </a:r>
            <a:r>
              <a:rPr lang="zh-CN" altLang="en-US" sz="2400" b="1" dirty="0" smtClean="0">
                <a:solidFill>
                  <a:srgbClr val="FFFFFF"/>
                </a:solidFill>
                <a:latin typeface="微软雅黑" pitchFamily="34" charset="-122"/>
                <a:ea typeface="微软雅黑" pitchFamily="34" charset="-122"/>
              </a:rPr>
              <a:t>（是什么）</a:t>
            </a:r>
            <a:endParaRPr lang="zh-CN" altLang="en-US" sz="2400" b="1" dirty="0">
              <a:solidFill>
                <a:srgbClr val="FFFFFF"/>
              </a:solidFill>
              <a:latin typeface="微软雅黑" pitchFamily="34" charset="-122"/>
              <a:ea typeface="微软雅黑" pitchFamily="34" charset="-122"/>
            </a:endParaRPr>
          </a:p>
        </p:txBody>
      </p:sp>
      <p:grpSp>
        <p:nvGrpSpPr>
          <p:cNvPr id="33" name="组合 32"/>
          <p:cNvGrpSpPr/>
          <p:nvPr/>
        </p:nvGrpSpPr>
        <p:grpSpPr>
          <a:xfrm>
            <a:off x="3683732" y="476672"/>
            <a:ext cx="1836204" cy="648072"/>
            <a:chOff x="2999656" y="476672"/>
            <a:chExt cx="1836204" cy="648072"/>
          </a:xfrm>
        </p:grpSpPr>
        <p:sp>
          <p:nvSpPr>
            <p:cNvPr id="39" name="矩形 38"/>
            <p:cNvSpPr/>
            <p:nvPr/>
          </p:nvSpPr>
          <p:spPr>
            <a:xfrm>
              <a:off x="2999656" y="980728"/>
              <a:ext cx="1836204" cy="144016"/>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47" name="文本框 30"/>
            <p:cNvSpPr txBox="1"/>
            <p:nvPr/>
          </p:nvSpPr>
          <p:spPr>
            <a:xfrm>
              <a:off x="3035660" y="476672"/>
              <a:ext cx="1710190" cy="461665"/>
            </a:xfrm>
            <a:prstGeom prst="rect">
              <a:avLst/>
            </a:prstGeom>
            <a:noFill/>
          </p:spPr>
          <p:txBody>
            <a:bodyPr wrap="square" rtlCol="0">
              <a:spAutoFit/>
            </a:bodyPr>
            <a:lstStyle/>
            <a:p>
              <a:pPr algn="dist"/>
              <a:r>
                <a:rPr lang="zh-CN" altLang="en-US" sz="2400" dirty="0" smtClean="0">
                  <a:solidFill>
                    <a:srgbClr val="21A3D0"/>
                  </a:solidFill>
                  <a:latin typeface="方正粗倩简体" panose="03000509000000000000" pitchFamily="65" charset="-122"/>
                  <a:ea typeface="方正粗倩简体" panose="03000509000000000000" pitchFamily="65" charset="-122"/>
                </a:rPr>
                <a:t>个性化培训</a:t>
              </a:r>
              <a:endParaRPr lang="zh-CN" altLang="en-US" sz="2400" dirty="0">
                <a:solidFill>
                  <a:srgbClr val="21A3D0"/>
                </a:solidFill>
                <a:latin typeface="方正粗倩简体" panose="03000509000000000000" pitchFamily="65" charset="-122"/>
                <a:ea typeface="方正粗倩简体" panose="03000509000000000000" pitchFamily="65" charset="-122"/>
              </a:endParaRPr>
            </a:p>
          </p:txBody>
        </p:sp>
      </p:grpSp>
      <p:sp>
        <p:nvSpPr>
          <p:cNvPr id="48" name="矩形 47"/>
          <p:cNvSpPr/>
          <p:nvPr/>
        </p:nvSpPr>
        <p:spPr>
          <a:xfrm>
            <a:off x="5771964" y="980728"/>
            <a:ext cx="1836204"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49" name="文本框 47"/>
          <p:cNvSpPr txBox="1"/>
          <p:nvPr/>
        </p:nvSpPr>
        <p:spPr>
          <a:xfrm>
            <a:off x="5879976" y="476672"/>
            <a:ext cx="1584176" cy="461665"/>
          </a:xfrm>
          <a:prstGeom prst="rect">
            <a:avLst/>
          </a:prstGeom>
          <a:noFill/>
        </p:spPr>
        <p:txBody>
          <a:bodyPr wrap="square" rtlCol="0">
            <a:spAutoFit/>
          </a:bodyPr>
          <a:lstStyle/>
          <a:p>
            <a:pPr algn="dist"/>
            <a:r>
              <a:rPr lang="zh-CN" altLang="en-US" sz="2400" dirty="0" smtClean="0">
                <a:solidFill>
                  <a:schemeClr val="bg1">
                    <a:lumMod val="65000"/>
                  </a:schemeClr>
                </a:solidFill>
                <a:latin typeface="方正粗倩简体" panose="03000509000000000000" pitchFamily="65" charset="-122"/>
                <a:ea typeface="方正粗倩简体" panose="03000509000000000000" pitchFamily="65" charset="-122"/>
              </a:rPr>
              <a:t>教师培训</a:t>
            </a:r>
            <a:endParaRPr lang="zh-CN" altLang="en-US" sz="2400" dirty="0">
              <a:solidFill>
                <a:schemeClr val="bg1">
                  <a:lumMod val="65000"/>
                </a:schemeClr>
              </a:solidFill>
              <a:latin typeface="方正粗倩简体" panose="03000509000000000000" pitchFamily="65" charset="-122"/>
              <a:ea typeface="方正粗倩简体" panose="03000509000000000000" pitchFamily="65" charset="-122"/>
            </a:endParaRPr>
          </a:p>
        </p:txBody>
      </p:sp>
      <p:sp>
        <p:nvSpPr>
          <p:cNvPr id="50" name="矩形 49"/>
          <p:cNvSpPr/>
          <p:nvPr/>
        </p:nvSpPr>
        <p:spPr>
          <a:xfrm>
            <a:off x="7968208" y="1019636"/>
            <a:ext cx="2448272" cy="1051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51" name="文本框 50"/>
          <p:cNvSpPr txBox="1"/>
          <p:nvPr/>
        </p:nvSpPr>
        <p:spPr>
          <a:xfrm>
            <a:off x="7878198" y="476672"/>
            <a:ext cx="2466274" cy="461665"/>
          </a:xfrm>
          <a:prstGeom prst="rect">
            <a:avLst/>
          </a:prstGeom>
          <a:noFill/>
        </p:spPr>
        <p:txBody>
          <a:bodyPr wrap="square" rtlCol="0">
            <a:spAutoFit/>
          </a:bodyPr>
          <a:lstStyle/>
          <a:p>
            <a:pPr algn="dist"/>
            <a:r>
              <a:rPr lang="zh-CN" altLang="en-US" sz="2400" dirty="0" smtClean="0">
                <a:solidFill>
                  <a:schemeClr val="bg1">
                    <a:lumMod val="65000"/>
                  </a:schemeClr>
                </a:solidFill>
                <a:latin typeface="方正粗倩简体" panose="03000509000000000000" pitchFamily="65" charset="-122"/>
                <a:ea typeface="方正粗倩简体" panose="03000509000000000000" pitchFamily="65" charset="-122"/>
              </a:rPr>
              <a:t>个性化教师培训</a:t>
            </a:r>
            <a:endParaRPr lang="zh-CN" altLang="en-US" sz="2400" dirty="0">
              <a:solidFill>
                <a:schemeClr val="bg1">
                  <a:lumMod val="65000"/>
                </a:schemeClr>
              </a:solidFill>
              <a:latin typeface="方正粗倩简体" panose="03000509000000000000" pitchFamily="65" charset="-122"/>
              <a:ea typeface="方正粗倩简体" panose="03000509000000000000" pitchFamily="65" charset="-122"/>
            </a:endParaRPr>
          </a:p>
        </p:txBody>
      </p:sp>
    </p:spTree>
    <p:extLst>
      <p:ext uri="{BB962C8B-B14F-4D97-AF65-F5344CB8AC3E}">
        <p14:creationId xmlns:p14="http://schemas.microsoft.com/office/powerpoint/2010/main" val="13666096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V="1">
            <a:off x="10848528" y="1340768"/>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5569" y="5949280"/>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1784632" y="5661248"/>
            <a:ext cx="4073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cxnSp>
        <p:nvCxnSpPr>
          <p:cNvPr id="17" name="直接连接符 16"/>
          <p:cNvCxnSpPr/>
          <p:nvPr/>
        </p:nvCxnSpPr>
        <p:spPr bwMode="auto">
          <a:xfrm>
            <a:off x="4655840" y="5589239"/>
            <a:ext cx="6030415" cy="1"/>
          </a:xfrm>
          <a:prstGeom prst="line">
            <a:avLst/>
          </a:prstGeom>
          <a:solidFill>
            <a:schemeClr val="accent1"/>
          </a:solidFill>
          <a:ln w="38100" cap="flat" cmpd="sng" algn="ctr">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文本框 18"/>
          <p:cNvSpPr txBox="1"/>
          <p:nvPr/>
        </p:nvSpPr>
        <p:spPr>
          <a:xfrm>
            <a:off x="5735960" y="4941168"/>
            <a:ext cx="3672408" cy="523220"/>
          </a:xfrm>
          <a:prstGeom prst="rect">
            <a:avLst/>
          </a:prstGeom>
          <a:noFill/>
        </p:spPr>
        <p:txBody>
          <a:bodyPr wrap="square" rtlCol="0">
            <a:spAutoFit/>
          </a:bodyPr>
          <a:lstStyle/>
          <a:p>
            <a:pPr algn="dist">
              <a:spcBef>
                <a:spcPct val="0"/>
              </a:spcBef>
            </a:pPr>
            <a:r>
              <a:rPr lang="zh-CN" altLang="en-US" sz="2800" dirty="0" smtClean="0">
                <a:solidFill>
                  <a:schemeClr val="accent1"/>
                </a:solidFill>
                <a:latin typeface="方正粗倩简体" panose="03000509000000000000" pitchFamily="65" charset="-122"/>
                <a:ea typeface="方正粗倩简体" panose="03000509000000000000" pitchFamily="65" charset="-122"/>
              </a:rPr>
              <a:t>个性化教育</a:t>
            </a:r>
            <a:endParaRPr lang="zh-CN" altLang="en-US" sz="2800" dirty="0">
              <a:solidFill>
                <a:schemeClr val="accent1"/>
              </a:solidFill>
              <a:latin typeface="方正粗倩简体" panose="03000509000000000000" pitchFamily="65" charset="-122"/>
              <a:ea typeface="方正粗倩简体" panose="03000509000000000000" pitchFamily="65" charset="-122"/>
            </a:endParaRPr>
          </a:p>
        </p:txBody>
      </p:sp>
      <p:sp>
        <p:nvSpPr>
          <p:cNvPr id="23" name="矩形 22"/>
          <p:cNvSpPr/>
          <p:nvPr/>
        </p:nvSpPr>
        <p:spPr>
          <a:xfrm>
            <a:off x="990268" y="1852220"/>
            <a:ext cx="3665572" cy="3416320"/>
          </a:xfrm>
          <a:prstGeom prst="rect">
            <a:avLst/>
          </a:prstGeom>
        </p:spPr>
        <p:txBody>
          <a:bodyPr wrap="square">
            <a:spAutoFit/>
          </a:bodyPr>
          <a:lstStyle/>
          <a:p>
            <a:pPr>
              <a:lnSpc>
                <a:spcPct val="150000"/>
              </a:lnSpc>
            </a:pPr>
            <a:r>
              <a:rPr lang="zh-CN" altLang="en-US" sz="2400" dirty="0">
                <a:solidFill>
                  <a:srgbClr val="FF0000"/>
                </a:solidFill>
                <a:latin typeface="微软雅黑" panose="020B0503020204020204" pitchFamily="34" charset="-122"/>
                <a:ea typeface="微软雅黑" panose="020B0503020204020204" pitchFamily="34" charset="-122"/>
              </a:rPr>
              <a:t>个性化教育</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是面对独特的生命个体</a:t>
            </a:r>
            <a:r>
              <a:rPr lang="zh-CN" altLang="en-US" sz="2400" dirty="0" smtClean="0">
                <a:solidFill>
                  <a:schemeClr val="tx1">
                    <a:lumMod val="95000"/>
                    <a:lumOff val="5000"/>
                  </a:schemeClr>
                </a:solidFill>
                <a:latin typeface="微软雅黑" panose="020B0503020204020204" pitchFamily="34" charset="-122"/>
                <a:ea typeface="微软雅黑" panose="020B0503020204020204" pitchFamily="34" charset="-122"/>
              </a:rPr>
              <a:t>，通过</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适合每个独特生命的</a:t>
            </a:r>
            <a:r>
              <a:rPr lang="zh-CN" altLang="en-US" sz="2400" dirty="0">
                <a:solidFill>
                  <a:srgbClr val="FF0000"/>
                </a:solidFill>
                <a:latin typeface="微软雅黑" panose="020B0503020204020204" pitchFamily="34" charset="-122"/>
                <a:ea typeface="微软雅黑" panose="020B0503020204020204" pitchFamily="34" charset="-122"/>
              </a:rPr>
              <a:t>手段</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95000"/>
                    <a:lumOff val="5000"/>
                  </a:schemeClr>
                </a:solidFill>
                <a:latin typeface="微软雅黑" panose="020B0503020204020204" pitchFamily="34" charset="-122"/>
                <a:ea typeface="微软雅黑" panose="020B0503020204020204" pitchFamily="34" charset="-122"/>
              </a:rPr>
              <a:t>挖掘个体</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生命的</a:t>
            </a:r>
            <a:r>
              <a:rPr lang="zh-CN" altLang="en-US" sz="2400" dirty="0">
                <a:solidFill>
                  <a:srgbClr val="FF0000"/>
                </a:solidFill>
                <a:latin typeface="微软雅黑" panose="020B0503020204020204" pitchFamily="34" charset="-122"/>
                <a:ea typeface="微软雅黑" panose="020B0503020204020204" pitchFamily="34" charset="-122"/>
              </a:rPr>
              <a:t>潜能</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，促进每个生命体</a:t>
            </a:r>
            <a:r>
              <a:rPr lang="zh-CN" altLang="en-US" sz="2400" dirty="0" smtClean="0">
                <a:solidFill>
                  <a:srgbClr val="FF0000"/>
                </a:solidFill>
                <a:latin typeface="微软雅黑" panose="020B0503020204020204" pitchFamily="34" charset="-122"/>
                <a:ea typeface="微软雅黑" panose="020B0503020204020204" pitchFamily="34" charset="-122"/>
              </a:rPr>
              <a:t>自由</a:t>
            </a:r>
            <a:r>
              <a:rPr lang="zh-CN" altLang="en-US" sz="2400" dirty="0">
                <a:solidFill>
                  <a:srgbClr val="FF0000"/>
                </a:solidFill>
                <a:latin typeface="微软雅黑" panose="020B0503020204020204" pitchFamily="34" charset="-122"/>
                <a:ea typeface="微软雅黑" panose="020B0503020204020204" pitchFamily="34" charset="-122"/>
              </a:rPr>
              <a:t>发展</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的教育</a:t>
            </a:r>
            <a:r>
              <a:rPr lang="zh-CN" altLang="en-US" sz="24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400" dirty="0">
                <a:solidFill>
                  <a:schemeClr val="bg1">
                    <a:lumMod val="9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（冯建军，</a:t>
            </a:r>
            <a:r>
              <a:rPr lang="en-US" altLang="zh-CN" sz="2400" dirty="0">
                <a:solidFill>
                  <a:schemeClr val="tx1">
                    <a:lumMod val="95000"/>
                    <a:lumOff val="5000"/>
                  </a:schemeClr>
                </a:solidFill>
                <a:latin typeface="微软雅黑" panose="020B0503020204020204" pitchFamily="34" charset="-122"/>
                <a:ea typeface="微软雅黑" panose="020B0503020204020204" pitchFamily="34" charset="-122"/>
              </a:rPr>
              <a:t>2004</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26" name="矩形 25"/>
          <p:cNvSpPr/>
          <p:nvPr/>
        </p:nvSpPr>
        <p:spPr>
          <a:xfrm>
            <a:off x="875420" y="404664"/>
            <a:ext cx="2448272"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27" name="文本框 6"/>
          <p:cNvSpPr txBox="1"/>
          <p:nvPr/>
        </p:nvSpPr>
        <p:spPr>
          <a:xfrm>
            <a:off x="929425" y="533872"/>
            <a:ext cx="2394267"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What</a:t>
            </a:r>
            <a:r>
              <a:rPr lang="zh-CN" altLang="en-US" sz="2400" b="1" dirty="0" smtClean="0">
                <a:solidFill>
                  <a:srgbClr val="FFFFFF"/>
                </a:solidFill>
                <a:latin typeface="微软雅黑" pitchFamily="34" charset="-122"/>
                <a:ea typeface="微软雅黑" pitchFamily="34" charset="-122"/>
              </a:rPr>
              <a:t>（是什么）</a:t>
            </a:r>
            <a:endParaRPr lang="zh-CN" altLang="en-US" sz="2400" b="1" dirty="0">
              <a:solidFill>
                <a:srgbClr val="FFFFFF"/>
              </a:solidFill>
              <a:latin typeface="微软雅黑" pitchFamily="34" charset="-122"/>
              <a:ea typeface="微软雅黑" pitchFamily="34" charset="-122"/>
            </a:endParaRPr>
          </a:p>
        </p:txBody>
      </p:sp>
      <p:grpSp>
        <p:nvGrpSpPr>
          <p:cNvPr id="28" name="组合 27"/>
          <p:cNvGrpSpPr/>
          <p:nvPr/>
        </p:nvGrpSpPr>
        <p:grpSpPr>
          <a:xfrm>
            <a:off x="3683732" y="476672"/>
            <a:ext cx="1836204" cy="648072"/>
            <a:chOff x="2999656" y="476672"/>
            <a:chExt cx="1836204" cy="648072"/>
          </a:xfrm>
        </p:grpSpPr>
        <p:sp>
          <p:nvSpPr>
            <p:cNvPr id="29" name="矩形 28"/>
            <p:cNvSpPr/>
            <p:nvPr/>
          </p:nvSpPr>
          <p:spPr>
            <a:xfrm>
              <a:off x="2999656" y="980728"/>
              <a:ext cx="1836204" cy="144016"/>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0" name="文本框 30"/>
            <p:cNvSpPr txBox="1"/>
            <p:nvPr/>
          </p:nvSpPr>
          <p:spPr>
            <a:xfrm>
              <a:off x="3035660" y="476672"/>
              <a:ext cx="1710190" cy="461665"/>
            </a:xfrm>
            <a:prstGeom prst="rect">
              <a:avLst/>
            </a:prstGeom>
            <a:noFill/>
          </p:spPr>
          <p:txBody>
            <a:bodyPr wrap="square" rtlCol="0">
              <a:spAutoFit/>
            </a:bodyPr>
            <a:lstStyle/>
            <a:p>
              <a:pPr algn="dist"/>
              <a:r>
                <a:rPr lang="zh-CN" altLang="en-US" sz="2400" dirty="0" smtClean="0">
                  <a:solidFill>
                    <a:srgbClr val="21A3D0"/>
                  </a:solidFill>
                  <a:latin typeface="方正粗倩简体" panose="03000509000000000000" pitchFamily="65" charset="-122"/>
                  <a:ea typeface="方正粗倩简体" panose="03000509000000000000" pitchFamily="65" charset="-122"/>
                </a:rPr>
                <a:t>个性化培训</a:t>
              </a:r>
              <a:endParaRPr lang="zh-CN" altLang="en-US" sz="2400" dirty="0">
                <a:solidFill>
                  <a:srgbClr val="21A3D0"/>
                </a:solidFill>
                <a:latin typeface="方正粗倩简体" panose="03000509000000000000" pitchFamily="65" charset="-122"/>
                <a:ea typeface="方正粗倩简体" panose="03000509000000000000" pitchFamily="65" charset="-122"/>
              </a:endParaRPr>
            </a:p>
          </p:txBody>
        </p:sp>
      </p:grpSp>
      <p:sp>
        <p:nvSpPr>
          <p:cNvPr id="31" name="矩形 30"/>
          <p:cNvSpPr/>
          <p:nvPr/>
        </p:nvSpPr>
        <p:spPr>
          <a:xfrm>
            <a:off x="5771964" y="980728"/>
            <a:ext cx="1836204"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2" name="文本框 47"/>
          <p:cNvSpPr txBox="1"/>
          <p:nvPr/>
        </p:nvSpPr>
        <p:spPr>
          <a:xfrm>
            <a:off x="5879976" y="476672"/>
            <a:ext cx="1584176" cy="461665"/>
          </a:xfrm>
          <a:prstGeom prst="rect">
            <a:avLst/>
          </a:prstGeom>
          <a:noFill/>
        </p:spPr>
        <p:txBody>
          <a:bodyPr wrap="square" rtlCol="0">
            <a:spAutoFit/>
          </a:bodyPr>
          <a:lstStyle/>
          <a:p>
            <a:pPr algn="dist"/>
            <a:r>
              <a:rPr lang="zh-CN" altLang="en-US" sz="2400" dirty="0" smtClean="0">
                <a:solidFill>
                  <a:schemeClr val="bg1">
                    <a:lumMod val="65000"/>
                  </a:schemeClr>
                </a:solidFill>
                <a:latin typeface="方正粗倩简体" panose="03000509000000000000" pitchFamily="65" charset="-122"/>
                <a:ea typeface="方正粗倩简体" panose="03000509000000000000" pitchFamily="65" charset="-122"/>
              </a:rPr>
              <a:t>教师培训</a:t>
            </a:r>
            <a:endParaRPr lang="zh-CN" altLang="en-US" sz="2400" dirty="0">
              <a:solidFill>
                <a:schemeClr val="bg1">
                  <a:lumMod val="65000"/>
                </a:schemeClr>
              </a:solidFill>
              <a:latin typeface="方正粗倩简体" panose="03000509000000000000" pitchFamily="65" charset="-122"/>
              <a:ea typeface="方正粗倩简体" panose="03000509000000000000" pitchFamily="65" charset="-122"/>
            </a:endParaRPr>
          </a:p>
        </p:txBody>
      </p:sp>
      <p:sp>
        <p:nvSpPr>
          <p:cNvPr id="33" name="矩形 32"/>
          <p:cNvSpPr/>
          <p:nvPr/>
        </p:nvSpPr>
        <p:spPr>
          <a:xfrm>
            <a:off x="7968208" y="1019636"/>
            <a:ext cx="2448272" cy="1051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34" name="文本框 50"/>
          <p:cNvSpPr txBox="1"/>
          <p:nvPr/>
        </p:nvSpPr>
        <p:spPr>
          <a:xfrm>
            <a:off x="7878198" y="476672"/>
            <a:ext cx="2466274" cy="461665"/>
          </a:xfrm>
          <a:prstGeom prst="rect">
            <a:avLst/>
          </a:prstGeom>
          <a:noFill/>
        </p:spPr>
        <p:txBody>
          <a:bodyPr wrap="square" rtlCol="0">
            <a:spAutoFit/>
          </a:bodyPr>
          <a:lstStyle/>
          <a:p>
            <a:pPr algn="dist"/>
            <a:r>
              <a:rPr lang="zh-CN" altLang="en-US" sz="2400" dirty="0" smtClean="0">
                <a:solidFill>
                  <a:schemeClr val="bg1">
                    <a:lumMod val="65000"/>
                  </a:schemeClr>
                </a:solidFill>
                <a:latin typeface="方正粗倩简体" panose="03000509000000000000" pitchFamily="65" charset="-122"/>
                <a:ea typeface="方正粗倩简体" panose="03000509000000000000" pitchFamily="65" charset="-122"/>
              </a:rPr>
              <a:t>个性化教师培训</a:t>
            </a:r>
            <a:endParaRPr lang="zh-CN" altLang="en-US" sz="2400" dirty="0">
              <a:solidFill>
                <a:schemeClr val="bg1">
                  <a:lumMod val="65000"/>
                </a:schemeClr>
              </a:solidFill>
              <a:latin typeface="方正粗倩简体" panose="03000509000000000000" pitchFamily="65" charset="-122"/>
              <a:ea typeface="方正粗倩简体" panose="03000509000000000000" pitchFamily="65"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889" y="1529805"/>
            <a:ext cx="5646316" cy="3268421"/>
          </a:xfrm>
          <a:prstGeom prst="rect">
            <a:avLst/>
          </a:prstGeom>
        </p:spPr>
      </p:pic>
    </p:spTree>
    <p:extLst>
      <p:ext uri="{BB962C8B-B14F-4D97-AF65-F5344CB8AC3E}">
        <p14:creationId xmlns:p14="http://schemas.microsoft.com/office/powerpoint/2010/main" val="24297230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30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2E2E2"/>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56" y="1692225"/>
            <a:ext cx="3632485" cy="3896297"/>
          </a:xfrm>
          <a:prstGeom prst="rect">
            <a:avLst/>
          </a:prstGeom>
        </p:spPr>
      </p:pic>
      <p:sp>
        <p:nvSpPr>
          <p:cNvPr id="17" name="矩形 16"/>
          <p:cNvSpPr/>
          <p:nvPr/>
        </p:nvSpPr>
        <p:spPr>
          <a:xfrm>
            <a:off x="875420" y="404664"/>
            <a:ext cx="2448272"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18" name="文本框 6"/>
          <p:cNvSpPr txBox="1"/>
          <p:nvPr/>
        </p:nvSpPr>
        <p:spPr>
          <a:xfrm>
            <a:off x="929425" y="533872"/>
            <a:ext cx="2394267"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What</a:t>
            </a:r>
            <a:r>
              <a:rPr lang="zh-CN" altLang="en-US" sz="2400" b="1" dirty="0" smtClean="0">
                <a:solidFill>
                  <a:srgbClr val="FFFFFF"/>
                </a:solidFill>
                <a:latin typeface="微软雅黑" pitchFamily="34" charset="-122"/>
                <a:ea typeface="微软雅黑" pitchFamily="34" charset="-122"/>
              </a:rPr>
              <a:t>（是什么）</a:t>
            </a:r>
            <a:endParaRPr lang="zh-CN" altLang="en-US" sz="2400" b="1" dirty="0">
              <a:solidFill>
                <a:srgbClr val="FFFFFF"/>
              </a:solidFill>
              <a:latin typeface="微软雅黑" pitchFamily="34" charset="-122"/>
              <a:ea typeface="微软雅黑" pitchFamily="34" charset="-122"/>
            </a:endParaRPr>
          </a:p>
        </p:txBody>
      </p:sp>
      <p:grpSp>
        <p:nvGrpSpPr>
          <p:cNvPr id="19" name="组合 18"/>
          <p:cNvGrpSpPr/>
          <p:nvPr/>
        </p:nvGrpSpPr>
        <p:grpSpPr>
          <a:xfrm>
            <a:off x="3683732" y="476672"/>
            <a:ext cx="1836204" cy="648072"/>
            <a:chOff x="2999656" y="476672"/>
            <a:chExt cx="1836204" cy="648072"/>
          </a:xfrm>
        </p:grpSpPr>
        <p:sp>
          <p:nvSpPr>
            <p:cNvPr id="20" name="矩形 19"/>
            <p:cNvSpPr/>
            <p:nvPr/>
          </p:nvSpPr>
          <p:spPr>
            <a:xfrm>
              <a:off x="2999656" y="980728"/>
              <a:ext cx="1836204" cy="144016"/>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21" name="文本框 30"/>
            <p:cNvSpPr txBox="1"/>
            <p:nvPr/>
          </p:nvSpPr>
          <p:spPr>
            <a:xfrm>
              <a:off x="3035660" y="476672"/>
              <a:ext cx="1710190" cy="461665"/>
            </a:xfrm>
            <a:prstGeom prst="rect">
              <a:avLst/>
            </a:prstGeom>
            <a:noFill/>
          </p:spPr>
          <p:txBody>
            <a:bodyPr wrap="square" rtlCol="0">
              <a:spAutoFit/>
            </a:bodyPr>
            <a:lstStyle/>
            <a:p>
              <a:pPr algn="dist"/>
              <a:r>
                <a:rPr lang="zh-CN" altLang="en-US" sz="2400" dirty="0" smtClean="0">
                  <a:solidFill>
                    <a:srgbClr val="21A3D0"/>
                  </a:solidFill>
                  <a:latin typeface="方正粗倩简体" panose="03000509000000000000" pitchFamily="65" charset="-122"/>
                  <a:ea typeface="方正粗倩简体" panose="03000509000000000000" pitchFamily="65" charset="-122"/>
                </a:rPr>
                <a:t>个性化培训</a:t>
              </a:r>
              <a:endParaRPr lang="zh-CN" altLang="en-US" sz="2400" dirty="0">
                <a:solidFill>
                  <a:srgbClr val="21A3D0"/>
                </a:solidFill>
                <a:latin typeface="方正粗倩简体" panose="03000509000000000000" pitchFamily="65" charset="-122"/>
                <a:ea typeface="方正粗倩简体" panose="03000509000000000000" pitchFamily="65" charset="-122"/>
              </a:endParaRPr>
            </a:p>
          </p:txBody>
        </p:sp>
      </p:grpSp>
      <p:sp>
        <p:nvSpPr>
          <p:cNvPr id="22" name="矩形 21"/>
          <p:cNvSpPr/>
          <p:nvPr/>
        </p:nvSpPr>
        <p:spPr>
          <a:xfrm>
            <a:off x="5771964" y="980728"/>
            <a:ext cx="1836204"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23" name="文本框 47"/>
          <p:cNvSpPr txBox="1"/>
          <p:nvPr/>
        </p:nvSpPr>
        <p:spPr>
          <a:xfrm>
            <a:off x="5879976" y="476672"/>
            <a:ext cx="1584176" cy="461665"/>
          </a:xfrm>
          <a:prstGeom prst="rect">
            <a:avLst/>
          </a:prstGeom>
          <a:noFill/>
        </p:spPr>
        <p:txBody>
          <a:bodyPr wrap="square" rtlCol="0">
            <a:spAutoFit/>
          </a:bodyPr>
          <a:lstStyle/>
          <a:p>
            <a:pPr algn="dist"/>
            <a:r>
              <a:rPr lang="zh-CN" altLang="en-US" sz="2400" dirty="0" smtClean="0">
                <a:solidFill>
                  <a:schemeClr val="bg1">
                    <a:lumMod val="65000"/>
                  </a:schemeClr>
                </a:solidFill>
                <a:latin typeface="方正粗倩简体" panose="03000509000000000000" pitchFamily="65" charset="-122"/>
                <a:ea typeface="方正粗倩简体" panose="03000509000000000000" pitchFamily="65" charset="-122"/>
              </a:rPr>
              <a:t>教师培训</a:t>
            </a:r>
            <a:endParaRPr lang="zh-CN" altLang="en-US" sz="2400" dirty="0">
              <a:solidFill>
                <a:schemeClr val="bg1">
                  <a:lumMod val="65000"/>
                </a:schemeClr>
              </a:solidFill>
              <a:latin typeface="方正粗倩简体" panose="03000509000000000000" pitchFamily="65" charset="-122"/>
              <a:ea typeface="方正粗倩简体" panose="03000509000000000000" pitchFamily="65" charset="-122"/>
            </a:endParaRPr>
          </a:p>
        </p:txBody>
      </p:sp>
      <p:sp>
        <p:nvSpPr>
          <p:cNvPr id="24" name="矩形 23"/>
          <p:cNvSpPr/>
          <p:nvPr/>
        </p:nvSpPr>
        <p:spPr>
          <a:xfrm>
            <a:off x="7968208" y="1019636"/>
            <a:ext cx="2448272" cy="1051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25" name="文本框 50"/>
          <p:cNvSpPr txBox="1"/>
          <p:nvPr/>
        </p:nvSpPr>
        <p:spPr>
          <a:xfrm>
            <a:off x="7878198" y="476672"/>
            <a:ext cx="2466274" cy="461665"/>
          </a:xfrm>
          <a:prstGeom prst="rect">
            <a:avLst/>
          </a:prstGeom>
          <a:noFill/>
        </p:spPr>
        <p:txBody>
          <a:bodyPr wrap="square" rtlCol="0">
            <a:spAutoFit/>
          </a:bodyPr>
          <a:lstStyle/>
          <a:p>
            <a:pPr algn="dist"/>
            <a:r>
              <a:rPr lang="zh-CN" altLang="en-US" sz="2400" dirty="0" smtClean="0">
                <a:solidFill>
                  <a:schemeClr val="bg1">
                    <a:lumMod val="65000"/>
                  </a:schemeClr>
                </a:solidFill>
                <a:latin typeface="方正粗倩简体" panose="03000509000000000000" pitchFamily="65" charset="-122"/>
                <a:ea typeface="方正粗倩简体" panose="03000509000000000000" pitchFamily="65" charset="-122"/>
              </a:rPr>
              <a:t>个性化教师培训</a:t>
            </a:r>
            <a:endParaRPr lang="zh-CN" altLang="en-US" sz="2400" dirty="0">
              <a:solidFill>
                <a:schemeClr val="bg1">
                  <a:lumMod val="65000"/>
                </a:schemeClr>
              </a:solidFill>
              <a:latin typeface="方正粗倩简体" panose="03000509000000000000" pitchFamily="65" charset="-122"/>
              <a:ea typeface="方正粗倩简体" panose="03000509000000000000" pitchFamily="65" charset="-122"/>
            </a:endParaRPr>
          </a:p>
        </p:txBody>
      </p:sp>
      <p:grpSp>
        <p:nvGrpSpPr>
          <p:cNvPr id="8" name="组合 7"/>
          <p:cNvGrpSpPr/>
          <p:nvPr/>
        </p:nvGrpSpPr>
        <p:grpSpPr>
          <a:xfrm>
            <a:off x="5417531" y="-330871"/>
            <a:ext cx="5430997" cy="5503522"/>
            <a:chOff x="5201507" y="-330871"/>
            <a:chExt cx="5430997" cy="5503522"/>
          </a:xfrm>
        </p:grpSpPr>
        <p:sp>
          <p:nvSpPr>
            <p:cNvPr id="26" name="任意多边形 25"/>
            <p:cNvSpPr/>
            <p:nvPr/>
          </p:nvSpPr>
          <p:spPr>
            <a:xfrm rot="13370893">
              <a:off x="5201507" y="-330871"/>
              <a:ext cx="5078806" cy="5503522"/>
            </a:xfrm>
            <a:custGeom>
              <a:avLst/>
              <a:gdLst>
                <a:gd name="connsiteX0" fmla="*/ 4104635 w 4242867"/>
                <a:gd name="connsiteY0" fmla="*/ 1381136 h 4630484"/>
                <a:gd name="connsiteX1" fmla="*/ 725868 w 4242867"/>
                <a:gd name="connsiteY1" fmla="*/ 4515194 h 4630484"/>
                <a:gd name="connsiteX2" fmla="*/ 115291 w 4242867"/>
                <a:gd name="connsiteY2" fmla="*/ 4492253 h 4630484"/>
                <a:gd name="connsiteX3" fmla="*/ 138232 w 4242867"/>
                <a:gd name="connsiteY3" fmla="*/ 3881675 h 4630484"/>
                <a:gd name="connsiteX4" fmla="*/ 3049097 w 4242867"/>
                <a:gd name="connsiteY4" fmla="*/ 1181631 h 4630484"/>
                <a:gd name="connsiteX5" fmla="*/ 3196801 w 4242867"/>
                <a:gd name="connsiteY5" fmla="*/ 0 h 4630484"/>
                <a:gd name="connsiteX6" fmla="*/ 3313812 w 4242867"/>
                <a:gd name="connsiteY6" fmla="*/ 936088 h 4630484"/>
                <a:gd name="connsiteX7" fmla="*/ 3516999 w 4242867"/>
                <a:gd name="connsiteY7" fmla="*/ 747617 h 4630484"/>
                <a:gd name="connsiteX8" fmla="*/ 4127576 w 4242867"/>
                <a:gd name="connsiteY8" fmla="*/ 770559 h 4630484"/>
                <a:gd name="connsiteX9" fmla="*/ 4104635 w 4242867"/>
                <a:gd name="connsiteY9" fmla="*/ 1381136 h 463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867" h="4630484">
                  <a:moveTo>
                    <a:pt x="4104635" y="1381136"/>
                  </a:moveTo>
                  <a:lnTo>
                    <a:pt x="725868" y="4515194"/>
                  </a:lnTo>
                  <a:cubicBezTo>
                    <a:pt x="550926" y="4677466"/>
                    <a:pt x="277562" y="4667194"/>
                    <a:pt x="115291" y="4492253"/>
                  </a:cubicBezTo>
                  <a:cubicBezTo>
                    <a:pt x="-46981" y="4317311"/>
                    <a:pt x="-36710" y="4043947"/>
                    <a:pt x="138232" y="3881675"/>
                  </a:cubicBezTo>
                  <a:lnTo>
                    <a:pt x="3049097" y="1181631"/>
                  </a:lnTo>
                  <a:lnTo>
                    <a:pt x="3196801" y="0"/>
                  </a:lnTo>
                  <a:lnTo>
                    <a:pt x="3313812" y="936088"/>
                  </a:lnTo>
                  <a:lnTo>
                    <a:pt x="3516999" y="747617"/>
                  </a:lnTo>
                  <a:cubicBezTo>
                    <a:pt x="3691941" y="585346"/>
                    <a:pt x="3965305" y="595617"/>
                    <a:pt x="4127576" y="770559"/>
                  </a:cubicBezTo>
                  <a:cubicBezTo>
                    <a:pt x="4289848" y="945500"/>
                    <a:pt x="4279577" y="1218865"/>
                    <a:pt x="4104635" y="138113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52"/>
            <p:cNvSpPr txBox="1"/>
            <p:nvPr/>
          </p:nvSpPr>
          <p:spPr>
            <a:xfrm>
              <a:off x="5250141" y="1628800"/>
              <a:ext cx="5382363" cy="1015663"/>
            </a:xfrm>
            <a:prstGeom prst="rect">
              <a:avLst/>
            </a:prstGeom>
            <a:noFill/>
          </p:spPr>
          <p:txBody>
            <a:bodyPr wrap="square" rtlCol="0">
              <a:spAutoFit/>
            </a:bodyPr>
            <a:lstStyle/>
            <a:p>
              <a:r>
                <a:rPr lang="zh-CN" altLang="en-US" sz="2000" dirty="0">
                  <a:solidFill>
                    <a:schemeClr val="bg1"/>
                  </a:solidFill>
                  <a:latin typeface="微软雅黑" pitchFamily="34" charset="-122"/>
                  <a:ea typeface="微软雅黑" pitchFamily="34" charset="-122"/>
                </a:rPr>
                <a:t>人</a:t>
              </a:r>
              <a:r>
                <a:rPr lang="zh-CN" altLang="en-US" sz="2000" dirty="0" smtClean="0">
                  <a:solidFill>
                    <a:schemeClr val="bg1"/>
                  </a:solidFill>
                  <a:latin typeface="微软雅黑" pitchFamily="34" charset="-122"/>
                  <a:ea typeface="微软雅黑" pitchFamily="34" charset="-122"/>
                </a:rPr>
                <a:t>的潜能</a:t>
              </a:r>
              <a:r>
                <a:rPr lang="zh-CN" altLang="en-US" sz="2000" dirty="0">
                  <a:solidFill>
                    <a:schemeClr val="bg1"/>
                  </a:solidFill>
                  <a:latin typeface="微软雅黑" pitchFamily="34" charset="-122"/>
                  <a:ea typeface="微软雅黑" pitchFamily="34" charset="-122"/>
                </a:rPr>
                <a:t>、个性和价值是高于一切的</a:t>
              </a:r>
              <a:r>
                <a:rPr lang="zh-CN" altLang="en-US" sz="2000" dirty="0" smtClean="0">
                  <a:solidFill>
                    <a:schemeClr val="bg1"/>
                  </a:solidFill>
                  <a:latin typeface="微软雅黑" pitchFamily="34" charset="-122"/>
                  <a:ea typeface="微软雅黑" pitchFamily="34" charset="-122"/>
                </a:rPr>
                <a:t>，人</a:t>
              </a:r>
              <a:r>
                <a:rPr lang="zh-CN" altLang="en-US" sz="2000" dirty="0">
                  <a:solidFill>
                    <a:schemeClr val="bg1"/>
                  </a:solidFill>
                  <a:latin typeface="微软雅黑" pitchFamily="34" charset="-122"/>
                  <a:ea typeface="微软雅黑" pitchFamily="34" charset="-122"/>
                </a:rPr>
                <a:t>是教育的出发点和归宿，教育的</a:t>
              </a:r>
              <a:r>
                <a:rPr lang="zh-CN" altLang="en-US" sz="2000" dirty="0" smtClean="0">
                  <a:solidFill>
                    <a:schemeClr val="bg1"/>
                  </a:solidFill>
                  <a:latin typeface="微软雅黑" pitchFamily="34" charset="-122"/>
                  <a:ea typeface="微软雅黑" pitchFamily="34" charset="-122"/>
                </a:rPr>
                <a:t>功能就是</a:t>
              </a:r>
              <a:r>
                <a:rPr lang="zh-CN" altLang="en-US" sz="2000" dirty="0">
                  <a:solidFill>
                    <a:schemeClr val="bg1"/>
                  </a:solidFill>
                  <a:latin typeface="微软雅黑" pitchFamily="34" charset="-122"/>
                  <a:ea typeface="微软雅黑" pitchFamily="34" charset="-122"/>
                </a:rPr>
                <a:t>要帮助人达到他能达到的最佳</a:t>
              </a:r>
              <a:r>
                <a:rPr lang="zh-CN" altLang="en-US" sz="2000" dirty="0" smtClean="0">
                  <a:solidFill>
                    <a:schemeClr val="bg1"/>
                  </a:solidFill>
                  <a:latin typeface="微软雅黑" pitchFamily="34" charset="-122"/>
                  <a:ea typeface="微软雅黑" pitchFamily="34" charset="-122"/>
                </a:rPr>
                <a:t>境界</a:t>
              </a:r>
              <a:r>
                <a:rPr lang="zh-CN" altLang="en-US" sz="2000" dirty="0">
                  <a:solidFill>
                    <a:schemeClr val="bg1"/>
                  </a:solidFill>
                  <a:latin typeface="微软雅黑" pitchFamily="34" charset="-122"/>
                  <a:ea typeface="微软雅黑" pitchFamily="34" charset="-122"/>
                </a:rPr>
                <a:t>。</a:t>
              </a:r>
            </a:p>
          </p:txBody>
        </p:sp>
      </p:grpSp>
      <p:sp>
        <p:nvSpPr>
          <p:cNvPr id="6" name="TextBox 5"/>
          <p:cNvSpPr txBox="1"/>
          <p:nvPr/>
        </p:nvSpPr>
        <p:spPr>
          <a:xfrm>
            <a:off x="1249882" y="5733256"/>
            <a:ext cx="3324949" cy="400110"/>
          </a:xfrm>
          <a:prstGeom prst="rect">
            <a:avLst/>
          </a:prstGeom>
          <a:noFill/>
        </p:spPr>
        <p:txBody>
          <a:bodyPr wrap="none" rtlCol="0">
            <a:spAutoFit/>
          </a:bodyPr>
          <a:lstStyle/>
          <a:p>
            <a:r>
              <a:rPr lang="zh-CN" altLang="en-US" sz="2000" dirty="0">
                <a:latin typeface="微软雅黑" pitchFamily="34" charset="-122"/>
                <a:ea typeface="微软雅黑" pitchFamily="34" charset="-122"/>
              </a:rPr>
              <a:t>美国心理学家马斯洛</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罗杰斯</a:t>
            </a:r>
          </a:p>
        </p:txBody>
      </p:sp>
      <p:sp>
        <p:nvSpPr>
          <p:cNvPr id="9" name="TextBox 8"/>
          <p:cNvSpPr txBox="1"/>
          <p:nvPr/>
        </p:nvSpPr>
        <p:spPr>
          <a:xfrm>
            <a:off x="5363666" y="3347407"/>
            <a:ext cx="6204942" cy="2169825"/>
          </a:xfrm>
          <a:prstGeom prst="rect">
            <a:avLst/>
          </a:prstGeom>
          <a:noFill/>
        </p:spPr>
        <p:txBody>
          <a:bodyPr wrap="square" rtlCol="0">
            <a:spAutoFit/>
          </a:bodyPr>
          <a:lstStyle/>
          <a:p>
            <a:pPr>
              <a:lnSpc>
                <a:spcPct val="150000"/>
              </a:lnSpc>
            </a:pPr>
            <a:r>
              <a:rPr lang="zh-CN" altLang="en-US" dirty="0" smtClean="0">
                <a:latin typeface="微软雅黑" pitchFamily="34" charset="-122"/>
                <a:ea typeface="微软雅黑" pitchFamily="34" charset="-122"/>
              </a:rPr>
              <a:t>培训的对象因</a:t>
            </a:r>
            <a:r>
              <a:rPr lang="zh-CN" altLang="en-US" dirty="0" smtClean="0">
                <a:solidFill>
                  <a:srgbClr val="FF0000"/>
                </a:solidFill>
                <a:latin typeface="微软雅黑" pitchFamily="34" charset="-122"/>
                <a:ea typeface="微软雅黑" pitchFamily="34" charset="-122"/>
              </a:rPr>
              <a:t>岗位不同</a:t>
            </a:r>
            <a:r>
              <a:rPr lang="zh-CN" altLang="en-US" dirty="0" smtClean="0">
                <a:latin typeface="微软雅黑" pitchFamily="34" charset="-122"/>
                <a:ea typeface="微软雅黑" pitchFamily="34" charset="-122"/>
              </a:rPr>
              <a:t>（企业员工、学校教师等）、</a:t>
            </a:r>
            <a:r>
              <a:rPr lang="zh-CN" altLang="en-US" dirty="0" smtClean="0">
                <a:solidFill>
                  <a:srgbClr val="FF0000"/>
                </a:solidFill>
                <a:latin typeface="微软雅黑" pitchFamily="34" charset="-122"/>
                <a:ea typeface="微软雅黑" pitchFamily="34" charset="-122"/>
              </a:rPr>
              <a:t>学历不同、经历与经验不同</a:t>
            </a:r>
            <a:r>
              <a:rPr lang="zh-CN" altLang="en-US" dirty="0" smtClean="0">
                <a:latin typeface="微软雅黑" pitchFamily="34" charset="-122"/>
                <a:ea typeface="微软雅黑" pitchFamily="34" charset="-122"/>
              </a:rPr>
              <a:t>，有着</a:t>
            </a:r>
            <a:r>
              <a:rPr lang="zh-CN" altLang="en-US" dirty="0" smtClean="0">
                <a:solidFill>
                  <a:srgbClr val="FF0000"/>
                </a:solidFill>
                <a:latin typeface="微软雅黑" pitchFamily="34" charset="-122"/>
                <a:ea typeface="微软雅黑" pitchFamily="34" charset="-122"/>
              </a:rPr>
              <a:t>不同的学习目的和培训目标</a:t>
            </a:r>
            <a:r>
              <a:rPr lang="zh-CN" altLang="en-US" dirty="0" smtClean="0">
                <a:latin typeface="微软雅黑" pitchFamily="34" charset="-122"/>
                <a:ea typeface="微软雅黑" pitchFamily="34" charset="-122"/>
              </a:rPr>
              <a:t>。因此，需要针对</a:t>
            </a:r>
            <a:r>
              <a:rPr lang="zh-CN" altLang="en-US" dirty="0">
                <a:latin typeface="微软雅黑" pitchFamily="34" charset="-122"/>
                <a:ea typeface="微软雅黑" pitchFamily="34" charset="-122"/>
              </a:rPr>
              <a:t>学员个人的知识</a:t>
            </a:r>
            <a:r>
              <a:rPr lang="zh-CN" altLang="en-US" dirty="0" smtClean="0">
                <a:latin typeface="微软雅黑" pitchFamily="34" charset="-122"/>
                <a:ea typeface="微软雅黑" pitchFamily="34" charset="-122"/>
              </a:rPr>
              <a:t>情况</a:t>
            </a:r>
            <a:r>
              <a:rPr lang="zh-CN" altLang="en-US" dirty="0">
                <a:latin typeface="微软雅黑" pitchFamily="34" charset="-122"/>
                <a:ea typeface="微软雅黑" pitchFamily="34" charset="-122"/>
              </a:rPr>
              <a:t>、工作情况，针对学员所在岗位对培训</a:t>
            </a:r>
            <a:r>
              <a:rPr lang="zh-CN" altLang="en-US" dirty="0" smtClean="0">
                <a:latin typeface="微软雅黑" pitchFamily="34" charset="-122"/>
                <a:ea typeface="微软雅黑" pitchFamily="34" charset="-122"/>
              </a:rPr>
              <a:t>结果的</a:t>
            </a:r>
            <a:r>
              <a:rPr lang="zh-CN" altLang="en-US" dirty="0">
                <a:latin typeface="微软雅黑" pitchFamily="34" charset="-122"/>
                <a:ea typeface="微软雅黑" pitchFamily="34" charset="-122"/>
              </a:rPr>
              <a:t>要求，</a:t>
            </a:r>
            <a:r>
              <a:rPr lang="zh-CN" altLang="en-US" dirty="0" smtClean="0">
                <a:latin typeface="微软雅黑" pitchFamily="34" charset="-122"/>
                <a:ea typeface="微软雅黑" pitchFamily="34" charset="-122"/>
              </a:rPr>
              <a:t>安排专门有针对性的培训，以促进个体的</a:t>
            </a:r>
            <a:r>
              <a:rPr lang="zh-CN" altLang="en-US" dirty="0" smtClean="0">
                <a:solidFill>
                  <a:srgbClr val="FF0000"/>
                </a:solidFill>
                <a:latin typeface="微软雅黑" pitchFamily="34" charset="-122"/>
                <a:ea typeface="微软雅黑" pitchFamily="34" charset="-122"/>
              </a:rPr>
              <a:t>全面而自由的发展</a:t>
            </a:r>
            <a:r>
              <a:rPr lang="zh-CN" altLang="en-US" dirty="0" smtClean="0">
                <a:latin typeface="微软雅黑" pitchFamily="34" charset="-122"/>
                <a:ea typeface="微软雅黑" pitchFamily="34" charset="-122"/>
              </a:rPr>
              <a:t>，从而提高个体的</a:t>
            </a:r>
            <a:r>
              <a:rPr lang="zh-CN" altLang="en-US" dirty="0" smtClean="0">
                <a:solidFill>
                  <a:srgbClr val="FF0000"/>
                </a:solidFill>
                <a:latin typeface="微软雅黑" pitchFamily="34" charset="-122"/>
                <a:ea typeface="微软雅黑" pitchFamily="34" charset="-122"/>
              </a:rPr>
              <a:t>职业技能</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2948525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6094500" y="2132856"/>
            <a:ext cx="5398537" cy="4668770"/>
            <a:chOff x="5735960" y="1372007"/>
            <a:chExt cx="5398537" cy="5485993"/>
          </a:xfrm>
        </p:grpSpPr>
        <p:sp>
          <p:nvSpPr>
            <p:cNvPr id="17" name="椭圆 16"/>
            <p:cNvSpPr/>
            <p:nvPr/>
          </p:nvSpPr>
          <p:spPr>
            <a:xfrm>
              <a:off x="5735960" y="1372007"/>
              <a:ext cx="5398537" cy="5485993"/>
            </a:xfrm>
            <a:prstGeom prst="ellipse">
              <a:avLst/>
            </a:prstGeom>
            <a:solidFill>
              <a:srgbClr val="00206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TextBox 13"/>
            <p:cNvSpPr txBox="1"/>
            <p:nvPr/>
          </p:nvSpPr>
          <p:spPr>
            <a:xfrm>
              <a:off x="8730877" y="4007606"/>
              <a:ext cx="800219" cy="1569660"/>
            </a:xfrm>
            <a:prstGeom prst="rect">
              <a:avLst/>
            </a:prstGeom>
            <a:noFill/>
          </p:spPr>
          <p:txBody>
            <a:bodyPr wrap="none" rtlCol="0">
              <a:spAutoFit/>
            </a:bodyPr>
            <a:lstStyle/>
            <a:p>
              <a:r>
                <a:rPr lang="zh-CN" altLang="en-US" sz="4800" dirty="0" smtClean="0">
                  <a:solidFill>
                    <a:schemeClr val="bg1"/>
                  </a:solidFill>
                  <a:latin typeface="微软雅黑" pitchFamily="34" charset="-122"/>
                  <a:ea typeface="微软雅黑" pitchFamily="34" charset="-122"/>
                </a:rPr>
                <a:t>教</a:t>
              </a:r>
              <a:endParaRPr lang="en-US" altLang="zh-CN" sz="4800" dirty="0" smtClean="0">
                <a:solidFill>
                  <a:schemeClr val="bg1"/>
                </a:solidFill>
                <a:latin typeface="微软雅黑" pitchFamily="34" charset="-122"/>
                <a:ea typeface="微软雅黑" pitchFamily="34" charset="-122"/>
              </a:endParaRPr>
            </a:p>
            <a:p>
              <a:r>
                <a:rPr lang="zh-CN" altLang="en-US" sz="4800" dirty="0" smtClean="0">
                  <a:solidFill>
                    <a:schemeClr val="bg1"/>
                  </a:solidFill>
                  <a:latin typeface="微软雅黑" pitchFamily="34" charset="-122"/>
                  <a:ea typeface="微软雅黑" pitchFamily="34" charset="-122"/>
                </a:rPr>
                <a:t>育</a:t>
              </a:r>
              <a:endParaRPr lang="zh-CN" altLang="en-US" sz="4800" dirty="0">
                <a:solidFill>
                  <a:schemeClr val="bg1"/>
                </a:solidFill>
                <a:latin typeface="微软雅黑" pitchFamily="34" charset="-122"/>
                <a:ea typeface="微软雅黑" pitchFamily="34" charset="-122"/>
              </a:endParaRPr>
            </a:p>
          </p:txBody>
        </p:sp>
      </p:grpSp>
      <p:grpSp>
        <p:nvGrpSpPr>
          <p:cNvPr id="31" name="组合 30"/>
          <p:cNvGrpSpPr/>
          <p:nvPr/>
        </p:nvGrpSpPr>
        <p:grpSpPr>
          <a:xfrm>
            <a:off x="3546875" y="2306303"/>
            <a:ext cx="4901576" cy="4495322"/>
            <a:chOff x="3426672" y="2362678"/>
            <a:chExt cx="4901576" cy="4495322"/>
          </a:xfrm>
        </p:grpSpPr>
        <p:sp>
          <p:nvSpPr>
            <p:cNvPr id="20" name="椭圆 19"/>
            <p:cNvSpPr/>
            <p:nvPr/>
          </p:nvSpPr>
          <p:spPr>
            <a:xfrm>
              <a:off x="3426672" y="2362678"/>
              <a:ext cx="4901576" cy="4495322"/>
            </a:xfrm>
            <a:prstGeom prst="ellipse">
              <a:avLst/>
            </a:prstGeom>
            <a:solidFill>
              <a:schemeClr val="tx2">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4532889" y="5343018"/>
              <a:ext cx="1535901" cy="830997"/>
            </a:xfrm>
            <a:prstGeom prst="rect">
              <a:avLst/>
            </a:prstGeom>
            <a:noFill/>
          </p:spPr>
          <p:txBody>
            <a:bodyPr wrap="square" rtlCol="0">
              <a:spAutoFit/>
            </a:bodyPr>
            <a:lstStyle/>
            <a:p>
              <a:r>
                <a:rPr lang="zh-CN" altLang="en-US" sz="4800" dirty="0" smtClean="0">
                  <a:solidFill>
                    <a:schemeClr val="bg1"/>
                  </a:solidFill>
                  <a:latin typeface="微软雅黑" pitchFamily="34" charset="-122"/>
                  <a:ea typeface="微软雅黑" pitchFamily="34" charset="-122"/>
                </a:rPr>
                <a:t>培训</a:t>
              </a:r>
              <a:endParaRPr lang="zh-CN" altLang="en-US" sz="4800" dirty="0">
                <a:solidFill>
                  <a:schemeClr val="bg1"/>
                </a:solidFill>
                <a:latin typeface="微软雅黑" pitchFamily="34" charset="-122"/>
                <a:ea typeface="微软雅黑" pitchFamily="34" charset="-122"/>
              </a:endParaRPr>
            </a:p>
          </p:txBody>
        </p:sp>
      </p:grpSp>
      <p:grpSp>
        <p:nvGrpSpPr>
          <p:cNvPr id="15" name="组合 14"/>
          <p:cNvGrpSpPr/>
          <p:nvPr/>
        </p:nvGrpSpPr>
        <p:grpSpPr>
          <a:xfrm>
            <a:off x="1611805" y="1456454"/>
            <a:ext cx="4536504" cy="3680888"/>
            <a:chOff x="1919536" y="487838"/>
            <a:chExt cx="3888432" cy="3874634"/>
          </a:xfrm>
        </p:grpSpPr>
        <p:sp>
          <p:nvSpPr>
            <p:cNvPr id="28" name="椭圆 27"/>
            <p:cNvSpPr/>
            <p:nvPr/>
          </p:nvSpPr>
          <p:spPr>
            <a:xfrm>
              <a:off x="1919536" y="487838"/>
              <a:ext cx="3888432" cy="3874634"/>
            </a:xfrm>
            <a:prstGeom prst="ellipse">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2377885" y="1494071"/>
              <a:ext cx="1213519" cy="1564051"/>
            </a:xfrm>
            <a:prstGeom prst="rect">
              <a:avLst/>
            </a:prstGeom>
            <a:noFill/>
          </p:spPr>
          <p:txBody>
            <a:bodyPr wrap="none" rtlCol="0">
              <a:spAutoFit/>
            </a:bodyPr>
            <a:lstStyle/>
            <a:p>
              <a:r>
                <a:rPr lang="zh-CN" altLang="en-US" sz="4800" dirty="0" smtClean="0">
                  <a:solidFill>
                    <a:schemeClr val="bg1"/>
                  </a:solidFill>
                  <a:latin typeface="微软雅黑" pitchFamily="34" charset="-122"/>
                  <a:ea typeface="微软雅黑" pitchFamily="34" charset="-122"/>
                </a:rPr>
                <a:t>绩效</a:t>
              </a:r>
              <a:endParaRPr lang="en-US" altLang="zh-CN" sz="4800" dirty="0" smtClean="0">
                <a:solidFill>
                  <a:schemeClr val="bg1"/>
                </a:solidFill>
                <a:latin typeface="微软雅黑" pitchFamily="34" charset="-122"/>
                <a:ea typeface="微软雅黑" pitchFamily="34" charset="-122"/>
              </a:endParaRPr>
            </a:p>
            <a:p>
              <a:r>
                <a:rPr lang="zh-CN" altLang="en-US" sz="4800" dirty="0" smtClean="0">
                  <a:solidFill>
                    <a:schemeClr val="bg1"/>
                  </a:solidFill>
                  <a:latin typeface="微软雅黑" pitchFamily="34" charset="-122"/>
                  <a:ea typeface="微软雅黑" pitchFamily="34" charset="-122"/>
                </a:rPr>
                <a:t>改善</a:t>
              </a:r>
              <a:endParaRPr lang="zh-CN" altLang="en-US" sz="4800" dirty="0">
                <a:solidFill>
                  <a:schemeClr val="bg1"/>
                </a:solidFill>
                <a:latin typeface="微软雅黑" pitchFamily="34" charset="-122"/>
                <a:ea typeface="微软雅黑" pitchFamily="34" charset="-122"/>
              </a:endParaRPr>
            </a:p>
          </p:txBody>
        </p:sp>
      </p:grpSp>
      <p:sp>
        <p:nvSpPr>
          <p:cNvPr id="39" name="TextBox 38"/>
          <p:cNvSpPr txBox="1"/>
          <p:nvPr/>
        </p:nvSpPr>
        <p:spPr>
          <a:xfrm>
            <a:off x="6518278" y="5188457"/>
            <a:ext cx="1620957" cy="523220"/>
          </a:xfrm>
          <a:prstGeom prst="rect">
            <a:avLst/>
          </a:prstGeom>
          <a:noFill/>
        </p:spPr>
        <p:txBody>
          <a:bodyPr wrap="none" rtlCol="0">
            <a:spAutoFit/>
          </a:bodyPr>
          <a:lstStyle/>
          <a:p>
            <a:r>
              <a:rPr lang="zh-CN" altLang="en-US" sz="2800" dirty="0" smtClean="0">
                <a:solidFill>
                  <a:schemeClr val="bg1"/>
                </a:solidFill>
                <a:latin typeface="微软雅黑" pitchFamily="34" charset="-122"/>
                <a:ea typeface="微软雅黑" pitchFamily="34" charset="-122"/>
              </a:rPr>
              <a:t>学校培训</a:t>
            </a:r>
            <a:endParaRPr lang="zh-CN" altLang="en-US" sz="2800" dirty="0">
              <a:solidFill>
                <a:schemeClr val="bg1"/>
              </a:solidFill>
              <a:latin typeface="微软雅黑" pitchFamily="34" charset="-122"/>
              <a:ea typeface="微软雅黑" pitchFamily="34" charset="-122"/>
            </a:endParaRPr>
          </a:p>
        </p:txBody>
      </p:sp>
      <p:grpSp>
        <p:nvGrpSpPr>
          <p:cNvPr id="35" name="组合 34"/>
          <p:cNvGrpSpPr/>
          <p:nvPr/>
        </p:nvGrpSpPr>
        <p:grpSpPr>
          <a:xfrm>
            <a:off x="6378301" y="3183623"/>
            <a:ext cx="1797720" cy="1953719"/>
            <a:chOff x="1919536" y="487838"/>
            <a:chExt cx="3888432" cy="3874634"/>
          </a:xfrm>
        </p:grpSpPr>
        <p:sp>
          <p:nvSpPr>
            <p:cNvPr id="36" name="椭圆 35"/>
            <p:cNvSpPr/>
            <p:nvPr/>
          </p:nvSpPr>
          <p:spPr>
            <a:xfrm>
              <a:off x="1919536" y="487838"/>
              <a:ext cx="3888432" cy="3874634"/>
            </a:xfrm>
            <a:prstGeom prst="ellipse">
              <a:avLst/>
            </a:prstGeom>
            <a:solidFill>
              <a:srgbClr val="D188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2876580" y="1533783"/>
              <a:ext cx="1974344" cy="1782740"/>
            </a:xfrm>
            <a:prstGeom prst="rect">
              <a:avLst/>
            </a:prstGeom>
            <a:noFill/>
          </p:spPr>
          <p:txBody>
            <a:bodyPr wrap="none" rtlCol="0">
              <a:spAutoFit/>
            </a:bodyPr>
            <a:lstStyle/>
            <a:p>
              <a:r>
                <a:rPr lang="zh-CN" altLang="en-US" sz="3600" dirty="0" smtClean="0">
                  <a:solidFill>
                    <a:schemeClr val="bg1"/>
                  </a:solidFill>
                  <a:latin typeface="微软雅黑" pitchFamily="34" charset="-122"/>
                  <a:ea typeface="微软雅黑" pitchFamily="34" charset="-122"/>
                </a:rPr>
                <a:t>教师</a:t>
              </a:r>
              <a:endParaRPr lang="en-US" altLang="zh-CN" sz="3600" dirty="0" smtClean="0">
                <a:solidFill>
                  <a:schemeClr val="bg1"/>
                </a:solidFill>
                <a:latin typeface="微软雅黑" pitchFamily="34" charset="-122"/>
                <a:ea typeface="微软雅黑" pitchFamily="34" charset="-122"/>
              </a:endParaRPr>
            </a:p>
            <a:p>
              <a:r>
                <a:rPr lang="zh-CN" altLang="en-US" sz="3600" dirty="0" smtClean="0">
                  <a:solidFill>
                    <a:schemeClr val="bg1"/>
                  </a:solidFill>
                  <a:latin typeface="微软雅黑" pitchFamily="34" charset="-122"/>
                  <a:ea typeface="微软雅黑" pitchFamily="34" charset="-122"/>
                </a:rPr>
                <a:t>培训</a:t>
              </a:r>
              <a:endParaRPr lang="zh-CN" altLang="en-US" sz="3600" dirty="0">
                <a:solidFill>
                  <a:schemeClr val="bg1"/>
                </a:solidFill>
                <a:latin typeface="微软雅黑" pitchFamily="34" charset="-122"/>
                <a:ea typeface="微软雅黑" pitchFamily="34" charset="-122"/>
              </a:endParaRPr>
            </a:p>
          </p:txBody>
        </p:sp>
      </p:grpSp>
      <p:sp>
        <p:nvSpPr>
          <p:cNvPr id="40" name="TextBox 39"/>
          <p:cNvSpPr txBox="1"/>
          <p:nvPr/>
        </p:nvSpPr>
        <p:spPr>
          <a:xfrm>
            <a:off x="3880057" y="3307697"/>
            <a:ext cx="2031325" cy="646331"/>
          </a:xfrm>
          <a:prstGeom prst="rect">
            <a:avLst/>
          </a:prstGeom>
          <a:noFill/>
        </p:spPr>
        <p:txBody>
          <a:bodyPr wrap="none" rtlCol="0">
            <a:spAutoFit/>
          </a:bodyPr>
          <a:lstStyle/>
          <a:p>
            <a:r>
              <a:rPr lang="zh-CN" altLang="en-US" sz="3600" dirty="0" smtClean="0">
                <a:solidFill>
                  <a:schemeClr val="bg1"/>
                </a:solidFill>
                <a:latin typeface="微软雅黑" pitchFamily="34" charset="-122"/>
                <a:ea typeface="微软雅黑" pitchFamily="34" charset="-122"/>
              </a:rPr>
              <a:t>企业培训</a:t>
            </a:r>
            <a:endParaRPr lang="zh-CN" altLang="en-US" sz="3600" dirty="0">
              <a:solidFill>
                <a:schemeClr val="bg1"/>
              </a:solidFill>
              <a:latin typeface="微软雅黑" pitchFamily="34" charset="-122"/>
              <a:ea typeface="微软雅黑" pitchFamily="34" charset="-122"/>
            </a:endParaRPr>
          </a:p>
        </p:txBody>
      </p:sp>
      <p:sp>
        <p:nvSpPr>
          <p:cNvPr id="61" name="矩形 60"/>
          <p:cNvSpPr/>
          <p:nvPr/>
        </p:nvSpPr>
        <p:spPr>
          <a:xfrm>
            <a:off x="875420" y="404664"/>
            <a:ext cx="2448272"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62" name="文本框 6"/>
          <p:cNvSpPr txBox="1"/>
          <p:nvPr/>
        </p:nvSpPr>
        <p:spPr>
          <a:xfrm>
            <a:off x="929425" y="533872"/>
            <a:ext cx="2394267"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What</a:t>
            </a:r>
            <a:r>
              <a:rPr lang="zh-CN" altLang="en-US" sz="2400" b="1" dirty="0" smtClean="0">
                <a:solidFill>
                  <a:srgbClr val="FFFFFF"/>
                </a:solidFill>
                <a:latin typeface="微软雅黑" pitchFamily="34" charset="-122"/>
                <a:ea typeface="微软雅黑" pitchFamily="34" charset="-122"/>
              </a:rPr>
              <a:t>（是什么）</a:t>
            </a:r>
            <a:endParaRPr lang="zh-CN" altLang="en-US" sz="2400" b="1" dirty="0">
              <a:solidFill>
                <a:srgbClr val="FFFFFF"/>
              </a:solidFill>
              <a:latin typeface="微软雅黑" pitchFamily="34" charset="-122"/>
              <a:ea typeface="微软雅黑" pitchFamily="34" charset="-122"/>
            </a:endParaRPr>
          </a:p>
        </p:txBody>
      </p:sp>
      <p:grpSp>
        <p:nvGrpSpPr>
          <p:cNvPr id="63" name="组合 62"/>
          <p:cNvGrpSpPr/>
          <p:nvPr/>
        </p:nvGrpSpPr>
        <p:grpSpPr>
          <a:xfrm>
            <a:off x="3683732" y="476672"/>
            <a:ext cx="1836204" cy="648072"/>
            <a:chOff x="2999656" y="476672"/>
            <a:chExt cx="1836204" cy="648072"/>
          </a:xfrm>
        </p:grpSpPr>
        <p:sp>
          <p:nvSpPr>
            <p:cNvPr id="64" name="矩形 63"/>
            <p:cNvSpPr/>
            <p:nvPr/>
          </p:nvSpPr>
          <p:spPr>
            <a:xfrm>
              <a:off x="2999656" y="980728"/>
              <a:ext cx="1836204"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65" name="文本框 30"/>
            <p:cNvSpPr txBox="1"/>
            <p:nvPr/>
          </p:nvSpPr>
          <p:spPr>
            <a:xfrm>
              <a:off x="3035660" y="476672"/>
              <a:ext cx="1710190" cy="461665"/>
            </a:xfrm>
            <a:prstGeom prst="rect">
              <a:avLst/>
            </a:prstGeom>
            <a:noFill/>
          </p:spPr>
          <p:txBody>
            <a:bodyPr wrap="square" rtlCol="0">
              <a:spAutoFit/>
            </a:bodyPr>
            <a:lstStyle/>
            <a:p>
              <a:pPr algn="dist"/>
              <a:r>
                <a:rPr lang="zh-CN" altLang="en-US" sz="2400" dirty="0">
                  <a:solidFill>
                    <a:schemeClr val="bg1">
                      <a:lumMod val="65000"/>
                    </a:schemeClr>
                  </a:solidFill>
                  <a:latin typeface="方正粗倩简体" panose="03000509000000000000" pitchFamily="65" charset="-122"/>
                  <a:ea typeface="方正粗倩简体" panose="03000509000000000000" pitchFamily="65" charset="-122"/>
                </a:rPr>
                <a:t>个性化培训</a:t>
              </a:r>
            </a:p>
          </p:txBody>
        </p:sp>
      </p:grpSp>
      <p:sp>
        <p:nvSpPr>
          <p:cNvPr id="66" name="矩形 65"/>
          <p:cNvSpPr/>
          <p:nvPr/>
        </p:nvSpPr>
        <p:spPr>
          <a:xfrm>
            <a:off x="5771964" y="980728"/>
            <a:ext cx="1836204" cy="144016"/>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67" name="文本框 47"/>
          <p:cNvSpPr txBox="1"/>
          <p:nvPr/>
        </p:nvSpPr>
        <p:spPr>
          <a:xfrm>
            <a:off x="5879976" y="476672"/>
            <a:ext cx="1584176" cy="461665"/>
          </a:xfrm>
          <a:prstGeom prst="rect">
            <a:avLst/>
          </a:prstGeom>
          <a:noFill/>
        </p:spPr>
        <p:txBody>
          <a:bodyPr wrap="square" rtlCol="0">
            <a:spAutoFit/>
          </a:bodyPr>
          <a:lstStyle/>
          <a:p>
            <a:pPr algn="dist"/>
            <a:r>
              <a:rPr lang="zh-CN" altLang="en-US" sz="2400" dirty="0">
                <a:solidFill>
                  <a:srgbClr val="21A3D0"/>
                </a:solidFill>
                <a:latin typeface="方正粗倩简体" panose="03000509000000000000" pitchFamily="65" charset="-122"/>
                <a:ea typeface="方正粗倩简体" panose="03000509000000000000" pitchFamily="65" charset="-122"/>
              </a:rPr>
              <a:t>教师培训</a:t>
            </a:r>
          </a:p>
        </p:txBody>
      </p:sp>
      <p:sp>
        <p:nvSpPr>
          <p:cNvPr id="68" name="矩形 67"/>
          <p:cNvSpPr/>
          <p:nvPr/>
        </p:nvSpPr>
        <p:spPr>
          <a:xfrm>
            <a:off x="7968208" y="1019636"/>
            <a:ext cx="2448272" cy="1051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69" name="文本框 50"/>
          <p:cNvSpPr txBox="1"/>
          <p:nvPr/>
        </p:nvSpPr>
        <p:spPr>
          <a:xfrm>
            <a:off x="7878198" y="476672"/>
            <a:ext cx="2466274" cy="461665"/>
          </a:xfrm>
          <a:prstGeom prst="rect">
            <a:avLst/>
          </a:prstGeom>
          <a:noFill/>
        </p:spPr>
        <p:txBody>
          <a:bodyPr wrap="square" rtlCol="0">
            <a:spAutoFit/>
          </a:bodyPr>
          <a:lstStyle/>
          <a:p>
            <a:pPr algn="dist"/>
            <a:r>
              <a:rPr lang="zh-CN" altLang="en-US" sz="2400" dirty="0" smtClean="0">
                <a:solidFill>
                  <a:schemeClr val="bg1">
                    <a:lumMod val="65000"/>
                  </a:schemeClr>
                </a:solidFill>
                <a:latin typeface="方正粗倩简体" panose="03000509000000000000" pitchFamily="65" charset="-122"/>
                <a:ea typeface="方正粗倩简体" panose="03000509000000000000" pitchFamily="65" charset="-122"/>
              </a:rPr>
              <a:t>个性化教师培训</a:t>
            </a:r>
            <a:endParaRPr lang="zh-CN" altLang="en-US" sz="2400" dirty="0">
              <a:solidFill>
                <a:schemeClr val="bg1">
                  <a:lumMod val="65000"/>
                </a:schemeClr>
              </a:solidFill>
              <a:latin typeface="方正粗倩简体" panose="03000509000000000000" pitchFamily="65" charset="-122"/>
              <a:ea typeface="方正粗倩简体" panose="03000509000000000000" pitchFamily="65" charset="-122"/>
            </a:endParaRPr>
          </a:p>
        </p:txBody>
      </p:sp>
    </p:spTree>
    <p:extLst>
      <p:ext uri="{BB962C8B-B14F-4D97-AF65-F5344CB8AC3E}">
        <p14:creationId xmlns:p14="http://schemas.microsoft.com/office/powerpoint/2010/main" val="26702822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2000"/>
                                        <p:tgtEl>
                                          <p:spTgt spid="35"/>
                                        </p:tgtEl>
                                      </p:cBhvr>
                                    </p:animEffect>
                                    <p:anim calcmode="lin" valueType="num">
                                      <p:cBhvr>
                                        <p:cTn id="43" dur="2000" fill="hold"/>
                                        <p:tgtEl>
                                          <p:spTgt spid="35"/>
                                        </p:tgtEl>
                                        <p:attrNameLst>
                                          <p:attrName>ppt_w</p:attrName>
                                        </p:attrNameLst>
                                      </p:cBhvr>
                                      <p:tavLst>
                                        <p:tav tm="0" fmla="#ppt_w*sin(2.5*pi*$)">
                                          <p:val>
                                            <p:fltVal val="0"/>
                                          </p:val>
                                        </p:tav>
                                        <p:tav tm="100000">
                                          <p:val>
                                            <p:fltVal val="1"/>
                                          </p:val>
                                        </p:tav>
                                      </p:tavLst>
                                    </p:anim>
                                    <p:anim calcmode="lin" valueType="num">
                                      <p:cBhvr>
                                        <p:cTn id="44" dur="20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6094500" y="2132856"/>
            <a:ext cx="5398537" cy="4668770"/>
            <a:chOff x="5735960" y="1372007"/>
            <a:chExt cx="5398537" cy="5485993"/>
          </a:xfrm>
        </p:grpSpPr>
        <p:sp>
          <p:nvSpPr>
            <p:cNvPr id="17" name="椭圆 16"/>
            <p:cNvSpPr/>
            <p:nvPr/>
          </p:nvSpPr>
          <p:spPr>
            <a:xfrm>
              <a:off x="5735960" y="1372007"/>
              <a:ext cx="5398537" cy="5485993"/>
            </a:xfrm>
            <a:prstGeom prst="ellipse">
              <a:avLst/>
            </a:prstGeom>
            <a:solidFill>
              <a:srgbClr val="00206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TextBox 13"/>
            <p:cNvSpPr txBox="1"/>
            <p:nvPr/>
          </p:nvSpPr>
          <p:spPr>
            <a:xfrm>
              <a:off x="8730877" y="4007606"/>
              <a:ext cx="800219" cy="1569660"/>
            </a:xfrm>
            <a:prstGeom prst="rect">
              <a:avLst/>
            </a:prstGeom>
            <a:noFill/>
          </p:spPr>
          <p:txBody>
            <a:bodyPr wrap="none" rtlCol="0">
              <a:spAutoFit/>
            </a:bodyPr>
            <a:lstStyle/>
            <a:p>
              <a:r>
                <a:rPr lang="zh-CN" altLang="en-US" sz="4800" dirty="0" smtClean="0">
                  <a:solidFill>
                    <a:schemeClr val="bg1"/>
                  </a:solidFill>
                  <a:latin typeface="微软雅黑" pitchFamily="34" charset="-122"/>
                  <a:ea typeface="微软雅黑" pitchFamily="34" charset="-122"/>
                </a:rPr>
                <a:t>教</a:t>
              </a:r>
              <a:endParaRPr lang="en-US" altLang="zh-CN" sz="4800" dirty="0" smtClean="0">
                <a:solidFill>
                  <a:schemeClr val="bg1"/>
                </a:solidFill>
                <a:latin typeface="微软雅黑" pitchFamily="34" charset="-122"/>
                <a:ea typeface="微软雅黑" pitchFamily="34" charset="-122"/>
              </a:endParaRPr>
            </a:p>
            <a:p>
              <a:r>
                <a:rPr lang="zh-CN" altLang="en-US" sz="4800" dirty="0" smtClean="0">
                  <a:solidFill>
                    <a:schemeClr val="bg1"/>
                  </a:solidFill>
                  <a:latin typeface="微软雅黑" pitchFamily="34" charset="-122"/>
                  <a:ea typeface="微软雅黑" pitchFamily="34" charset="-122"/>
                </a:rPr>
                <a:t>育</a:t>
              </a:r>
              <a:endParaRPr lang="zh-CN" altLang="en-US" sz="4800" dirty="0">
                <a:solidFill>
                  <a:schemeClr val="bg1"/>
                </a:solidFill>
                <a:latin typeface="微软雅黑" pitchFamily="34" charset="-122"/>
                <a:ea typeface="微软雅黑" pitchFamily="34" charset="-122"/>
              </a:endParaRPr>
            </a:p>
          </p:txBody>
        </p:sp>
      </p:grpSp>
      <p:grpSp>
        <p:nvGrpSpPr>
          <p:cNvPr id="31" name="组合 30"/>
          <p:cNvGrpSpPr/>
          <p:nvPr/>
        </p:nvGrpSpPr>
        <p:grpSpPr>
          <a:xfrm>
            <a:off x="3546875" y="2306303"/>
            <a:ext cx="4901576" cy="4495322"/>
            <a:chOff x="3426672" y="2362678"/>
            <a:chExt cx="4901576" cy="4495322"/>
          </a:xfrm>
        </p:grpSpPr>
        <p:sp>
          <p:nvSpPr>
            <p:cNvPr id="20" name="椭圆 19"/>
            <p:cNvSpPr/>
            <p:nvPr/>
          </p:nvSpPr>
          <p:spPr>
            <a:xfrm>
              <a:off x="3426672" y="2362678"/>
              <a:ext cx="4901576" cy="4495322"/>
            </a:xfrm>
            <a:prstGeom prst="ellipse">
              <a:avLst/>
            </a:prstGeom>
            <a:solidFill>
              <a:schemeClr val="tx2">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4532889" y="5343018"/>
              <a:ext cx="1535901" cy="830997"/>
            </a:xfrm>
            <a:prstGeom prst="rect">
              <a:avLst/>
            </a:prstGeom>
            <a:noFill/>
          </p:spPr>
          <p:txBody>
            <a:bodyPr wrap="square" rtlCol="0">
              <a:spAutoFit/>
            </a:bodyPr>
            <a:lstStyle/>
            <a:p>
              <a:r>
                <a:rPr lang="zh-CN" altLang="en-US" sz="4800" dirty="0" smtClean="0">
                  <a:solidFill>
                    <a:schemeClr val="bg1"/>
                  </a:solidFill>
                  <a:latin typeface="微软雅黑" pitchFamily="34" charset="-122"/>
                  <a:ea typeface="微软雅黑" pitchFamily="34" charset="-122"/>
                </a:rPr>
                <a:t>培训</a:t>
              </a:r>
              <a:endParaRPr lang="zh-CN" altLang="en-US" sz="4800" dirty="0">
                <a:solidFill>
                  <a:schemeClr val="bg1"/>
                </a:solidFill>
                <a:latin typeface="微软雅黑" pitchFamily="34" charset="-122"/>
                <a:ea typeface="微软雅黑" pitchFamily="34" charset="-122"/>
              </a:endParaRPr>
            </a:p>
          </p:txBody>
        </p:sp>
      </p:grpSp>
      <p:grpSp>
        <p:nvGrpSpPr>
          <p:cNvPr id="15" name="组合 14"/>
          <p:cNvGrpSpPr/>
          <p:nvPr/>
        </p:nvGrpSpPr>
        <p:grpSpPr>
          <a:xfrm>
            <a:off x="1736314" y="1484784"/>
            <a:ext cx="4536504" cy="3680888"/>
            <a:chOff x="1919536" y="487838"/>
            <a:chExt cx="3888432" cy="3874634"/>
          </a:xfrm>
        </p:grpSpPr>
        <p:sp>
          <p:nvSpPr>
            <p:cNvPr id="28" name="椭圆 27"/>
            <p:cNvSpPr/>
            <p:nvPr/>
          </p:nvSpPr>
          <p:spPr>
            <a:xfrm>
              <a:off x="1919536" y="487838"/>
              <a:ext cx="3888432" cy="3874634"/>
            </a:xfrm>
            <a:prstGeom prst="ellipse">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2377885" y="1494071"/>
              <a:ext cx="1213519" cy="1564051"/>
            </a:xfrm>
            <a:prstGeom prst="rect">
              <a:avLst/>
            </a:prstGeom>
            <a:noFill/>
          </p:spPr>
          <p:txBody>
            <a:bodyPr wrap="none" rtlCol="0">
              <a:spAutoFit/>
            </a:bodyPr>
            <a:lstStyle/>
            <a:p>
              <a:r>
                <a:rPr lang="zh-CN" altLang="en-US" sz="4800" dirty="0" smtClean="0">
                  <a:solidFill>
                    <a:schemeClr val="bg1"/>
                  </a:solidFill>
                  <a:latin typeface="微软雅黑" pitchFamily="34" charset="-122"/>
                  <a:ea typeface="微软雅黑" pitchFamily="34" charset="-122"/>
                </a:rPr>
                <a:t>绩效</a:t>
              </a:r>
              <a:endParaRPr lang="en-US" altLang="zh-CN" sz="4800" dirty="0" smtClean="0">
                <a:solidFill>
                  <a:schemeClr val="bg1"/>
                </a:solidFill>
                <a:latin typeface="微软雅黑" pitchFamily="34" charset="-122"/>
                <a:ea typeface="微软雅黑" pitchFamily="34" charset="-122"/>
              </a:endParaRPr>
            </a:p>
            <a:p>
              <a:r>
                <a:rPr lang="zh-CN" altLang="en-US" sz="4800" dirty="0" smtClean="0">
                  <a:solidFill>
                    <a:schemeClr val="bg1"/>
                  </a:solidFill>
                  <a:latin typeface="微软雅黑" pitchFamily="34" charset="-122"/>
                  <a:ea typeface="微软雅黑" pitchFamily="34" charset="-122"/>
                </a:rPr>
                <a:t>改善</a:t>
              </a:r>
              <a:endParaRPr lang="zh-CN" altLang="en-US" sz="4800" dirty="0">
                <a:solidFill>
                  <a:schemeClr val="bg1"/>
                </a:solidFill>
                <a:latin typeface="微软雅黑" pitchFamily="34" charset="-122"/>
                <a:ea typeface="微软雅黑" pitchFamily="34" charset="-122"/>
              </a:endParaRPr>
            </a:p>
          </p:txBody>
        </p:sp>
      </p:grpSp>
      <p:sp>
        <p:nvSpPr>
          <p:cNvPr id="39" name="TextBox 38"/>
          <p:cNvSpPr txBox="1"/>
          <p:nvPr/>
        </p:nvSpPr>
        <p:spPr>
          <a:xfrm>
            <a:off x="6528048" y="5301208"/>
            <a:ext cx="1620957" cy="523220"/>
          </a:xfrm>
          <a:prstGeom prst="rect">
            <a:avLst/>
          </a:prstGeom>
          <a:noFill/>
        </p:spPr>
        <p:txBody>
          <a:bodyPr wrap="none" rtlCol="0">
            <a:spAutoFit/>
          </a:bodyPr>
          <a:lstStyle/>
          <a:p>
            <a:r>
              <a:rPr lang="zh-CN" altLang="en-US" sz="2800" dirty="0" smtClean="0">
                <a:solidFill>
                  <a:schemeClr val="bg1"/>
                </a:solidFill>
                <a:latin typeface="微软雅黑" pitchFamily="34" charset="-122"/>
                <a:ea typeface="微软雅黑" pitchFamily="34" charset="-122"/>
              </a:rPr>
              <a:t>学校培训</a:t>
            </a:r>
            <a:endParaRPr lang="zh-CN" altLang="en-US" sz="2800" dirty="0">
              <a:solidFill>
                <a:schemeClr val="bg1"/>
              </a:solidFill>
              <a:latin typeface="微软雅黑" pitchFamily="34" charset="-122"/>
              <a:ea typeface="微软雅黑" pitchFamily="34" charset="-122"/>
            </a:endParaRPr>
          </a:p>
        </p:txBody>
      </p:sp>
      <p:grpSp>
        <p:nvGrpSpPr>
          <p:cNvPr id="35" name="组合 34"/>
          <p:cNvGrpSpPr/>
          <p:nvPr/>
        </p:nvGrpSpPr>
        <p:grpSpPr>
          <a:xfrm>
            <a:off x="6185994" y="3167927"/>
            <a:ext cx="2070246" cy="2493321"/>
            <a:chOff x="1919536" y="487838"/>
            <a:chExt cx="3888432" cy="3874634"/>
          </a:xfrm>
        </p:grpSpPr>
        <p:sp>
          <p:nvSpPr>
            <p:cNvPr id="36" name="椭圆 35"/>
            <p:cNvSpPr/>
            <p:nvPr/>
          </p:nvSpPr>
          <p:spPr>
            <a:xfrm>
              <a:off x="1919536" y="487838"/>
              <a:ext cx="3888432" cy="3874634"/>
            </a:xfrm>
            <a:prstGeom prst="ellipse">
              <a:avLst/>
            </a:prstGeom>
            <a:solidFill>
              <a:srgbClr val="D188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2876580" y="1533783"/>
              <a:ext cx="1974344" cy="1782740"/>
            </a:xfrm>
            <a:prstGeom prst="rect">
              <a:avLst/>
            </a:prstGeom>
            <a:noFill/>
          </p:spPr>
          <p:txBody>
            <a:bodyPr wrap="none" rtlCol="0">
              <a:spAutoFit/>
            </a:bodyPr>
            <a:lstStyle/>
            <a:p>
              <a:r>
                <a:rPr lang="zh-CN" altLang="en-US" sz="3600" dirty="0" smtClean="0">
                  <a:solidFill>
                    <a:schemeClr val="bg1"/>
                  </a:solidFill>
                  <a:latin typeface="微软雅黑" pitchFamily="34" charset="-122"/>
                  <a:ea typeface="微软雅黑" pitchFamily="34" charset="-122"/>
                </a:rPr>
                <a:t>教师</a:t>
              </a:r>
              <a:endParaRPr lang="en-US" altLang="zh-CN" sz="3600" dirty="0" smtClean="0">
                <a:solidFill>
                  <a:schemeClr val="bg1"/>
                </a:solidFill>
                <a:latin typeface="微软雅黑" pitchFamily="34" charset="-122"/>
                <a:ea typeface="微软雅黑" pitchFamily="34" charset="-122"/>
              </a:endParaRPr>
            </a:p>
            <a:p>
              <a:r>
                <a:rPr lang="zh-CN" altLang="en-US" sz="3600" dirty="0" smtClean="0">
                  <a:solidFill>
                    <a:schemeClr val="bg1"/>
                  </a:solidFill>
                  <a:latin typeface="微软雅黑" pitchFamily="34" charset="-122"/>
                  <a:ea typeface="微软雅黑" pitchFamily="34" charset="-122"/>
                </a:rPr>
                <a:t>培训</a:t>
              </a:r>
              <a:endParaRPr lang="zh-CN" altLang="en-US" sz="3600" dirty="0">
                <a:solidFill>
                  <a:schemeClr val="bg1"/>
                </a:solidFill>
                <a:latin typeface="微软雅黑" pitchFamily="34" charset="-122"/>
                <a:ea typeface="微软雅黑" pitchFamily="34" charset="-122"/>
              </a:endParaRPr>
            </a:p>
          </p:txBody>
        </p:sp>
      </p:grpSp>
      <p:sp>
        <p:nvSpPr>
          <p:cNvPr id="40" name="TextBox 39"/>
          <p:cNvSpPr txBox="1"/>
          <p:nvPr/>
        </p:nvSpPr>
        <p:spPr>
          <a:xfrm>
            <a:off x="3686826" y="3948689"/>
            <a:ext cx="2031325" cy="646331"/>
          </a:xfrm>
          <a:prstGeom prst="rect">
            <a:avLst/>
          </a:prstGeom>
          <a:noFill/>
        </p:spPr>
        <p:txBody>
          <a:bodyPr wrap="none" rtlCol="0">
            <a:spAutoFit/>
          </a:bodyPr>
          <a:lstStyle/>
          <a:p>
            <a:r>
              <a:rPr lang="zh-CN" altLang="en-US" sz="3600" dirty="0" smtClean="0">
                <a:solidFill>
                  <a:schemeClr val="bg1"/>
                </a:solidFill>
                <a:latin typeface="微软雅黑" pitchFamily="34" charset="-122"/>
                <a:ea typeface="微软雅黑" pitchFamily="34" charset="-122"/>
              </a:rPr>
              <a:t>企业培训</a:t>
            </a:r>
            <a:endParaRPr lang="zh-CN" altLang="en-US" sz="3600" dirty="0">
              <a:solidFill>
                <a:schemeClr val="bg1"/>
              </a:solidFill>
              <a:latin typeface="微软雅黑" pitchFamily="34" charset="-122"/>
              <a:ea typeface="微软雅黑" pitchFamily="34" charset="-122"/>
            </a:endParaRPr>
          </a:p>
        </p:txBody>
      </p:sp>
      <p:grpSp>
        <p:nvGrpSpPr>
          <p:cNvPr id="32" name="组合 31"/>
          <p:cNvGrpSpPr/>
          <p:nvPr/>
        </p:nvGrpSpPr>
        <p:grpSpPr>
          <a:xfrm>
            <a:off x="4004566" y="2454672"/>
            <a:ext cx="3600400" cy="2608813"/>
            <a:chOff x="1919536" y="487838"/>
            <a:chExt cx="3888432" cy="3874634"/>
          </a:xfrm>
        </p:grpSpPr>
        <p:sp>
          <p:nvSpPr>
            <p:cNvPr id="33" name="椭圆 32"/>
            <p:cNvSpPr/>
            <p:nvPr/>
          </p:nvSpPr>
          <p:spPr>
            <a:xfrm>
              <a:off x="1919536" y="487838"/>
              <a:ext cx="3888432" cy="3874634"/>
            </a:xfrm>
            <a:prstGeom prst="ellipse">
              <a:avLst/>
            </a:prstGeom>
            <a:solidFill>
              <a:srgbClr val="7030A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2336388" y="1209509"/>
              <a:ext cx="3054727" cy="959937"/>
            </a:xfrm>
            <a:prstGeom prst="rect">
              <a:avLst/>
            </a:prstGeom>
            <a:noFill/>
          </p:spPr>
          <p:txBody>
            <a:bodyPr wrap="none" rtlCol="0">
              <a:spAutoFit/>
            </a:bodyPr>
            <a:lstStyle/>
            <a:p>
              <a:r>
                <a:rPr lang="zh-CN" altLang="en-US" sz="3600" dirty="0" smtClean="0">
                  <a:solidFill>
                    <a:schemeClr val="bg1"/>
                  </a:solidFill>
                  <a:latin typeface="微软雅黑" pitchFamily="34" charset="-122"/>
                  <a:ea typeface="微软雅黑" pitchFamily="34" charset="-122"/>
                </a:rPr>
                <a:t>个性化培训</a:t>
              </a:r>
              <a:endParaRPr lang="zh-CN" altLang="en-US" sz="3600" dirty="0">
                <a:solidFill>
                  <a:schemeClr val="bg1"/>
                </a:solidFill>
                <a:latin typeface="微软雅黑" pitchFamily="34" charset="-122"/>
                <a:ea typeface="微软雅黑" pitchFamily="34" charset="-122"/>
              </a:endParaRPr>
            </a:p>
          </p:txBody>
        </p:sp>
      </p:grpSp>
      <p:sp>
        <p:nvSpPr>
          <p:cNvPr id="41" name="上箭头 40"/>
          <p:cNvSpPr/>
          <p:nvPr/>
        </p:nvSpPr>
        <p:spPr>
          <a:xfrm rot="1184547">
            <a:off x="6978044" y="1765926"/>
            <a:ext cx="202639" cy="2837198"/>
          </a:xfrm>
          <a:prstGeom prst="upArrow">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2" name="TextBox 41"/>
          <p:cNvSpPr txBox="1"/>
          <p:nvPr/>
        </p:nvSpPr>
        <p:spPr>
          <a:xfrm>
            <a:off x="6852960" y="1270501"/>
            <a:ext cx="3416320" cy="646331"/>
          </a:xfrm>
          <a:prstGeom prst="rect">
            <a:avLst/>
          </a:prstGeom>
          <a:noFill/>
        </p:spPr>
        <p:txBody>
          <a:bodyPr wrap="none" rtlCol="0">
            <a:spAutoFit/>
          </a:bodyPr>
          <a:lstStyle/>
          <a:p>
            <a:r>
              <a:rPr lang="zh-CN" altLang="en-US" sz="3600" b="1" dirty="0" smtClean="0">
                <a:solidFill>
                  <a:srgbClr val="FF0000"/>
                </a:solidFill>
                <a:latin typeface="微软雅黑" pitchFamily="34" charset="-122"/>
                <a:ea typeface="微软雅黑" pitchFamily="34" charset="-122"/>
              </a:rPr>
              <a:t>个性化教师培训</a:t>
            </a:r>
            <a:endParaRPr lang="zh-CN" altLang="en-US" sz="3600" b="1" dirty="0">
              <a:solidFill>
                <a:srgbClr val="FF0000"/>
              </a:solidFill>
              <a:latin typeface="微软雅黑" pitchFamily="34" charset="-122"/>
              <a:ea typeface="微软雅黑" pitchFamily="34" charset="-122"/>
            </a:endParaRPr>
          </a:p>
        </p:txBody>
      </p:sp>
      <p:sp>
        <p:nvSpPr>
          <p:cNvPr id="43" name="TextBox 42"/>
          <p:cNvSpPr txBox="1"/>
          <p:nvPr/>
        </p:nvSpPr>
        <p:spPr>
          <a:xfrm>
            <a:off x="134527" y="5794475"/>
            <a:ext cx="3416320" cy="646331"/>
          </a:xfrm>
          <a:prstGeom prst="rect">
            <a:avLst/>
          </a:prstGeom>
          <a:noFill/>
        </p:spPr>
        <p:txBody>
          <a:bodyPr wrap="none" rtlCol="0">
            <a:spAutoFit/>
          </a:bodyPr>
          <a:lstStyle/>
          <a:p>
            <a:r>
              <a:rPr lang="zh-CN" altLang="en-US" sz="3600" b="1" dirty="0" smtClean="0">
                <a:solidFill>
                  <a:srgbClr val="FF0000"/>
                </a:solidFill>
                <a:latin typeface="微软雅黑" pitchFamily="34" charset="-122"/>
                <a:ea typeface="微软雅黑" pitchFamily="34" charset="-122"/>
              </a:rPr>
              <a:t>个性化企业培训</a:t>
            </a:r>
            <a:endParaRPr lang="zh-CN" altLang="en-US" sz="3600" b="1" dirty="0">
              <a:solidFill>
                <a:srgbClr val="FF0000"/>
              </a:solidFill>
              <a:latin typeface="微软雅黑" pitchFamily="34" charset="-122"/>
              <a:ea typeface="微软雅黑" pitchFamily="34" charset="-122"/>
            </a:endParaRPr>
          </a:p>
        </p:txBody>
      </p:sp>
      <p:sp>
        <p:nvSpPr>
          <p:cNvPr id="44" name="下箭头 43"/>
          <p:cNvSpPr/>
          <p:nvPr/>
        </p:nvSpPr>
        <p:spPr>
          <a:xfrm rot="2160000">
            <a:off x="4227738" y="3476838"/>
            <a:ext cx="288032" cy="2736304"/>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875420" y="404664"/>
            <a:ext cx="2448272"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62" name="文本框 6"/>
          <p:cNvSpPr txBox="1"/>
          <p:nvPr/>
        </p:nvSpPr>
        <p:spPr>
          <a:xfrm>
            <a:off x="929425" y="533872"/>
            <a:ext cx="2394267"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What</a:t>
            </a:r>
            <a:r>
              <a:rPr lang="zh-CN" altLang="en-US" sz="2400" b="1" dirty="0" smtClean="0">
                <a:solidFill>
                  <a:srgbClr val="FFFFFF"/>
                </a:solidFill>
                <a:latin typeface="微软雅黑" pitchFamily="34" charset="-122"/>
                <a:ea typeface="微软雅黑" pitchFamily="34" charset="-122"/>
              </a:rPr>
              <a:t>（是什么）</a:t>
            </a:r>
            <a:endParaRPr lang="zh-CN" altLang="en-US" sz="2400" b="1" dirty="0">
              <a:solidFill>
                <a:srgbClr val="FFFFFF"/>
              </a:solidFill>
              <a:latin typeface="微软雅黑" pitchFamily="34" charset="-122"/>
              <a:ea typeface="微软雅黑" pitchFamily="34" charset="-122"/>
            </a:endParaRPr>
          </a:p>
        </p:txBody>
      </p:sp>
      <p:grpSp>
        <p:nvGrpSpPr>
          <p:cNvPr id="63" name="组合 62"/>
          <p:cNvGrpSpPr/>
          <p:nvPr/>
        </p:nvGrpSpPr>
        <p:grpSpPr>
          <a:xfrm>
            <a:off x="3683732" y="476672"/>
            <a:ext cx="1836204" cy="648072"/>
            <a:chOff x="2999656" y="476672"/>
            <a:chExt cx="1836204" cy="648072"/>
          </a:xfrm>
        </p:grpSpPr>
        <p:sp>
          <p:nvSpPr>
            <p:cNvPr id="64" name="矩形 63"/>
            <p:cNvSpPr/>
            <p:nvPr/>
          </p:nvSpPr>
          <p:spPr>
            <a:xfrm>
              <a:off x="2999656" y="980728"/>
              <a:ext cx="1836204"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65" name="文本框 30"/>
            <p:cNvSpPr txBox="1"/>
            <p:nvPr/>
          </p:nvSpPr>
          <p:spPr>
            <a:xfrm>
              <a:off x="3035660" y="476672"/>
              <a:ext cx="1710190" cy="461665"/>
            </a:xfrm>
            <a:prstGeom prst="rect">
              <a:avLst/>
            </a:prstGeom>
            <a:noFill/>
          </p:spPr>
          <p:txBody>
            <a:bodyPr wrap="square" rtlCol="0">
              <a:spAutoFit/>
            </a:bodyPr>
            <a:lstStyle/>
            <a:p>
              <a:pPr algn="dist"/>
              <a:r>
                <a:rPr lang="zh-CN" altLang="en-US" sz="2400" dirty="0">
                  <a:solidFill>
                    <a:schemeClr val="bg1">
                      <a:lumMod val="65000"/>
                    </a:schemeClr>
                  </a:solidFill>
                  <a:latin typeface="方正粗倩简体" panose="03000509000000000000" pitchFamily="65" charset="-122"/>
                  <a:ea typeface="方正粗倩简体" panose="03000509000000000000" pitchFamily="65" charset="-122"/>
                </a:rPr>
                <a:t>个性化培训</a:t>
              </a:r>
            </a:p>
          </p:txBody>
        </p:sp>
      </p:grpSp>
      <p:sp>
        <p:nvSpPr>
          <p:cNvPr id="66" name="矩形 65"/>
          <p:cNvSpPr/>
          <p:nvPr/>
        </p:nvSpPr>
        <p:spPr>
          <a:xfrm>
            <a:off x="5771964" y="980728"/>
            <a:ext cx="1836204"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67" name="文本框 47"/>
          <p:cNvSpPr txBox="1"/>
          <p:nvPr/>
        </p:nvSpPr>
        <p:spPr>
          <a:xfrm>
            <a:off x="5879976" y="476672"/>
            <a:ext cx="1584176" cy="461665"/>
          </a:xfrm>
          <a:prstGeom prst="rect">
            <a:avLst/>
          </a:prstGeom>
          <a:noFill/>
        </p:spPr>
        <p:txBody>
          <a:bodyPr wrap="square" rtlCol="0">
            <a:spAutoFit/>
          </a:bodyPr>
          <a:lstStyle/>
          <a:p>
            <a:pPr algn="dist"/>
            <a:r>
              <a:rPr lang="zh-CN" altLang="en-US" sz="2400" dirty="0">
                <a:solidFill>
                  <a:schemeClr val="bg1">
                    <a:lumMod val="65000"/>
                  </a:schemeClr>
                </a:solidFill>
                <a:latin typeface="方正粗倩简体" panose="03000509000000000000" pitchFamily="65" charset="-122"/>
                <a:ea typeface="方正粗倩简体" panose="03000509000000000000" pitchFamily="65" charset="-122"/>
              </a:rPr>
              <a:t>教师培训</a:t>
            </a:r>
          </a:p>
        </p:txBody>
      </p:sp>
      <p:sp>
        <p:nvSpPr>
          <p:cNvPr id="68" name="矩形 67"/>
          <p:cNvSpPr/>
          <p:nvPr/>
        </p:nvSpPr>
        <p:spPr>
          <a:xfrm>
            <a:off x="7968208" y="1019636"/>
            <a:ext cx="2448272" cy="10510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69" name="文本框 50"/>
          <p:cNvSpPr txBox="1"/>
          <p:nvPr/>
        </p:nvSpPr>
        <p:spPr>
          <a:xfrm>
            <a:off x="7878198" y="476672"/>
            <a:ext cx="2466274" cy="461665"/>
          </a:xfrm>
          <a:prstGeom prst="rect">
            <a:avLst/>
          </a:prstGeom>
          <a:noFill/>
        </p:spPr>
        <p:txBody>
          <a:bodyPr wrap="square" rtlCol="0">
            <a:spAutoFit/>
          </a:bodyPr>
          <a:lstStyle/>
          <a:p>
            <a:pPr algn="dist"/>
            <a:r>
              <a:rPr lang="zh-CN" altLang="en-US" sz="2400" dirty="0">
                <a:solidFill>
                  <a:srgbClr val="21A3D0"/>
                </a:solidFill>
                <a:latin typeface="方正粗倩简体" panose="03000509000000000000" pitchFamily="65" charset="-122"/>
                <a:ea typeface="方正粗倩简体" panose="03000509000000000000" pitchFamily="65" charset="-122"/>
              </a:rPr>
              <a:t>个性化教师培训</a:t>
            </a:r>
          </a:p>
        </p:txBody>
      </p:sp>
    </p:spTree>
    <p:extLst>
      <p:ext uri="{BB962C8B-B14F-4D97-AF65-F5344CB8AC3E}">
        <p14:creationId xmlns:p14="http://schemas.microsoft.com/office/powerpoint/2010/main" val="26702822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up)">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down)">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down)">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43" grpId="0"/>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7870" y="1630982"/>
            <a:ext cx="4416779" cy="2818131"/>
          </a:xfrm>
          <a:custGeom>
            <a:avLst/>
            <a:gdLst>
              <a:gd name="connsiteX0" fmla="*/ 492065 w 4752528"/>
              <a:gd name="connsiteY0" fmla="*/ 0 h 2952328"/>
              <a:gd name="connsiteX1" fmla="*/ 4260463 w 4752528"/>
              <a:gd name="connsiteY1" fmla="*/ 0 h 2952328"/>
              <a:gd name="connsiteX2" fmla="*/ 4752528 w 4752528"/>
              <a:gd name="connsiteY2" fmla="*/ 492065 h 2952328"/>
              <a:gd name="connsiteX3" fmla="*/ 4752528 w 4752528"/>
              <a:gd name="connsiteY3" fmla="*/ 2460263 h 2952328"/>
              <a:gd name="connsiteX4" fmla="*/ 4260463 w 4752528"/>
              <a:gd name="connsiteY4" fmla="*/ 2952328 h 2952328"/>
              <a:gd name="connsiteX5" fmla="*/ 492065 w 4752528"/>
              <a:gd name="connsiteY5" fmla="*/ 2952328 h 2952328"/>
              <a:gd name="connsiteX6" fmla="*/ 0 w 4752528"/>
              <a:gd name="connsiteY6" fmla="*/ 2460263 h 2952328"/>
              <a:gd name="connsiteX7" fmla="*/ 0 w 4752528"/>
              <a:gd name="connsiteY7" fmla="*/ 492065 h 2952328"/>
              <a:gd name="connsiteX8" fmla="*/ 492065 w 4752528"/>
              <a:gd name="connsiteY8" fmla="*/ 0 h 295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528" h="2952328">
                <a:moveTo>
                  <a:pt x="492065" y="0"/>
                </a:moveTo>
                <a:lnTo>
                  <a:pt x="4260463" y="0"/>
                </a:lnTo>
                <a:cubicBezTo>
                  <a:pt x="4532223" y="0"/>
                  <a:pt x="4752528" y="220305"/>
                  <a:pt x="4752528" y="492065"/>
                </a:cubicBezTo>
                <a:lnTo>
                  <a:pt x="4752528" y="2460263"/>
                </a:lnTo>
                <a:cubicBezTo>
                  <a:pt x="4752528" y="2732023"/>
                  <a:pt x="4532223" y="2952328"/>
                  <a:pt x="4260463" y="2952328"/>
                </a:cubicBezTo>
                <a:lnTo>
                  <a:pt x="492065" y="2952328"/>
                </a:lnTo>
                <a:cubicBezTo>
                  <a:pt x="220305" y="2952328"/>
                  <a:pt x="0" y="2732023"/>
                  <a:pt x="0" y="2460263"/>
                </a:cubicBezTo>
                <a:lnTo>
                  <a:pt x="0" y="492065"/>
                </a:lnTo>
                <a:cubicBezTo>
                  <a:pt x="0" y="220305"/>
                  <a:pt x="220305" y="0"/>
                  <a:pt x="492065" y="0"/>
                </a:cubicBezTo>
                <a:close/>
              </a:path>
            </a:pathLst>
          </a:custGeom>
          <a:ln>
            <a:noFill/>
          </a:ln>
          <a:effectLst>
            <a:outerShdw blurRad="228600" dist="152400" dir="18900000" algn="bl" rotWithShape="0">
              <a:prstClr val="black">
                <a:alpha val="17000"/>
              </a:prstClr>
            </a:outerShdw>
            <a:reflection blurRad="152400" stA="52000" endA="300" endPos="20000" dist="63500" dir="5400000" sy="-100000" algn="bl" rotWithShape="0"/>
          </a:effectLst>
        </p:spPr>
      </p:pic>
      <p:cxnSp>
        <p:nvCxnSpPr>
          <p:cNvPr id="11" name="直接连接符 10"/>
          <p:cNvCxnSpPr/>
          <p:nvPr/>
        </p:nvCxnSpPr>
        <p:spPr>
          <a:xfrm flipV="1">
            <a:off x="10848528" y="1340768"/>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5569" y="5949280"/>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1784632" y="5661248"/>
            <a:ext cx="407368"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grpSp>
        <p:nvGrpSpPr>
          <p:cNvPr id="32" name="组合 31"/>
          <p:cNvGrpSpPr/>
          <p:nvPr/>
        </p:nvGrpSpPr>
        <p:grpSpPr>
          <a:xfrm>
            <a:off x="8676566" y="5589239"/>
            <a:ext cx="2532002" cy="648073"/>
            <a:chOff x="8112224" y="5445223"/>
            <a:chExt cx="3096344" cy="648073"/>
          </a:xfrm>
        </p:grpSpPr>
        <p:cxnSp>
          <p:nvCxnSpPr>
            <p:cNvPr id="17" name="直接连接符 16"/>
            <p:cNvCxnSpPr/>
            <p:nvPr/>
          </p:nvCxnSpPr>
          <p:spPr bwMode="auto">
            <a:xfrm>
              <a:off x="8184232" y="6093296"/>
              <a:ext cx="3024336" cy="0"/>
            </a:xfrm>
            <a:prstGeom prst="line">
              <a:avLst/>
            </a:prstGeom>
            <a:solidFill>
              <a:schemeClr val="accent1"/>
            </a:solidFill>
            <a:ln w="38100" cap="flat" cmpd="sng" algn="ctr">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文本框 18"/>
            <p:cNvSpPr txBox="1"/>
            <p:nvPr/>
          </p:nvSpPr>
          <p:spPr>
            <a:xfrm>
              <a:off x="8112224" y="5445223"/>
              <a:ext cx="3096344" cy="523220"/>
            </a:xfrm>
            <a:prstGeom prst="rect">
              <a:avLst/>
            </a:prstGeom>
            <a:noFill/>
          </p:spPr>
          <p:txBody>
            <a:bodyPr wrap="square" rtlCol="0">
              <a:spAutoFit/>
            </a:bodyPr>
            <a:lstStyle/>
            <a:p>
              <a:pPr algn="dist">
                <a:spcBef>
                  <a:spcPct val="0"/>
                </a:spcBef>
              </a:pPr>
              <a:r>
                <a:rPr lang="zh-CN" altLang="en-US" sz="2800" dirty="0" smtClean="0">
                  <a:solidFill>
                    <a:schemeClr val="accent1"/>
                  </a:solidFill>
                  <a:latin typeface="方正粗倩简体" panose="03000509000000000000" pitchFamily="65" charset="-122"/>
                  <a:ea typeface="方正粗倩简体" panose="03000509000000000000" pitchFamily="65" charset="-122"/>
                </a:rPr>
                <a:t>教研能力</a:t>
              </a:r>
              <a:endParaRPr lang="zh-CN" altLang="en-US" sz="2800" dirty="0">
                <a:solidFill>
                  <a:schemeClr val="accent1"/>
                </a:solidFill>
                <a:latin typeface="方正粗倩简体" panose="03000509000000000000" pitchFamily="65" charset="-122"/>
                <a:ea typeface="方正粗倩简体" panose="03000509000000000000" pitchFamily="65" charset="-122"/>
              </a:endParaRPr>
            </a:p>
          </p:txBody>
        </p:sp>
      </p:grpSp>
      <p:sp>
        <p:nvSpPr>
          <p:cNvPr id="20" name="文本框 19"/>
          <p:cNvSpPr txBox="1"/>
          <p:nvPr/>
        </p:nvSpPr>
        <p:spPr>
          <a:xfrm>
            <a:off x="929424" y="1629164"/>
            <a:ext cx="5166575" cy="2807948"/>
          </a:xfrm>
          <a:prstGeom prst="rect">
            <a:avLst/>
          </a:prstGeom>
          <a:noFill/>
        </p:spPr>
        <p:txBody>
          <a:bodyPr wrap="square" rtlCol="0">
            <a:spAutoFit/>
          </a:bodyPr>
          <a:lstStyle/>
          <a:p>
            <a:pPr>
              <a:lnSpc>
                <a:spcPct val="150000"/>
              </a:lnSpc>
            </a:pPr>
            <a:r>
              <a:rPr lang="zh-CN" altLang="en-US" sz="2000" dirty="0" smtClean="0">
                <a:solidFill>
                  <a:schemeClr val="tx1">
                    <a:lumMod val="85000"/>
                    <a:lumOff val="15000"/>
                  </a:schemeClr>
                </a:solidFill>
                <a:latin typeface="微软雅黑" pitchFamily="34" charset="-122"/>
                <a:ea typeface="微软雅黑" pitchFamily="34" charset="-122"/>
              </a:rPr>
              <a:t>个性化</a:t>
            </a:r>
            <a:r>
              <a:rPr lang="zh-CN" altLang="en-US" sz="2000" dirty="0">
                <a:solidFill>
                  <a:schemeClr val="tx1">
                    <a:lumMod val="85000"/>
                    <a:lumOff val="15000"/>
                  </a:schemeClr>
                </a:solidFill>
                <a:latin typeface="微软雅黑" pitchFamily="34" charset="-122"/>
                <a:ea typeface="微软雅黑" pitchFamily="34" charset="-122"/>
              </a:rPr>
              <a:t>教师培训是依据教师个体的发展水平和社会发展对教师素质的需要，通过提供</a:t>
            </a:r>
            <a:r>
              <a:rPr lang="zh-CN" altLang="en-US" sz="2000" dirty="0">
                <a:solidFill>
                  <a:srgbClr val="FF0000"/>
                </a:solidFill>
                <a:latin typeface="微软雅黑" pitchFamily="34" charset="-122"/>
                <a:ea typeface="微软雅黑" pitchFamily="34" charset="-122"/>
              </a:rPr>
              <a:t>多样化培训资源</a:t>
            </a:r>
            <a:r>
              <a:rPr lang="zh-CN" altLang="en-US" sz="2000" dirty="0">
                <a:solidFill>
                  <a:schemeClr val="tx1">
                    <a:lumMod val="85000"/>
                    <a:lumOff val="15000"/>
                  </a:schemeClr>
                </a:solidFill>
                <a:latin typeface="微软雅黑" pitchFamily="34" charset="-122"/>
                <a:ea typeface="微软雅黑" pitchFamily="34" charset="-122"/>
              </a:rPr>
              <a:t>和</a:t>
            </a:r>
            <a:r>
              <a:rPr lang="zh-CN" altLang="en-US" sz="2000" dirty="0">
                <a:solidFill>
                  <a:srgbClr val="FF0000"/>
                </a:solidFill>
                <a:latin typeface="微软雅黑" pitchFamily="34" charset="-122"/>
                <a:ea typeface="微软雅黑" pitchFamily="34" charset="-122"/>
              </a:rPr>
              <a:t>自主选择的手段</a:t>
            </a:r>
            <a:r>
              <a:rPr lang="zh-CN" altLang="en-US" sz="2000" dirty="0">
                <a:solidFill>
                  <a:schemeClr val="tx1">
                    <a:lumMod val="85000"/>
                    <a:lumOff val="15000"/>
                  </a:schemeClr>
                </a:solidFill>
                <a:latin typeface="微软雅黑" pitchFamily="34" charset="-122"/>
                <a:ea typeface="微软雅黑" pitchFamily="34" charset="-122"/>
              </a:rPr>
              <a:t>，挖掘教师个体生命的</a:t>
            </a:r>
            <a:r>
              <a:rPr lang="zh-CN" altLang="en-US" sz="2000" dirty="0">
                <a:solidFill>
                  <a:srgbClr val="FF0000"/>
                </a:solidFill>
                <a:latin typeface="微软雅黑" pitchFamily="34" charset="-122"/>
                <a:ea typeface="微软雅黑" pitchFamily="34" charset="-122"/>
              </a:rPr>
              <a:t>潜能</a:t>
            </a:r>
            <a:r>
              <a:rPr lang="zh-CN" altLang="en-US" sz="2000" dirty="0">
                <a:solidFill>
                  <a:schemeClr val="tx1">
                    <a:lumMod val="85000"/>
                    <a:lumOff val="15000"/>
                  </a:schemeClr>
                </a:solidFill>
                <a:latin typeface="微软雅黑" pitchFamily="34" charset="-122"/>
                <a:ea typeface="微软雅黑" pitchFamily="34" charset="-122"/>
              </a:rPr>
              <a:t>，发挥其</a:t>
            </a:r>
            <a:r>
              <a:rPr lang="zh-CN" altLang="en-US" sz="2000" dirty="0">
                <a:solidFill>
                  <a:srgbClr val="FF0000"/>
                </a:solidFill>
                <a:latin typeface="微软雅黑" pitchFamily="34" charset="-122"/>
                <a:ea typeface="微软雅黑" pitchFamily="34" charset="-122"/>
              </a:rPr>
              <a:t>主动性</a:t>
            </a:r>
            <a:r>
              <a:rPr lang="zh-CN" altLang="en-US" sz="2000" dirty="0">
                <a:solidFill>
                  <a:schemeClr val="tx1">
                    <a:lumMod val="85000"/>
                    <a:lumOff val="15000"/>
                  </a:schemeClr>
                </a:solidFill>
                <a:latin typeface="微软雅黑" pitchFamily="34" charset="-122"/>
                <a:ea typeface="微软雅黑" pitchFamily="34" charset="-122"/>
              </a:rPr>
              <a:t>，促进每个教师</a:t>
            </a:r>
            <a:r>
              <a:rPr lang="zh-CN" altLang="en-US" sz="2000" dirty="0">
                <a:solidFill>
                  <a:srgbClr val="FF0000"/>
                </a:solidFill>
                <a:latin typeface="微软雅黑" pitchFamily="34" charset="-122"/>
                <a:ea typeface="微软雅黑" pitchFamily="34" charset="-122"/>
              </a:rPr>
              <a:t>全面而自由的发展</a:t>
            </a:r>
            <a:r>
              <a:rPr lang="zh-CN" altLang="en-US" sz="2000" dirty="0">
                <a:solidFill>
                  <a:schemeClr val="tx1">
                    <a:lumMod val="85000"/>
                    <a:lumOff val="15000"/>
                  </a:schemeClr>
                </a:solidFill>
                <a:latin typeface="微软雅黑" pitchFamily="34" charset="-122"/>
                <a:ea typeface="微软雅黑" pitchFamily="34" charset="-122"/>
              </a:rPr>
              <a:t>，从而提高其</a:t>
            </a:r>
            <a:r>
              <a:rPr lang="zh-CN" altLang="en-US" sz="2000" dirty="0">
                <a:solidFill>
                  <a:srgbClr val="FF0000"/>
                </a:solidFill>
                <a:latin typeface="微软雅黑" pitchFamily="34" charset="-122"/>
                <a:ea typeface="微软雅黑" pitchFamily="34" charset="-122"/>
              </a:rPr>
              <a:t>教学能力</a:t>
            </a:r>
            <a:r>
              <a:rPr lang="zh-CN" altLang="en-US" sz="2000" dirty="0">
                <a:solidFill>
                  <a:schemeClr val="tx1">
                    <a:lumMod val="85000"/>
                    <a:lumOff val="15000"/>
                  </a:schemeClr>
                </a:solidFill>
                <a:latin typeface="微软雅黑" pitchFamily="34" charset="-122"/>
                <a:ea typeface="微软雅黑" pitchFamily="34" charset="-122"/>
              </a:rPr>
              <a:t>的教师培训活动</a:t>
            </a:r>
            <a:r>
              <a:rPr lang="zh-CN" altLang="en-US" sz="2000" dirty="0" smtClean="0">
                <a:solidFill>
                  <a:schemeClr val="tx1">
                    <a:lumMod val="85000"/>
                    <a:lumOff val="15000"/>
                  </a:schemeClr>
                </a:solidFill>
                <a:latin typeface="微软雅黑" pitchFamily="34" charset="-122"/>
                <a:ea typeface="微软雅黑" pitchFamily="34" charset="-122"/>
              </a:rPr>
              <a:t>。（余莲，</a:t>
            </a:r>
            <a:r>
              <a:rPr lang="en-US" altLang="zh-CN" sz="2000" dirty="0" smtClean="0">
                <a:solidFill>
                  <a:schemeClr val="tx1">
                    <a:lumMod val="85000"/>
                    <a:lumOff val="15000"/>
                  </a:schemeClr>
                </a:solidFill>
                <a:latin typeface="微软雅黑" pitchFamily="34" charset="-122"/>
                <a:ea typeface="微软雅黑" pitchFamily="34" charset="-122"/>
              </a:rPr>
              <a:t>2013</a:t>
            </a:r>
            <a:r>
              <a:rPr lang="zh-CN" altLang="en-US" sz="2000" dirty="0" smtClean="0">
                <a:solidFill>
                  <a:schemeClr val="tx1">
                    <a:lumMod val="85000"/>
                    <a:lumOff val="15000"/>
                  </a:schemeClr>
                </a:solidFill>
                <a:latin typeface="微软雅黑" pitchFamily="34" charset="-122"/>
                <a:ea typeface="微软雅黑" pitchFamily="34" charset="-122"/>
              </a:rPr>
              <a:t>）</a:t>
            </a:r>
            <a:endParaRPr lang="zh-CN" altLang="en-US" sz="2000" dirty="0">
              <a:solidFill>
                <a:schemeClr val="tx1">
                  <a:lumMod val="85000"/>
                  <a:lumOff val="15000"/>
                </a:schemeClr>
              </a:solidFill>
              <a:latin typeface="微软雅黑" pitchFamily="34" charset="-122"/>
              <a:ea typeface="微软雅黑" pitchFamily="34" charset="-122"/>
            </a:endParaRPr>
          </a:p>
        </p:txBody>
      </p:sp>
      <p:sp>
        <p:nvSpPr>
          <p:cNvPr id="16" name="矩形 15"/>
          <p:cNvSpPr/>
          <p:nvPr/>
        </p:nvSpPr>
        <p:spPr>
          <a:xfrm>
            <a:off x="875420" y="404664"/>
            <a:ext cx="2448272" cy="7200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18" name="文本框 6"/>
          <p:cNvSpPr txBox="1"/>
          <p:nvPr/>
        </p:nvSpPr>
        <p:spPr>
          <a:xfrm>
            <a:off x="929425" y="533872"/>
            <a:ext cx="2394267" cy="461665"/>
          </a:xfrm>
          <a:prstGeom prst="rect">
            <a:avLst/>
          </a:prstGeom>
          <a:noFill/>
        </p:spPr>
        <p:txBody>
          <a:bodyPr wrap="square" rtlCol="0">
            <a:spAutoFit/>
          </a:bodyPr>
          <a:lstStyle/>
          <a:p>
            <a:r>
              <a:rPr lang="en-US" altLang="zh-CN" sz="2400" b="1" dirty="0" smtClean="0">
                <a:solidFill>
                  <a:srgbClr val="FFFFFF"/>
                </a:solidFill>
                <a:latin typeface="微软雅黑" pitchFamily="34" charset="-122"/>
                <a:ea typeface="微软雅黑" pitchFamily="34" charset="-122"/>
              </a:rPr>
              <a:t>What</a:t>
            </a:r>
            <a:r>
              <a:rPr lang="zh-CN" altLang="en-US" sz="2400" b="1" dirty="0" smtClean="0">
                <a:solidFill>
                  <a:srgbClr val="FFFFFF"/>
                </a:solidFill>
                <a:latin typeface="微软雅黑" pitchFamily="34" charset="-122"/>
                <a:ea typeface="微软雅黑" pitchFamily="34" charset="-122"/>
              </a:rPr>
              <a:t>（是什么）</a:t>
            </a:r>
            <a:endParaRPr lang="zh-CN" altLang="en-US" sz="2400" b="1" dirty="0">
              <a:solidFill>
                <a:srgbClr val="FFFFFF"/>
              </a:solidFill>
              <a:latin typeface="微软雅黑" pitchFamily="34" charset="-122"/>
              <a:ea typeface="微软雅黑" pitchFamily="34" charset="-122"/>
            </a:endParaRPr>
          </a:p>
        </p:txBody>
      </p:sp>
      <p:grpSp>
        <p:nvGrpSpPr>
          <p:cNvPr id="21" name="组合 20"/>
          <p:cNvGrpSpPr/>
          <p:nvPr/>
        </p:nvGrpSpPr>
        <p:grpSpPr>
          <a:xfrm>
            <a:off x="3683732" y="476672"/>
            <a:ext cx="1836204" cy="648072"/>
            <a:chOff x="2999656" y="476672"/>
            <a:chExt cx="1836204" cy="648072"/>
          </a:xfrm>
        </p:grpSpPr>
        <p:sp>
          <p:nvSpPr>
            <p:cNvPr id="22" name="矩形 21"/>
            <p:cNvSpPr/>
            <p:nvPr/>
          </p:nvSpPr>
          <p:spPr>
            <a:xfrm>
              <a:off x="2999656" y="980728"/>
              <a:ext cx="1836204"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23" name="文本框 30"/>
            <p:cNvSpPr txBox="1"/>
            <p:nvPr/>
          </p:nvSpPr>
          <p:spPr>
            <a:xfrm>
              <a:off x="3035660" y="476672"/>
              <a:ext cx="1710190" cy="461665"/>
            </a:xfrm>
            <a:prstGeom prst="rect">
              <a:avLst/>
            </a:prstGeom>
            <a:noFill/>
          </p:spPr>
          <p:txBody>
            <a:bodyPr wrap="square" rtlCol="0">
              <a:spAutoFit/>
            </a:bodyPr>
            <a:lstStyle/>
            <a:p>
              <a:pPr algn="dist"/>
              <a:r>
                <a:rPr lang="zh-CN" altLang="en-US" sz="2400" dirty="0">
                  <a:solidFill>
                    <a:schemeClr val="bg1">
                      <a:lumMod val="65000"/>
                    </a:schemeClr>
                  </a:solidFill>
                  <a:latin typeface="方正粗倩简体" panose="03000509000000000000" pitchFamily="65" charset="-122"/>
                  <a:ea typeface="方正粗倩简体" panose="03000509000000000000" pitchFamily="65" charset="-122"/>
                </a:rPr>
                <a:t>个性化培训</a:t>
              </a:r>
            </a:p>
          </p:txBody>
        </p:sp>
      </p:grpSp>
      <p:sp>
        <p:nvSpPr>
          <p:cNvPr id="24" name="矩形 23"/>
          <p:cNvSpPr/>
          <p:nvPr/>
        </p:nvSpPr>
        <p:spPr>
          <a:xfrm>
            <a:off x="5771964" y="980728"/>
            <a:ext cx="1836204"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26" name="文本框 47"/>
          <p:cNvSpPr txBox="1"/>
          <p:nvPr/>
        </p:nvSpPr>
        <p:spPr>
          <a:xfrm>
            <a:off x="5879976" y="476672"/>
            <a:ext cx="1584176" cy="461665"/>
          </a:xfrm>
          <a:prstGeom prst="rect">
            <a:avLst/>
          </a:prstGeom>
          <a:noFill/>
        </p:spPr>
        <p:txBody>
          <a:bodyPr wrap="square" rtlCol="0">
            <a:spAutoFit/>
          </a:bodyPr>
          <a:lstStyle/>
          <a:p>
            <a:pPr algn="dist"/>
            <a:r>
              <a:rPr lang="zh-CN" altLang="en-US" sz="2400" dirty="0">
                <a:solidFill>
                  <a:schemeClr val="bg1">
                    <a:lumMod val="65000"/>
                  </a:schemeClr>
                </a:solidFill>
                <a:latin typeface="方正粗倩简体" panose="03000509000000000000" pitchFamily="65" charset="-122"/>
                <a:ea typeface="方正粗倩简体" panose="03000509000000000000" pitchFamily="65" charset="-122"/>
              </a:rPr>
              <a:t>教师培训</a:t>
            </a:r>
          </a:p>
        </p:txBody>
      </p:sp>
      <p:sp>
        <p:nvSpPr>
          <p:cNvPr id="27" name="矩形 26"/>
          <p:cNvSpPr/>
          <p:nvPr/>
        </p:nvSpPr>
        <p:spPr>
          <a:xfrm>
            <a:off x="7968208" y="1019636"/>
            <a:ext cx="2448272" cy="10510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粗倩简体" panose="03000509000000000000" pitchFamily="65" charset="-122"/>
            </a:endParaRPr>
          </a:p>
        </p:txBody>
      </p:sp>
      <p:sp>
        <p:nvSpPr>
          <p:cNvPr id="28" name="文本框 50"/>
          <p:cNvSpPr txBox="1"/>
          <p:nvPr/>
        </p:nvSpPr>
        <p:spPr>
          <a:xfrm>
            <a:off x="7878198" y="476672"/>
            <a:ext cx="2466274" cy="461665"/>
          </a:xfrm>
          <a:prstGeom prst="rect">
            <a:avLst/>
          </a:prstGeom>
          <a:noFill/>
        </p:spPr>
        <p:txBody>
          <a:bodyPr wrap="square" rtlCol="0">
            <a:spAutoFit/>
          </a:bodyPr>
          <a:lstStyle/>
          <a:p>
            <a:pPr algn="dist"/>
            <a:r>
              <a:rPr lang="zh-CN" altLang="en-US" sz="2400" dirty="0">
                <a:solidFill>
                  <a:srgbClr val="21A3D0"/>
                </a:solidFill>
                <a:latin typeface="方正粗倩简体" panose="03000509000000000000" pitchFamily="65" charset="-122"/>
                <a:ea typeface="方正粗倩简体" panose="03000509000000000000" pitchFamily="65" charset="-122"/>
              </a:rPr>
              <a:t>个性化教师培训</a:t>
            </a:r>
          </a:p>
        </p:txBody>
      </p:sp>
      <p:sp>
        <p:nvSpPr>
          <p:cNvPr id="14" name="加号 13"/>
          <p:cNvSpPr/>
          <p:nvPr/>
        </p:nvSpPr>
        <p:spPr>
          <a:xfrm>
            <a:off x="3869918" y="5590129"/>
            <a:ext cx="620690" cy="57561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7698817" y="5706833"/>
            <a:ext cx="845455" cy="245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4829998" y="5535196"/>
            <a:ext cx="2532002" cy="648073"/>
            <a:chOff x="8112224" y="5445223"/>
            <a:chExt cx="3096344" cy="648073"/>
          </a:xfrm>
        </p:grpSpPr>
        <p:cxnSp>
          <p:nvCxnSpPr>
            <p:cNvPr id="37" name="直接连接符 36"/>
            <p:cNvCxnSpPr/>
            <p:nvPr/>
          </p:nvCxnSpPr>
          <p:spPr bwMode="auto">
            <a:xfrm>
              <a:off x="8184232" y="6093296"/>
              <a:ext cx="3024336" cy="0"/>
            </a:xfrm>
            <a:prstGeom prst="line">
              <a:avLst/>
            </a:prstGeom>
            <a:solidFill>
              <a:schemeClr val="accent1"/>
            </a:solidFill>
            <a:ln w="38100" cap="flat" cmpd="sng" algn="ctr">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文本框 18"/>
            <p:cNvSpPr txBox="1"/>
            <p:nvPr/>
          </p:nvSpPr>
          <p:spPr>
            <a:xfrm>
              <a:off x="8112224" y="5445223"/>
              <a:ext cx="3096344" cy="523220"/>
            </a:xfrm>
            <a:prstGeom prst="rect">
              <a:avLst/>
            </a:prstGeom>
            <a:noFill/>
          </p:spPr>
          <p:txBody>
            <a:bodyPr wrap="square" rtlCol="0">
              <a:spAutoFit/>
            </a:bodyPr>
            <a:lstStyle/>
            <a:p>
              <a:pPr algn="dist">
                <a:spcBef>
                  <a:spcPct val="0"/>
                </a:spcBef>
              </a:pPr>
              <a:r>
                <a:rPr lang="zh-CN" altLang="en-US" sz="2800" dirty="0" smtClean="0">
                  <a:solidFill>
                    <a:schemeClr val="accent1"/>
                  </a:solidFill>
                  <a:latin typeface="方正粗倩简体" panose="03000509000000000000" pitchFamily="65" charset="-122"/>
                  <a:ea typeface="方正粗倩简体" panose="03000509000000000000" pitchFamily="65" charset="-122"/>
                </a:rPr>
                <a:t>研究能力</a:t>
              </a:r>
              <a:endParaRPr lang="zh-CN" altLang="en-US" sz="2800" dirty="0">
                <a:solidFill>
                  <a:schemeClr val="accent1"/>
                </a:solidFill>
                <a:latin typeface="方正粗倩简体" panose="03000509000000000000" pitchFamily="65" charset="-122"/>
                <a:ea typeface="方正粗倩简体" panose="03000509000000000000" pitchFamily="65" charset="-122"/>
              </a:endParaRPr>
            </a:p>
          </p:txBody>
        </p:sp>
      </p:grpSp>
      <p:grpSp>
        <p:nvGrpSpPr>
          <p:cNvPr id="39" name="组合 38"/>
          <p:cNvGrpSpPr/>
          <p:nvPr/>
        </p:nvGrpSpPr>
        <p:grpSpPr>
          <a:xfrm>
            <a:off x="959588" y="5532633"/>
            <a:ext cx="2532002" cy="648073"/>
            <a:chOff x="8112224" y="5445223"/>
            <a:chExt cx="3096344" cy="648073"/>
          </a:xfrm>
        </p:grpSpPr>
        <p:cxnSp>
          <p:nvCxnSpPr>
            <p:cNvPr id="40" name="直接连接符 39"/>
            <p:cNvCxnSpPr/>
            <p:nvPr/>
          </p:nvCxnSpPr>
          <p:spPr bwMode="auto">
            <a:xfrm>
              <a:off x="8184232" y="6093296"/>
              <a:ext cx="3024336" cy="0"/>
            </a:xfrm>
            <a:prstGeom prst="line">
              <a:avLst/>
            </a:prstGeom>
            <a:solidFill>
              <a:schemeClr val="accent1"/>
            </a:solidFill>
            <a:ln w="38100" cap="flat" cmpd="sng" algn="ctr">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文本框 18"/>
            <p:cNvSpPr txBox="1"/>
            <p:nvPr/>
          </p:nvSpPr>
          <p:spPr>
            <a:xfrm>
              <a:off x="8112224" y="5445223"/>
              <a:ext cx="3096344" cy="523220"/>
            </a:xfrm>
            <a:prstGeom prst="rect">
              <a:avLst/>
            </a:prstGeom>
            <a:noFill/>
          </p:spPr>
          <p:txBody>
            <a:bodyPr wrap="square" rtlCol="0">
              <a:spAutoFit/>
            </a:bodyPr>
            <a:lstStyle/>
            <a:p>
              <a:pPr algn="dist">
                <a:spcBef>
                  <a:spcPct val="0"/>
                </a:spcBef>
              </a:pPr>
              <a:r>
                <a:rPr lang="zh-CN" altLang="en-US" sz="2800" dirty="0" smtClean="0">
                  <a:solidFill>
                    <a:schemeClr val="accent1"/>
                  </a:solidFill>
                  <a:latin typeface="方正粗倩简体" panose="03000509000000000000" pitchFamily="65" charset="-122"/>
                  <a:ea typeface="方正粗倩简体" panose="03000509000000000000" pitchFamily="65" charset="-122"/>
                </a:rPr>
                <a:t>教学能力</a:t>
              </a:r>
              <a:endParaRPr lang="zh-CN" altLang="en-US" sz="2800" dirty="0">
                <a:solidFill>
                  <a:schemeClr val="accent1"/>
                </a:solidFill>
                <a:latin typeface="方正粗倩简体" panose="03000509000000000000" pitchFamily="65" charset="-122"/>
                <a:ea typeface="方正粗倩简体" panose="03000509000000000000" pitchFamily="65" charset="-122"/>
              </a:endParaRPr>
            </a:p>
          </p:txBody>
        </p:sp>
      </p:grpSp>
    </p:spTree>
    <p:extLst>
      <p:ext uri="{BB962C8B-B14F-4D97-AF65-F5344CB8AC3E}">
        <p14:creationId xmlns:p14="http://schemas.microsoft.com/office/powerpoint/2010/main" val="104274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theme/theme1.xml><?xml version="1.0" encoding="utf-8"?>
<a:theme xmlns:a="http://schemas.openxmlformats.org/drawingml/2006/main" name="新浪微博：@注龙">
  <a:themeElements>
    <a:clrScheme name="应用1">
      <a:dk1>
        <a:sysClr val="windowText" lastClr="000000"/>
      </a:dk1>
      <a:lt1>
        <a:sysClr val="window" lastClr="FFFFFF"/>
      </a:lt1>
      <a:dk2>
        <a:srgbClr val="1F497D"/>
      </a:dk2>
      <a:lt2>
        <a:srgbClr val="EEECE1"/>
      </a:lt2>
      <a:accent1>
        <a:srgbClr val="21A3D0"/>
      </a:accent1>
      <a:accent2>
        <a:srgbClr val="156985"/>
      </a:accent2>
      <a:accent3>
        <a:srgbClr val="D18821"/>
      </a:accent3>
      <a:accent4>
        <a:srgbClr val="858585"/>
      </a:accent4>
      <a:accent5>
        <a:srgbClr val="2E2E2E"/>
      </a:accent5>
      <a:accent6>
        <a:srgbClr val="D1D1D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2387</TotalTime>
  <Words>3300</Words>
  <Application>Microsoft Office PowerPoint</Application>
  <PresentationFormat>自定义</PresentationFormat>
  <Paragraphs>343</Paragraphs>
  <Slides>38</Slides>
  <Notes>16</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38</vt:i4>
      </vt:variant>
    </vt:vector>
  </HeadingPairs>
  <TitlesOfParts>
    <vt:vector size="54" baseType="lpstr">
      <vt:lpstr>Arial</vt:lpstr>
      <vt:lpstr>宋体</vt:lpstr>
      <vt:lpstr>文鼎霹靂體</vt:lpstr>
      <vt:lpstr>黑体</vt:lpstr>
      <vt:lpstr>Wingdings</vt:lpstr>
      <vt:lpstr>Impact</vt:lpstr>
      <vt:lpstr>Arial Narrow</vt:lpstr>
      <vt:lpstr>Arial Unicode MS</vt:lpstr>
      <vt:lpstr>Times New Roman</vt:lpstr>
      <vt:lpstr>Calibri</vt:lpstr>
      <vt:lpstr>方正粗倩简体</vt:lpstr>
      <vt:lpstr>微软雅黑</vt:lpstr>
      <vt:lpstr>Bell MT</vt:lpstr>
      <vt:lpstr>Aharoni</vt:lpstr>
      <vt:lpstr>新浪微博：@注龙</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zpq</cp:lastModifiedBy>
  <cp:revision>236</cp:revision>
  <dcterms:created xsi:type="dcterms:W3CDTF">2013-10-08T09:05:39Z</dcterms:created>
  <dcterms:modified xsi:type="dcterms:W3CDTF">2015-04-21T01:38:51Z</dcterms:modified>
</cp:coreProperties>
</file>