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37" r:id="rId3"/>
    <p:sldId id="575" r:id="rId4"/>
    <p:sldId id="501" r:id="rId5"/>
    <p:sldId id="514" r:id="rId6"/>
    <p:sldId id="400" r:id="rId7"/>
    <p:sldId id="484" r:id="rId8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0070C0"/>
    <a:srgbClr val="954ECA"/>
    <a:srgbClr val="92D050"/>
    <a:srgbClr val="FFFFFF"/>
    <a:srgbClr val="A9E144"/>
    <a:srgbClr val="D6A300"/>
    <a:srgbClr val="FFC000"/>
    <a:srgbClr val="FCFCFC"/>
    <a:srgbClr val="368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60"/>
  </p:normalViewPr>
  <p:slideViewPr>
    <p:cSldViewPr>
      <p:cViewPr varScale="1">
        <p:scale>
          <a:sx n="61" d="100"/>
          <a:sy n="61" d="100"/>
        </p:scale>
        <p:origin x="-96" y="-30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40" d="100"/>
          <a:sy n="40" d="100"/>
        </p:scale>
        <p:origin x="-241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E4F5-AFD9-452D-978C-A65E37BD2A75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0C2A1-C45C-4D11-8087-34234E542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9D53-1687-4629-A7C4-5F633C48289A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8F07-6AC5-47AF-9B36-9B4E83AB2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9144000" y="0"/>
            <a:ext cx="3051175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C:\Documents and Settings\Teliss_Tong\桌面\3320946_162912002849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7" y="1268760"/>
            <a:ext cx="848456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19771" y="14288"/>
            <a:ext cx="12175404" cy="1470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1345059" y="2670025"/>
            <a:ext cx="461665" cy="3107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3.4.2 </a:t>
            </a:r>
            <a:r>
              <a:rPr lang="zh-CN" altLang="en-US" dirty="0" smtClean="0"/>
              <a:t>考核</a:t>
            </a:r>
            <a:r>
              <a:rPr lang="zh-CN" altLang="en-US" dirty="0"/>
              <a:t>中（绩效辅导）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7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 userDrawn="1"/>
        </p:nvSpPr>
        <p:spPr>
          <a:xfrm>
            <a:off x="2281163" y="2191216"/>
            <a:ext cx="554461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G.R.O.W.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（目标、现实、选择、意愿）辅导模式</a:t>
            </a:r>
          </a:p>
        </p:txBody>
      </p:sp>
    </p:spTree>
    <p:extLst>
      <p:ext uri="{BB962C8B-B14F-4D97-AF65-F5344CB8AC3E}">
        <p14:creationId xmlns:p14="http://schemas.microsoft.com/office/powerpoint/2010/main" val="24855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1345059" y="2420888"/>
            <a:ext cx="461665" cy="36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3.4.3 </a:t>
            </a:r>
            <a:r>
              <a:rPr lang="zh-CN" altLang="en-US" dirty="0" smtClean="0"/>
              <a:t>考核后（绩效面谈与改进）</a:t>
            </a:r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9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96988" y="1436701"/>
            <a:ext cx="429045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、绩效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面谈</a:t>
            </a:r>
            <a:r>
              <a:rPr lang="zh-CN" altLang="en-US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endParaRPr lang="zh-CN" altLang="zh-CN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9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最后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048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6313611" y="854920"/>
            <a:ext cx="45365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5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33891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6313611" y="854920"/>
            <a:ext cx="45365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4.2 </a:t>
            </a:r>
            <a:r>
              <a:rPr lang="zh-CN" altLang="en-US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平衡计分卡（</a:t>
            </a:r>
            <a:r>
              <a:rPr lang="en-US" altLang="zh-CN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BSC</a:t>
            </a:r>
            <a:r>
              <a:rPr lang="zh-CN" altLang="en-US" sz="1600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）</a:t>
            </a:r>
            <a:endParaRPr lang="en-US" altLang="zh-CN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5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5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8833891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p1\桌面\站长素材(sc.chinaz.com)  7 [转换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9134958" y="0"/>
            <a:ext cx="3060217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"/>
          <p:cNvSpPr txBox="1"/>
          <p:nvPr userDrawn="1"/>
        </p:nvSpPr>
        <p:spPr>
          <a:xfrm>
            <a:off x="408955" y="5961474"/>
            <a:ext cx="1451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过渡页</a:t>
            </a:r>
            <a:endParaRPr lang="zh-CN" altLang="en-US" sz="24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511407" y="6423139"/>
            <a:ext cx="2087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TRANSITION PAGE</a:t>
            </a:r>
            <a:endParaRPr lang="en-US" altLang="zh-CN" sz="1600" b="0" dirty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6402357"/>
            <a:ext cx="2425179" cy="0"/>
          </a:xfrm>
          <a:prstGeom prst="line">
            <a:avLst/>
          </a:prstGeom>
          <a:ln w="28575">
            <a:solidFill>
              <a:srgbClr val="D6A3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3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1417067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 userDrawn="1"/>
        </p:nvSpPr>
        <p:spPr>
          <a:xfrm>
            <a:off x="1417067" y="854920"/>
            <a:ext cx="15121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1.1 </a:t>
            </a:r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问题描述</a:t>
            </a:r>
            <a:endParaRPr lang="en-US" altLang="zh-CN" sz="1200" b="0" dirty="0" smtClean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2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3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7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8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9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417067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1417067" y="854920"/>
            <a:ext cx="151216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1.2 </a:t>
            </a:r>
            <a:r>
              <a:rPr lang="en-US" altLang="zh-CN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zh-CN" altLang="en-US" sz="1600" b="0" dirty="0" smtClean="0">
                <a:solidFill>
                  <a:schemeClr val="bg1"/>
                </a:solidFill>
                <a:ea typeface="微软雅黑" pitchFamily="34" charset="-122"/>
                <a:cs typeface="Arial Unicode MS" pitchFamily="34" charset="-122"/>
              </a:rPr>
              <a:t>问题核心</a:t>
            </a:r>
            <a:endParaRPr lang="en-US" altLang="zh-CN" sz="1200" b="0" dirty="0" smtClean="0">
              <a:solidFill>
                <a:schemeClr val="bg1"/>
              </a:solidFill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1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5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0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386533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1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解决思路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解决方案</a:t>
            </a:r>
            <a:endParaRPr lang="en-US" altLang="zh-CN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313611" y="854920"/>
            <a:ext cx="3168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3.2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确定考核评价模型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5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问题分析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知识点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0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8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1575891" y="1916832"/>
            <a:ext cx="0" cy="460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1345059" y="2670025"/>
            <a:ext cx="461665" cy="31075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>
            <a:defPPr>
              <a:defRPr lang="zh-CN"/>
            </a:defPPr>
            <a:lvl1pPr>
              <a:defRPr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 smtClean="0"/>
              <a:t>3.4.2 </a:t>
            </a:r>
            <a:r>
              <a:rPr lang="zh-CN" altLang="en-US" dirty="0" smtClean="0"/>
              <a:t>考核</a:t>
            </a:r>
            <a:r>
              <a:rPr lang="zh-CN" altLang="en-US" dirty="0"/>
              <a:t>中（绩效辅导）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6313611" y="854920"/>
            <a:ext cx="489654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 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绩效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沟通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（绩效诊断、绩效辅导、绩效面谈与改进）</a:t>
            </a:r>
            <a:endParaRPr lang="en-US" altLang="zh-CN" sz="11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1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62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360Downloads\new\黑色梯形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24" y="264964"/>
            <a:ext cx="2194814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0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360Downloads\new\灰色梯形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86" y="264964"/>
            <a:ext cx="219481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3"/>
          <p:cNvSpPr txBox="1"/>
          <p:nvPr userDrawn="1"/>
        </p:nvSpPr>
        <p:spPr>
          <a:xfrm>
            <a:off x="1345059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绩效概述</a:t>
            </a:r>
          </a:p>
        </p:txBody>
      </p:sp>
      <p:sp>
        <p:nvSpPr>
          <p:cNvPr id="16" name="TextBox 3"/>
          <p:cNvSpPr txBox="1"/>
          <p:nvPr userDrawn="1"/>
        </p:nvSpPr>
        <p:spPr>
          <a:xfrm>
            <a:off x="3831958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绩效管理</a:t>
            </a:r>
          </a:p>
        </p:txBody>
      </p:sp>
      <p:sp>
        <p:nvSpPr>
          <p:cNvPr id="17" name="TextBox 3"/>
          <p:cNvSpPr txBox="1"/>
          <p:nvPr userDrawn="1"/>
        </p:nvSpPr>
        <p:spPr>
          <a:xfrm>
            <a:off x="6318857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实施过程</a:t>
            </a:r>
            <a:endParaRPr lang="zh-CN" altLang="en-US" sz="1800" b="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8805755" y="40466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BSC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6385619" y="814458"/>
            <a:ext cx="15121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:\360Downloads\new\灰色矩形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2196793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360Downloads\new\黑色矩形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527"/>
            <a:ext cx="1219679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360Downloads\new\绿斜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099" y="194400"/>
            <a:ext cx="1295400" cy="12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7"/>
          <p:cNvSpPr txBox="1"/>
          <p:nvPr userDrawn="1"/>
        </p:nvSpPr>
        <p:spPr>
          <a:xfrm>
            <a:off x="88578" y="395372"/>
            <a:ext cx="896441" cy="36933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altLang="zh-CN" sz="1800" kern="12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 sz="1800" kern="1200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  <p:sp>
        <p:nvSpPr>
          <p:cNvPr id="23" name="灯片编号占位符 5"/>
          <p:cNvSpPr txBox="1">
            <a:spLocks/>
          </p:cNvSpPr>
          <p:nvPr userDrawn="1"/>
        </p:nvSpPr>
        <p:spPr>
          <a:xfrm rot="4334767">
            <a:off x="10902510" y="646815"/>
            <a:ext cx="888460" cy="3048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/>
                </a:solidFill>
                <a:latin typeface="华文宋体" pitchFamily="2" charset="-122"/>
                <a:ea typeface="华文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400" dirty="0" smtClean="0">
                <a:effectLst/>
                <a:latin typeface="微软雅黑" pitchFamily="34" charset="-122"/>
                <a:ea typeface="微软雅黑" pitchFamily="34" charset="-122"/>
              </a:rPr>
              <a:t>第 </a:t>
            </a:r>
            <a:fld id="{2EEF1883-7A0E-4F66-9932-E581691AD397}" type="slidenum">
              <a:rPr lang="zh-CN" altLang="en-US" sz="1400" smtClean="0">
                <a:effectLst/>
              </a:rPr>
              <a:pPr algn="ctr">
                <a:defRPr/>
              </a:pPr>
              <a:t>‹#›</a:t>
            </a:fld>
            <a:r>
              <a:rPr lang="zh-CN" altLang="en-US" sz="1400" dirty="0" smtClean="0">
                <a:effectLst/>
              </a:rPr>
              <a:t>  </a:t>
            </a:r>
            <a:r>
              <a:rPr lang="zh-CN" altLang="en-US" sz="1400" dirty="0" smtClean="0">
                <a:effectLst/>
                <a:latin typeface="微软雅黑" pitchFamily="34" charset="-122"/>
                <a:ea typeface="微软雅黑" pitchFamily="34" charset="-122"/>
              </a:rPr>
              <a:t>页</a:t>
            </a:r>
            <a:endParaRPr lang="zh-CN" altLang="en-US" sz="1400" dirty="0"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6" r:id="rId3"/>
    <p:sldLayoutId id="2147483681" r:id="rId4"/>
    <p:sldLayoutId id="2147483682" r:id="rId5"/>
    <p:sldLayoutId id="2147483650" r:id="rId6"/>
    <p:sldLayoutId id="2147483683" r:id="rId7"/>
    <p:sldLayoutId id="2147483673" r:id="rId8"/>
    <p:sldLayoutId id="2147483684" r:id="rId9"/>
    <p:sldLayoutId id="2147483685" r:id="rId10"/>
    <p:sldLayoutId id="2147483677" r:id="rId11"/>
    <p:sldLayoutId id="2147483655" r:id="rId12"/>
    <p:sldLayoutId id="2147483665" r:id="rId13"/>
    <p:sldLayoutId id="2147483675" r:id="rId14"/>
    <p:sldLayoutId id="214748368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yefulpresentations.co.uk/" TargetMode="External"/><Relationship Id="rId5" Type="http://schemas.openxmlformats.org/officeDocument/2006/relationships/hyperlink" Target="mailto:info@eyefulpresentations.co.uk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5564114" y="790072"/>
            <a:ext cx="1499911" cy="1626734"/>
            <a:chOff x="552527" y="1600200"/>
            <a:chExt cx="2241082" cy="2431465"/>
          </a:xfrm>
        </p:grpSpPr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18" name="TextBox 49"/>
            <p:cNvSpPr txBox="1">
              <a:spLocks noChangeArrowheads="1"/>
            </p:cNvSpPr>
            <p:nvPr/>
          </p:nvSpPr>
          <p:spPr bwMode="auto">
            <a:xfrm>
              <a:off x="1153126" y="1869519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处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Oval 50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20" name="Oval 51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21" name="Rectangle 53"/>
          <p:cNvSpPr/>
          <p:nvPr/>
        </p:nvSpPr>
        <p:spPr>
          <a:xfrm rot="10800000">
            <a:off x="5564113" y="2389378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3016820" y="790072"/>
            <a:ext cx="1499911" cy="1626733"/>
            <a:chOff x="552527" y="1600200"/>
            <a:chExt cx="2241082" cy="2431464"/>
          </a:xfrm>
        </p:grpSpPr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31" name="TextBox 49"/>
            <p:cNvSpPr txBox="1">
              <a:spLocks noChangeArrowheads="1"/>
            </p:cNvSpPr>
            <p:nvPr/>
          </p:nvSpPr>
          <p:spPr bwMode="auto">
            <a:xfrm>
              <a:off x="1153126" y="1869519"/>
              <a:ext cx="980473" cy="216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图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Oval 50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33" name="Oval 51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34" name="Rectangle 53"/>
          <p:cNvSpPr/>
          <p:nvPr/>
        </p:nvSpPr>
        <p:spPr>
          <a:xfrm rot="10800000">
            <a:off x="3078431" y="2380275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5" name="Rectangle 55"/>
          <p:cNvSpPr/>
          <p:nvPr/>
        </p:nvSpPr>
        <p:spPr>
          <a:xfrm rot="10800000">
            <a:off x="501388" y="2380275"/>
            <a:ext cx="1499911" cy="554500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36" name="Group 56"/>
          <p:cNvGrpSpPr>
            <a:grpSpLocks/>
          </p:cNvGrpSpPr>
          <p:nvPr/>
        </p:nvGrpSpPr>
        <p:grpSpPr bwMode="auto">
          <a:xfrm>
            <a:off x="501388" y="795383"/>
            <a:ext cx="1499911" cy="1626854"/>
            <a:chOff x="552527" y="1600200"/>
            <a:chExt cx="2241082" cy="2430016"/>
          </a:xfrm>
        </p:grpSpPr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38" name="TextBox 58"/>
            <p:cNvSpPr txBox="1">
              <a:spLocks noChangeArrowheads="1"/>
            </p:cNvSpPr>
            <p:nvPr/>
          </p:nvSpPr>
          <p:spPr bwMode="auto">
            <a:xfrm>
              <a:off x="1153126" y="1869518"/>
              <a:ext cx="980473" cy="216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kumimoji="0"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教</a:t>
              </a:r>
              <a:endParaRPr kumimoji="0"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Oval 59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40" name="Oval 60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1" name="Group 68"/>
          <p:cNvGrpSpPr>
            <a:grpSpLocks/>
          </p:cNvGrpSpPr>
          <p:nvPr/>
        </p:nvGrpSpPr>
        <p:grpSpPr bwMode="auto">
          <a:xfrm rot="21168072">
            <a:off x="4203405" y="804875"/>
            <a:ext cx="1499911" cy="1603563"/>
            <a:chOff x="552527" y="1600199"/>
            <a:chExt cx="2241082" cy="2396832"/>
          </a:xfrm>
        </p:grpSpPr>
        <p:sp>
          <p:nvSpPr>
            <p:cNvPr id="42" name="Rectangle 69"/>
            <p:cNvSpPr>
              <a:spLocks noChangeArrowheads="1"/>
            </p:cNvSpPr>
            <p:nvPr/>
          </p:nvSpPr>
          <p:spPr bwMode="auto">
            <a:xfrm>
              <a:off x="552527" y="1600199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43" name="TextBox 70"/>
            <p:cNvSpPr txBox="1">
              <a:spLocks noChangeArrowheads="1"/>
            </p:cNvSpPr>
            <p:nvPr/>
          </p:nvSpPr>
          <p:spPr bwMode="auto">
            <a:xfrm>
              <a:off x="1153127" y="1834885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像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Oval 71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45" name="Oval 72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sp>
        <p:nvSpPr>
          <p:cNvPr id="46" name="Rectangle 54"/>
          <p:cNvSpPr/>
          <p:nvPr/>
        </p:nvSpPr>
        <p:spPr>
          <a:xfrm rot="10800000">
            <a:off x="6909190" y="2534582"/>
            <a:ext cx="1410768" cy="632619"/>
          </a:xfrm>
          <a:prstGeom prst="rect">
            <a:avLst/>
          </a:prstGeom>
          <a:gradFill>
            <a:gsLst>
              <a:gs pos="0">
                <a:srgbClr val="E8E8E8"/>
              </a:gs>
              <a:gs pos="4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b-NO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200" dirty="0">
              <a:solidFill>
                <a:srgbClr val="FFFFFF"/>
              </a:solidFill>
              <a:ea typeface="ＭＳ Ｐゴシック" charset="-128"/>
            </a:endParaRPr>
          </a:p>
        </p:txBody>
      </p:sp>
      <p:grpSp>
        <p:nvGrpSpPr>
          <p:cNvPr id="47" name="Group 68"/>
          <p:cNvGrpSpPr>
            <a:grpSpLocks/>
          </p:cNvGrpSpPr>
          <p:nvPr/>
        </p:nvGrpSpPr>
        <p:grpSpPr bwMode="auto">
          <a:xfrm rot="705032">
            <a:off x="6993977" y="805723"/>
            <a:ext cx="1499911" cy="1603564"/>
            <a:chOff x="552527" y="1600199"/>
            <a:chExt cx="2241082" cy="2396833"/>
          </a:xfrm>
        </p:grpSpPr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>
              <a:off x="552527" y="1600199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49" name="TextBox 70"/>
            <p:cNvSpPr txBox="1">
              <a:spLocks noChangeArrowheads="1"/>
            </p:cNvSpPr>
            <p:nvPr/>
          </p:nvSpPr>
          <p:spPr bwMode="auto">
            <a:xfrm>
              <a:off x="1153127" y="1834886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理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Oval 71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51" name="Oval 72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52" name="Group 62"/>
          <p:cNvGrpSpPr>
            <a:grpSpLocks/>
          </p:cNvGrpSpPr>
          <p:nvPr/>
        </p:nvGrpSpPr>
        <p:grpSpPr bwMode="auto">
          <a:xfrm rot="1202350">
            <a:off x="1801765" y="1004116"/>
            <a:ext cx="1499912" cy="1603562"/>
            <a:chOff x="552527" y="1600200"/>
            <a:chExt cx="2241082" cy="2396830"/>
          </a:xfrm>
        </p:grpSpPr>
        <p:sp>
          <p:nvSpPr>
            <p:cNvPr id="53" name="Rectangle 63"/>
            <p:cNvSpPr>
              <a:spLocks noChangeArrowheads="1"/>
            </p:cNvSpPr>
            <p:nvPr/>
          </p:nvSpPr>
          <p:spPr bwMode="auto">
            <a:xfrm>
              <a:off x="552527" y="1600200"/>
              <a:ext cx="2241082" cy="2370512"/>
            </a:xfrm>
            <a:prstGeom prst="rect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微软雅黑" pitchFamily="34" charset="-122"/>
                <a:ea typeface="ＭＳ Ｐゴシック" charset="-128"/>
              </a:endParaRPr>
            </a:p>
          </p:txBody>
        </p:sp>
        <p:sp>
          <p:nvSpPr>
            <p:cNvPr id="54" name="TextBox 64"/>
            <p:cNvSpPr txBox="1">
              <a:spLocks noChangeArrowheads="1"/>
            </p:cNvSpPr>
            <p:nvPr/>
          </p:nvSpPr>
          <p:spPr bwMode="auto">
            <a:xfrm>
              <a:off x="1153127" y="1834884"/>
              <a:ext cx="980473" cy="2162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/>
              <a:r>
                <a:rPr lang="zh-CN" altLang="en-US" sz="88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学</a:t>
              </a:r>
              <a:endParaRPr lang="nb-NO" altLang="zh-CN" sz="8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Oval 65"/>
            <p:cNvSpPr/>
            <p:nvPr/>
          </p:nvSpPr>
          <p:spPr>
            <a:xfrm>
              <a:off x="708770" y="1752600"/>
              <a:ext cx="209473" cy="2094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  <p:sp>
          <p:nvSpPr>
            <p:cNvPr id="56" name="Oval 66"/>
            <p:cNvSpPr/>
            <p:nvPr/>
          </p:nvSpPr>
          <p:spPr>
            <a:xfrm>
              <a:off x="2457527" y="1752600"/>
              <a:ext cx="209473" cy="20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nb-NO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sz="1200" dirty="0" smtClean="0">
                <a:solidFill>
                  <a:srgbClr val="FFFFFF"/>
                </a:solidFill>
                <a:latin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610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  <p:bldP spid="3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705099" y="2060848"/>
            <a:ext cx="9289032" cy="417646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上传照片过程王老师发现有些学生的照片过大，导致无法上传，请帮助他修改照片，使照片尺寸为一寸，大小在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100K</a:t>
            </a: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以内。图片及具体尺寸如下：</a:t>
            </a:r>
          </a:p>
          <a:p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 descr="E:\Study\其他\PPT\高画质精美透明PNG图标572张\png_icon_5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043" y="1484784"/>
            <a:ext cx="1368152" cy="1368152"/>
          </a:xfrm>
          <a:prstGeom prst="rect">
            <a:avLst/>
          </a:prstGeom>
          <a:noFill/>
        </p:spPr>
      </p:pic>
      <p:pic>
        <p:nvPicPr>
          <p:cNvPr id="4" name="图片 3" descr="C:\Users\蓑羽\Desktop\免冠照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39" y="4113548"/>
            <a:ext cx="1645920" cy="165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63" y="4658136"/>
            <a:ext cx="2895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081363" y="2636912"/>
            <a:ext cx="6768752" cy="2016224"/>
            <a:chOff x="1907704" y="1052736"/>
            <a:chExt cx="6768752" cy="2160240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1907704" y="1052736"/>
              <a:ext cx="6768752" cy="2160240"/>
            </a:xfrm>
            <a:prstGeom prst="roundRect">
              <a:avLst/>
            </a:prstGeom>
            <a:noFill/>
            <a:ln w="381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buFont typeface="Wingdings" pitchFamily="2" charset="2"/>
                <a:buNone/>
                <a:defRPr/>
              </a:pPr>
              <a:endParaRPr lang="zh-CN" altLang="en-US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Mistral" pitchFamily="66" charset="0"/>
                <a:cs typeface="Microsoft Sans Serif" pitchFamily="34" charset="0"/>
              </a:endParaRPr>
            </a:p>
          </p:txBody>
        </p:sp>
        <p:sp>
          <p:nvSpPr>
            <p:cNvPr id="11" name="TextBox 32"/>
            <p:cNvSpPr txBox="1"/>
            <p:nvPr/>
          </p:nvSpPr>
          <p:spPr>
            <a:xfrm>
              <a:off x="2139869" y="1381125"/>
              <a:ext cx="6248555" cy="80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sz="32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【</a:t>
              </a:r>
              <a:r>
                <a:rPr lang="zh-CN" altLang="en-US" sz="32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关键词</a:t>
              </a:r>
              <a:r>
                <a:rPr lang="en-US" altLang="zh-CN" sz="3200" b="1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</a:rPr>
                <a:t>】</a:t>
              </a:r>
              <a:endParaRPr lang="zh-CN" altLang="en-US" sz="3200" dirty="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59" y="3077750"/>
            <a:ext cx="2448272" cy="345839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57626" y="3108237"/>
            <a:ext cx="26981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图像文件尺寸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大小</a:t>
            </a:r>
          </a:p>
        </p:txBody>
      </p:sp>
    </p:spTree>
    <p:extLst>
      <p:ext uri="{BB962C8B-B14F-4D97-AF65-F5344CB8AC3E}">
        <p14:creationId xmlns:p14="http://schemas.microsoft.com/office/powerpoint/2010/main" val="3737887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65339" y="854920"/>
            <a:ext cx="259228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2.1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21123" y="2204864"/>
            <a:ext cx="83045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尺寸用长和宽表示，以像素为单位，通常尺寸越大，像素越高，在同一种格式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存储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时占用的空间越大。</a:t>
            </a: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1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寸是指图片打印出来后的尺寸大小，长宽分别为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2.5cm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3.5cm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45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9035" y="1844824"/>
            <a:ext cx="96490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借助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“裁剪”工具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对图像尺寸进行裁剪，使长宽分别符合要求，并通过调整画布大小，在照片四周留白，使打印后的图片美观。</a:t>
            </a:r>
          </a:p>
          <a:p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在不改变尺寸的情况下，减小图片大小需对图片进行压缩，可直接将图片</a:t>
            </a:r>
            <a:r>
              <a:rPr lang="zh-CN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存储为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压缩比较高的格式，如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格式，或者在进行保存时，选择低质量，即可减小图片像素。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0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37147" y="206084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见视频。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802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tdz\桌面\新建文件夹\为高手鼓掌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0923" y="4636408"/>
            <a:ext cx="2908800" cy="18180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Documents and Settings\tdz\桌面\新建文件夹\20121281732304920306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31527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Documents and Settings\tdz\桌面\新建文件夹\2012511855371554.jp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54847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60">
            <a:hlinkClick r:id="rId5"/>
          </p:cNvPr>
          <p:cNvSpPr>
            <a:spLocks noChangeArrowheads="1"/>
          </p:cNvSpPr>
          <p:nvPr/>
        </p:nvSpPr>
        <p:spPr bwMode="auto">
          <a:xfrm>
            <a:off x="5965923" y="2757882"/>
            <a:ext cx="443894" cy="523996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Oval 61">
            <a:hlinkClick r:id="rId6"/>
          </p:cNvPr>
          <p:cNvSpPr>
            <a:spLocks noChangeArrowheads="1"/>
          </p:cNvSpPr>
          <p:nvPr/>
        </p:nvSpPr>
        <p:spPr bwMode="auto">
          <a:xfrm>
            <a:off x="5977881" y="3566501"/>
            <a:ext cx="419977" cy="52161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矩形​​ 5"/>
          <p:cNvSpPr>
            <a:spLocks noChangeArrowheads="1"/>
          </p:cNvSpPr>
          <p:nvPr/>
        </p:nvSpPr>
        <p:spPr bwMode="auto">
          <a:xfrm>
            <a:off x="-8345" y="260648"/>
            <a:ext cx="12187237" cy="40801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  <a:sym typeface="Arial" pitchFamily="34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6186282" y="1671777"/>
            <a:ext cx="1587" cy="2700963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0" y="3914246"/>
            <a:ext cx="1922479" cy="15481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H="1">
            <a:off x="1922479" y="2741208"/>
            <a:ext cx="199973" cy="1188519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35010" y="2562571"/>
            <a:ext cx="7936" cy="1806596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5665539" y="764704"/>
            <a:ext cx="933710" cy="906913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Group 63"/>
          <p:cNvGrpSpPr>
            <a:grpSpLocks/>
          </p:cNvGrpSpPr>
          <p:nvPr/>
        </p:nvGrpSpPr>
        <p:grpSpPr bwMode="auto">
          <a:xfrm>
            <a:off x="5905891" y="2348880"/>
            <a:ext cx="563953" cy="523996"/>
            <a:chOff x="3073" y="2610"/>
            <a:chExt cx="438" cy="440"/>
          </a:xfrm>
        </p:grpSpPr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 w="11113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182" y="2748"/>
              <a:ext cx="220" cy="110"/>
            </a:xfrm>
            <a:custGeom>
              <a:avLst/>
              <a:gdLst>
                <a:gd name="T0" fmla="*/ 0 w 278"/>
                <a:gd name="T1" fmla="*/ 0 h 140"/>
                <a:gd name="T2" fmla="*/ 138 w 278"/>
                <a:gd name="T3" fmla="*/ 140 h 140"/>
                <a:gd name="T4" fmla="*/ 278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blipFill>
              <a:blip r:embed="rId8" cstate="print"/>
              <a:stretch>
                <a:fillRect/>
              </a:stretch>
            </a:blip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9" name="Group 64"/>
          <p:cNvGrpSpPr>
            <a:grpSpLocks/>
          </p:cNvGrpSpPr>
          <p:nvPr/>
        </p:nvGrpSpPr>
        <p:grpSpPr bwMode="auto">
          <a:xfrm>
            <a:off x="5905891" y="3566501"/>
            <a:ext cx="563953" cy="521615"/>
            <a:chOff x="3073" y="3289"/>
            <a:chExt cx="438" cy="438"/>
          </a:xfrm>
        </p:grpSpPr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3173" y="3389"/>
              <a:ext cx="240" cy="241"/>
            </a:xfrm>
            <a:custGeom>
              <a:avLst/>
              <a:gdLst>
                <a:gd name="T0" fmla="*/ 303 w 303"/>
                <a:gd name="T1" fmla="*/ 263 h 305"/>
                <a:gd name="T2" fmla="*/ 171 w 303"/>
                <a:gd name="T3" fmla="*/ 131 h 305"/>
                <a:gd name="T4" fmla="*/ 223 w 303"/>
                <a:gd name="T5" fmla="*/ 77 h 305"/>
                <a:gd name="T6" fmla="*/ 0 w 303"/>
                <a:gd name="T7" fmla="*/ 0 h 305"/>
                <a:gd name="T8" fmla="*/ 76 w 303"/>
                <a:gd name="T9" fmla="*/ 224 h 305"/>
                <a:gd name="T10" fmla="*/ 129 w 303"/>
                <a:gd name="T11" fmla="*/ 170 h 305"/>
                <a:gd name="T12" fmla="*/ 262 w 303"/>
                <a:gd name="T13" fmla="*/ 305 h 305"/>
                <a:gd name="T14" fmla="*/ 303 w 303"/>
                <a:gd name="T15" fmla="*/ 263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Oval 3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53" name="Freeform 11"/>
          <p:cNvSpPr>
            <a:spLocks/>
          </p:cNvSpPr>
          <p:nvPr/>
        </p:nvSpPr>
        <p:spPr bwMode="auto">
          <a:xfrm>
            <a:off x="1154332" y="2738824"/>
            <a:ext cx="980819" cy="198880"/>
          </a:xfrm>
          <a:custGeom>
            <a:avLst/>
            <a:gdLst>
              <a:gd name="T0" fmla="*/ 0 w 618"/>
              <a:gd name="T1" fmla="*/ 167 h 167"/>
              <a:gd name="T2" fmla="*/ 616 w 618"/>
              <a:gd name="T3" fmla="*/ 20 h 167"/>
              <a:gd name="T4" fmla="*/ 618 w 618"/>
              <a:gd name="T5" fmla="*/ 0 h 167"/>
              <a:gd name="T6" fmla="*/ 2 w 618"/>
              <a:gd name="T7" fmla="*/ 153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4" name="Freeform 13"/>
          <p:cNvSpPr>
            <a:spLocks/>
          </p:cNvSpPr>
          <p:nvPr/>
        </p:nvSpPr>
        <p:spPr bwMode="auto">
          <a:xfrm>
            <a:off x="2103404" y="2460156"/>
            <a:ext cx="1566455" cy="309635"/>
          </a:xfrm>
          <a:custGeom>
            <a:avLst/>
            <a:gdLst>
              <a:gd name="T0" fmla="*/ 0 w 987"/>
              <a:gd name="T1" fmla="*/ 260 h 260"/>
              <a:gd name="T2" fmla="*/ 985 w 987"/>
              <a:gd name="T3" fmla="*/ 19 h 260"/>
              <a:gd name="T4" fmla="*/ 987 w 987"/>
              <a:gd name="T5" fmla="*/ 0 h 260"/>
              <a:gd name="T6" fmla="*/ 8 w 987"/>
              <a:gd name="T7" fmla="*/ 238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" name="Freeform 15"/>
          <p:cNvSpPr>
            <a:spLocks/>
          </p:cNvSpPr>
          <p:nvPr/>
        </p:nvSpPr>
        <p:spPr bwMode="auto">
          <a:xfrm>
            <a:off x="1260667" y="946519"/>
            <a:ext cx="2540925" cy="845540"/>
          </a:xfrm>
          <a:custGeom>
            <a:avLst/>
            <a:gdLst>
              <a:gd name="T0" fmla="*/ 1002 w 1002"/>
              <a:gd name="T1" fmla="*/ 3 h 396"/>
              <a:gd name="T2" fmla="*/ 997 w 1002"/>
              <a:gd name="T3" fmla="*/ 12 h 396"/>
              <a:gd name="T4" fmla="*/ 993 w 1002"/>
              <a:gd name="T5" fmla="*/ 11 h 396"/>
              <a:gd name="T6" fmla="*/ 982 w 1002"/>
              <a:gd name="T7" fmla="*/ 9 h 396"/>
              <a:gd name="T8" fmla="*/ 967 w 1002"/>
              <a:gd name="T9" fmla="*/ 9 h 396"/>
              <a:gd name="T10" fmla="*/ 953 w 1002"/>
              <a:gd name="T11" fmla="*/ 11 h 396"/>
              <a:gd name="T12" fmla="*/ 939 w 1002"/>
              <a:gd name="T13" fmla="*/ 16 h 396"/>
              <a:gd name="T14" fmla="*/ 424 w 1002"/>
              <a:gd name="T15" fmla="*/ 224 h 396"/>
              <a:gd name="T16" fmla="*/ 376 w 1002"/>
              <a:gd name="T17" fmla="*/ 244 h 396"/>
              <a:gd name="T18" fmla="*/ 1 w 1002"/>
              <a:gd name="T19" fmla="*/ 396 h 396"/>
              <a:gd name="T20" fmla="*/ 0 w 1002"/>
              <a:gd name="T21" fmla="*/ 390 h 396"/>
              <a:gd name="T22" fmla="*/ 377 w 1002"/>
              <a:gd name="T23" fmla="*/ 237 h 396"/>
              <a:gd name="T24" fmla="*/ 424 w 1002"/>
              <a:gd name="T25" fmla="*/ 218 h 396"/>
              <a:gd name="T26" fmla="*/ 938 w 1002"/>
              <a:gd name="T27" fmla="*/ 8 h 396"/>
              <a:gd name="T28" fmla="*/ 954 w 1002"/>
              <a:gd name="T29" fmla="*/ 3 h 396"/>
              <a:gd name="T30" fmla="*/ 971 w 1002"/>
              <a:gd name="T31" fmla="*/ 1 h 396"/>
              <a:gd name="T32" fmla="*/ 987 w 1002"/>
              <a:gd name="T33" fmla="*/ 0 h 396"/>
              <a:gd name="T34" fmla="*/ 1000 w 1002"/>
              <a:gd name="T35" fmla="*/ 3 h 396"/>
              <a:gd name="T36" fmla="*/ 1002 w 1002"/>
              <a:gd name="T37" fmla="*/ 3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" name="Freeform 16"/>
          <p:cNvSpPr>
            <a:spLocks/>
          </p:cNvSpPr>
          <p:nvPr/>
        </p:nvSpPr>
        <p:spPr bwMode="auto">
          <a:xfrm>
            <a:off x="938483" y="1778961"/>
            <a:ext cx="325353" cy="1190901"/>
          </a:xfrm>
          <a:custGeom>
            <a:avLst/>
            <a:gdLst>
              <a:gd name="T0" fmla="*/ 128 w 128"/>
              <a:gd name="T1" fmla="*/ 6 h 558"/>
              <a:gd name="T2" fmla="*/ 124 w 128"/>
              <a:gd name="T3" fmla="*/ 7 h 558"/>
              <a:gd name="T4" fmla="*/ 118 w 128"/>
              <a:gd name="T5" fmla="*/ 11 h 558"/>
              <a:gd name="T6" fmla="*/ 112 w 128"/>
              <a:gd name="T7" fmla="*/ 17 h 558"/>
              <a:gd name="T8" fmla="*/ 108 w 128"/>
              <a:gd name="T9" fmla="*/ 24 h 558"/>
              <a:gd name="T10" fmla="*/ 106 w 128"/>
              <a:gd name="T11" fmla="*/ 31 h 558"/>
              <a:gd name="T12" fmla="*/ 64 w 128"/>
              <a:gd name="T13" fmla="*/ 240 h 558"/>
              <a:gd name="T14" fmla="*/ 55 w 128"/>
              <a:gd name="T15" fmla="*/ 287 h 558"/>
              <a:gd name="T16" fmla="*/ 7 w 128"/>
              <a:gd name="T17" fmla="*/ 530 h 558"/>
              <a:gd name="T18" fmla="*/ 6 w 128"/>
              <a:gd name="T19" fmla="*/ 539 h 558"/>
              <a:gd name="T20" fmla="*/ 8 w 128"/>
              <a:gd name="T21" fmla="*/ 545 h 558"/>
              <a:gd name="T22" fmla="*/ 13 w 128"/>
              <a:gd name="T23" fmla="*/ 549 h 558"/>
              <a:gd name="T24" fmla="*/ 19 w 128"/>
              <a:gd name="T25" fmla="*/ 550 h 558"/>
              <a:gd name="T26" fmla="*/ 86 w 128"/>
              <a:gd name="T27" fmla="*/ 535 h 558"/>
              <a:gd name="T28" fmla="*/ 85 w 128"/>
              <a:gd name="T29" fmla="*/ 543 h 558"/>
              <a:gd name="T30" fmla="*/ 17 w 128"/>
              <a:gd name="T31" fmla="*/ 558 h 558"/>
              <a:gd name="T32" fmla="*/ 9 w 128"/>
              <a:gd name="T33" fmla="*/ 557 h 558"/>
              <a:gd name="T34" fmla="*/ 3 w 128"/>
              <a:gd name="T35" fmla="*/ 552 h 558"/>
              <a:gd name="T36" fmla="*/ 0 w 128"/>
              <a:gd name="T37" fmla="*/ 543 h 558"/>
              <a:gd name="T38" fmla="*/ 1 w 128"/>
              <a:gd name="T39" fmla="*/ 531 h 558"/>
              <a:gd name="T40" fmla="*/ 49 w 128"/>
              <a:gd name="T41" fmla="*/ 289 h 558"/>
              <a:gd name="T42" fmla="*/ 58 w 128"/>
              <a:gd name="T43" fmla="*/ 242 h 558"/>
              <a:gd name="T44" fmla="*/ 100 w 128"/>
              <a:gd name="T45" fmla="*/ 33 h 558"/>
              <a:gd name="T46" fmla="*/ 104 w 128"/>
              <a:gd name="T47" fmla="*/ 23 h 558"/>
              <a:gd name="T48" fmla="*/ 110 w 128"/>
              <a:gd name="T49" fmla="*/ 14 h 558"/>
              <a:gd name="T50" fmla="*/ 117 w 128"/>
              <a:gd name="T51" fmla="*/ 6 h 558"/>
              <a:gd name="T52" fmla="*/ 126 w 128"/>
              <a:gd name="T53" fmla="*/ 1 h 558"/>
              <a:gd name="T54" fmla="*/ 127 w 128"/>
              <a:gd name="T55" fmla="*/ 0 h 558"/>
              <a:gd name="T56" fmla="*/ 128 w 128"/>
              <a:gd name="T57" fmla="*/ 6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7" name="Freeform 17"/>
          <p:cNvSpPr>
            <a:spLocks/>
          </p:cNvSpPr>
          <p:nvPr/>
        </p:nvSpPr>
        <p:spPr bwMode="auto">
          <a:xfrm>
            <a:off x="3673033" y="952474"/>
            <a:ext cx="1307759" cy="1529117"/>
          </a:xfrm>
          <a:custGeom>
            <a:avLst/>
            <a:gdLst>
              <a:gd name="T0" fmla="*/ 46 w 516"/>
              <a:gd name="T1" fmla="*/ 9 h 716"/>
              <a:gd name="T2" fmla="*/ 485 w 516"/>
              <a:gd name="T3" fmla="*/ 148 h 716"/>
              <a:gd name="T4" fmla="*/ 496 w 516"/>
              <a:gd name="T5" fmla="*/ 154 h 716"/>
              <a:gd name="T6" fmla="*/ 501 w 516"/>
              <a:gd name="T7" fmla="*/ 164 h 716"/>
              <a:gd name="T8" fmla="*/ 501 w 516"/>
              <a:gd name="T9" fmla="*/ 175 h 716"/>
              <a:gd name="T10" fmla="*/ 494 w 516"/>
              <a:gd name="T11" fmla="*/ 187 h 716"/>
              <a:gd name="T12" fmla="*/ 113 w 516"/>
              <a:gd name="T13" fmla="*/ 656 h 716"/>
              <a:gd name="T14" fmla="*/ 100 w 516"/>
              <a:gd name="T15" fmla="*/ 668 h 716"/>
              <a:gd name="T16" fmla="*/ 84 w 516"/>
              <a:gd name="T17" fmla="*/ 679 h 716"/>
              <a:gd name="T18" fmla="*/ 66 w 516"/>
              <a:gd name="T19" fmla="*/ 689 h 716"/>
              <a:gd name="T20" fmla="*/ 49 w 516"/>
              <a:gd name="T21" fmla="*/ 694 h 716"/>
              <a:gd name="T22" fmla="*/ 0 w 516"/>
              <a:gd name="T23" fmla="*/ 705 h 716"/>
              <a:gd name="T24" fmla="*/ 0 w 516"/>
              <a:gd name="T25" fmla="*/ 716 h 716"/>
              <a:gd name="T26" fmla="*/ 50 w 516"/>
              <a:gd name="T27" fmla="*/ 705 h 716"/>
              <a:gd name="T28" fmla="*/ 69 w 516"/>
              <a:gd name="T29" fmla="*/ 699 h 716"/>
              <a:gd name="T30" fmla="*/ 89 w 516"/>
              <a:gd name="T31" fmla="*/ 689 h 716"/>
              <a:gd name="T32" fmla="*/ 108 w 516"/>
              <a:gd name="T33" fmla="*/ 676 h 716"/>
              <a:gd name="T34" fmla="*/ 122 w 516"/>
              <a:gd name="T35" fmla="*/ 661 h 716"/>
              <a:gd name="T36" fmla="*/ 506 w 516"/>
              <a:gd name="T37" fmla="*/ 190 h 716"/>
              <a:gd name="T38" fmla="*/ 515 w 516"/>
              <a:gd name="T39" fmla="*/ 174 h 716"/>
              <a:gd name="T40" fmla="*/ 515 w 516"/>
              <a:gd name="T41" fmla="*/ 159 h 716"/>
              <a:gd name="T42" fmla="*/ 508 w 516"/>
              <a:gd name="T43" fmla="*/ 147 h 716"/>
              <a:gd name="T44" fmla="*/ 493 w 516"/>
              <a:gd name="T45" fmla="*/ 138 h 716"/>
              <a:gd name="T46" fmla="*/ 51 w 516"/>
              <a:gd name="T47" fmla="*/ 0 h 716"/>
              <a:gd name="T48" fmla="*/ 46 w 516"/>
              <a:gd name="T49" fmla="*/ 9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>
            <a:off x="3128664" y="4366787"/>
            <a:ext cx="3070403" cy="2381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0" name="Text Box 54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784233" y="2420888"/>
            <a:ext cx="4474368" cy="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北京师范大学</a:t>
            </a:r>
            <a:r>
              <a:rPr lang="en-US" altLang="zh-CN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200" dirty="0" smtClean="0">
                <a:solidFill>
                  <a:srgbClr val="FFFFFF"/>
                </a:solidFill>
                <a:latin typeface="Arial" pitchFamily="34" charset="0"/>
              </a:rPr>
              <a:t>http://bnu.edu.cn</a:t>
            </a:r>
            <a:endParaRPr lang="en-US" altLang="zh-CN" sz="2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1" name="Text Box 59">
            <a:hlinkClick r:id="rId6"/>
          </p:cNvPr>
          <p:cNvSpPr txBox="1">
            <a:spLocks noChangeArrowheads="1"/>
          </p:cNvSpPr>
          <p:nvPr/>
        </p:nvSpPr>
        <p:spPr bwMode="auto">
          <a:xfrm>
            <a:off x="6785656" y="3212976"/>
            <a:ext cx="49951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北京师范大学教育技术学院 </a:t>
            </a:r>
            <a:r>
              <a:rPr lang="en-GB" altLang="zh-CN" sz="2200" dirty="0" smtClean="0">
                <a:solidFill>
                  <a:srgbClr val="FFFFFF"/>
                </a:solidFill>
                <a:latin typeface="Arial" pitchFamily="34" charset="0"/>
              </a:rPr>
              <a:t>http://set.bnu.edu.cn:8083/index.do</a:t>
            </a:r>
            <a:endParaRPr lang="en-GB" altLang="zh-CN" sz="2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6817667" y="1101694"/>
            <a:ext cx="4762325" cy="5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学习元 </a:t>
            </a:r>
            <a:r>
              <a:rPr lang="en-US" altLang="zh-CN" sz="2200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http://lcell.bnu.edu.cn/</a:t>
            </a:r>
            <a:endParaRPr lang="en-GB" altLang="zh-CN" sz="2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Box 29"/>
          <p:cNvSpPr txBox="1"/>
          <p:nvPr/>
        </p:nvSpPr>
        <p:spPr>
          <a:xfrm rot="20445248">
            <a:off x="1390670" y="1492264"/>
            <a:ext cx="2953839" cy="923519"/>
          </a:xfrm>
          <a:prstGeom prst="rect">
            <a:avLst/>
          </a:prstGeom>
          <a:noFill/>
        </p:spPr>
        <p:txBody>
          <a:bodyPr wrap="none" lIns="91417" tIns="45708" rIns="91417" bIns="457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谢谢观看</a:t>
            </a:r>
          </a:p>
        </p:txBody>
      </p:sp>
      <p:pic>
        <p:nvPicPr>
          <p:cNvPr id="64" name="Picture 3" descr="C:\Documents and Settings\tdz\桌面\未标题-2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970555" y="3645024"/>
            <a:ext cx="457024" cy="2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Documents and Settings\tdz\桌面\新建文件夹\欢迎02.jpg"/>
          <p:cNvPicPr>
            <a:picLocks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9179183" y="4636409"/>
            <a:ext cx="2908800" cy="18184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5345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8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3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8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 animBg="1"/>
      <p:bldP spid="31" grpId="0" animBg="1"/>
      <p:bldP spid="32" grpId="0" animBg="1"/>
      <p:bldP spid="34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15685</TotalTime>
  <Words>224</Words>
  <Application>Microsoft Office PowerPoint</Application>
  <PresentationFormat>自定义</PresentationFormat>
  <Paragraphs>24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蓑羽</cp:lastModifiedBy>
  <cp:revision>3504</cp:revision>
  <dcterms:created xsi:type="dcterms:W3CDTF">2012-10-07T00:28:30Z</dcterms:created>
  <dcterms:modified xsi:type="dcterms:W3CDTF">2014-12-17T06:18:54Z</dcterms:modified>
</cp:coreProperties>
</file>