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7" r:id="rId3"/>
    <p:sldId id="575" r:id="rId4"/>
    <p:sldId id="501" r:id="rId5"/>
    <p:sldId id="577" r:id="rId6"/>
    <p:sldId id="576" r:id="rId7"/>
    <p:sldId id="578" r:id="rId8"/>
    <p:sldId id="579" r:id="rId9"/>
    <p:sldId id="580" r:id="rId10"/>
    <p:sldId id="581" r:id="rId11"/>
    <p:sldId id="582" r:id="rId12"/>
    <p:sldId id="583" r:id="rId13"/>
    <p:sldId id="514" r:id="rId14"/>
    <p:sldId id="400" r:id="rId15"/>
    <p:sldId id="484" r:id="rId16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46C0A"/>
    <a:srgbClr val="954ECA"/>
    <a:srgbClr val="92D050"/>
    <a:srgbClr val="FFFFFF"/>
    <a:srgbClr val="A9E144"/>
    <a:srgbClr val="D6A300"/>
    <a:srgbClr val="FFC000"/>
    <a:srgbClr val="FCFCFC"/>
    <a:srgbClr val="36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>
      <p:cViewPr varScale="1">
        <p:scale>
          <a:sx n="61" d="100"/>
          <a:sy n="61" d="100"/>
        </p:scale>
        <p:origin x="-96" y="-30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40" d="100"/>
          <a:sy n="40" d="100"/>
        </p:scale>
        <p:origin x="-241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144000" y="0"/>
            <a:ext cx="3051175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:\Documents and Settings\Teliss_Tong\桌面\3320946_162912002849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7" y="1268760"/>
            <a:ext cx="84845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9771" y="14288"/>
            <a:ext cx="12175404" cy="147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2281163" y="2191216"/>
            <a:ext cx="554461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G.R.O.W.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（目标、现实、选择、意愿）辅导模式</a:t>
            </a: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345059" y="2420888"/>
            <a:ext cx="461665" cy="36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3.4.3 </a:t>
            </a:r>
            <a:r>
              <a:rPr lang="zh-CN" altLang="en-US" dirty="0" smtClean="0"/>
              <a:t>考核后（绩效面谈与改进）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96988" y="1436701"/>
            <a:ext cx="42904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、绩效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面谈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endParaRPr lang="zh-CN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4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平衡计分卡（</a:t>
            </a:r>
            <a:r>
              <a:rPr lang="en-US" altLang="zh-CN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BSC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p1\桌面\站长素材(sc.chinaz.com)  7 [转换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9134958" y="0"/>
            <a:ext cx="3060217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08955" y="5961474"/>
            <a:ext cx="145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511407" y="6423139"/>
            <a:ext cx="2087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en-US" altLang="zh-CN" sz="1600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402357"/>
            <a:ext cx="2425179" cy="0"/>
          </a:xfrm>
          <a:prstGeom prst="line">
            <a:avLst/>
          </a:prstGeom>
          <a:ln w="28575">
            <a:solidFill>
              <a:srgbClr val="D6A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问题描述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1.2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问题核心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386533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13611" y="854920"/>
            <a:ext cx="3168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3.2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确定考核评价模型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360Downloads\new\灰色矩形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96793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360Downloads\new\黑色矩形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527"/>
            <a:ext cx="1219679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绿斜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99" y="194400"/>
            <a:ext cx="1295400" cy="12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7"/>
          <p:cNvSpPr txBox="1"/>
          <p:nvPr userDrawn="1"/>
        </p:nvSpPr>
        <p:spPr>
          <a:xfrm>
            <a:off x="88578" y="395372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1800" kern="1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1800" kern="1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23" name="灯片编号占位符 5"/>
          <p:cNvSpPr txBox="1">
            <a:spLocks/>
          </p:cNvSpPr>
          <p:nvPr userDrawn="1"/>
        </p:nvSpPr>
        <p:spPr>
          <a:xfrm rot="4334767">
            <a:off x="10902510" y="646815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 smtClean="0">
                <a:effectLst/>
              </a:rPr>
              <a:pPr algn="ctr">
                <a:defRPr/>
              </a:pPr>
              <a:t>‹#›</a:t>
            </a:fld>
            <a:r>
              <a:rPr lang="zh-CN" altLang="en-US" sz="1400" dirty="0" smtClean="0">
                <a:effectLst/>
              </a:rPr>
              <a:t>  </a:t>
            </a: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页</a:t>
            </a:r>
            <a:endParaRPr lang="zh-CN" altLang="en-US" sz="14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6" r:id="rId3"/>
    <p:sldLayoutId id="2147483681" r:id="rId4"/>
    <p:sldLayoutId id="2147483682" r:id="rId5"/>
    <p:sldLayoutId id="2147483650" r:id="rId6"/>
    <p:sldLayoutId id="2147483683" r:id="rId7"/>
    <p:sldLayoutId id="2147483673" r:id="rId8"/>
    <p:sldLayoutId id="2147483684" r:id="rId9"/>
    <p:sldLayoutId id="2147483685" r:id="rId10"/>
    <p:sldLayoutId id="2147483677" r:id="rId11"/>
    <p:sldLayoutId id="2147483655" r:id="rId12"/>
    <p:sldLayoutId id="2147483665" r:id="rId13"/>
    <p:sldLayoutId id="214748367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564114" y="790072"/>
            <a:ext cx="1499911" cy="1626733"/>
            <a:chOff x="552527" y="1600200"/>
            <a:chExt cx="2241082" cy="2431464"/>
          </a:xfrm>
        </p:grpSpPr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处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0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21" name="Rectangle 53"/>
          <p:cNvSpPr/>
          <p:nvPr/>
        </p:nvSpPr>
        <p:spPr>
          <a:xfrm rot="10800000">
            <a:off x="5564113" y="2389378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016820" y="790072"/>
            <a:ext cx="1499911" cy="1626733"/>
            <a:chOff x="552527" y="1600200"/>
            <a:chExt cx="2241082" cy="2431464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1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图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3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34" name="Rectangle 53"/>
          <p:cNvSpPr/>
          <p:nvPr/>
        </p:nvSpPr>
        <p:spPr>
          <a:xfrm rot="10800000">
            <a:off x="3078431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" name="Rectangle 55"/>
          <p:cNvSpPr/>
          <p:nvPr/>
        </p:nvSpPr>
        <p:spPr>
          <a:xfrm rot="10800000">
            <a:off x="501388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501388" y="795383"/>
            <a:ext cx="1499911" cy="1626854"/>
            <a:chOff x="552527" y="1600200"/>
            <a:chExt cx="2241082" cy="2430016"/>
          </a:xfrm>
        </p:grpSpPr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1153126" y="1869518"/>
              <a:ext cx="980473" cy="21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kumimoji="0"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教</a:t>
              </a:r>
              <a:endParaRPr kumimoji="0"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Oval 59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0" name="Oval 60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 rot="21168072">
            <a:off x="4203405" y="804875"/>
            <a:ext cx="1499911" cy="1603563"/>
            <a:chOff x="552527" y="1600199"/>
            <a:chExt cx="2241082" cy="2396832"/>
          </a:xfrm>
        </p:grpSpPr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3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像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5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46" name="Rectangle 54"/>
          <p:cNvSpPr/>
          <p:nvPr/>
        </p:nvSpPr>
        <p:spPr>
          <a:xfrm rot="10800000">
            <a:off x="6909190" y="2534582"/>
            <a:ext cx="1410768" cy="632619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47" name="Group 68"/>
          <p:cNvGrpSpPr>
            <a:grpSpLocks/>
          </p:cNvGrpSpPr>
          <p:nvPr/>
        </p:nvGrpSpPr>
        <p:grpSpPr bwMode="auto">
          <a:xfrm rot="705032">
            <a:off x="6993977" y="805723"/>
            <a:ext cx="1499911" cy="1603564"/>
            <a:chOff x="552527" y="1600199"/>
            <a:chExt cx="2241082" cy="2396833"/>
          </a:xfrm>
        </p:grpSpPr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153127" y="1834886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1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52" name="Group 62"/>
          <p:cNvGrpSpPr>
            <a:grpSpLocks/>
          </p:cNvGrpSpPr>
          <p:nvPr/>
        </p:nvGrpSpPr>
        <p:grpSpPr bwMode="auto">
          <a:xfrm rot="1202350">
            <a:off x="1801765" y="1004115"/>
            <a:ext cx="1499912" cy="1603561"/>
            <a:chOff x="552527" y="1600200"/>
            <a:chExt cx="2241082" cy="2396829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54" name="TextBox 64"/>
            <p:cNvSpPr txBox="1">
              <a:spLocks noChangeArrowheads="1"/>
            </p:cNvSpPr>
            <p:nvPr/>
          </p:nvSpPr>
          <p:spPr bwMode="auto">
            <a:xfrm>
              <a:off x="1153126" y="1834883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学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Oval 65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6" name="Oval 66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5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9075" y="2420888"/>
            <a:ext cx="9145016" cy="176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扩展名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专为网页设计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开发的图片格式，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格式图片支持透明色，具有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较高的压缩率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格式相比，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格式的文档能容纳更多的颜色深度。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1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其他图像格式：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7027" y="2394411"/>
            <a:ext cx="9721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TIFF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非失真压缩格式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，能保持原有图像颜色和层次，占用                      空间大，常用于较专业用途，如海报、书籍出版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FPX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多重解像度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的图像格式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，当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图像被放大时仍可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的质量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RAW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无损压缩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格式，它的数据是没有经过相机处理的原文件，因此它的大小要比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TIFF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格式略小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0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2.2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66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图像格式与大小关系：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7027" y="2394411"/>
            <a:ext cx="972108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不同的图片格式，其大小通常也都不一样。一般来说，对原有信息保留越多，压缩比例越小，图像就越大。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JPEG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为例，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图像除深度外，未经过任何压缩，同样的图像内容，其占用空间常常比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JPEG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075" y="220050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时选择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不同的图像格式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即可。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083" y="2492896"/>
            <a:ext cx="85689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中打开任意一张图片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、单击“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”按钮，下拉菜单中选择“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、在弹出的窗口中选择需要的文件格式即可。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332" y="170080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格式转换：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tdz\桌面\新建文件夹\为高手鼓掌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923" y="4636408"/>
            <a:ext cx="2908800" cy="1818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tdz\桌面\新建文件夹\20121281732304920306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52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tdz\桌面\新建文件夹\2012511855371554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484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5965923" y="2757882"/>
            <a:ext cx="443894" cy="523996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5977881" y="3566501"/>
            <a:ext cx="419977" cy="5216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-8345" y="260648"/>
            <a:ext cx="12187237" cy="4080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  <a:sym typeface="Arial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282" y="1671777"/>
            <a:ext cx="1587" cy="27009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246"/>
            <a:ext cx="1922479" cy="154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79" y="2741208"/>
            <a:ext cx="199973" cy="118851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010" y="2562571"/>
            <a:ext cx="7936" cy="1806596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65539" y="764704"/>
            <a:ext cx="933710" cy="906913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5905891" y="2348880"/>
            <a:ext cx="563953" cy="523996"/>
            <a:chOff x="3073" y="2610"/>
            <a:chExt cx="438" cy="44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5905891" y="3566501"/>
            <a:ext cx="563953" cy="521615"/>
            <a:chOff x="3073" y="3289"/>
            <a:chExt cx="438" cy="438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3" name="Freeform 11"/>
          <p:cNvSpPr>
            <a:spLocks/>
          </p:cNvSpPr>
          <p:nvPr/>
        </p:nvSpPr>
        <p:spPr bwMode="auto">
          <a:xfrm>
            <a:off x="1154332" y="2738824"/>
            <a:ext cx="980819" cy="19888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2103404" y="2460156"/>
            <a:ext cx="1566455" cy="309635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1260667" y="946519"/>
            <a:ext cx="2540925" cy="845540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938483" y="1778961"/>
            <a:ext cx="325353" cy="1190901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3673033" y="952474"/>
            <a:ext cx="1307759" cy="1529117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664" y="4366787"/>
            <a:ext cx="3070403" cy="23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" name="Text Box 5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233" y="2420888"/>
            <a:ext cx="4474368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solidFill>
                  <a:srgbClr val="FFFFFF"/>
                </a:solidFill>
                <a:latin typeface="Arial" pitchFamily="34" charset="0"/>
              </a:rPr>
              <a:t>http://bnu.edu.cn</a:t>
            </a:r>
            <a:endParaRPr lang="en-US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" name="Text Box 59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785656" y="3212976"/>
            <a:ext cx="49951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北京师范大学教育技术学院 </a:t>
            </a:r>
            <a:r>
              <a:rPr lang="en-GB" altLang="zh-CN" sz="2200" dirty="0" smtClean="0">
                <a:solidFill>
                  <a:srgbClr val="FFFFFF"/>
                </a:solidFill>
                <a:latin typeface="Arial" pitchFamily="34" charset="0"/>
              </a:rPr>
              <a:t>http://set.bnu.edu.cn:8083/index.do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817667" y="1101694"/>
            <a:ext cx="4762325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学习元 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http://lcell.bnu.edu.cn/</a:t>
            </a:r>
            <a:endParaRPr lang="en-GB" altLang="zh-CN" sz="2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 rot="20445248">
            <a:off x="1390670" y="1492264"/>
            <a:ext cx="2953839" cy="923519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70555" y="3645024"/>
            <a:ext cx="457024" cy="2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tdz\桌面\新建文件夹\欢迎02.jpg"/>
          <p:cNvPicPr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9179183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05099" y="2060848"/>
            <a:ext cx="9289032" cy="41764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E:\Study\其他\PPT\高画质精美透明PNG图标572张\png_icon_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3" y="1484784"/>
            <a:ext cx="1368152" cy="13681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13211" y="2852936"/>
            <a:ext cx="727280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班主任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王老师要采集班上学生的电子照片信息并上传到学院网站上，但是学生上交的照片格式、大小都不一样，请帮助他将照片修改成统一的格式。</a:t>
            </a:r>
          </a:p>
          <a:p>
            <a:pPr>
              <a:lnSpc>
                <a:spcPts val="4500"/>
              </a:lnSpc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433291" y="2348880"/>
            <a:ext cx="6768752" cy="2016224"/>
            <a:chOff x="1907704" y="1052736"/>
            <a:chExt cx="6768752" cy="216024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907704" y="1052736"/>
              <a:ext cx="6768752" cy="2160240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zh-CN" alt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Mistral" pitchFamily="66" charset="0"/>
                <a:cs typeface="Microsoft Sans Serif" pitchFamily="34" charset="0"/>
              </a:endParaRP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2139869" y="1381125"/>
              <a:ext cx="6248555" cy="148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sz="28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r>
                <a:rPr lang="en-US" altLang="zh-CN" sz="28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图像文件格式、</a:t>
              </a:r>
              <a:endParaRPr lang="en-US" altLang="zh-CN" sz="2800" dirty="0" smtClean="0">
                <a:latin typeface="微软雅黑" pitchFamily="34" charset="-122"/>
                <a:ea typeface="微软雅黑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28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800" dirty="0" smtClean="0">
                  <a:latin typeface="微软雅黑" pitchFamily="34" charset="-122"/>
                  <a:ea typeface="微软雅黑" pitchFamily="34" charset="-122"/>
                </a:rPr>
                <a:t>                </a:t>
              </a:r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图像</a:t>
              </a:r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大小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6" y="3068960"/>
            <a:ext cx="2448272" cy="34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3051" y="2204864"/>
            <a:ext cx="9721080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图像文件存放在记忆卡或者硬盘上的格式，以数码相机拍摄的照片为例，由于拍下时图像文件很大，而存储空间有限，因此会将图片</a:t>
            </a:r>
            <a:r>
              <a:rPr lang="zh-CN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压缩后再存储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，不同压缩方法和比例得到的即为不同的图片格式。</a:t>
            </a:r>
          </a:p>
          <a:p>
            <a:pPr>
              <a:lnSpc>
                <a:spcPts val="4500"/>
              </a:lnSpc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66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常见图像格式有：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93477" y="2115451"/>
            <a:ext cx="1440160" cy="3763796"/>
            <a:chOff x="4093477" y="2115451"/>
            <a:chExt cx="1440160" cy="3763796"/>
          </a:xfrm>
        </p:grpSpPr>
        <p:sp>
          <p:nvSpPr>
            <p:cNvPr id="3" name="左大括号 2"/>
            <p:cNvSpPr/>
            <p:nvPr/>
          </p:nvSpPr>
          <p:spPr>
            <a:xfrm>
              <a:off x="4093477" y="2115451"/>
              <a:ext cx="1440160" cy="376379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813557" y="2926919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813557" y="3646999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813557" y="4367079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813557" y="5015151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521523" y="185366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637" y="266013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JPEG/JPG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970" y="341257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4970" y="414669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7970" y="474767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7969" y="5447199"/>
            <a:ext cx="383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TIFF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FPX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RAW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53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9075" y="2420888"/>
            <a:ext cx="8943374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处理图片后默认保存格式为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，这种格式可以存储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中所有的图层，通道、参考线、注解和颜色模式等信息。因其保存的信息较多，相比其他格式，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占用空间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常常要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一些。大多数排版软件不支持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格式的图片。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JPEG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9075" y="2420888"/>
            <a:ext cx="91450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扩展名是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JPEG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，其全称为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Joint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Photograhic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Experts Group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。它是一种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静态图像压缩标准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，其压缩比率通常在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10:1~40:1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是图像文件的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主流格式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，支持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位真彩色，适合处理大幅面和颜色深度高的图像。目前在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中和数码相机拍摄的风景照片多数为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3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9075" y="2420888"/>
            <a:ext cx="91450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扩展名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，是一种采用了一定的压缩算法的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公用图像标准格式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。在压缩过程中，图像的像素资料不会被丢失，但会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丢失色彩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格式最多只能储存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色，所以通常用来显示简单图形及字体。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GIF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不支持对分辨率和颜色深度要求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较高</a:t>
            </a: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场合</a:t>
            </a: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但支持简单的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动画效果和透明效果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2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55" y="1484784"/>
            <a:ext cx="568863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图像格式：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9075" y="2420888"/>
            <a:ext cx="9145016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扩展名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，全称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Bitmap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，它采用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位映射存储格式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，除了图像深度可选以外，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不采用其他任何压缩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文件所占用的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空间很大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文件的图像深度可选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lbit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4bit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8bit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24bit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环境中运行的图形图像软件都支持这种格式，具有</a:t>
            </a: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设备无关性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7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15739</TotalTime>
  <Words>706</Words>
  <Application>Microsoft Office PowerPoint</Application>
  <PresentationFormat>自定义</PresentationFormat>
  <Paragraphs>52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蓑羽</cp:lastModifiedBy>
  <cp:revision>3513</cp:revision>
  <dcterms:created xsi:type="dcterms:W3CDTF">2012-10-07T00:28:30Z</dcterms:created>
  <dcterms:modified xsi:type="dcterms:W3CDTF">2014-12-17T05:49:04Z</dcterms:modified>
</cp:coreProperties>
</file>