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437" r:id="rId3"/>
    <p:sldId id="575" r:id="rId4"/>
    <p:sldId id="501" r:id="rId5"/>
    <p:sldId id="514" r:id="rId6"/>
    <p:sldId id="400" r:id="rId7"/>
    <p:sldId id="484" r:id="rId8"/>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0070C0"/>
    <a:srgbClr val="954ECA"/>
    <a:srgbClr val="92D050"/>
    <a:srgbClr val="FFFFFF"/>
    <a:srgbClr val="A9E144"/>
    <a:srgbClr val="D6A300"/>
    <a:srgbClr val="FFC000"/>
    <a:srgbClr val="FCFCFC"/>
    <a:srgbClr val="368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1" autoAdjust="0"/>
    <p:restoredTop sz="94660"/>
  </p:normalViewPr>
  <p:slideViewPr>
    <p:cSldViewPr>
      <p:cViewPr varScale="1">
        <p:scale>
          <a:sx n="71" d="100"/>
          <a:sy n="71" d="100"/>
        </p:scale>
        <p:origin x="-588" y="-9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40" d="100"/>
          <a:sy n="40" d="100"/>
        </p:scale>
        <p:origin x="-241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pPr/>
              <a:t>10/14/2014</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pPr/>
              <a:t>‹#›</a:t>
            </a:fld>
            <a:endParaRPr lang="en-US"/>
          </a:p>
        </p:txBody>
      </p:sp>
    </p:spTree>
    <p:extLst>
      <p:ext uri="{BB962C8B-B14F-4D97-AF65-F5344CB8AC3E}">
        <p14:creationId xmlns:p14="http://schemas.microsoft.com/office/powerpoint/2010/main" val="133571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pPr/>
              <a:t>10/14/2014</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pPr/>
              <a:t>‹#›</a:t>
            </a:fld>
            <a:endParaRPr lang="en-US"/>
          </a:p>
        </p:txBody>
      </p:sp>
    </p:spTree>
    <p:extLst>
      <p:ext uri="{BB962C8B-B14F-4D97-AF65-F5344CB8AC3E}">
        <p14:creationId xmlns:p14="http://schemas.microsoft.com/office/powerpoint/2010/main" val="102570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矩形 4"/>
          <p:cNvSpPr/>
          <p:nvPr userDrawn="1"/>
        </p:nvSpPr>
        <p:spPr>
          <a:xfrm>
            <a:off x="9144000" y="0"/>
            <a:ext cx="3051175" cy="68580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C:\Documents and Settings\Teliss_Tong\桌面\3320946_162912002849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0607" y="1268760"/>
            <a:ext cx="8484568" cy="558924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userDrawn="1"/>
        </p:nvSpPr>
        <p:spPr>
          <a:xfrm>
            <a:off x="19771" y="14288"/>
            <a:ext cx="12175404" cy="147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userDrawn="1"/>
        </p:nvCxnSpPr>
        <p:spPr>
          <a:xfrm>
            <a:off x="1575891" y="1916832"/>
            <a:ext cx="0" cy="4608512"/>
          </a:xfrm>
          <a:prstGeom prst="line">
            <a:avLst/>
          </a:prstGeom>
          <a:ln w="19050"/>
        </p:spPr>
        <p:style>
          <a:lnRef idx="1">
            <a:schemeClr val="dk1"/>
          </a:lnRef>
          <a:fillRef idx="0">
            <a:schemeClr val="dk1"/>
          </a:fillRef>
          <a:effectRef idx="0">
            <a:schemeClr val="dk1"/>
          </a:effectRef>
          <a:fontRef idx="minor">
            <a:schemeClr val="tx1"/>
          </a:fontRef>
        </p:style>
      </p:cxnSp>
      <p:sp>
        <p:nvSpPr>
          <p:cNvPr id="9" name="文本框 8"/>
          <p:cNvSpPr txBox="1"/>
          <p:nvPr userDrawn="1"/>
        </p:nvSpPr>
        <p:spPr>
          <a:xfrm>
            <a:off x="1345059" y="2670025"/>
            <a:ext cx="461665" cy="3107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zh-CN"/>
            </a:defPPr>
            <a:lvl1pPr>
              <a:defRPr>
                <a:solidFill>
                  <a:schemeClr val="lt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smtClean="0"/>
              <a:t>3.4.2 </a:t>
            </a:r>
            <a:r>
              <a:rPr lang="zh-CN" altLang="en-US" dirty="0" smtClean="0"/>
              <a:t>考核</a:t>
            </a:r>
            <a:r>
              <a:rPr lang="zh-CN" altLang="en-US" dirty="0"/>
              <a:t>中（绩效辅导）</a:t>
            </a:r>
          </a:p>
        </p:txBody>
      </p:sp>
      <p:sp>
        <p:nvSpPr>
          <p:cNvPr id="10" name="矩形 9"/>
          <p:cNvSpPr/>
          <p:nvPr userDrawn="1"/>
        </p:nvSpPr>
        <p:spPr>
          <a:xfrm>
            <a:off x="6313611" y="854920"/>
            <a:ext cx="489654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3.4 </a:t>
            </a:r>
            <a:r>
              <a:rPr lang="zh-CN" altLang="en-US" sz="16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a:t>
            </a:r>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沟通</a:t>
            </a:r>
            <a:r>
              <a:rPr lang="zh-CN" alt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（绩效诊断、绩效辅导、绩效面谈与改进）</a:t>
            </a:r>
            <a:endParaRPr lang="en-US" altLang="zh-CN" sz="1100" b="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pic>
        <p:nvPicPr>
          <p:cNvPr id="11"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4"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绩效概述</a:t>
            </a:r>
          </a:p>
        </p:txBody>
      </p:sp>
      <p:sp>
        <p:nvSpPr>
          <p:cNvPr id="16"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绩效管理</a:t>
            </a:r>
          </a:p>
        </p:txBody>
      </p:sp>
      <p:sp>
        <p:nvSpPr>
          <p:cNvPr id="17"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smtClean="0">
                <a:solidFill>
                  <a:schemeClr val="bg1"/>
                </a:solidFill>
                <a:latin typeface="微软雅黑" pitchFamily="34" charset="-122"/>
                <a:ea typeface="微软雅黑" pitchFamily="34" charset="-122"/>
              </a:rPr>
              <a:t>实施过程</a:t>
            </a:r>
            <a:endParaRPr lang="zh-CN" altLang="en-US" sz="1800" b="0" dirty="0" smtClean="0">
              <a:solidFill>
                <a:schemeClr val="bg1"/>
              </a:solidFill>
              <a:latin typeface="微软雅黑" pitchFamily="34" charset="-122"/>
              <a:ea typeface="微软雅黑" pitchFamily="34" charset="-122"/>
            </a:endParaRPr>
          </a:p>
        </p:txBody>
      </p:sp>
      <p:sp>
        <p:nvSpPr>
          <p:cNvPr id="18" name="TextBox 3"/>
          <p:cNvSpPr txBox="1"/>
          <p:nvPr userDrawn="1"/>
        </p:nvSpPr>
        <p:spPr>
          <a:xfrm>
            <a:off x="8805755" y="404664"/>
            <a:ext cx="1656184" cy="369332"/>
          </a:xfrm>
          <a:prstGeom prst="rect">
            <a:avLst/>
          </a:prstGeom>
          <a:noFill/>
        </p:spPr>
        <p:txBody>
          <a:bodyPr wrap="square">
            <a:spAutoFit/>
          </a:bodyPr>
          <a:lstStyle/>
          <a:p>
            <a:pPr algn="ctr">
              <a:defRPr/>
            </a:pPr>
            <a:r>
              <a:rPr lang="en-US" altLang="zh-CN" sz="1800" b="0" dirty="0" smtClean="0">
                <a:solidFill>
                  <a:schemeClr val="bg1"/>
                </a:solidFill>
                <a:latin typeface="微软雅黑" pitchFamily="34" charset="-122"/>
                <a:ea typeface="微软雅黑" pitchFamily="34" charset="-122"/>
              </a:rPr>
              <a:t>KPI</a:t>
            </a:r>
            <a:r>
              <a:rPr lang="zh-CN" altLang="en-US" sz="1800" b="0" dirty="0" smtClean="0">
                <a:solidFill>
                  <a:schemeClr val="bg1"/>
                </a:solidFill>
                <a:latin typeface="微软雅黑" pitchFamily="34" charset="-122"/>
                <a:ea typeface="微软雅黑" pitchFamily="34" charset="-122"/>
              </a:rPr>
              <a:t>与</a:t>
            </a:r>
            <a:r>
              <a:rPr lang="en-US" altLang="zh-CN" sz="1800" b="0" dirty="0" smtClean="0">
                <a:solidFill>
                  <a:schemeClr val="bg1"/>
                </a:solidFill>
                <a:latin typeface="微软雅黑" pitchFamily="34" charset="-122"/>
                <a:ea typeface="微软雅黑" pitchFamily="34" charset="-122"/>
              </a:rPr>
              <a:t>BSC</a:t>
            </a:r>
          </a:p>
        </p:txBody>
      </p:sp>
      <p:cxnSp>
        <p:nvCxnSpPr>
          <p:cNvPr id="19" name="直接连接符 18"/>
          <p:cNvCxnSpPr/>
          <p:nvPr userDrawn="1"/>
        </p:nvCxnSpPr>
        <p:spPr>
          <a:xfrm>
            <a:off x="6385619"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userDrawn="1"/>
        </p:nvSpPr>
        <p:spPr>
          <a:xfrm>
            <a:off x="2281163" y="2191216"/>
            <a:ext cx="5544616" cy="369332"/>
          </a:xfrm>
          <a:prstGeom prst="rect">
            <a:avLst/>
          </a:prstGeom>
          <a:solidFill>
            <a:schemeClr val="tx1">
              <a:lumMod val="75000"/>
              <a:lumOff val="25000"/>
            </a:schemeClr>
          </a:solid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4</a:t>
            </a:r>
            <a:r>
              <a:rPr lang="zh-CN" altLang="en-US" dirty="0" smtClean="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G.R.O.W.</a:t>
            </a:r>
            <a:r>
              <a:rPr lang="zh-CN" altLang="en-US" dirty="0">
                <a:solidFill>
                  <a:schemeClr val="bg1"/>
                </a:solidFill>
                <a:latin typeface="微软雅黑" panose="020B0503020204020204" pitchFamily="34" charset="-122"/>
                <a:ea typeface="微软雅黑" panose="020B0503020204020204" pitchFamily="34" charset="-122"/>
              </a:rPr>
              <a:t>（目标、现实、选择、意愿）辅导模式</a:t>
            </a:r>
          </a:p>
        </p:txBody>
      </p:sp>
    </p:spTree>
    <p:extLst>
      <p:ext uri="{BB962C8B-B14F-4D97-AF65-F5344CB8AC3E}">
        <p14:creationId xmlns:p14="http://schemas.microsoft.com/office/powerpoint/2010/main" val="248553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cxnSp>
        <p:nvCxnSpPr>
          <p:cNvPr id="10" name="直接连接符 9"/>
          <p:cNvCxnSpPr/>
          <p:nvPr userDrawn="1"/>
        </p:nvCxnSpPr>
        <p:spPr>
          <a:xfrm>
            <a:off x="1575891" y="1916832"/>
            <a:ext cx="0" cy="4608512"/>
          </a:xfrm>
          <a:prstGeom prst="line">
            <a:avLst/>
          </a:prstGeom>
          <a:ln w="19050"/>
        </p:spPr>
        <p:style>
          <a:lnRef idx="1">
            <a:schemeClr val="dk1"/>
          </a:lnRef>
          <a:fillRef idx="0">
            <a:schemeClr val="dk1"/>
          </a:fillRef>
          <a:effectRef idx="0">
            <a:schemeClr val="dk1"/>
          </a:effectRef>
          <a:fontRef idx="minor">
            <a:schemeClr val="tx1"/>
          </a:fontRef>
        </p:style>
      </p:cxnSp>
      <p:sp>
        <p:nvSpPr>
          <p:cNvPr id="11" name="文本框 10"/>
          <p:cNvSpPr txBox="1"/>
          <p:nvPr userDrawn="1"/>
        </p:nvSpPr>
        <p:spPr>
          <a:xfrm>
            <a:off x="1345059" y="2420888"/>
            <a:ext cx="461665" cy="36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zh-CN"/>
            </a:defPPr>
            <a:lvl1pPr>
              <a:defRPr>
                <a:solidFill>
                  <a:schemeClr val="lt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smtClean="0"/>
              <a:t>3.4.3 </a:t>
            </a:r>
            <a:r>
              <a:rPr lang="zh-CN" altLang="en-US" dirty="0" smtClean="0"/>
              <a:t>考核后（绩效面谈与改进）</a:t>
            </a:r>
            <a:endParaRPr lang="zh-CN" altLang="en-US" dirty="0"/>
          </a:p>
        </p:txBody>
      </p:sp>
      <p:sp>
        <p:nvSpPr>
          <p:cNvPr id="12" name="矩形 11"/>
          <p:cNvSpPr/>
          <p:nvPr userDrawn="1"/>
        </p:nvSpPr>
        <p:spPr>
          <a:xfrm>
            <a:off x="6313611" y="854920"/>
            <a:ext cx="489654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3.4 </a:t>
            </a:r>
            <a:r>
              <a:rPr lang="zh-CN" altLang="en-US" sz="16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a:t>
            </a:r>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沟通</a:t>
            </a:r>
            <a:r>
              <a:rPr lang="zh-CN" alt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（绩效诊断、绩效辅导、绩效面谈与改进）</a:t>
            </a:r>
            <a:endParaRPr lang="en-US" altLang="zh-CN" sz="1100" b="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pic>
        <p:nvPicPr>
          <p:cNvPr id="13"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4"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绩效概述</a:t>
            </a:r>
          </a:p>
        </p:txBody>
      </p:sp>
      <p:sp>
        <p:nvSpPr>
          <p:cNvPr id="18"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绩效管理</a:t>
            </a:r>
          </a:p>
        </p:txBody>
      </p:sp>
      <p:sp>
        <p:nvSpPr>
          <p:cNvPr id="19"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smtClean="0">
                <a:solidFill>
                  <a:schemeClr val="bg1"/>
                </a:solidFill>
                <a:latin typeface="微软雅黑" pitchFamily="34" charset="-122"/>
                <a:ea typeface="微软雅黑" pitchFamily="34" charset="-122"/>
              </a:rPr>
              <a:t>实施过程</a:t>
            </a:r>
            <a:endParaRPr lang="zh-CN" altLang="en-US" sz="1800" b="0" dirty="0" smtClean="0">
              <a:solidFill>
                <a:schemeClr val="bg1"/>
              </a:solidFill>
              <a:latin typeface="微软雅黑" pitchFamily="34" charset="-122"/>
              <a:ea typeface="微软雅黑" pitchFamily="34" charset="-122"/>
            </a:endParaRPr>
          </a:p>
        </p:txBody>
      </p:sp>
      <p:sp>
        <p:nvSpPr>
          <p:cNvPr id="20" name="TextBox 3"/>
          <p:cNvSpPr txBox="1"/>
          <p:nvPr userDrawn="1"/>
        </p:nvSpPr>
        <p:spPr>
          <a:xfrm>
            <a:off x="8805755" y="404664"/>
            <a:ext cx="1656184" cy="369332"/>
          </a:xfrm>
          <a:prstGeom prst="rect">
            <a:avLst/>
          </a:prstGeom>
          <a:noFill/>
        </p:spPr>
        <p:txBody>
          <a:bodyPr wrap="square">
            <a:spAutoFit/>
          </a:bodyPr>
          <a:lstStyle/>
          <a:p>
            <a:pPr algn="ctr">
              <a:defRPr/>
            </a:pPr>
            <a:r>
              <a:rPr lang="en-US" altLang="zh-CN" sz="1800" b="0" dirty="0" smtClean="0">
                <a:solidFill>
                  <a:schemeClr val="bg1"/>
                </a:solidFill>
                <a:latin typeface="微软雅黑" pitchFamily="34" charset="-122"/>
                <a:ea typeface="微软雅黑" pitchFamily="34" charset="-122"/>
              </a:rPr>
              <a:t>KPI</a:t>
            </a:r>
            <a:r>
              <a:rPr lang="zh-CN" altLang="en-US" sz="1800" b="0" dirty="0" smtClean="0">
                <a:solidFill>
                  <a:schemeClr val="bg1"/>
                </a:solidFill>
                <a:latin typeface="微软雅黑" pitchFamily="34" charset="-122"/>
                <a:ea typeface="微软雅黑" pitchFamily="34" charset="-122"/>
              </a:rPr>
              <a:t>与</a:t>
            </a:r>
            <a:r>
              <a:rPr lang="en-US" altLang="zh-CN" sz="1800" b="0" dirty="0" smtClean="0">
                <a:solidFill>
                  <a:schemeClr val="bg1"/>
                </a:solidFill>
                <a:latin typeface="微软雅黑" pitchFamily="34" charset="-122"/>
                <a:ea typeface="微软雅黑" pitchFamily="34" charset="-122"/>
              </a:rPr>
              <a:t>BSC</a:t>
            </a:r>
          </a:p>
        </p:txBody>
      </p:sp>
      <p:cxnSp>
        <p:nvCxnSpPr>
          <p:cNvPr id="21" name="直接连接符 20"/>
          <p:cNvCxnSpPr/>
          <p:nvPr userDrawn="1"/>
        </p:nvCxnSpPr>
        <p:spPr>
          <a:xfrm>
            <a:off x="6385619"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0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696988" y="1436701"/>
            <a:ext cx="4290454" cy="480131"/>
          </a:xfrm>
          <a:prstGeom prst="rect">
            <a:avLst/>
          </a:prstGeom>
          <a:noFill/>
        </p:spPr>
        <p:txBody>
          <a:bodyPr wrap="square" rtlCol="0">
            <a:spAutoFit/>
          </a:bodyPr>
          <a:lstStyle/>
          <a:p>
            <a:pPr>
              <a:lnSpc>
                <a:spcPct val="140000"/>
              </a:lnSpc>
            </a:pPr>
            <a:r>
              <a:rPr lang="en-US" altLang="zh-CN" b="1" dirty="0" smtClean="0">
                <a:solidFill>
                  <a:srgbClr val="00B0F0"/>
                </a:solidFill>
                <a:latin typeface="微软雅黑" pitchFamily="34" charset="-122"/>
                <a:ea typeface="微软雅黑" pitchFamily="34" charset="-122"/>
              </a:rPr>
              <a:t>4</a:t>
            </a:r>
            <a:r>
              <a:rPr lang="zh-CN" altLang="en-US" b="1" dirty="0" smtClean="0">
                <a:solidFill>
                  <a:srgbClr val="00B0F0"/>
                </a:solidFill>
                <a:latin typeface="微软雅黑" pitchFamily="34" charset="-122"/>
                <a:ea typeface="微软雅黑" pitchFamily="34" charset="-122"/>
              </a:rPr>
              <a:t>、绩效</a:t>
            </a:r>
            <a:r>
              <a:rPr lang="zh-CN" altLang="en-US" b="1" dirty="0">
                <a:solidFill>
                  <a:srgbClr val="00B0F0"/>
                </a:solidFill>
                <a:latin typeface="微软雅黑" pitchFamily="34" charset="-122"/>
                <a:ea typeface="微软雅黑" pitchFamily="34" charset="-122"/>
              </a:rPr>
              <a:t>面谈</a:t>
            </a:r>
            <a:r>
              <a:rPr lang="zh-CN" altLang="en-US" b="1" dirty="0" smtClean="0">
                <a:solidFill>
                  <a:srgbClr val="00B0F0"/>
                </a:solidFill>
                <a:latin typeface="微软雅黑" pitchFamily="34" charset="-122"/>
                <a:ea typeface="微软雅黑" pitchFamily="34" charset="-122"/>
              </a:rPr>
              <a:t>的</a:t>
            </a:r>
            <a:r>
              <a:rPr lang="zh-CN" altLang="en-US" b="1" dirty="0">
                <a:solidFill>
                  <a:srgbClr val="00B0F0"/>
                </a:solidFill>
                <a:latin typeface="微软雅黑" pitchFamily="34" charset="-122"/>
                <a:ea typeface="微软雅黑" pitchFamily="34" charset="-122"/>
              </a:rPr>
              <a:t>步骤</a:t>
            </a:r>
            <a:endParaRPr lang="zh-CN" altLang="zh-CN" b="1" dirty="0">
              <a:solidFill>
                <a:srgbClr val="00B0F0"/>
              </a:solidFill>
              <a:latin typeface="微软雅黑" pitchFamily="34" charset="-122"/>
              <a:ea typeface="微软雅黑" pitchFamily="34" charset="-122"/>
            </a:endParaRPr>
          </a:p>
        </p:txBody>
      </p:sp>
      <p:sp>
        <p:nvSpPr>
          <p:cNvPr id="3" name="矩形 2"/>
          <p:cNvSpPr/>
          <p:nvPr userDrawn="1"/>
        </p:nvSpPr>
        <p:spPr>
          <a:xfrm>
            <a:off x="6313611" y="854920"/>
            <a:ext cx="489654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3.4 </a:t>
            </a:r>
            <a:r>
              <a:rPr lang="zh-CN" altLang="en-US" sz="16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a:t>
            </a:r>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沟通</a:t>
            </a:r>
            <a:r>
              <a:rPr lang="zh-CN" alt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（绩效诊断、绩效辅导、绩效面谈与改进）</a:t>
            </a:r>
            <a:endParaRPr lang="en-US" altLang="zh-CN" sz="1100" b="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pic>
        <p:nvPicPr>
          <p:cNvPr id="4"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4"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绩效概述</a:t>
            </a:r>
          </a:p>
        </p:txBody>
      </p:sp>
      <p:sp>
        <p:nvSpPr>
          <p:cNvPr id="9"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绩效管理</a:t>
            </a:r>
          </a:p>
        </p:txBody>
      </p:sp>
      <p:sp>
        <p:nvSpPr>
          <p:cNvPr id="10"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smtClean="0">
                <a:solidFill>
                  <a:schemeClr val="bg1"/>
                </a:solidFill>
                <a:latin typeface="微软雅黑" pitchFamily="34" charset="-122"/>
                <a:ea typeface="微软雅黑" pitchFamily="34" charset="-122"/>
              </a:rPr>
              <a:t>实施过程</a:t>
            </a:r>
            <a:endParaRPr lang="zh-CN" altLang="en-US" sz="1800" b="0" dirty="0" smtClean="0">
              <a:solidFill>
                <a:schemeClr val="bg1"/>
              </a:solidFill>
              <a:latin typeface="微软雅黑" pitchFamily="34" charset="-122"/>
              <a:ea typeface="微软雅黑" pitchFamily="34" charset="-122"/>
            </a:endParaRPr>
          </a:p>
        </p:txBody>
      </p:sp>
      <p:sp>
        <p:nvSpPr>
          <p:cNvPr id="11" name="TextBox 3"/>
          <p:cNvSpPr txBox="1"/>
          <p:nvPr userDrawn="1"/>
        </p:nvSpPr>
        <p:spPr>
          <a:xfrm>
            <a:off x="8805755" y="404664"/>
            <a:ext cx="1656184" cy="369332"/>
          </a:xfrm>
          <a:prstGeom prst="rect">
            <a:avLst/>
          </a:prstGeom>
          <a:noFill/>
        </p:spPr>
        <p:txBody>
          <a:bodyPr wrap="square">
            <a:spAutoFit/>
          </a:bodyPr>
          <a:lstStyle/>
          <a:p>
            <a:pPr algn="ctr">
              <a:defRPr/>
            </a:pPr>
            <a:r>
              <a:rPr lang="en-US" altLang="zh-CN" sz="1800" b="0" dirty="0" smtClean="0">
                <a:solidFill>
                  <a:schemeClr val="bg1"/>
                </a:solidFill>
                <a:latin typeface="微软雅黑" pitchFamily="34" charset="-122"/>
                <a:ea typeface="微软雅黑" pitchFamily="34" charset="-122"/>
              </a:rPr>
              <a:t>KPI</a:t>
            </a:r>
            <a:r>
              <a:rPr lang="zh-CN" altLang="en-US" sz="1800" b="0" dirty="0" smtClean="0">
                <a:solidFill>
                  <a:schemeClr val="bg1"/>
                </a:solidFill>
                <a:latin typeface="微软雅黑" pitchFamily="34" charset="-122"/>
                <a:ea typeface="微软雅黑" pitchFamily="34" charset="-122"/>
              </a:rPr>
              <a:t>与</a:t>
            </a:r>
            <a:r>
              <a:rPr lang="en-US" altLang="zh-CN" sz="1800" b="0" dirty="0" smtClean="0">
                <a:solidFill>
                  <a:schemeClr val="bg1"/>
                </a:solidFill>
                <a:latin typeface="微软雅黑" pitchFamily="34" charset="-122"/>
                <a:ea typeface="微软雅黑" pitchFamily="34" charset="-122"/>
              </a:rPr>
              <a:t>BSC</a:t>
            </a:r>
          </a:p>
        </p:txBody>
      </p:sp>
      <p:cxnSp>
        <p:nvCxnSpPr>
          <p:cNvPr id="12" name="直接连接符 11"/>
          <p:cNvCxnSpPr/>
          <p:nvPr userDrawn="1"/>
        </p:nvCxnSpPr>
        <p:spPr>
          <a:xfrm>
            <a:off x="6385619"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1048575"/>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pic>
        <p:nvPicPr>
          <p:cNvPr id="20"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7424"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6313611" y="854920"/>
            <a:ext cx="453650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endParaRPr lang="en-US" altLang="zh-CN" sz="1100" b="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pic>
        <p:nvPicPr>
          <p:cNvPr id="9"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11285"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问题分析</a:t>
            </a:r>
          </a:p>
        </p:txBody>
      </p:sp>
      <p:sp>
        <p:nvSpPr>
          <p:cNvPr id="14"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知识点</a:t>
            </a:r>
          </a:p>
        </p:txBody>
      </p:sp>
      <p:sp>
        <p:nvSpPr>
          <p:cNvPr id="15"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解决思路</a:t>
            </a:r>
          </a:p>
        </p:txBody>
      </p:sp>
      <p:sp>
        <p:nvSpPr>
          <p:cNvPr id="16" name="TextBox 3"/>
          <p:cNvSpPr txBox="1"/>
          <p:nvPr userDrawn="1"/>
        </p:nvSpPr>
        <p:spPr>
          <a:xfrm>
            <a:off x="8805755"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解决方案</a:t>
            </a:r>
            <a:endParaRPr lang="en-US" altLang="zh-CN" sz="1800" b="0" dirty="0" smtClean="0">
              <a:solidFill>
                <a:schemeClr val="bg1"/>
              </a:solidFill>
              <a:latin typeface="微软雅黑" pitchFamily="34" charset="-122"/>
              <a:ea typeface="微软雅黑" pitchFamily="34" charset="-122"/>
            </a:endParaRPr>
          </a:p>
        </p:txBody>
      </p:sp>
      <p:cxnSp>
        <p:nvCxnSpPr>
          <p:cNvPr id="17" name="直接连接符 16"/>
          <p:cNvCxnSpPr/>
          <p:nvPr userDrawn="1"/>
        </p:nvCxnSpPr>
        <p:spPr>
          <a:xfrm>
            <a:off x="8833891"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14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20"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7424"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6313611" y="854920"/>
            <a:ext cx="453650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4.2 </a:t>
            </a:r>
            <a:r>
              <a:rPr lang="zh-CN" altLang="en-US" sz="1600" kern="12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平衡计分卡（</a:t>
            </a:r>
            <a:r>
              <a:rPr lang="en-US" altLang="zh-CN" sz="1600" kern="12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BSC</a:t>
            </a:r>
            <a:r>
              <a:rPr lang="zh-CN" altLang="en-US" sz="1600" kern="12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a:t>
            </a:r>
            <a:endParaRPr lang="en-US" altLang="zh-CN" sz="1600" kern="12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9"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11285"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绩效概述</a:t>
            </a:r>
          </a:p>
        </p:txBody>
      </p:sp>
      <p:sp>
        <p:nvSpPr>
          <p:cNvPr id="14"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绩效管理</a:t>
            </a:r>
          </a:p>
        </p:txBody>
      </p:sp>
      <p:sp>
        <p:nvSpPr>
          <p:cNvPr id="15"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smtClean="0">
                <a:solidFill>
                  <a:schemeClr val="bg1"/>
                </a:solidFill>
                <a:latin typeface="微软雅黑" pitchFamily="34" charset="-122"/>
                <a:ea typeface="微软雅黑" pitchFamily="34" charset="-122"/>
              </a:rPr>
              <a:t>实施过程</a:t>
            </a:r>
            <a:endParaRPr lang="zh-CN" altLang="en-US" sz="1800" b="0" dirty="0" smtClean="0">
              <a:solidFill>
                <a:schemeClr val="bg1"/>
              </a:solidFill>
              <a:latin typeface="微软雅黑" pitchFamily="34" charset="-122"/>
              <a:ea typeface="微软雅黑" pitchFamily="34" charset="-122"/>
            </a:endParaRPr>
          </a:p>
        </p:txBody>
      </p:sp>
      <p:sp>
        <p:nvSpPr>
          <p:cNvPr id="16" name="TextBox 3"/>
          <p:cNvSpPr txBox="1"/>
          <p:nvPr userDrawn="1"/>
        </p:nvSpPr>
        <p:spPr>
          <a:xfrm>
            <a:off x="8805755" y="404664"/>
            <a:ext cx="1656184" cy="369332"/>
          </a:xfrm>
          <a:prstGeom prst="rect">
            <a:avLst/>
          </a:prstGeom>
          <a:noFill/>
        </p:spPr>
        <p:txBody>
          <a:bodyPr wrap="square">
            <a:spAutoFit/>
          </a:bodyPr>
          <a:lstStyle/>
          <a:p>
            <a:pPr algn="ctr">
              <a:defRPr/>
            </a:pPr>
            <a:r>
              <a:rPr lang="en-US" altLang="zh-CN" sz="1800" b="0" dirty="0" smtClean="0">
                <a:solidFill>
                  <a:schemeClr val="bg1"/>
                </a:solidFill>
                <a:latin typeface="微软雅黑" pitchFamily="34" charset="-122"/>
                <a:ea typeface="微软雅黑" pitchFamily="34" charset="-122"/>
              </a:rPr>
              <a:t>KPI</a:t>
            </a:r>
            <a:r>
              <a:rPr lang="zh-CN" altLang="en-US" sz="1800" b="0" dirty="0" smtClean="0">
                <a:solidFill>
                  <a:schemeClr val="bg1"/>
                </a:solidFill>
                <a:latin typeface="微软雅黑" pitchFamily="34" charset="-122"/>
                <a:ea typeface="微软雅黑" pitchFamily="34" charset="-122"/>
              </a:rPr>
              <a:t>与</a:t>
            </a:r>
            <a:r>
              <a:rPr lang="en-US" altLang="zh-CN" sz="1800" b="0" dirty="0" smtClean="0">
                <a:solidFill>
                  <a:schemeClr val="bg1"/>
                </a:solidFill>
                <a:latin typeface="微软雅黑" pitchFamily="34" charset="-122"/>
                <a:ea typeface="微软雅黑" pitchFamily="34" charset="-122"/>
              </a:rPr>
              <a:t>BSC</a:t>
            </a:r>
          </a:p>
        </p:txBody>
      </p:sp>
      <p:cxnSp>
        <p:nvCxnSpPr>
          <p:cNvPr id="17" name="直接连接符 16"/>
          <p:cNvCxnSpPr/>
          <p:nvPr userDrawn="1"/>
        </p:nvCxnSpPr>
        <p:spPr>
          <a:xfrm>
            <a:off x="8833891"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6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hp1\桌面\站长素材(sc.chinaz.com)  7 [转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4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userDrawn="1"/>
        </p:nvSpPr>
        <p:spPr>
          <a:xfrm>
            <a:off x="9134958" y="0"/>
            <a:ext cx="3060217"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
          <p:cNvSpPr txBox="1"/>
          <p:nvPr userDrawn="1"/>
        </p:nvSpPr>
        <p:spPr>
          <a:xfrm>
            <a:off x="408955" y="5961474"/>
            <a:ext cx="1451852" cy="461665"/>
          </a:xfrm>
          <a:prstGeom prst="rect">
            <a:avLst/>
          </a:prstGeom>
          <a:noFill/>
        </p:spPr>
        <p:txBody>
          <a:bodyPr wrap="square">
            <a:spAutoFit/>
          </a:bodyPr>
          <a:lstStyle/>
          <a:p>
            <a:pPr algn="l">
              <a:defRPr/>
            </a:pPr>
            <a:r>
              <a:rPr lang="zh-CN" altLang="en-US" sz="2400" b="0" dirty="0" smtClean="0">
                <a:solidFill>
                  <a:schemeClr val="bg1"/>
                </a:solidFill>
                <a:latin typeface="微软雅黑" pitchFamily="34" charset="-122"/>
                <a:ea typeface="微软雅黑" pitchFamily="34" charset="-122"/>
              </a:rPr>
              <a:t>过渡页</a:t>
            </a:r>
            <a:endParaRPr lang="zh-CN" altLang="en-US" sz="2400" b="0" dirty="0">
              <a:solidFill>
                <a:schemeClr val="bg1"/>
              </a:solidFill>
              <a:latin typeface="微软雅黑" pitchFamily="34" charset="-122"/>
              <a:ea typeface="微软雅黑" pitchFamily="34" charset="-122"/>
            </a:endParaRPr>
          </a:p>
        </p:txBody>
      </p:sp>
      <p:sp>
        <p:nvSpPr>
          <p:cNvPr id="11" name="矩形 24"/>
          <p:cNvSpPr>
            <a:spLocks noChangeArrowheads="1"/>
          </p:cNvSpPr>
          <p:nvPr userDrawn="1"/>
        </p:nvSpPr>
        <p:spPr bwMode="auto">
          <a:xfrm>
            <a:off x="511407" y="6423139"/>
            <a:ext cx="2087706" cy="246221"/>
          </a:xfrm>
          <a:prstGeom prst="rect">
            <a:avLst/>
          </a:prstGeom>
          <a:noFill/>
          <a:ln w="9525">
            <a:noFill/>
            <a:miter lim="800000"/>
            <a:headEnd/>
            <a:tailEnd/>
          </a:ln>
        </p:spPr>
        <p:txBody>
          <a:bodyPr wrap="square" lIns="0" tIns="0" rIns="0" bIns="0">
            <a:spAutoFit/>
          </a:bodyPr>
          <a:lstStyle/>
          <a:p>
            <a:pPr algn="l"/>
            <a:r>
              <a:rPr lang="en-US" altLang="zh-CN" sz="1600" b="0" dirty="0" smtClean="0">
                <a:solidFill>
                  <a:schemeClr val="bg1"/>
                </a:solidFill>
                <a:ea typeface="微软雅黑" pitchFamily="34" charset="-122"/>
                <a:cs typeface="Arial Unicode MS" pitchFamily="34" charset="-122"/>
              </a:rPr>
              <a:t>TRANSITION PAGE</a:t>
            </a:r>
            <a:endParaRPr lang="en-US" altLang="zh-CN" sz="1600" b="0" dirty="0">
              <a:solidFill>
                <a:schemeClr val="bg1"/>
              </a:solidFill>
              <a:ea typeface="微软雅黑" pitchFamily="34" charset="-122"/>
              <a:cs typeface="Arial Unicode MS" pitchFamily="34" charset="-122"/>
            </a:endParaRPr>
          </a:p>
        </p:txBody>
      </p:sp>
      <p:cxnSp>
        <p:nvCxnSpPr>
          <p:cNvPr id="3" name="直接连接符 2"/>
          <p:cNvCxnSpPr/>
          <p:nvPr userDrawn="1"/>
        </p:nvCxnSpPr>
        <p:spPr>
          <a:xfrm>
            <a:off x="0" y="6402357"/>
            <a:ext cx="2425179" cy="0"/>
          </a:xfrm>
          <a:prstGeom prst="line">
            <a:avLst/>
          </a:prstGeom>
          <a:ln w="28575">
            <a:solidFill>
              <a:srgbClr val="D6A3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35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pic>
        <p:nvPicPr>
          <p:cNvPr id="13" name="Picture 4" descr="D:\360Downloads\new\黑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6" descr="D:\360Downloads\new\灰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3563"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360Downloads\new\灰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5"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360Downloads\new\灰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问题分析</a:t>
            </a:r>
          </a:p>
        </p:txBody>
      </p:sp>
      <p:sp>
        <p:nvSpPr>
          <p:cNvPr id="10"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知识点</a:t>
            </a:r>
          </a:p>
        </p:txBody>
      </p:sp>
      <p:sp>
        <p:nvSpPr>
          <p:cNvPr id="11"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解决思路</a:t>
            </a:r>
          </a:p>
        </p:txBody>
      </p:sp>
      <p:sp>
        <p:nvSpPr>
          <p:cNvPr id="12" name="TextBox 3"/>
          <p:cNvSpPr txBox="1"/>
          <p:nvPr userDrawn="1"/>
        </p:nvSpPr>
        <p:spPr>
          <a:xfrm>
            <a:off x="8805755"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解决方案</a:t>
            </a:r>
            <a:endParaRPr lang="en-US" altLang="zh-CN" sz="1800" b="0" dirty="0" smtClean="0">
              <a:solidFill>
                <a:schemeClr val="bg1"/>
              </a:solidFill>
              <a:latin typeface="微软雅黑" pitchFamily="34" charset="-122"/>
              <a:ea typeface="微软雅黑" pitchFamily="34" charset="-122"/>
            </a:endParaRPr>
          </a:p>
        </p:txBody>
      </p:sp>
      <p:cxnSp>
        <p:nvCxnSpPr>
          <p:cNvPr id="17" name="直接连接符 16"/>
          <p:cNvCxnSpPr/>
          <p:nvPr userDrawn="1"/>
        </p:nvCxnSpPr>
        <p:spPr>
          <a:xfrm>
            <a:off x="1417067"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userDrawn="1"/>
        </p:nvSpPr>
        <p:spPr>
          <a:xfrm>
            <a:off x="1417067" y="854920"/>
            <a:ext cx="151216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1.1 </a:t>
            </a:r>
            <a:r>
              <a:rPr lang="en-US" altLang="zh-CN" sz="1600" b="0" dirty="0" smtClean="0">
                <a:solidFill>
                  <a:schemeClr val="bg1"/>
                </a:solidFill>
                <a:ea typeface="微软雅黑" pitchFamily="34" charset="-122"/>
                <a:cs typeface="Arial Unicode MS" pitchFamily="34" charset="-122"/>
              </a:rPr>
              <a:t> </a:t>
            </a:r>
            <a:r>
              <a:rPr lang="zh-CN" altLang="en-US" sz="1600" b="0" dirty="0" smtClean="0">
                <a:solidFill>
                  <a:schemeClr val="bg1"/>
                </a:solidFill>
                <a:ea typeface="微软雅黑" pitchFamily="34" charset="-122"/>
                <a:cs typeface="Arial Unicode MS" pitchFamily="34" charset="-122"/>
              </a:rPr>
              <a:t>问题描述</a:t>
            </a:r>
            <a:endParaRPr lang="en-US" altLang="zh-CN" sz="1200" b="0" dirty="0" smtClean="0">
              <a:solidFill>
                <a:schemeClr val="bg1"/>
              </a:solidFill>
              <a:ea typeface="微软雅黑" pitchFamily="34" charset="-122"/>
              <a:cs typeface="Arial Unicode MS" pitchFamily="34" charset="-122"/>
            </a:endParaRPr>
          </a:p>
        </p:txBody>
      </p:sp>
    </p:spTree>
    <p:extLst>
      <p:ext uri="{BB962C8B-B14F-4D97-AF65-F5344CB8AC3E}">
        <p14:creationId xmlns:p14="http://schemas.microsoft.com/office/powerpoint/2010/main" val="203625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pic>
        <p:nvPicPr>
          <p:cNvPr id="2" name="Picture 4" descr="D:\360Downloads\new\黑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6" descr="D:\360Downloads\new\灰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3563"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360Downloads\new\灰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5"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360Downloads\new\灰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问题分析</a:t>
            </a:r>
          </a:p>
        </p:txBody>
      </p:sp>
      <p:sp>
        <p:nvSpPr>
          <p:cNvPr id="7"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知识点</a:t>
            </a:r>
          </a:p>
        </p:txBody>
      </p:sp>
      <p:sp>
        <p:nvSpPr>
          <p:cNvPr id="8"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解决思路</a:t>
            </a:r>
          </a:p>
        </p:txBody>
      </p:sp>
      <p:sp>
        <p:nvSpPr>
          <p:cNvPr id="9" name="TextBox 3"/>
          <p:cNvSpPr txBox="1"/>
          <p:nvPr userDrawn="1"/>
        </p:nvSpPr>
        <p:spPr>
          <a:xfrm>
            <a:off x="8805755"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解决方案</a:t>
            </a:r>
            <a:endParaRPr lang="en-US" altLang="zh-CN" sz="1800" b="0" dirty="0" smtClean="0">
              <a:solidFill>
                <a:schemeClr val="bg1"/>
              </a:solidFill>
              <a:latin typeface="微软雅黑" pitchFamily="34" charset="-122"/>
              <a:ea typeface="微软雅黑" pitchFamily="34" charset="-122"/>
            </a:endParaRPr>
          </a:p>
        </p:txBody>
      </p:sp>
      <p:cxnSp>
        <p:nvCxnSpPr>
          <p:cNvPr id="10" name="直接连接符 9"/>
          <p:cNvCxnSpPr/>
          <p:nvPr userDrawn="1"/>
        </p:nvCxnSpPr>
        <p:spPr>
          <a:xfrm>
            <a:off x="1417067"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417067" y="854920"/>
            <a:ext cx="151216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1.2 </a:t>
            </a:r>
            <a:r>
              <a:rPr lang="en-US" altLang="zh-CN" sz="1600" b="0" dirty="0" smtClean="0">
                <a:solidFill>
                  <a:schemeClr val="bg1"/>
                </a:solidFill>
                <a:ea typeface="微软雅黑" pitchFamily="34" charset="-122"/>
                <a:cs typeface="Arial Unicode MS" pitchFamily="34" charset="-122"/>
              </a:rPr>
              <a:t> </a:t>
            </a:r>
            <a:r>
              <a:rPr lang="zh-CN" altLang="en-US" sz="1600" b="0" dirty="0" smtClean="0">
                <a:solidFill>
                  <a:schemeClr val="bg1"/>
                </a:solidFill>
                <a:ea typeface="微软雅黑" pitchFamily="34" charset="-122"/>
                <a:cs typeface="Arial Unicode MS" pitchFamily="34" charset="-122"/>
              </a:rPr>
              <a:t>问题核心</a:t>
            </a:r>
            <a:endParaRPr lang="en-US" altLang="zh-CN" sz="1200" b="0" dirty="0" smtClean="0">
              <a:solidFill>
                <a:schemeClr val="bg1"/>
              </a:solidFill>
              <a:ea typeface="微软雅黑" pitchFamily="34" charset="-122"/>
              <a:cs typeface="Arial Unicode MS" pitchFamily="34" charset="-122"/>
            </a:endParaRPr>
          </a:p>
        </p:txBody>
      </p:sp>
    </p:spTree>
    <p:extLst>
      <p:ext uri="{BB962C8B-B14F-4D97-AF65-F5344CB8AC3E}">
        <p14:creationId xmlns:p14="http://schemas.microsoft.com/office/powerpoint/2010/main" val="135513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pic>
        <p:nvPicPr>
          <p:cNvPr id="16"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3562"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7425"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问题分析</a:t>
            </a:r>
          </a:p>
        </p:txBody>
      </p:sp>
      <p:sp>
        <p:nvSpPr>
          <p:cNvPr id="10"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知识点</a:t>
            </a:r>
          </a:p>
        </p:txBody>
      </p:sp>
      <p:sp>
        <p:nvSpPr>
          <p:cNvPr id="11"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解决思路</a:t>
            </a:r>
          </a:p>
        </p:txBody>
      </p:sp>
      <p:sp>
        <p:nvSpPr>
          <p:cNvPr id="12" name="TextBox 3"/>
          <p:cNvSpPr txBox="1"/>
          <p:nvPr userDrawn="1"/>
        </p:nvSpPr>
        <p:spPr>
          <a:xfrm>
            <a:off x="8805755"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解决方案</a:t>
            </a:r>
            <a:endParaRPr lang="en-US" altLang="zh-CN" sz="1800" b="0" dirty="0" smtClean="0">
              <a:solidFill>
                <a:schemeClr val="bg1"/>
              </a:solidFill>
              <a:latin typeface="微软雅黑" pitchFamily="34" charset="-122"/>
              <a:ea typeface="微软雅黑" pitchFamily="34" charset="-122"/>
            </a:endParaRPr>
          </a:p>
        </p:txBody>
      </p:sp>
      <p:cxnSp>
        <p:nvCxnSpPr>
          <p:cNvPr id="13" name="直接连接符 12"/>
          <p:cNvCxnSpPr/>
          <p:nvPr userDrawn="1"/>
        </p:nvCxnSpPr>
        <p:spPr>
          <a:xfrm>
            <a:off x="3865339"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56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4"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问题分析</a:t>
            </a:r>
          </a:p>
        </p:txBody>
      </p:sp>
      <p:sp>
        <p:nvSpPr>
          <p:cNvPr id="11"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知识点</a:t>
            </a:r>
          </a:p>
        </p:txBody>
      </p:sp>
      <p:sp>
        <p:nvSpPr>
          <p:cNvPr id="12"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解决思路</a:t>
            </a:r>
          </a:p>
        </p:txBody>
      </p:sp>
      <p:sp>
        <p:nvSpPr>
          <p:cNvPr id="13" name="TextBox 3"/>
          <p:cNvSpPr txBox="1"/>
          <p:nvPr userDrawn="1"/>
        </p:nvSpPr>
        <p:spPr>
          <a:xfrm>
            <a:off x="8805755"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解决方案</a:t>
            </a:r>
            <a:endParaRPr lang="en-US" altLang="zh-CN" sz="1800" b="0" dirty="0" smtClean="0">
              <a:solidFill>
                <a:schemeClr val="bg1"/>
              </a:solidFill>
              <a:latin typeface="微软雅黑" pitchFamily="34" charset="-122"/>
              <a:ea typeface="微软雅黑" pitchFamily="34" charset="-122"/>
            </a:endParaRPr>
          </a:p>
        </p:txBody>
      </p:sp>
      <p:cxnSp>
        <p:nvCxnSpPr>
          <p:cNvPr id="14" name="直接连接符 13"/>
          <p:cNvCxnSpPr/>
          <p:nvPr userDrawn="1"/>
        </p:nvCxnSpPr>
        <p:spPr>
          <a:xfrm>
            <a:off x="6385619"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p:cNvSpPr/>
          <p:nvPr userDrawn="1"/>
        </p:nvSpPr>
        <p:spPr>
          <a:xfrm>
            <a:off x="6313611" y="854920"/>
            <a:ext cx="316835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3.2 </a:t>
            </a:r>
            <a:r>
              <a:rPr lang="zh-CN" altLang="en-US" sz="16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确定考核评价模型</a:t>
            </a:r>
            <a:endParaRPr lang="en-US" altLang="zh-CN" sz="1200" b="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pic>
        <p:nvPicPr>
          <p:cNvPr id="5"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4"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问题分析</a:t>
            </a:r>
          </a:p>
        </p:txBody>
      </p:sp>
      <p:sp>
        <p:nvSpPr>
          <p:cNvPr id="12"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知识点</a:t>
            </a:r>
          </a:p>
        </p:txBody>
      </p:sp>
      <p:sp>
        <p:nvSpPr>
          <p:cNvPr id="13"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实施过程</a:t>
            </a:r>
          </a:p>
        </p:txBody>
      </p:sp>
      <p:sp>
        <p:nvSpPr>
          <p:cNvPr id="14" name="TextBox 3"/>
          <p:cNvSpPr txBox="1"/>
          <p:nvPr userDrawn="1"/>
        </p:nvSpPr>
        <p:spPr>
          <a:xfrm>
            <a:off x="8805755" y="404664"/>
            <a:ext cx="1656184" cy="369332"/>
          </a:xfrm>
          <a:prstGeom prst="rect">
            <a:avLst/>
          </a:prstGeom>
          <a:noFill/>
        </p:spPr>
        <p:txBody>
          <a:bodyPr wrap="square">
            <a:spAutoFit/>
          </a:bodyPr>
          <a:lstStyle/>
          <a:p>
            <a:pPr algn="ctr">
              <a:defRPr/>
            </a:pPr>
            <a:r>
              <a:rPr lang="en-US" altLang="zh-CN" sz="1800" b="0" dirty="0" smtClean="0">
                <a:solidFill>
                  <a:schemeClr val="bg1"/>
                </a:solidFill>
                <a:latin typeface="微软雅黑" pitchFamily="34" charset="-122"/>
                <a:ea typeface="微软雅黑" pitchFamily="34" charset="-122"/>
              </a:rPr>
              <a:t>KPI</a:t>
            </a:r>
            <a:r>
              <a:rPr lang="zh-CN" altLang="en-US" sz="1800" b="0" dirty="0" smtClean="0">
                <a:solidFill>
                  <a:schemeClr val="bg1"/>
                </a:solidFill>
                <a:latin typeface="微软雅黑" pitchFamily="34" charset="-122"/>
                <a:ea typeface="微软雅黑" pitchFamily="34" charset="-122"/>
              </a:rPr>
              <a:t>与</a:t>
            </a:r>
            <a:r>
              <a:rPr lang="en-US" altLang="zh-CN" sz="1800" b="0" dirty="0" smtClean="0">
                <a:solidFill>
                  <a:schemeClr val="bg1"/>
                </a:solidFill>
                <a:latin typeface="微软雅黑" pitchFamily="34" charset="-122"/>
                <a:ea typeface="微软雅黑" pitchFamily="34" charset="-122"/>
              </a:rPr>
              <a:t>BSC</a:t>
            </a:r>
          </a:p>
        </p:txBody>
      </p:sp>
      <p:cxnSp>
        <p:nvCxnSpPr>
          <p:cNvPr id="15" name="直接连接符 14"/>
          <p:cNvCxnSpPr/>
          <p:nvPr userDrawn="1"/>
        </p:nvCxnSpPr>
        <p:spPr>
          <a:xfrm>
            <a:off x="6385619"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02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a:xfrm>
            <a:off x="6313611" y="854920"/>
            <a:ext cx="489654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3.4 </a:t>
            </a:r>
            <a:r>
              <a:rPr lang="zh-CN" altLang="en-US" sz="16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a:t>
            </a:r>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沟通</a:t>
            </a:r>
            <a:r>
              <a:rPr lang="zh-CN" alt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（绩效诊断、绩效辅导、绩效面谈与改进）</a:t>
            </a:r>
            <a:endParaRPr lang="en-US" altLang="zh-CN" sz="1100" b="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pic>
        <p:nvPicPr>
          <p:cNvPr id="8"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4"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绩效概述</a:t>
            </a:r>
          </a:p>
        </p:txBody>
      </p:sp>
      <p:sp>
        <p:nvSpPr>
          <p:cNvPr id="13"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绩效管理</a:t>
            </a:r>
          </a:p>
        </p:txBody>
      </p:sp>
      <p:sp>
        <p:nvSpPr>
          <p:cNvPr id="14"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smtClean="0">
                <a:solidFill>
                  <a:schemeClr val="bg1"/>
                </a:solidFill>
                <a:latin typeface="微软雅黑" pitchFamily="34" charset="-122"/>
                <a:ea typeface="微软雅黑" pitchFamily="34" charset="-122"/>
              </a:rPr>
              <a:t>实施过程</a:t>
            </a:r>
            <a:endParaRPr lang="zh-CN" altLang="en-US" sz="1800" b="0" dirty="0" smtClean="0">
              <a:solidFill>
                <a:schemeClr val="bg1"/>
              </a:solidFill>
              <a:latin typeface="微软雅黑" pitchFamily="34" charset="-122"/>
              <a:ea typeface="微软雅黑" pitchFamily="34" charset="-122"/>
            </a:endParaRPr>
          </a:p>
        </p:txBody>
      </p:sp>
      <p:sp>
        <p:nvSpPr>
          <p:cNvPr id="15" name="TextBox 3"/>
          <p:cNvSpPr txBox="1"/>
          <p:nvPr userDrawn="1"/>
        </p:nvSpPr>
        <p:spPr>
          <a:xfrm>
            <a:off x="8805755" y="404664"/>
            <a:ext cx="1656184" cy="369332"/>
          </a:xfrm>
          <a:prstGeom prst="rect">
            <a:avLst/>
          </a:prstGeom>
          <a:noFill/>
        </p:spPr>
        <p:txBody>
          <a:bodyPr wrap="square">
            <a:spAutoFit/>
          </a:bodyPr>
          <a:lstStyle/>
          <a:p>
            <a:pPr algn="ctr">
              <a:defRPr/>
            </a:pPr>
            <a:r>
              <a:rPr lang="en-US" altLang="zh-CN" sz="1800" b="0" dirty="0" smtClean="0">
                <a:solidFill>
                  <a:schemeClr val="bg1"/>
                </a:solidFill>
                <a:latin typeface="微软雅黑" pitchFamily="34" charset="-122"/>
                <a:ea typeface="微软雅黑" pitchFamily="34" charset="-122"/>
              </a:rPr>
              <a:t>KPI</a:t>
            </a:r>
            <a:r>
              <a:rPr lang="zh-CN" altLang="en-US" sz="1800" b="0" dirty="0" smtClean="0">
                <a:solidFill>
                  <a:schemeClr val="bg1"/>
                </a:solidFill>
                <a:latin typeface="微软雅黑" pitchFamily="34" charset="-122"/>
                <a:ea typeface="微软雅黑" pitchFamily="34" charset="-122"/>
              </a:rPr>
              <a:t>与</a:t>
            </a:r>
            <a:r>
              <a:rPr lang="en-US" altLang="zh-CN" sz="1800" b="0" dirty="0" smtClean="0">
                <a:solidFill>
                  <a:schemeClr val="bg1"/>
                </a:solidFill>
                <a:latin typeface="微软雅黑" pitchFamily="34" charset="-122"/>
                <a:ea typeface="微软雅黑" pitchFamily="34" charset="-122"/>
              </a:rPr>
              <a:t>BSC</a:t>
            </a:r>
          </a:p>
        </p:txBody>
      </p:sp>
      <p:cxnSp>
        <p:nvCxnSpPr>
          <p:cNvPr id="16" name="直接连接符 15"/>
          <p:cNvCxnSpPr/>
          <p:nvPr userDrawn="1"/>
        </p:nvCxnSpPr>
        <p:spPr>
          <a:xfrm>
            <a:off x="6385619"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5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userDrawn="1"/>
        </p:nvCxnSpPr>
        <p:spPr>
          <a:xfrm>
            <a:off x="1575891" y="1916832"/>
            <a:ext cx="0" cy="4608512"/>
          </a:xfrm>
          <a:prstGeom prst="line">
            <a:avLst/>
          </a:prstGeom>
          <a:ln w="19050"/>
        </p:spPr>
        <p:style>
          <a:lnRef idx="1">
            <a:schemeClr val="dk1"/>
          </a:lnRef>
          <a:fillRef idx="0">
            <a:schemeClr val="dk1"/>
          </a:fillRef>
          <a:effectRef idx="0">
            <a:schemeClr val="dk1"/>
          </a:effectRef>
          <a:fontRef idx="minor">
            <a:schemeClr val="tx1"/>
          </a:fontRef>
        </p:style>
      </p:cxnSp>
      <p:sp>
        <p:nvSpPr>
          <p:cNvPr id="9" name="文本框 8"/>
          <p:cNvSpPr txBox="1"/>
          <p:nvPr userDrawn="1"/>
        </p:nvSpPr>
        <p:spPr>
          <a:xfrm>
            <a:off x="1345059" y="2670025"/>
            <a:ext cx="461665" cy="3107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zh-CN"/>
            </a:defPPr>
            <a:lvl1pPr>
              <a:defRPr>
                <a:solidFill>
                  <a:schemeClr val="lt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smtClean="0"/>
              <a:t>3.4.2 </a:t>
            </a:r>
            <a:r>
              <a:rPr lang="zh-CN" altLang="en-US" dirty="0" smtClean="0"/>
              <a:t>考核</a:t>
            </a:r>
            <a:r>
              <a:rPr lang="zh-CN" altLang="en-US" dirty="0"/>
              <a:t>中（绩效辅导）</a:t>
            </a:r>
          </a:p>
        </p:txBody>
      </p:sp>
      <p:sp>
        <p:nvSpPr>
          <p:cNvPr id="10" name="矩形 9"/>
          <p:cNvSpPr/>
          <p:nvPr userDrawn="1"/>
        </p:nvSpPr>
        <p:spPr>
          <a:xfrm>
            <a:off x="6313611" y="854920"/>
            <a:ext cx="489654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3.4 </a:t>
            </a:r>
            <a:r>
              <a:rPr lang="zh-CN" altLang="en-US" sz="1600" dirty="0" smtClean="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a:t>
            </a:r>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沟通</a:t>
            </a:r>
            <a:r>
              <a:rPr lang="zh-CN" alt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（绩效诊断、绩效辅导、绩效面谈与改进）</a:t>
            </a:r>
            <a:endParaRPr lang="en-US" altLang="zh-CN" sz="1100" b="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pic>
        <p:nvPicPr>
          <p:cNvPr id="11"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562"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360Downloads\new\黑色梯形.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37424" y="264964"/>
            <a:ext cx="2194814" cy="563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700" y="264964"/>
            <a:ext cx="2194813" cy="5635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360Downloads\new\灰色梯形.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1286" y="264964"/>
            <a:ext cx="2194813" cy="5635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3"/>
          <p:cNvSpPr txBox="1"/>
          <p:nvPr userDrawn="1"/>
        </p:nvSpPr>
        <p:spPr>
          <a:xfrm>
            <a:off x="1345059"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绩效概述</a:t>
            </a:r>
          </a:p>
        </p:txBody>
      </p:sp>
      <p:sp>
        <p:nvSpPr>
          <p:cNvPr id="16" name="TextBox 3"/>
          <p:cNvSpPr txBox="1"/>
          <p:nvPr userDrawn="1"/>
        </p:nvSpPr>
        <p:spPr>
          <a:xfrm>
            <a:off x="3831958" y="404664"/>
            <a:ext cx="1656184" cy="369332"/>
          </a:xfrm>
          <a:prstGeom prst="rect">
            <a:avLst/>
          </a:prstGeom>
          <a:noFill/>
        </p:spPr>
        <p:txBody>
          <a:bodyPr wrap="square">
            <a:spAutoFit/>
          </a:bodyPr>
          <a:lstStyle/>
          <a:p>
            <a:pPr algn="ctr">
              <a:defRPr/>
            </a:pPr>
            <a:r>
              <a:rPr lang="zh-CN" altLang="en-US" sz="1800" b="0" dirty="0" smtClean="0">
                <a:solidFill>
                  <a:schemeClr val="bg1"/>
                </a:solidFill>
                <a:latin typeface="微软雅黑" pitchFamily="34" charset="-122"/>
                <a:ea typeface="微软雅黑" pitchFamily="34" charset="-122"/>
              </a:rPr>
              <a:t>绩效管理</a:t>
            </a:r>
          </a:p>
        </p:txBody>
      </p:sp>
      <p:sp>
        <p:nvSpPr>
          <p:cNvPr id="17" name="TextBox 3"/>
          <p:cNvSpPr txBox="1"/>
          <p:nvPr userDrawn="1"/>
        </p:nvSpPr>
        <p:spPr>
          <a:xfrm>
            <a:off x="6318857" y="404664"/>
            <a:ext cx="1656184" cy="369332"/>
          </a:xfrm>
          <a:prstGeom prst="rect">
            <a:avLst/>
          </a:prstGeom>
          <a:noFill/>
        </p:spPr>
        <p:txBody>
          <a:bodyPr wrap="square">
            <a:spAutoFit/>
          </a:bodyPr>
          <a:lstStyle/>
          <a:p>
            <a:pPr algn="ctr">
              <a:defRPr/>
            </a:pPr>
            <a:r>
              <a:rPr lang="zh-CN" altLang="en-US" sz="1800" b="0" smtClean="0">
                <a:solidFill>
                  <a:schemeClr val="bg1"/>
                </a:solidFill>
                <a:latin typeface="微软雅黑" pitchFamily="34" charset="-122"/>
                <a:ea typeface="微软雅黑" pitchFamily="34" charset="-122"/>
              </a:rPr>
              <a:t>实施过程</a:t>
            </a:r>
            <a:endParaRPr lang="zh-CN" altLang="en-US" sz="1800" b="0" dirty="0" smtClean="0">
              <a:solidFill>
                <a:schemeClr val="bg1"/>
              </a:solidFill>
              <a:latin typeface="微软雅黑" pitchFamily="34" charset="-122"/>
              <a:ea typeface="微软雅黑" pitchFamily="34" charset="-122"/>
            </a:endParaRPr>
          </a:p>
        </p:txBody>
      </p:sp>
      <p:sp>
        <p:nvSpPr>
          <p:cNvPr id="18" name="TextBox 3"/>
          <p:cNvSpPr txBox="1"/>
          <p:nvPr userDrawn="1"/>
        </p:nvSpPr>
        <p:spPr>
          <a:xfrm>
            <a:off x="8805755" y="404664"/>
            <a:ext cx="1656184" cy="369332"/>
          </a:xfrm>
          <a:prstGeom prst="rect">
            <a:avLst/>
          </a:prstGeom>
          <a:noFill/>
        </p:spPr>
        <p:txBody>
          <a:bodyPr wrap="square">
            <a:spAutoFit/>
          </a:bodyPr>
          <a:lstStyle/>
          <a:p>
            <a:pPr algn="ctr">
              <a:defRPr/>
            </a:pPr>
            <a:r>
              <a:rPr lang="en-US" altLang="zh-CN" sz="1800" b="0" dirty="0" smtClean="0">
                <a:solidFill>
                  <a:schemeClr val="bg1"/>
                </a:solidFill>
                <a:latin typeface="微软雅黑" pitchFamily="34" charset="-122"/>
                <a:ea typeface="微软雅黑" pitchFamily="34" charset="-122"/>
              </a:rPr>
              <a:t>KPI</a:t>
            </a:r>
            <a:r>
              <a:rPr lang="zh-CN" altLang="en-US" sz="1800" b="0" dirty="0" smtClean="0">
                <a:solidFill>
                  <a:schemeClr val="bg1"/>
                </a:solidFill>
                <a:latin typeface="微软雅黑" pitchFamily="34" charset="-122"/>
                <a:ea typeface="微软雅黑" pitchFamily="34" charset="-122"/>
              </a:rPr>
              <a:t>与</a:t>
            </a:r>
            <a:r>
              <a:rPr lang="en-US" altLang="zh-CN" sz="1800" b="0" dirty="0" smtClean="0">
                <a:solidFill>
                  <a:schemeClr val="bg1"/>
                </a:solidFill>
                <a:latin typeface="微软雅黑" pitchFamily="34" charset="-122"/>
                <a:ea typeface="微软雅黑" pitchFamily="34" charset="-122"/>
              </a:rPr>
              <a:t>BSC</a:t>
            </a:r>
          </a:p>
        </p:txBody>
      </p:sp>
      <p:cxnSp>
        <p:nvCxnSpPr>
          <p:cNvPr id="19" name="直接连接符 18"/>
          <p:cNvCxnSpPr/>
          <p:nvPr userDrawn="1"/>
        </p:nvCxnSpPr>
        <p:spPr>
          <a:xfrm>
            <a:off x="6385619" y="814458"/>
            <a:ext cx="151216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94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6" descr="D:\360Downloads\new\灰色矩形.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404664"/>
            <a:ext cx="12196793" cy="423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360Downloads\new\黑色矩形.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828527"/>
            <a:ext cx="12196793" cy="4238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6" descr="D:\360Downloads\new\绿斜.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0706099" y="194400"/>
            <a:ext cx="1295400" cy="125227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7"/>
          <p:cNvSpPr txBox="1"/>
          <p:nvPr userDrawn="1"/>
        </p:nvSpPr>
        <p:spPr>
          <a:xfrm>
            <a:off x="88578" y="395372"/>
            <a:ext cx="896441" cy="369332"/>
          </a:xfrm>
          <a:prstGeom prst="rect">
            <a:avLst/>
          </a:prstGeom>
          <a:noFill/>
          <a:effectLst>
            <a:reflection blurRad="6350" stA="50000" endA="300" endPos="38500" dist="50800" dir="5400000" sy="-100000" algn="bl" rotWithShape="0"/>
          </a:effectLst>
        </p:spPr>
        <p:txBody>
          <a:bodyPr wrap="square" rtlCol="0">
            <a:spAutoFit/>
          </a:bodyPr>
          <a:lstStyle/>
          <a:p>
            <a:pPr marL="0" algn="ctr" defTabSz="914400" rtl="0" eaLnBrk="1" latinLnBrk="0" hangingPunct="1"/>
            <a:r>
              <a:rPr lang="en-US" altLang="zh-CN" sz="1800" kern="1200" dirty="0" smtClean="0">
                <a:solidFill>
                  <a:srgbClr val="00B0F0"/>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dirty="0">
              <a:solidFill>
                <a:srgbClr val="00B0F0"/>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3" name="灯片编号占位符 5"/>
          <p:cNvSpPr txBox="1">
            <a:spLocks/>
          </p:cNvSpPr>
          <p:nvPr userDrawn="1"/>
        </p:nvSpPr>
        <p:spPr>
          <a:xfrm rot="4334767">
            <a:off x="10902510" y="646815"/>
            <a:ext cx="888460" cy="304800"/>
          </a:xfrm>
          <a:prstGeom prst="rect">
            <a:avLst/>
          </a:prstGeom>
          <a:effectLst>
            <a:outerShdw blurRad="152400" dist="317500" dir="5400000" sx="90000" sy="-19000" rotWithShape="0">
              <a:prstClr val="black">
                <a:alpha val="15000"/>
              </a:prstClr>
            </a:outerShdw>
          </a:effectLst>
        </p:spPr>
        <p:txBody>
          <a:bodyPr anchor="ctr"/>
          <a:lstStyle>
            <a:defPPr>
              <a:defRPr lang="zh-CN"/>
            </a:defPPr>
            <a:lvl1pPr algn="r" rtl="0" fontAlgn="auto">
              <a:spcBef>
                <a:spcPts val="0"/>
              </a:spcBef>
              <a:spcAft>
                <a:spcPts val="0"/>
              </a:spcAft>
              <a:defRPr sz="1000" kern="1200">
                <a:solidFill>
                  <a:schemeClr val="bg1"/>
                </a:solidFill>
                <a:latin typeface="华文宋体" pitchFamily="2" charset="-122"/>
                <a:ea typeface="华文宋体" pitchFamily="2"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defRPr/>
            </a:pPr>
            <a:r>
              <a:rPr lang="zh-CN" altLang="en-US" sz="1400" dirty="0" smtClean="0">
                <a:effectLst/>
                <a:latin typeface="微软雅黑" pitchFamily="34" charset="-122"/>
                <a:ea typeface="微软雅黑" pitchFamily="34" charset="-122"/>
              </a:rPr>
              <a:t>第 </a:t>
            </a:r>
            <a:fld id="{2EEF1883-7A0E-4F66-9932-E581691AD397}" type="slidenum">
              <a:rPr lang="zh-CN" altLang="en-US" sz="1400" smtClean="0">
                <a:effectLst/>
              </a:rPr>
              <a:pPr algn="ctr">
                <a:defRPr/>
              </a:pPr>
              <a:t>‹#›</a:t>
            </a:fld>
            <a:r>
              <a:rPr lang="zh-CN" altLang="en-US" sz="1400" dirty="0" smtClean="0">
                <a:effectLst/>
              </a:rPr>
              <a:t>  </a:t>
            </a:r>
            <a:r>
              <a:rPr lang="zh-CN" altLang="en-US" sz="1400" dirty="0" smtClean="0">
                <a:effectLst/>
                <a:latin typeface="微软雅黑" pitchFamily="34" charset="-122"/>
                <a:ea typeface="微软雅黑" pitchFamily="34" charset="-122"/>
              </a:rPr>
              <a:t>页</a:t>
            </a:r>
            <a:endParaRPr lang="zh-CN" altLang="en-US" sz="1400" dirty="0">
              <a:effectLst/>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80" r:id="rId2"/>
    <p:sldLayoutId id="2147483666" r:id="rId3"/>
    <p:sldLayoutId id="2147483681" r:id="rId4"/>
    <p:sldLayoutId id="2147483682" r:id="rId5"/>
    <p:sldLayoutId id="2147483650" r:id="rId6"/>
    <p:sldLayoutId id="2147483683" r:id="rId7"/>
    <p:sldLayoutId id="2147483673" r:id="rId8"/>
    <p:sldLayoutId id="2147483684" r:id="rId9"/>
    <p:sldLayoutId id="2147483685" r:id="rId10"/>
    <p:sldLayoutId id="2147483677" r:id="rId11"/>
    <p:sldLayoutId id="2147483655" r:id="rId12"/>
    <p:sldLayoutId id="2147483665" r:id="rId13"/>
    <p:sldLayoutId id="2147483675" r:id="rId14"/>
    <p:sldLayoutId id="214748368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hyperlink" Target="http://www.eyefulpresentations.co.uk/" TargetMode="External"/><Relationship Id="rId5" Type="http://schemas.openxmlformats.org/officeDocument/2006/relationships/hyperlink" Target="mailto:info@eyefulpresentations.co.uk" TargetMode="External"/><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7"/>
          <p:cNvGrpSpPr>
            <a:grpSpLocks/>
          </p:cNvGrpSpPr>
          <p:nvPr/>
        </p:nvGrpSpPr>
        <p:grpSpPr bwMode="auto">
          <a:xfrm>
            <a:off x="5564114" y="790072"/>
            <a:ext cx="1499911" cy="1626734"/>
            <a:chOff x="552527" y="1600200"/>
            <a:chExt cx="2241082" cy="2431465"/>
          </a:xfrm>
        </p:grpSpPr>
        <p:sp>
          <p:nvSpPr>
            <p:cNvPr id="17" name="Rectangle 48"/>
            <p:cNvSpPr>
              <a:spLocks noChangeArrowheads="1"/>
            </p:cNvSpPr>
            <p:nvPr/>
          </p:nvSpPr>
          <p:spPr bwMode="auto">
            <a:xfrm>
              <a:off x="552527" y="1600200"/>
              <a:ext cx="2241082" cy="2370512"/>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defRPr/>
              </a:pPr>
              <a:endParaRPr lang="en-US" sz="1200" dirty="0">
                <a:solidFill>
                  <a:srgbClr val="FFFFFF"/>
                </a:solidFill>
                <a:latin typeface="微软雅黑" pitchFamily="34" charset="-122"/>
                <a:ea typeface="ＭＳ Ｐゴシック" charset="-128"/>
              </a:endParaRPr>
            </a:p>
          </p:txBody>
        </p:sp>
        <p:sp>
          <p:nvSpPr>
            <p:cNvPr id="18" name="TextBox 49"/>
            <p:cNvSpPr txBox="1">
              <a:spLocks noChangeArrowheads="1"/>
            </p:cNvSpPr>
            <p:nvPr/>
          </p:nvSpPr>
          <p:spPr bwMode="auto">
            <a:xfrm>
              <a:off x="1153126" y="1869519"/>
              <a:ext cx="980473" cy="216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r>
                <a:rPr lang="zh-CN" altLang="en-US" sz="8800" b="1" dirty="0" smtClean="0">
                  <a:solidFill>
                    <a:srgbClr val="00B0F0"/>
                  </a:solidFill>
                  <a:latin typeface="微软雅黑" pitchFamily="34" charset="-122"/>
                  <a:ea typeface="微软雅黑" pitchFamily="34" charset="-122"/>
                </a:rPr>
                <a:t>处</a:t>
              </a:r>
              <a:endParaRPr lang="nb-NO" altLang="zh-CN" sz="8800" b="1" dirty="0">
                <a:solidFill>
                  <a:srgbClr val="00B0F0"/>
                </a:solidFill>
                <a:latin typeface="微软雅黑" pitchFamily="34" charset="-122"/>
                <a:ea typeface="微软雅黑" pitchFamily="34" charset="-122"/>
              </a:endParaRPr>
            </a:p>
          </p:txBody>
        </p:sp>
        <p:sp>
          <p:nvSpPr>
            <p:cNvPr id="19" name="Oval 50"/>
            <p:cNvSpPr/>
            <p:nvPr/>
          </p:nvSpPr>
          <p:spPr>
            <a:xfrm>
              <a:off x="708770"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sp>
          <p:nvSpPr>
            <p:cNvPr id="20" name="Oval 51"/>
            <p:cNvSpPr/>
            <p:nvPr/>
          </p:nvSpPr>
          <p:spPr>
            <a:xfrm>
              <a:off x="2457527"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grpSp>
      <p:sp>
        <p:nvSpPr>
          <p:cNvPr id="21" name="Rectangle 53"/>
          <p:cNvSpPr/>
          <p:nvPr/>
        </p:nvSpPr>
        <p:spPr>
          <a:xfrm rot="10800000">
            <a:off x="5564113" y="2389378"/>
            <a:ext cx="1499911" cy="554500"/>
          </a:xfrm>
          <a:prstGeom prst="rect">
            <a:avLst/>
          </a:prstGeom>
          <a:gradFill>
            <a:gsLst>
              <a:gs pos="0">
                <a:srgbClr val="E8E8E8"/>
              </a:gs>
              <a:gs pos="49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a:solidFill>
                <a:srgbClr val="FFFFFF"/>
              </a:solidFill>
              <a:ea typeface="ＭＳ Ｐゴシック" charset="-128"/>
            </a:endParaRPr>
          </a:p>
        </p:txBody>
      </p:sp>
      <p:grpSp>
        <p:nvGrpSpPr>
          <p:cNvPr id="26" name="Group 47"/>
          <p:cNvGrpSpPr>
            <a:grpSpLocks/>
          </p:cNvGrpSpPr>
          <p:nvPr/>
        </p:nvGrpSpPr>
        <p:grpSpPr bwMode="auto">
          <a:xfrm>
            <a:off x="3016820" y="790072"/>
            <a:ext cx="1499911" cy="1626733"/>
            <a:chOff x="552527" y="1600200"/>
            <a:chExt cx="2241082" cy="2431464"/>
          </a:xfrm>
        </p:grpSpPr>
        <p:sp>
          <p:nvSpPr>
            <p:cNvPr id="30" name="Rectangle 48"/>
            <p:cNvSpPr>
              <a:spLocks noChangeArrowheads="1"/>
            </p:cNvSpPr>
            <p:nvPr/>
          </p:nvSpPr>
          <p:spPr bwMode="auto">
            <a:xfrm>
              <a:off x="552527" y="1600200"/>
              <a:ext cx="2241082" cy="2370512"/>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defRPr/>
              </a:pPr>
              <a:endParaRPr lang="en-US" sz="1200" dirty="0">
                <a:solidFill>
                  <a:srgbClr val="FFFFFF"/>
                </a:solidFill>
                <a:latin typeface="微软雅黑" pitchFamily="34" charset="-122"/>
                <a:ea typeface="ＭＳ Ｐゴシック" charset="-128"/>
              </a:endParaRPr>
            </a:p>
          </p:txBody>
        </p:sp>
        <p:sp>
          <p:nvSpPr>
            <p:cNvPr id="31" name="TextBox 49"/>
            <p:cNvSpPr txBox="1">
              <a:spLocks noChangeArrowheads="1"/>
            </p:cNvSpPr>
            <p:nvPr/>
          </p:nvSpPr>
          <p:spPr bwMode="auto">
            <a:xfrm>
              <a:off x="1153126" y="1869519"/>
              <a:ext cx="980473" cy="216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r>
                <a:rPr lang="zh-CN" altLang="en-US" sz="8800" b="1" dirty="0">
                  <a:solidFill>
                    <a:srgbClr val="00B0F0"/>
                  </a:solidFill>
                  <a:latin typeface="微软雅黑" pitchFamily="34" charset="-122"/>
                  <a:ea typeface="微软雅黑" pitchFamily="34" charset="-122"/>
                </a:rPr>
                <a:t>图</a:t>
              </a:r>
              <a:endParaRPr lang="nb-NO" altLang="zh-CN" sz="8800" b="1" dirty="0">
                <a:solidFill>
                  <a:srgbClr val="00B0F0"/>
                </a:solidFill>
                <a:latin typeface="微软雅黑" pitchFamily="34" charset="-122"/>
                <a:ea typeface="微软雅黑" pitchFamily="34" charset="-122"/>
              </a:endParaRPr>
            </a:p>
          </p:txBody>
        </p:sp>
        <p:sp>
          <p:nvSpPr>
            <p:cNvPr id="32" name="Oval 50"/>
            <p:cNvSpPr/>
            <p:nvPr/>
          </p:nvSpPr>
          <p:spPr>
            <a:xfrm>
              <a:off x="708770"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sp>
          <p:nvSpPr>
            <p:cNvPr id="33" name="Oval 51"/>
            <p:cNvSpPr/>
            <p:nvPr/>
          </p:nvSpPr>
          <p:spPr>
            <a:xfrm>
              <a:off x="2457527"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grpSp>
      <p:sp>
        <p:nvSpPr>
          <p:cNvPr id="34" name="Rectangle 53"/>
          <p:cNvSpPr/>
          <p:nvPr/>
        </p:nvSpPr>
        <p:spPr>
          <a:xfrm rot="10800000">
            <a:off x="3078431" y="2380275"/>
            <a:ext cx="1499911" cy="554500"/>
          </a:xfrm>
          <a:prstGeom prst="rect">
            <a:avLst/>
          </a:prstGeom>
          <a:gradFill>
            <a:gsLst>
              <a:gs pos="0">
                <a:srgbClr val="E8E8E8"/>
              </a:gs>
              <a:gs pos="49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a:solidFill>
                <a:srgbClr val="FFFFFF"/>
              </a:solidFill>
              <a:ea typeface="ＭＳ Ｐゴシック" charset="-128"/>
            </a:endParaRPr>
          </a:p>
        </p:txBody>
      </p:sp>
      <p:sp>
        <p:nvSpPr>
          <p:cNvPr id="35" name="Rectangle 55"/>
          <p:cNvSpPr/>
          <p:nvPr/>
        </p:nvSpPr>
        <p:spPr>
          <a:xfrm rot="10800000">
            <a:off x="501388" y="2380275"/>
            <a:ext cx="1499911" cy="554500"/>
          </a:xfrm>
          <a:prstGeom prst="rect">
            <a:avLst/>
          </a:prstGeom>
          <a:gradFill>
            <a:gsLst>
              <a:gs pos="0">
                <a:srgbClr val="E8E8E8"/>
              </a:gs>
              <a:gs pos="49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a:solidFill>
                <a:srgbClr val="FFFFFF"/>
              </a:solidFill>
              <a:ea typeface="ＭＳ Ｐゴシック" charset="-128"/>
            </a:endParaRPr>
          </a:p>
        </p:txBody>
      </p:sp>
      <p:grpSp>
        <p:nvGrpSpPr>
          <p:cNvPr id="36" name="Group 56"/>
          <p:cNvGrpSpPr>
            <a:grpSpLocks/>
          </p:cNvGrpSpPr>
          <p:nvPr/>
        </p:nvGrpSpPr>
        <p:grpSpPr bwMode="auto">
          <a:xfrm>
            <a:off x="501388" y="795383"/>
            <a:ext cx="1499911" cy="1626854"/>
            <a:chOff x="552527" y="1600200"/>
            <a:chExt cx="2241082" cy="2430016"/>
          </a:xfrm>
        </p:grpSpPr>
        <p:sp>
          <p:nvSpPr>
            <p:cNvPr id="37" name="Rectangle 57"/>
            <p:cNvSpPr>
              <a:spLocks noChangeArrowheads="1"/>
            </p:cNvSpPr>
            <p:nvPr/>
          </p:nvSpPr>
          <p:spPr bwMode="auto">
            <a:xfrm>
              <a:off x="552527" y="1600200"/>
              <a:ext cx="2241082" cy="2370512"/>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defRPr/>
              </a:pPr>
              <a:endParaRPr lang="en-US" sz="1200" dirty="0">
                <a:solidFill>
                  <a:srgbClr val="FFFFFF"/>
                </a:solidFill>
                <a:latin typeface="微软雅黑" pitchFamily="34" charset="-122"/>
                <a:ea typeface="ＭＳ Ｐゴシック" charset="-128"/>
              </a:endParaRPr>
            </a:p>
          </p:txBody>
        </p:sp>
        <p:sp>
          <p:nvSpPr>
            <p:cNvPr id="38" name="TextBox 58"/>
            <p:cNvSpPr txBox="1">
              <a:spLocks noChangeArrowheads="1"/>
            </p:cNvSpPr>
            <p:nvPr/>
          </p:nvSpPr>
          <p:spPr bwMode="auto">
            <a:xfrm>
              <a:off x="1153126" y="1869518"/>
              <a:ext cx="980473" cy="216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r>
                <a:rPr kumimoji="0" lang="zh-CN" altLang="en-US" sz="8800" b="1" dirty="0" smtClean="0">
                  <a:solidFill>
                    <a:srgbClr val="00B0F0"/>
                  </a:solidFill>
                  <a:latin typeface="微软雅黑" pitchFamily="34" charset="-122"/>
                  <a:ea typeface="微软雅黑" pitchFamily="34" charset="-122"/>
                </a:rPr>
                <a:t>教</a:t>
              </a:r>
              <a:endParaRPr kumimoji="0" lang="nb-NO" altLang="zh-CN" sz="8800" b="1" dirty="0">
                <a:solidFill>
                  <a:srgbClr val="00B0F0"/>
                </a:solidFill>
                <a:latin typeface="微软雅黑" pitchFamily="34" charset="-122"/>
                <a:ea typeface="微软雅黑" pitchFamily="34" charset="-122"/>
              </a:endParaRPr>
            </a:p>
          </p:txBody>
        </p:sp>
        <p:sp>
          <p:nvSpPr>
            <p:cNvPr id="39" name="Oval 59"/>
            <p:cNvSpPr/>
            <p:nvPr/>
          </p:nvSpPr>
          <p:spPr>
            <a:xfrm>
              <a:off x="708770"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sp>
          <p:nvSpPr>
            <p:cNvPr id="40" name="Oval 60"/>
            <p:cNvSpPr/>
            <p:nvPr/>
          </p:nvSpPr>
          <p:spPr>
            <a:xfrm>
              <a:off x="2457527"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grpSp>
      <p:grpSp>
        <p:nvGrpSpPr>
          <p:cNvPr id="41" name="Group 68"/>
          <p:cNvGrpSpPr>
            <a:grpSpLocks/>
          </p:cNvGrpSpPr>
          <p:nvPr/>
        </p:nvGrpSpPr>
        <p:grpSpPr bwMode="auto">
          <a:xfrm rot="21168072">
            <a:off x="4203405" y="804875"/>
            <a:ext cx="1499911" cy="1603563"/>
            <a:chOff x="552527" y="1600199"/>
            <a:chExt cx="2241082" cy="2396832"/>
          </a:xfrm>
        </p:grpSpPr>
        <p:sp>
          <p:nvSpPr>
            <p:cNvPr id="42" name="Rectangle 69"/>
            <p:cNvSpPr>
              <a:spLocks noChangeArrowheads="1"/>
            </p:cNvSpPr>
            <p:nvPr/>
          </p:nvSpPr>
          <p:spPr bwMode="auto">
            <a:xfrm>
              <a:off x="552527" y="1600199"/>
              <a:ext cx="2241082" cy="2370512"/>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defRPr/>
              </a:pPr>
              <a:endParaRPr lang="en-US" sz="1200" dirty="0">
                <a:solidFill>
                  <a:srgbClr val="FFFFFF"/>
                </a:solidFill>
                <a:latin typeface="微软雅黑" pitchFamily="34" charset="-122"/>
                <a:ea typeface="ＭＳ Ｐゴシック" charset="-128"/>
              </a:endParaRPr>
            </a:p>
          </p:txBody>
        </p:sp>
        <p:sp>
          <p:nvSpPr>
            <p:cNvPr id="43" name="TextBox 70"/>
            <p:cNvSpPr txBox="1">
              <a:spLocks noChangeArrowheads="1"/>
            </p:cNvSpPr>
            <p:nvPr/>
          </p:nvSpPr>
          <p:spPr bwMode="auto">
            <a:xfrm>
              <a:off x="1153127" y="1834885"/>
              <a:ext cx="980473" cy="216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r>
                <a:rPr lang="zh-CN" altLang="en-US" sz="8800" b="1" dirty="0">
                  <a:solidFill>
                    <a:srgbClr val="00B0F0"/>
                  </a:solidFill>
                  <a:latin typeface="微软雅黑" pitchFamily="34" charset="-122"/>
                  <a:ea typeface="微软雅黑" pitchFamily="34" charset="-122"/>
                </a:rPr>
                <a:t>像</a:t>
              </a:r>
              <a:endParaRPr lang="nb-NO" altLang="zh-CN" sz="8800" b="1" dirty="0">
                <a:solidFill>
                  <a:srgbClr val="00B0F0"/>
                </a:solidFill>
                <a:latin typeface="微软雅黑" pitchFamily="34" charset="-122"/>
                <a:ea typeface="微软雅黑" pitchFamily="34" charset="-122"/>
              </a:endParaRPr>
            </a:p>
          </p:txBody>
        </p:sp>
        <p:sp>
          <p:nvSpPr>
            <p:cNvPr id="44" name="Oval 71"/>
            <p:cNvSpPr/>
            <p:nvPr/>
          </p:nvSpPr>
          <p:spPr>
            <a:xfrm>
              <a:off x="708770" y="1752600"/>
              <a:ext cx="209473" cy="209473"/>
            </a:xfrm>
            <a:prstGeom prst="ellipse">
              <a:avLst/>
            </a:prstGeom>
            <a:solidFill>
              <a:schemeClr val="bg1">
                <a:lumMod val="95000"/>
              </a:schemeClr>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sp>
          <p:nvSpPr>
            <p:cNvPr id="45" name="Oval 72"/>
            <p:cNvSpPr/>
            <p:nvPr/>
          </p:nvSpPr>
          <p:spPr>
            <a:xfrm>
              <a:off x="2457527"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grpSp>
      <p:sp>
        <p:nvSpPr>
          <p:cNvPr id="46" name="Rectangle 54"/>
          <p:cNvSpPr/>
          <p:nvPr/>
        </p:nvSpPr>
        <p:spPr>
          <a:xfrm rot="10800000">
            <a:off x="6909190" y="2534582"/>
            <a:ext cx="1410768" cy="632619"/>
          </a:xfrm>
          <a:prstGeom prst="rect">
            <a:avLst/>
          </a:prstGeom>
          <a:gradFill>
            <a:gsLst>
              <a:gs pos="0">
                <a:srgbClr val="E8E8E8"/>
              </a:gs>
              <a:gs pos="49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a:solidFill>
                <a:srgbClr val="FFFFFF"/>
              </a:solidFill>
              <a:ea typeface="ＭＳ Ｐゴシック" charset="-128"/>
            </a:endParaRPr>
          </a:p>
        </p:txBody>
      </p:sp>
      <p:grpSp>
        <p:nvGrpSpPr>
          <p:cNvPr id="47" name="Group 68"/>
          <p:cNvGrpSpPr>
            <a:grpSpLocks/>
          </p:cNvGrpSpPr>
          <p:nvPr/>
        </p:nvGrpSpPr>
        <p:grpSpPr bwMode="auto">
          <a:xfrm rot="705032">
            <a:off x="6993977" y="805723"/>
            <a:ext cx="1499911" cy="1603564"/>
            <a:chOff x="552527" y="1600199"/>
            <a:chExt cx="2241082" cy="2396833"/>
          </a:xfrm>
        </p:grpSpPr>
        <p:sp>
          <p:nvSpPr>
            <p:cNvPr id="48" name="Rectangle 69"/>
            <p:cNvSpPr>
              <a:spLocks noChangeArrowheads="1"/>
            </p:cNvSpPr>
            <p:nvPr/>
          </p:nvSpPr>
          <p:spPr bwMode="auto">
            <a:xfrm>
              <a:off x="552527" y="1600199"/>
              <a:ext cx="2241082" cy="2370512"/>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defRPr/>
              </a:pPr>
              <a:endParaRPr lang="en-US" sz="1200" dirty="0">
                <a:solidFill>
                  <a:srgbClr val="FFFFFF"/>
                </a:solidFill>
                <a:latin typeface="微软雅黑" pitchFamily="34" charset="-122"/>
                <a:ea typeface="ＭＳ Ｐゴシック" charset="-128"/>
              </a:endParaRPr>
            </a:p>
          </p:txBody>
        </p:sp>
        <p:sp>
          <p:nvSpPr>
            <p:cNvPr id="49" name="TextBox 70"/>
            <p:cNvSpPr txBox="1">
              <a:spLocks noChangeArrowheads="1"/>
            </p:cNvSpPr>
            <p:nvPr/>
          </p:nvSpPr>
          <p:spPr bwMode="auto">
            <a:xfrm>
              <a:off x="1153127" y="1834886"/>
              <a:ext cx="980473" cy="216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r>
                <a:rPr lang="zh-CN" altLang="en-US" sz="8800" b="1" dirty="0">
                  <a:solidFill>
                    <a:srgbClr val="00B0F0"/>
                  </a:solidFill>
                  <a:latin typeface="微软雅黑" pitchFamily="34" charset="-122"/>
                  <a:ea typeface="微软雅黑" pitchFamily="34" charset="-122"/>
                </a:rPr>
                <a:t>理</a:t>
              </a:r>
              <a:endParaRPr lang="nb-NO" altLang="zh-CN" sz="8800" b="1" dirty="0">
                <a:solidFill>
                  <a:srgbClr val="00B0F0"/>
                </a:solidFill>
                <a:latin typeface="微软雅黑" pitchFamily="34" charset="-122"/>
                <a:ea typeface="微软雅黑" pitchFamily="34" charset="-122"/>
              </a:endParaRPr>
            </a:p>
          </p:txBody>
        </p:sp>
        <p:sp>
          <p:nvSpPr>
            <p:cNvPr id="50" name="Oval 71"/>
            <p:cNvSpPr/>
            <p:nvPr/>
          </p:nvSpPr>
          <p:spPr>
            <a:xfrm>
              <a:off x="708770" y="1752600"/>
              <a:ext cx="209473" cy="209473"/>
            </a:xfrm>
            <a:prstGeom prst="ellipse">
              <a:avLst/>
            </a:prstGeom>
            <a:solidFill>
              <a:schemeClr val="bg1">
                <a:lumMod val="95000"/>
              </a:schemeClr>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sp>
          <p:nvSpPr>
            <p:cNvPr id="51" name="Oval 72"/>
            <p:cNvSpPr/>
            <p:nvPr/>
          </p:nvSpPr>
          <p:spPr>
            <a:xfrm>
              <a:off x="2457527"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grpSp>
      <p:grpSp>
        <p:nvGrpSpPr>
          <p:cNvPr id="52" name="Group 62"/>
          <p:cNvGrpSpPr>
            <a:grpSpLocks/>
          </p:cNvGrpSpPr>
          <p:nvPr/>
        </p:nvGrpSpPr>
        <p:grpSpPr bwMode="auto">
          <a:xfrm rot="1202350">
            <a:off x="1801765" y="1004116"/>
            <a:ext cx="1499912" cy="1603562"/>
            <a:chOff x="552527" y="1600200"/>
            <a:chExt cx="2241082" cy="2396830"/>
          </a:xfrm>
        </p:grpSpPr>
        <p:sp>
          <p:nvSpPr>
            <p:cNvPr id="53" name="Rectangle 63"/>
            <p:cNvSpPr>
              <a:spLocks noChangeArrowheads="1"/>
            </p:cNvSpPr>
            <p:nvPr/>
          </p:nvSpPr>
          <p:spPr bwMode="auto">
            <a:xfrm>
              <a:off x="552527" y="1600200"/>
              <a:ext cx="2241082" cy="2370512"/>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defRPr/>
              </a:pPr>
              <a:endParaRPr lang="en-US" sz="1200" dirty="0">
                <a:solidFill>
                  <a:srgbClr val="FFFFFF"/>
                </a:solidFill>
                <a:latin typeface="微软雅黑" pitchFamily="34" charset="-122"/>
                <a:ea typeface="ＭＳ Ｐゴシック" charset="-128"/>
              </a:endParaRPr>
            </a:p>
          </p:txBody>
        </p:sp>
        <p:sp>
          <p:nvSpPr>
            <p:cNvPr id="54" name="TextBox 64"/>
            <p:cNvSpPr txBox="1">
              <a:spLocks noChangeArrowheads="1"/>
            </p:cNvSpPr>
            <p:nvPr/>
          </p:nvSpPr>
          <p:spPr bwMode="auto">
            <a:xfrm>
              <a:off x="1153127" y="1834884"/>
              <a:ext cx="980473" cy="216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nb-NO"/>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r>
                <a:rPr lang="zh-CN" altLang="en-US" sz="8800" b="1" dirty="0" smtClean="0">
                  <a:solidFill>
                    <a:srgbClr val="00B0F0"/>
                  </a:solidFill>
                  <a:latin typeface="微软雅黑" pitchFamily="34" charset="-122"/>
                  <a:ea typeface="微软雅黑" pitchFamily="34" charset="-122"/>
                </a:rPr>
                <a:t>学</a:t>
              </a:r>
              <a:endParaRPr lang="nb-NO" altLang="zh-CN" sz="8800" b="1" dirty="0">
                <a:solidFill>
                  <a:srgbClr val="00B0F0"/>
                </a:solidFill>
                <a:latin typeface="微软雅黑" pitchFamily="34" charset="-122"/>
                <a:ea typeface="微软雅黑" pitchFamily="34" charset="-122"/>
              </a:endParaRPr>
            </a:p>
          </p:txBody>
        </p:sp>
        <p:sp>
          <p:nvSpPr>
            <p:cNvPr id="55" name="Oval 65"/>
            <p:cNvSpPr/>
            <p:nvPr/>
          </p:nvSpPr>
          <p:spPr>
            <a:xfrm>
              <a:off x="708770"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sp>
          <p:nvSpPr>
            <p:cNvPr id="56" name="Oval 66"/>
            <p:cNvSpPr/>
            <p:nvPr/>
          </p:nvSpPr>
          <p:spPr>
            <a:xfrm>
              <a:off x="2457527" y="1752600"/>
              <a:ext cx="209473" cy="209473"/>
            </a:xfrm>
            <a:prstGeom prst="ellipse">
              <a:avLst/>
            </a:prstGeom>
            <a:solidFill>
              <a:schemeClr val="bg1">
                <a:lumMod val="95000"/>
              </a:schemeClr>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sz="1200" dirty="0" smtClean="0">
                <a:solidFill>
                  <a:srgbClr val="FFFFFF"/>
                </a:solidFill>
                <a:latin typeface="微软雅黑" pitchFamily="34" charset="-122"/>
              </a:endParaRPr>
            </a:p>
          </p:txBody>
        </p:sp>
      </p:grpSp>
    </p:spTree>
    <p:extLst>
      <p:ext uri="{BB962C8B-B14F-4D97-AF65-F5344CB8AC3E}">
        <p14:creationId xmlns:p14="http://schemas.microsoft.com/office/powerpoint/2010/main" val="7386104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2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 fill="hold"/>
                                        <p:tgtEl>
                                          <p:spTgt spid="36"/>
                                        </p:tgtEl>
                                        <p:attrNameLst>
                                          <p:attrName>ppt_x</p:attrName>
                                        </p:attrNameLst>
                                      </p:cBhvr>
                                      <p:tavLst>
                                        <p:tav tm="0">
                                          <p:val>
                                            <p:strVal val="#ppt_x"/>
                                          </p:val>
                                        </p:tav>
                                        <p:tav tm="100000">
                                          <p:val>
                                            <p:strVal val="#ppt_x"/>
                                          </p:val>
                                        </p:tav>
                                      </p:tavLst>
                                    </p:anim>
                                    <p:anim calcmode="lin" valueType="num">
                                      <p:cBhvr additive="base">
                                        <p:cTn id="8" dur="1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 fill="hold"/>
                                        <p:tgtEl>
                                          <p:spTgt spid="35"/>
                                        </p:tgtEl>
                                        <p:attrNameLst>
                                          <p:attrName>ppt_x</p:attrName>
                                        </p:attrNameLst>
                                      </p:cBhvr>
                                      <p:tavLst>
                                        <p:tav tm="0">
                                          <p:val>
                                            <p:strVal val="#ppt_x"/>
                                          </p:val>
                                        </p:tav>
                                        <p:tav tm="100000">
                                          <p:val>
                                            <p:strVal val="#ppt_x"/>
                                          </p:val>
                                        </p:tav>
                                      </p:tavLst>
                                    </p:anim>
                                    <p:anim calcmode="lin" valueType="num">
                                      <p:cBhvr additive="base">
                                        <p:cTn id="12" dur="1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300"/>
                            </p:stCondLst>
                            <p:childTnLst>
                              <p:par>
                                <p:cTn id="14" presetID="2" presetClass="entr" presetSubtype="1" fill="hold" nodeType="afterEffect">
                                  <p:stCondLst>
                                    <p:cond delay="20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100" fill="hold"/>
                                        <p:tgtEl>
                                          <p:spTgt spid="52"/>
                                        </p:tgtEl>
                                        <p:attrNameLst>
                                          <p:attrName>ppt_x</p:attrName>
                                        </p:attrNameLst>
                                      </p:cBhvr>
                                      <p:tavLst>
                                        <p:tav tm="0">
                                          <p:val>
                                            <p:strVal val="#ppt_x"/>
                                          </p:val>
                                        </p:tav>
                                        <p:tav tm="100000">
                                          <p:val>
                                            <p:strVal val="#ppt_x"/>
                                          </p:val>
                                        </p:tav>
                                      </p:tavLst>
                                    </p:anim>
                                    <p:anim calcmode="lin" valueType="num">
                                      <p:cBhvr additive="base">
                                        <p:cTn id="17" dur="100" fill="hold"/>
                                        <p:tgtEl>
                                          <p:spTgt spid="52"/>
                                        </p:tgtEl>
                                        <p:attrNameLst>
                                          <p:attrName>ppt_y</p:attrName>
                                        </p:attrNameLst>
                                      </p:cBhvr>
                                      <p:tavLst>
                                        <p:tav tm="0">
                                          <p:val>
                                            <p:strVal val="0-#ppt_h/2"/>
                                          </p:val>
                                        </p:tav>
                                        <p:tav tm="100000">
                                          <p:val>
                                            <p:strVal val="#ppt_y"/>
                                          </p:val>
                                        </p:tav>
                                      </p:tavLst>
                                    </p:anim>
                                  </p:childTnLst>
                                </p:cTn>
                              </p:par>
                            </p:childTnLst>
                          </p:cTn>
                        </p:par>
                        <p:par>
                          <p:cTn id="18" fill="hold">
                            <p:stCondLst>
                              <p:cond delay="600"/>
                            </p:stCondLst>
                            <p:childTnLst>
                              <p:par>
                                <p:cTn id="19" presetID="2" presetClass="entr" presetSubtype="1" fill="hold" nodeType="afterEffect">
                                  <p:stCondLst>
                                    <p:cond delay="2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00" fill="hold"/>
                                        <p:tgtEl>
                                          <p:spTgt spid="26"/>
                                        </p:tgtEl>
                                        <p:attrNameLst>
                                          <p:attrName>ppt_x</p:attrName>
                                        </p:attrNameLst>
                                      </p:cBhvr>
                                      <p:tavLst>
                                        <p:tav tm="0">
                                          <p:val>
                                            <p:strVal val="#ppt_x"/>
                                          </p:val>
                                        </p:tav>
                                        <p:tav tm="100000">
                                          <p:val>
                                            <p:strVal val="#ppt_x"/>
                                          </p:val>
                                        </p:tav>
                                      </p:tavLst>
                                    </p:anim>
                                    <p:anim calcmode="lin" valueType="num">
                                      <p:cBhvr additive="base">
                                        <p:cTn id="22" dur="100" fill="hold"/>
                                        <p:tgtEl>
                                          <p:spTgt spid="26"/>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20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 fill="hold"/>
                                        <p:tgtEl>
                                          <p:spTgt spid="34"/>
                                        </p:tgtEl>
                                        <p:attrNameLst>
                                          <p:attrName>ppt_x</p:attrName>
                                        </p:attrNameLst>
                                      </p:cBhvr>
                                      <p:tavLst>
                                        <p:tav tm="0">
                                          <p:val>
                                            <p:strVal val="#ppt_x"/>
                                          </p:val>
                                        </p:tav>
                                        <p:tav tm="100000">
                                          <p:val>
                                            <p:strVal val="#ppt_x"/>
                                          </p:val>
                                        </p:tav>
                                      </p:tavLst>
                                    </p:anim>
                                    <p:anim calcmode="lin" valueType="num">
                                      <p:cBhvr additive="base">
                                        <p:cTn id="26" dur="100" fill="hold"/>
                                        <p:tgtEl>
                                          <p:spTgt spid="34"/>
                                        </p:tgtEl>
                                        <p:attrNameLst>
                                          <p:attrName>ppt_y</p:attrName>
                                        </p:attrNameLst>
                                      </p:cBhvr>
                                      <p:tavLst>
                                        <p:tav tm="0">
                                          <p:val>
                                            <p:strVal val="0-#ppt_h/2"/>
                                          </p:val>
                                        </p:tav>
                                        <p:tav tm="100000">
                                          <p:val>
                                            <p:strVal val="#ppt_y"/>
                                          </p:val>
                                        </p:tav>
                                      </p:tavLst>
                                    </p:anim>
                                  </p:childTnLst>
                                </p:cTn>
                              </p:par>
                            </p:childTnLst>
                          </p:cTn>
                        </p:par>
                        <p:par>
                          <p:cTn id="27" fill="hold">
                            <p:stCondLst>
                              <p:cond delay="900"/>
                            </p:stCondLst>
                            <p:childTnLst>
                              <p:par>
                                <p:cTn id="28" presetID="2" presetClass="entr" presetSubtype="1" fill="hold" nodeType="afterEffect">
                                  <p:stCondLst>
                                    <p:cond delay="20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100" fill="hold"/>
                                        <p:tgtEl>
                                          <p:spTgt spid="41"/>
                                        </p:tgtEl>
                                        <p:attrNameLst>
                                          <p:attrName>ppt_x</p:attrName>
                                        </p:attrNameLst>
                                      </p:cBhvr>
                                      <p:tavLst>
                                        <p:tav tm="0">
                                          <p:val>
                                            <p:strVal val="#ppt_x"/>
                                          </p:val>
                                        </p:tav>
                                        <p:tav tm="100000">
                                          <p:val>
                                            <p:strVal val="#ppt_x"/>
                                          </p:val>
                                        </p:tav>
                                      </p:tavLst>
                                    </p:anim>
                                    <p:anim calcmode="lin" valueType="num">
                                      <p:cBhvr additive="base">
                                        <p:cTn id="31" dur="100" fill="hold"/>
                                        <p:tgtEl>
                                          <p:spTgt spid="41"/>
                                        </p:tgtEl>
                                        <p:attrNameLst>
                                          <p:attrName>ppt_y</p:attrName>
                                        </p:attrNameLst>
                                      </p:cBhvr>
                                      <p:tavLst>
                                        <p:tav tm="0">
                                          <p:val>
                                            <p:strVal val="0-#ppt_h/2"/>
                                          </p:val>
                                        </p:tav>
                                        <p:tav tm="100000">
                                          <p:val>
                                            <p:strVal val="#ppt_y"/>
                                          </p:val>
                                        </p:tav>
                                      </p:tavLst>
                                    </p:anim>
                                  </p:childTnLst>
                                </p:cTn>
                              </p:par>
                            </p:childTnLst>
                          </p:cTn>
                        </p:par>
                        <p:par>
                          <p:cTn id="32" fill="hold">
                            <p:stCondLst>
                              <p:cond delay="1200"/>
                            </p:stCondLst>
                            <p:childTnLst>
                              <p:par>
                                <p:cTn id="33" presetID="2" presetClass="entr" presetSubtype="1" fill="hold" nodeType="after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 fill="hold"/>
                                        <p:tgtEl>
                                          <p:spTgt spid="16"/>
                                        </p:tgtEl>
                                        <p:attrNameLst>
                                          <p:attrName>ppt_x</p:attrName>
                                        </p:attrNameLst>
                                      </p:cBhvr>
                                      <p:tavLst>
                                        <p:tav tm="0">
                                          <p:val>
                                            <p:strVal val="#ppt_x"/>
                                          </p:val>
                                        </p:tav>
                                        <p:tav tm="100000">
                                          <p:val>
                                            <p:strVal val="#ppt_x"/>
                                          </p:val>
                                        </p:tav>
                                      </p:tavLst>
                                    </p:anim>
                                    <p:anim calcmode="lin" valueType="num">
                                      <p:cBhvr additive="base">
                                        <p:cTn id="36" dur="1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00" fill="hold"/>
                                        <p:tgtEl>
                                          <p:spTgt spid="21"/>
                                        </p:tgtEl>
                                        <p:attrNameLst>
                                          <p:attrName>ppt_x</p:attrName>
                                        </p:attrNameLst>
                                      </p:cBhvr>
                                      <p:tavLst>
                                        <p:tav tm="0">
                                          <p:val>
                                            <p:strVal val="#ppt_x"/>
                                          </p:val>
                                        </p:tav>
                                        <p:tav tm="100000">
                                          <p:val>
                                            <p:strVal val="#ppt_x"/>
                                          </p:val>
                                        </p:tav>
                                      </p:tavLst>
                                    </p:anim>
                                    <p:anim calcmode="lin" valueType="num">
                                      <p:cBhvr additive="base">
                                        <p:cTn id="40" dur="100" fill="hold"/>
                                        <p:tgtEl>
                                          <p:spTgt spid="21"/>
                                        </p:tgtEl>
                                        <p:attrNameLst>
                                          <p:attrName>ppt_y</p:attrName>
                                        </p:attrNameLst>
                                      </p:cBhvr>
                                      <p:tavLst>
                                        <p:tav tm="0">
                                          <p:val>
                                            <p:strVal val="0-#ppt_h/2"/>
                                          </p:val>
                                        </p:tav>
                                        <p:tav tm="100000">
                                          <p:val>
                                            <p:strVal val="#ppt_y"/>
                                          </p:val>
                                        </p:tav>
                                      </p:tavLst>
                                    </p:anim>
                                  </p:childTnLst>
                                </p:cTn>
                              </p:par>
                            </p:childTnLst>
                          </p:cTn>
                        </p:par>
                        <p:par>
                          <p:cTn id="41" fill="hold">
                            <p:stCondLst>
                              <p:cond delay="1500"/>
                            </p:stCondLst>
                            <p:childTnLst>
                              <p:par>
                                <p:cTn id="42" presetID="2" presetClass="entr" presetSubtype="1" fill="hold" nodeType="afterEffect">
                                  <p:stCondLst>
                                    <p:cond delay="20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100" fill="hold"/>
                                        <p:tgtEl>
                                          <p:spTgt spid="47"/>
                                        </p:tgtEl>
                                        <p:attrNameLst>
                                          <p:attrName>ppt_x</p:attrName>
                                        </p:attrNameLst>
                                      </p:cBhvr>
                                      <p:tavLst>
                                        <p:tav tm="0">
                                          <p:val>
                                            <p:strVal val="#ppt_x"/>
                                          </p:val>
                                        </p:tav>
                                        <p:tav tm="100000">
                                          <p:val>
                                            <p:strVal val="#ppt_x"/>
                                          </p:val>
                                        </p:tav>
                                      </p:tavLst>
                                    </p:anim>
                                    <p:anim calcmode="lin" valueType="num">
                                      <p:cBhvr additive="base">
                                        <p:cTn id="45" dur="100" fill="hold"/>
                                        <p:tgtEl>
                                          <p:spTgt spid="47"/>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20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 fill="hold"/>
                                        <p:tgtEl>
                                          <p:spTgt spid="46"/>
                                        </p:tgtEl>
                                        <p:attrNameLst>
                                          <p:attrName>ppt_x</p:attrName>
                                        </p:attrNameLst>
                                      </p:cBhvr>
                                      <p:tavLst>
                                        <p:tav tm="0">
                                          <p:val>
                                            <p:strVal val="#ppt_x"/>
                                          </p:val>
                                        </p:tav>
                                        <p:tav tm="100000">
                                          <p:val>
                                            <p:strVal val="#ppt_x"/>
                                          </p:val>
                                        </p:tav>
                                      </p:tavLst>
                                    </p:anim>
                                    <p:anim calcmode="lin" valueType="num">
                                      <p:cBhvr additive="base">
                                        <p:cTn id="49" dur="1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animBg="1"/>
      <p:bldP spid="3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1705099" y="2060848"/>
            <a:ext cx="9289032" cy="4176464"/>
          </a:xfrm>
          <a:prstGeom prst="roundRect">
            <a:avLst/>
          </a:prstGeom>
          <a:solidFill>
            <a:schemeClr val="bg1"/>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1027" name="Picture 3" descr="E:\Study\其他\PPT\高画质精美透明PNG图标572张\png_icon_506.png"/>
          <p:cNvPicPr>
            <a:picLocks noChangeAspect="1" noChangeArrowheads="1"/>
          </p:cNvPicPr>
          <p:nvPr/>
        </p:nvPicPr>
        <p:blipFill>
          <a:blip r:embed="rId2" cstate="print"/>
          <a:srcRect/>
          <a:stretch>
            <a:fillRect/>
          </a:stretch>
        </p:blipFill>
        <p:spPr bwMode="auto">
          <a:xfrm>
            <a:off x="1201043" y="1484784"/>
            <a:ext cx="1368152" cy="1368152"/>
          </a:xfrm>
          <a:prstGeom prst="rect">
            <a:avLst/>
          </a:prstGeom>
          <a:noFill/>
        </p:spPr>
      </p:pic>
      <p:sp>
        <p:nvSpPr>
          <p:cNvPr id="2" name="Rectangle 2"/>
          <p:cNvSpPr>
            <a:spLocks noChangeArrowheads="1"/>
          </p:cNvSpPr>
          <p:nvPr/>
        </p:nvSpPr>
        <p:spPr bwMode="auto">
          <a:xfrm>
            <a:off x="2209155" y="2346485"/>
            <a:ext cx="83529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spcBef>
                <a:spcPct val="0"/>
              </a:spcBef>
              <a:spcAft>
                <a:spcPct val="0"/>
              </a:spcAft>
            </a:pPr>
            <a:r>
              <a:rPr lang="zh-CN" altLang="zh-CN" sz="2800" dirty="0">
                <a:latin typeface="微软雅黑" panose="020B0503020204020204" pitchFamily="34" charset="-122"/>
                <a:ea typeface="微软雅黑" panose="020B0503020204020204" pitchFamily="34" charset="-122"/>
              </a:rPr>
              <a:t>张老师想向同学们展示阴天与晴天由于光线的不同而导致的物体颜色的变化，现有一张阴天时候的风景照，请帮助他作出与之对应的晴天时候的照片。</a:t>
            </a:r>
            <a:endParaRPr kumimoji="0" lang="zh-CN" altLang="en-US"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itchFamily="2" charset="-122"/>
            </a:endParaRPr>
          </a:p>
        </p:txBody>
      </p:sp>
      <p:pic>
        <p:nvPicPr>
          <p:cNvPr id="102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552" y="3852827"/>
            <a:ext cx="3286125" cy="2181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63842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4415845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89275" y="2204864"/>
            <a:ext cx="6768752" cy="2016224"/>
            <a:chOff x="1907704" y="1052736"/>
            <a:chExt cx="6768752" cy="2160240"/>
          </a:xfrm>
        </p:grpSpPr>
        <p:sp>
          <p:nvSpPr>
            <p:cNvPr id="10" name="圆角矩形 9"/>
            <p:cNvSpPr/>
            <p:nvPr/>
          </p:nvSpPr>
          <p:spPr bwMode="auto">
            <a:xfrm>
              <a:off x="1907704" y="1052736"/>
              <a:ext cx="6768752" cy="2160240"/>
            </a:xfrm>
            <a:prstGeom prst="roundRect">
              <a:avLst/>
            </a:prstGeom>
            <a:noFill/>
            <a:ln w="38100" cap="flat" cmpd="sng" algn="ctr">
              <a:solidFill>
                <a:schemeClr val="accent6"/>
              </a:solidFill>
              <a:prstDash val="dash"/>
              <a:round/>
              <a:headEnd type="none" w="med" len="med"/>
              <a:tailEnd type="none" w="med" len="med"/>
            </a:ln>
            <a:effectLst/>
          </p:spPr>
          <p:txBody>
            <a:bodyPr/>
            <a:lstStyle/>
            <a:p>
              <a:pPr eaLnBrk="0" hangingPunct="0">
                <a:buFont typeface="Wingdings" pitchFamily="2" charset="2"/>
                <a:buNone/>
                <a:defRPr/>
              </a:pPr>
              <a:endParaRPr lang="zh-CN" altLang="en-US" dirty="0">
                <a:ln w="19050">
                  <a:solidFill>
                    <a:schemeClr val="tx1"/>
                  </a:solidFill>
                </a:ln>
                <a:solidFill>
                  <a:schemeClr val="tx1"/>
                </a:solidFill>
                <a:latin typeface="Mistral" pitchFamily="66" charset="0"/>
                <a:cs typeface="Microsoft Sans Serif" pitchFamily="34" charset="0"/>
              </a:endParaRPr>
            </a:p>
          </p:txBody>
        </p:sp>
        <p:sp>
          <p:nvSpPr>
            <p:cNvPr id="11" name="TextBox 32"/>
            <p:cNvSpPr txBox="1"/>
            <p:nvPr/>
          </p:nvSpPr>
          <p:spPr>
            <a:xfrm>
              <a:off x="2077715" y="1207039"/>
              <a:ext cx="6248555" cy="806127"/>
            </a:xfrm>
            <a:prstGeom prst="rect">
              <a:avLst/>
            </a:prstGeom>
            <a:noFill/>
          </p:spPr>
          <p:txBody>
            <a:bodyPr wrap="square" rtlCol="0">
              <a:spAutoFit/>
            </a:bodyPr>
            <a:lstStyle/>
            <a:p>
              <a:pPr lvl="0">
                <a:lnSpc>
                  <a:spcPct val="150000"/>
                </a:lnSpc>
              </a:pPr>
              <a:r>
                <a:rPr lang="en-US" altLang="zh-CN" sz="3200" b="1" dirty="0" smtClean="0">
                  <a:solidFill>
                    <a:prstClr val="white">
                      <a:lumMod val="50000"/>
                    </a:prstClr>
                  </a:solidFill>
                  <a:latin typeface="微软雅黑" pitchFamily="34" charset="-122"/>
                  <a:ea typeface="微软雅黑" pitchFamily="34" charset="-122"/>
                </a:rPr>
                <a:t>【</a:t>
              </a:r>
              <a:r>
                <a:rPr lang="zh-CN" altLang="en-US" sz="3200" b="1" dirty="0" smtClean="0">
                  <a:solidFill>
                    <a:prstClr val="white">
                      <a:lumMod val="50000"/>
                    </a:prstClr>
                  </a:solidFill>
                  <a:latin typeface="微软雅黑" pitchFamily="34" charset="-122"/>
                  <a:ea typeface="微软雅黑" pitchFamily="34" charset="-122"/>
                </a:rPr>
                <a:t>关键词</a:t>
              </a:r>
              <a:r>
                <a:rPr lang="en-US" altLang="zh-CN" sz="3200" b="1" dirty="0" smtClean="0">
                  <a:solidFill>
                    <a:prstClr val="white">
                      <a:lumMod val="50000"/>
                    </a:prstClr>
                  </a:solidFill>
                  <a:latin typeface="微软雅黑" pitchFamily="34" charset="-122"/>
                  <a:ea typeface="微软雅黑" pitchFamily="34" charset="-122"/>
                </a:rPr>
                <a:t>】</a:t>
              </a:r>
              <a:endParaRPr lang="zh-CN" altLang="en-US" sz="3200" dirty="0"/>
            </a:p>
          </p:txBody>
        </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019" y="2943408"/>
            <a:ext cx="2448272" cy="3458397"/>
          </a:xfrm>
          <a:prstGeom prst="rect">
            <a:avLst/>
          </a:prstGeom>
        </p:spPr>
      </p:pic>
      <p:sp>
        <p:nvSpPr>
          <p:cNvPr id="3" name="矩形 2"/>
          <p:cNvSpPr/>
          <p:nvPr/>
        </p:nvSpPr>
        <p:spPr>
          <a:xfrm>
            <a:off x="5521523" y="2564904"/>
            <a:ext cx="3416320" cy="523220"/>
          </a:xfrm>
          <a:prstGeom prst="rect">
            <a:avLst/>
          </a:prstGeom>
        </p:spPr>
        <p:txBody>
          <a:bodyPr wrap="none">
            <a:spAutoFit/>
          </a:bodyPr>
          <a:lstStyle/>
          <a:p>
            <a:r>
              <a:rPr lang="zh-CN" altLang="zh-CN" sz="2800" dirty="0">
                <a:latin typeface="微软雅黑" panose="020B0503020204020204" pitchFamily="34" charset="-122"/>
                <a:ea typeface="微软雅黑" panose="020B0503020204020204" pitchFamily="34" charset="-122"/>
              </a:rPr>
              <a:t>亮度、对比度、色阶</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7887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65339" y="854920"/>
            <a:ext cx="259228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2.1</a:t>
            </a:r>
            <a:endParaRPr lang="en-US" altLang="zh-CN" sz="1200" b="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2" name="矩形 1"/>
          <p:cNvSpPr/>
          <p:nvPr/>
        </p:nvSpPr>
        <p:spPr>
          <a:xfrm>
            <a:off x="1057027" y="1556792"/>
            <a:ext cx="9865096" cy="3970318"/>
          </a:xfrm>
          <a:prstGeom prst="rect">
            <a:avLst/>
          </a:prstGeom>
        </p:spPr>
        <p:txBody>
          <a:bodyPr wrap="square">
            <a:spAutoFit/>
          </a:bodyPr>
          <a:lstStyle/>
          <a:p>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亮度</a:t>
            </a:r>
            <a:r>
              <a:rPr lang="zh-CN" altLang="zh-CN" sz="2800" dirty="0">
                <a:latin typeface="微软雅黑" panose="020B0503020204020204" pitchFamily="34" charset="-122"/>
                <a:ea typeface="微软雅黑" panose="020B0503020204020204" pitchFamily="34" charset="-122"/>
              </a:rPr>
              <a:t>反映的是颜色的明暗程度，它与光的强度有关，光强度越大，亮度越高。同时，由于人眼感知的原因，光的亮度还与色相有一定关系。光谱中，黄色给人的感觉最亮，紫色最暗</a:t>
            </a:r>
            <a:r>
              <a:rPr lang="zh-CN" altLang="zh-CN"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endParaRPr lang="zh-CN" altLang="zh-CN" sz="2800" dirty="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       </a:t>
            </a:r>
            <a:r>
              <a:rPr lang="zh-CN" altLang="zh-CN" sz="2800" dirty="0" smtClean="0">
                <a:latin typeface="微软雅黑" panose="020B0503020204020204" pitchFamily="34" charset="-122"/>
                <a:ea typeface="微软雅黑" panose="020B0503020204020204" pitchFamily="34" charset="-122"/>
              </a:rPr>
              <a:t>色</a:t>
            </a:r>
            <a:r>
              <a:rPr lang="zh-CN" altLang="zh-CN" sz="2800" dirty="0">
                <a:latin typeface="微软雅黑" panose="020B0503020204020204" pitchFamily="34" charset="-122"/>
                <a:ea typeface="微软雅黑" panose="020B0503020204020204" pitchFamily="34" charset="-122"/>
              </a:rPr>
              <a:t>阶是表示图像亮度强弱的指数标准，能表现一幅图的明暗关系。色阶图是一个直方图，用横坐标标注亮度特性值，纵坐标标注频数或频率值，各组频数或频率的大小用直方柱的高度表示。一幅比较优秀的图像，其色阶图应该比较均匀，符合正态分布。</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45010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3091" y="1700808"/>
            <a:ext cx="8952655" cy="2062103"/>
          </a:xfrm>
          <a:prstGeom prst="rect">
            <a:avLst/>
          </a:prstGeom>
        </p:spPr>
        <p:txBody>
          <a:bodyPr wrap="square">
            <a:spAutoFit/>
          </a:bodyPr>
          <a:lstStyle/>
          <a:p>
            <a:r>
              <a:rPr lang="en-US" altLang="zh-CN" sz="3200" dirty="0" smtClean="0">
                <a:latin typeface="微软雅黑" panose="020B0503020204020204" pitchFamily="34" charset="-122"/>
                <a:ea typeface="微软雅黑" panose="020B0503020204020204" pitchFamily="34" charset="-122"/>
              </a:rPr>
              <a:t>        </a:t>
            </a:r>
            <a:r>
              <a:rPr lang="zh-CN" altLang="zh-CN" sz="3200" dirty="0" smtClean="0">
                <a:latin typeface="微软雅黑" panose="020B0503020204020204" pitchFamily="34" charset="-122"/>
                <a:ea typeface="微软雅黑" panose="020B0503020204020204" pitchFamily="34" charset="-122"/>
              </a:rPr>
              <a:t>首先</a:t>
            </a:r>
            <a:r>
              <a:rPr lang="zh-CN" altLang="zh-CN" sz="3200" dirty="0">
                <a:latin typeface="微软雅黑" panose="020B0503020204020204" pitchFamily="34" charset="-122"/>
                <a:ea typeface="微软雅黑" panose="020B0503020204020204" pitchFamily="34" charset="-122"/>
              </a:rPr>
              <a:t>调整图像亮度（“亮度</a:t>
            </a:r>
            <a:r>
              <a:rPr lang="en-US" altLang="zh-CN" sz="3200" dirty="0">
                <a:latin typeface="微软雅黑" panose="020B0503020204020204" pitchFamily="34" charset="-122"/>
                <a:ea typeface="微软雅黑" panose="020B0503020204020204" pitchFamily="34" charset="-122"/>
              </a:rPr>
              <a:t>/</a:t>
            </a:r>
            <a:r>
              <a:rPr lang="zh-CN" altLang="zh-CN" sz="3200" dirty="0">
                <a:latin typeface="微软雅黑" panose="020B0503020204020204" pitchFamily="34" charset="-122"/>
                <a:ea typeface="微软雅黑" panose="020B0503020204020204" pitchFamily="34" charset="-122"/>
              </a:rPr>
              <a:t>明暗度”、“色阶”），使整体色调明亮，其次配合颜色的调节（“可选颜色”、“色相”），完善图片显示效果。</a:t>
            </a:r>
          </a:p>
        </p:txBody>
      </p:sp>
    </p:spTree>
    <p:extLst>
      <p:ext uri="{BB962C8B-B14F-4D97-AF65-F5344CB8AC3E}">
        <p14:creationId xmlns:p14="http://schemas.microsoft.com/office/powerpoint/2010/main" val="17170041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5099" y="1700808"/>
            <a:ext cx="1826141" cy="584775"/>
          </a:xfrm>
          <a:prstGeom prst="rect">
            <a:avLst/>
          </a:prstGeom>
          <a:noFill/>
        </p:spPr>
        <p:txBody>
          <a:bodyPr wrap="none" rtlCol="0">
            <a:spAutoFit/>
          </a:bodyPr>
          <a:lstStyle/>
          <a:p>
            <a:r>
              <a:rPr lang="zh-CN" altLang="en-US" sz="3200" dirty="0" smtClean="0">
                <a:latin typeface="微软雅黑" panose="020B0503020204020204" pitchFamily="34" charset="-122"/>
                <a:ea typeface="微软雅黑" panose="020B0503020204020204" pitchFamily="34" charset="-122"/>
              </a:rPr>
              <a:t>见视频。</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02002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tdz\桌面\新建文件夹\为高手鼓掌.jpg"/>
          <p:cNvPicPr>
            <a:picLocks noChangeArrowheads="1"/>
          </p:cNvPicPr>
          <p:nvPr/>
        </p:nvPicPr>
        <p:blipFill>
          <a:blip r:embed="rId2" cstate="print"/>
          <a:stretch>
            <a:fillRect/>
          </a:stretch>
        </p:blipFill>
        <p:spPr bwMode="auto">
          <a:xfrm>
            <a:off x="120923" y="4636408"/>
            <a:ext cx="2908800" cy="1818000"/>
          </a:xfrm>
          <a:prstGeom prst="rect">
            <a:avLst/>
          </a:prstGeom>
          <a:noFill/>
          <a:ln w="28575">
            <a:solidFill>
              <a:srgbClr val="00B0F0"/>
            </a:solidFill>
          </a:ln>
          <a:effectLst/>
          <a:extLst>
            <a:ext uri="{909E8E84-426E-40DD-AFC4-6F175D3DCCD1}">
              <a14:hiddenFill xmlns:a14="http://schemas.microsoft.com/office/drawing/2010/main">
                <a:solidFill>
                  <a:srgbClr val="FFFFFF"/>
                </a:solidFill>
              </a14:hiddenFill>
            </a:ext>
          </a:extLst>
        </p:spPr>
      </p:pic>
      <p:pic>
        <p:nvPicPr>
          <p:cNvPr id="21" name="Picture 3" descr="C:\Documents and Settings\tdz\桌面\新建文件夹\20121281732304920306.jpg"/>
          <p:cNvPicPr>
            <a:picLocks noChangeArrowheads="1"/>
          </p:cNvPicPr>
          <p:nvPr/>
        </p:nvPicPr>
        <p:blipFill>
          <a:blip r:embed="rId3" cstate="print"/>
          <a:stretch>
            <a:fillRect/>
          </a:stretch>
        </p:blipFill>
        <p:spPr bwMode="auto">
          <a:xfrm>
            <a:off x="3131527" y="4636409"/>
            <a:ext cx="2908800" cy="1818421"/>
          </a:xfrm>
          <a:prstGeom prst="rect">
            <a:avLst/>
          </a:prstGeom>
          <a:noFill/>
          <a:ln w="28575">
            <a:solidFill>
              <a:srgbClr val="00B0F0"/>
            </a:solidFill>
          </a:ln>
          <a:effectLst/>
          <a:extLst>
            <a:ext uri="{909E8E84-426E-40DD-AFC4-6F175D3DCCD1}">
              <a14:hiddenFill xmlns:a14="http://schemas.microsoft.com/office/drawing/2010/main">
                <a:solidFill>
                  <a:srgbClr val="FFFFFF"/>
                </a:solidFill>
              </a14:hiddenFill>
            </a:ext>
          </a:extLst>
        </p:spPr>
      </p:pic>
      <p:pic>
        <p:nvPicPr>
          <p:cNvPr id="22" name="Picture 4" descr="C:\Documents and Settings\tdz\桌面\新建文件夹\2012511855371554.jpg"/>
          <p:cNvPicPr>
            <a:picLocks noChangeArrowheads="1"/>
          </p:cNvPicPr>
          <p:nvPr/>
        </p:nvPicPr>
        <p:blipFill>
          <a:blip r:embed="rId4" cstate="print"/>
          <a:stretch>
            <a:fillRect/>
          </a:stretch>
        </p:blipFill>
        <p:spPr bwMode="auto">
          <a:xfrm>
            <a:off x="6154847" y="4636409"/>
            <a:ext cx="2908800" cy="1818421"/>
          </a:xfrm>
          <a:prstGeom prst="rect">
            <a:avLst/>
          </a:prstGeom>
          <a:noFill/>
          <a:ln w="28575">
            <a:solidFill>
              <a:srgbClr val="00B0F0"/>
            </a:solidFill>
          </a:ln>
          <a:effectLst/>
          <a:extLst>
            <a:ext uri="{909E8E84-426E-40DD-AFC4-6F175D3DCCD1}">
              <a14:hiddenFill xmlns:a14="http://schemas.microsoft.com/office/drawing/2010/main">
                <a:solidFill>
                  <a:srgbClr val="FFFFFF"/>
                </a:solidFill>
              </a14:hiddenFill>
            </a:ext>
          </a:extLst>
        </p:spPr>
      </p:pic>
      <p:sp>
        <p:nvSpPr>
          <p:cNvPr id="24" name="Oval 60">
            <a:hlinkClick r:id="rId5"/>
          </p:cNvPr>
          <p:cNvSpPr>
            <a:spLocks noChangeArrowheads="1"/>
          </p:cNvSpPr>
          <p:nvPr/>
        </p:nvSpPr>
        <p:spPr bwMode="auto">
          <a:xfrm>
            <a:off x="5965923" y="2757882"/>
            <a:ext cx="443894" cy="523996"/>
          </a:xfrm>
          <a:prstGeom prst="ellipse">
            <a:avLst/>
          </a:prstGeom>
          <a:solidFill>
            <a:srgbClr val="0079C5">
              <a:alpha val="0"/>
            </a:srgbClr>
          </a:solidFill>
          <a:ln w="33338">
            <a:noFill/>
            <a:miter lim="800000"/>
            <a:headEnd/>
            <a:tailEnd/>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25" name="Oval 61">
            <a:hlinkClick r:id="rId6"/>
          </p:cNvPr>
          <p:cNvSpPr>
            <a:spLocks noChangeArrowheads="1"/>
          </p:cNvSpPr>
          <p:nvPr/>
        </p:nvSpPr>
        <p:spPr bwMode="auto">
          <a:xfrm>
            <a:off x="5977881" y="3566501"/>
            <a:ext cx="419977" cy="521615"/>
          </a:xfrm>
          <a:prstGeom prst="ellipse">
            <a:avLst/>
          </a:prstGeom>
          <a:solidFill>
            <a:srgbClr val="0079C5">
              <a:alpha val="0"/>
            </a:srgbClr>
          </a:solidFill>
          <a:ln w="33338">
            <a:noFill/>
            <a:miter lim="800000"/>
            <a:headEnd/>
            <a:tailEnd/>
          </a:ln>
        </p:spPr>
        <p:txBody>
          <a:bodyPr lIns="91417" tIns="45708" rIns="91417" bIns="45708"/>
          <a:lstStyle/>
          <a:p>
            <a:pPr fontAlgn="base">
              <a:spcBef>
                <a:spcPct val="0"/>
              </a:spcBef>
              <a:spcAft>
                <a:spcPct val="0"/>
              </a:spcAft>
            </a:pPr>
            <a:endParaRPr lang="zh-CN" altLang="en-US" smtClean="0">
              <a:solidFill>
                <a:srgbClr val="000000"/>
              </a:solidFill>
              <a:latin typeface="Arial" pitchFamily="34" charset="0"/>
            </a:endParaRPr>
          </a:p>
        </p:txBody>
      </p:sp>
      <p:sp>
        <p:nvSpPr>
          <p:cNvPr id="26" name="矩形​​ 5"/>
          <p:cNvSpPr>
            <a:spLocks noChangeArrowheads="1"/>
          </p:cNvSpPr>
          <p:nvPr/>
        </p:nvSpPr>
        <p:spPr bwMode="auto">
          <a:xfrm>
            <a:off x="-8345" y="260648"/>
            <a:ext cx="12187237" cy="4080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lt1"/>
              </a:solidFill>
              <a:sym typeface="Arial" pitchFamily="34" charset="0"/>
            </a:endParaRPr>
          </a:p>
        </p:txBody>
      </p:sp>
      <p:sp>
        <p:nvSpPr>
          <p:cNvPr id="28" name="Line 33"/>
          <p:cNvSpPr>
            <a:spLocks noChangeShapeType="1"/>
          </p:cNvSpPr>
          <p:nvPr/>
        </p:nvSpPr>
        <p:spPr bwMode="auto">
          <a:xfrm flipV="1">
            <a:off x="6186282" y="1671777"/>
            <a:ext cx="1587" cy="2700963"/>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29" name="Line 5"/>
          <p:cNvSpPr>
            <a:spLocks noChangeShapeType="1"/>
          </p:cNvSpPr>
          <p:nvPr/>
        </p:nvSpPr>
        <p:spPr bwMode="auto">
          <a:xfrm>
            <a:off x="0" y="3914246"/>
            <a:ext cx="1922479" cy="15481"/>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31" name="Line 19"/>
          <p:cNvSpPr>
            <a:spLocks noChangeShapeType="1"/>
          </p:cNvSpPr>
          <p:nvPr/>
        </p:nvSpPr>
        <p:spPr bwMode="auto">
          <a:xfrm flipH="1">
            <a:off x="1922479" y="2741208"/>
            <a:ext cx="199973" cy="1188519"/>
          </a:xfrm>
          <a:prstGeom prst="line">
            <a:avLst/>
          </a:prstGeom>
          <a:noFill/>
          <a:ln w="33338">
            <a:solidFill>
              <a:schemeClr val="bg1"/>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32" name="Line 21"/>
          <p:cNvSpPr>
            <a:spLocks noChangeShapeType="1"/>
          </p:cNvSpPr>
          <p:nvPr/>
        </p:nvSpPr>
        <p:spPr bwMode="auto">
          <a:xfrm>
            <a:off x="3135010" y="2562571"/>
            <a:ext cx="7936" cy="1806596"/>
          </a:xfrm>
          <a:prstGeom prst="line">
            <a:avLst/>
          </a:prstGeom>
          <a:noFill/>
          <a:ln w="33338">
            <a:solidFill>
              <a:schemeClr val="bg1"/>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34" name="Oval 22"/>
          <p:cNvSpPr>
            <a:spLocks noChangeArrowheads="1"/>
          </p:cNvSpPr>
          <p:nvPr/>
        </p:nvSpPr>
        <p:spPr bwMode="auto">
          <a:xfrm>
            <a:off x="5665539" y="764704"/>
            <a:ext cx="933710" cy="906913"/>
          </a:xfrm>
          <a:prstGeom prst="ellipse">
            <a:avLst/>
          </a:prstGeom>
          <a:blipFill dpi="0" rotWithShape="1">
            <a:blip r:embed="rId7" cstate="print"/>
            <a:srcRect/>
            <a:stretch>
              <a:fillRect/>
            </a:stretch>
          </a:blip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z="2000" b="1" dirty="0">
              <a:solidFill>
                <a:prstClr val="white"/>
              </a:solidFill>
              <a:latin typeface="微软雅黑" pitchFamily="34" charset="-122"/>
              <a:ea typeface="微软雅黑" pitchFamily="34" charset="-122"/>
            </a:endParaRPr>
          </a:p>
        </p:txBody>
      </p:sp>
      <p:grpSp>
        <p:nvGrpSpPr>
          <p:cNvPr id="35" name="Group 63"/>
          <p:cNvGrpSpPr>
            <a:grpSpLocks/>
          </p:cNvGrpSpPr>
          <p:nvPr/>
        </p:nvGrpSpPr>
        <p:grpSpPr bwMode="auto">
          <a:xfrm>
            <a:off x="5905891" y="2348880"/>
            <a:ext cx="563953" cy="523996"/>
            <a:chOff x="3073" y="2610"/>
            <a:chExt cx="438" cy="440"/>
          </a:xfrm>
        </p:grpSpPr>
        <p:sp>
          <p:nvSpPr>
            <p:cNvPr id="36" name="Rectangle 28"/>
            <p:cNvSpPr>
              <a:spLocks noChangeArrowheads="1"/>
            </p:cNvSpPr>
            <p:nvPr/>
          </p:nvSpPr>
          <p:spPr bwMode="auto">
            <a:xfrm>
              <a:off x="3181" y="2748"/>
              <a:ext cx="222" cy="164"/>
            </a:xfrm>
            <a:prstGeom prst="rect">
              <a:avLst/>
            </a:prstGeom>
            <a:solidFill>
              <a:srgbClr val="FFFFFF"/>
            </a:solidFill>
            <a:ln w="11113">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37" name="Freeform 29"/>
            <p:cNvSpPr>
              <a:spLocks/>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38" name="Oval 27"/>
            <p:cNvSpPr>
              <a:spLocks noChangeArrowheads="1"/>
            </p:cNvSpPr>
            <p:nvPr/>
          </p:nvSpPr>
          <p:spPr bwMode="auto">
            <a:xfrm>
              <a:off x="3073" y="2610"/>
              <a:ext cx="438" cy="440"/>
            </a:xfrm>
            <a:prstGeom prst="ellipse">
              <a:avLst/>
            </a:prstGeom>
            <a:blipFill>
              <a:blip r:embed="rId8" cstate="print"/>
              <a:stretch>
                <a:fillRect/>
              </a:stretch>
            </a:blipFill>
            <a:ln w="33338">
              <a:solidFill>
                <a:srgbClr val="FFFFFF"/>
              </a:solidFill>
              <a:miter lim="800000"/>
              <a:headEnd/>
              <a:tailEnd/>
            </a:ln>
          </p:spPr>
          <p:txBody>
            <a:bodyPr/>
            <a:lstStyle/>
            <a:p>
              <a:pPr fontAlgn="base">
                <a:spcBef>
                  <a:spcPct val="0"/>
                </a:spcBef>
                <a:spcAft>
                  <a:spcPct val="0"/>
                </a:spcAft>
              </a:pPr>
              <a:endParaRPr lang="zh-CN" altLang="en-US" dirty="0" smtClean="0">
                <a:solidFill>
                  <a:srgbClr val="000000"/>
                </a:solidFill>
                <a:latin typeface="Arial" pitchFamily="34" charset="0"/>
              </a:endParaRPr>
            </a:p>
          </p:txBody>
        </p:sp>
      </p:grpSp>
      <p:grpSp>
        <p:nvGrpSpPr>
          <p:cNvPr id="39" name="Group 64"/>
          <p:cNvGrpSpPr>
            <a:grpSpLocks/>
          </p:cNvGrpSpPr>
          <p:nvPr/>
        </p:nvGrpSpPr>
        <p:grpSpPr bwMode="auto">
          <a:xfrm>
            <a:off x="5905891" y="3566501"/>
            <a:ext cx="563953" cy="521615"/>
            <a:chOff x="3073" y="3289"/>
            <a:chExt cx="438" cy="438"/>
          </a:xfrm>
        </p:grpSpPr>
        <p:sp>
          <p:nvSpPr>
            <p:cNvPr id="40" name="Freeform 32"/>
            <p:cNvSpPr>
              <a:spLocks/>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46"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sp>
        <p:nvSpPr>
          <p:cNvPr id="53" name="Freeform 11"/>
          <p:cNvSpPr>
            <a:spLocks/>
          </p:cNvSpPr>
          <p:nvPr/>
        </p:nvSpPr>
        <p:spPr bwMode="auto">
          <a:xfrm>
            <a:off x="1154332" y="2738824"/>
            <a:ext cx="980819" cy="198880"/>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4" name="Freeform 13"/>
          <p:cNvSpPr>
            <a:spLocks/>
          </p:cNvSpPr>
          <p:nvPr/>
        </p:nvSpPr>
        <p:spPr bwMode="auto">
          <a:xfrm>
            <a:off x="2103404" y="2460156"/>
            <a:ext cx="1566455" cy="309635"/>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5" name="Freeform 15"/>
          <p:cNvSpPr>
            <a:spLocks/>
          </p:cNvSpPr>
          <p:nvPr/>
        </p:nvSpPr>
        <p:spPr bwMode="auto">
          <a:xfrm>
            <a:off x="1260667" y="946519"/>
            <a:ext cx="2540925" cy="845540"/>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6" name="Freeform 16"/>
          <p:cNvSpPr>
            <a:spLocks/>
          </p:cNvSpPr>
          <p:nvPr/>
        </p:nvSpPr>
        <p:spPr bwMode="auto">
          <a:xfrm>
            <a:off x="938483" y="1778961"/>
            <a:ext cx="325353" cy="1190901"/>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7" name="Freeform 17"/>
          <p:cNvSpPr>
            <a:spLocks/>
          </p:cNvSpPr>
          <p:nvPr/>
        </p:nvSpPr>
        <p:spPr bwMode="auto">
          <a:xfrm>
            <a:off x="3673033" y="952474"/>
            <a:ext cx="1307759" cy="1529117"/>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58" name="Line 51"/>
          <p:cNvSpPr>
            <a:spLocks noChangeShapeType="1"/>
          </p:cNvSpPr>
          <p:nvPr/>
        </p:nvSpPr>
        <p:spPr bwMode="auto">
          <a:xfrm>
            <a:off x="3128664" y="4366787"/>
            <a:ext cx="3070403" cy="2381"/>
          </a:xfrm>
          <a:prstGeom prst="line">
            <a:avLst/>
          </a:prstGeom>
          <a:noFill/>
          <a:ln w="33338">
            <a:solidFill>
              <a:srgbClr val="FFFFFF"/>
            </a:solidFill>
            <a:miter lim="800000"/>
            <a:headEnd/>
            <a:tailEnd/>
          </a:ln>
        </p:spPr>
        <p:txBody>
          <a:bodyPr lIns="91417" tIns="45708" rIns="91417" bIns="45708"/>
          <a:lstStyle/>
          <a:p>
            <a:pPr fontAlgn="base">
              <a:spcBef>
                <a:spcPct val="0"/>
              </a:spcBef>
              <a:spcAft>
                <a:spcPct val="0"/>
              </a:spcAft>
            </a:pPr>
            <a:endParaRPr lang="zh-CN" altLang="en-US" smtClean="0">
              <a:solidFill>
                <a:srgbClr val="FFFFFF"/>
              </a:solidFill>
              <a:latin typeface="Arial" charset="0"/>
            </a:endParaRPr>
          </a:p>
        </p:txBody>
      </p:sp>
      <p:sp>
        <p:nvSpPr>
          <p:cNvPr id="60" name="Text Box 54">
            <a:hlinkClick r:id="rId5"/>
          </p:cNvPr>
          <p:cNvSpPr txBox="1">
            <a:spLocks noChangeArrowheads="1"/>
          </p:cNvSpPr>
          <p:nvPr/>
        </p:nvSpPr>
        <p:spPr bwMode="auto">
          <a:xfrm>
            <a:off x="6784233" y="2420888"/>
            <a:ext cx="4474368" cy="351315"/>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zh-CN" altLang="en-US" sz="2200" dirty="0" smtClean="0">
                <a:solidFill>
                  <a:srgbClr val="FFFFFF"/>
                </a:solidFill>
                <a:latin typeface="微软雅黑" pitchFamily="34" charset="-122"/>
                <a:ea typeface="微软雅黑" pitchFamily="34" charset="-122"/>
              </a:rPr>
              <a:t>北京师范大学</a:t>
            </a:r>
            <a:r>
              <a:rPr lang="en-US" altLang="zh-CN" sz="2200" dirty="0" smtClean="0">
                <a:solidFill>
                  <a:srgbClr val="FFFFFF"/>
                </a:solidFill>
                <a:latin typeface="微软雅黑" pitchFamily="34" charset="-122"/>
                <a:ea typeface="微软雅黑" pitchFamily="34" charset="-122"/>
              </a:rPr>
              <a:t> </a:t>
            </a:r>
            <a:r>
              <a:rPr lang="en-US" altLang="zh-CN" sz="2200" dirty="0" smtClean="0">
                <a:solidFill>
                  <a:srgbClr val="FFFFFF"/>
                </a:solidFill>
                <a:latin typeface="Arial" pitchFamily="34" charset="0"/>
              </a:rPr>
              <a:t>http://bnu.edu.cn</a:t>
            </a:r>
            <a:endParaRPr lang="en-US" altLang="zh-CN" sz="2200" dirty="0">
              <a:solidFill>
                <a:srgbClr val="FFFFFF"/>
              </a:solidFill>
              <a:latin typeface="Arial" pitchFamily="34" charset="0"/>
            </a:endParaRPr>
          </a:p>
        </p:txBody>
      </p:sp>
      <p:sp>
        <p:nvSpPr>
          <p:cNvPr id="61" name="Text Box 59">
            <a:hlinkClick r:id="rId6"/>
          </p:cNvPr>
          <p:cNvSpPr txBox="1">
            <a:spLocks noChangeArrowheads="1"/>
          </p:cNvSpPr>
          <p:nvPr/>
        </p:nvSpPr>
        <p:spPr bwMode="auto">
          <a:xfrm>
            <a:off x="6785656" y="3212976"/>
            <a:ext cx="4995113" cy="1080120"/>
          </a:xfrm>
          <a:prstGeom prst="rect">
            <a:avLst/>
          </a:prstGeom>
          <a:noFill/>
          <a:ln w="9525">
            <a:noFill/>
            <a:miter lim="800000"/>
            <a:headEnd/>
            <a:tailEnd/>
          </a:ln>
        </p:spPr>
        <p:txBody>
          <a:bodyPr lIns="91417" tIns="45708" rIns="91417" bIns="45708" anchor="ctr"/>
          <a:lstStyle/>
          <a:p>
            <a:pPr fontAlgn="base">
              <a:lnSpc>
                <a:spcPct val="150000"/>
              </a:lnSpc>
              <a:spcBef>
                <a:spcPct val="50000"/>
              </a:spcBef>
              <a:spcAft>
                <a:spcPct val="0"/>
              </a:spcAft>
            </a:pPr>
            <a:r>
              <a:rPr lang="zh-CN" altLang="en-US" sz="2200" dirty="0" smtClean="0">
                <a:solidFill>
                  <a:srgbClr val="FFFFFF"/>
                </a:solidFill>
                <a:latin typeface="微软雅黑" pitchFamily="34" charset="-122"/>
                <a:ea typeface="微软雅黑" pitchFamily="34" charset="-122"/>
              </a:rPr>
              <a:t>北京师范大学教育技术学院 </a:t>
            </a:r>
            <a:r>
              <a:rPr lang="en-GB" altLang="zh-CN" sz="2200" dirty="0" smtClean="0">
                <a:solidFill>
                  <a:srgbClr val="FFFFFF"/>
                </a:solidFill>
                <a:latin typeface="Arial" pitchFamily="34" charset="0"/>
              </a:rPr>
              <a:t>http://set.bnu.edu.cn:8083/index.do</a:t>
            </a:r>
            <a:endParaRPr lang="en-GB" altLang="zh-CN" sz="2200" dirty="0">
              <a:solidFill>
                <a:srgbClr val="FFFFFF"/>
              </a:solidFill>
              <a:latin typeface="Arial" pitchFamily="34" charset="0"/>
            </a:endParaRPr>
          </a:p>
        </p:txBody>
      </p:sp>
      <p:sp>
        <p:nvSpPr>
          <p:cNvPr id="62" name="Text Box 62"/>
          <p:cNvSpPr txBox="1">
            <a:spLocks noChangeArrowheads="1"/>
          </p:cNvSpPr>
          <p:nvPr/>
        </p:nvSpPr>
        <p:spPr bwMode="auto">
          <a:xfrm>
            <a:off x="6817667" y="1101694"/>
            <a:ext cx="4762325" cy="59911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zh-CN" altLang="en-US" sz="2200" dirty="0" smtClean="0">
                <a:solidFill>
                  <a:srgbClr val="FFFFFF"/>
                </a:solidFill>
                <a:latin typeface="微软雅黑" pitchFamily="34" charset="-122"/>
                <a:ea typeface="微软雅黑" pitchFamily="34" charset="-122"/>
              </a:rPr>
              <a:t>学习元 </a:t>
            </a:r>
            <a:r>
              <a:rPr lang="en-US" altLang="zh-CN" sz="2200" dirty="0" smtClean="0">
                <a:solidFill>
                  <a:srgbClr val="FFFFFF"/>
                </a:solidFill>
                <a:latin typeface="微软雅黑" pitchFamily="34" charset="-122"/>
                <a:ea typeface="微软雅黑" pitchFamily="34" charset="-122"/>
              </a:rPr>
              <a:t> http://lcell.bnu.edu.cn/</a:t>
            </a:r>
            <a:endParaRPr lang="en-GB" altLang="zh-CN" sz="2200" dirty="0">
              <a:solidFill>
                <a:srgbClr val="FFFFFF"/>
              </a:solidFill>
              <a:latin typeface="微软雅黑" pitchFamily="34" charset="-122"/>
              <a:ea typeface="微软雅黑" pitchFamily="34" charset="-122"/>
            </a:endParaRPr>
          </a:p>
        </p:txBody>
      </p:sp>
      <p:sp>
        <p:nvSpPr>
          <p:cNvPr id="63" name="TextBox 29"/>
          <p:cNvSpPr txBox="1"/>
          <p:nvPr/>
        </p:nvSpPr>
        <p:spPr>
          <a:xfrm rot="20445248">
            <a:off x="1390670" y="1492264"/>
            <a:ext cx="2953839" cy="923519"/>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a:solidFill>
                  <a:srgbClr val="FFFFFF"/>
                </a:solidFill>
                <a:latin typeface="微软雅黑" pitchFamily="34" charset="-122"/>
                <a:ea typeface="微软雅黑" pitchFamily="34" charset="-122"/>
              </a:rPr>
              <a:t>谢谢观看</a:t>
            </a:r>
          </a:p>
        </p:txBody>
      </p:sp>
      <p:pic>
        <p:nvPicPr>
          <p:cNvPr id="64" name="Picture 3" descr="C:\Documents and Settings\tdz\桌面\未标题-2.png"/>
          <p:cNvPicPr>
            <a:picLocks noChangeAspect="1" noChangeArrowheads="1"/>
          </p:cNvPicPr>
          <p:nvPr/>
        </p:nvPicPr>
        <p:blipFill>
          <a:blip r:embed="rId9" cstate="print"/>
          <a:stretch>
            <a:fillRect/>
          </a:stretch>
        </p:blipFill>
        <p:spPr bwMode="auto">
          <a:xfrm>
            <a:off x="5970555" y="3645024"/>
            <a:ext cx="457024" cy="26931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Documents and Settings\tdz\桌面\新建文件夹\欢迎02.jpg"/>
          <p:cNvPicPr>
            <a:picLocks noChangeArrowheads="1"/>
          </p:cNvPicPr>
          <p:nvPr/>
        </p:nvPicPr>
        <p:blipFill>
          <a:blip r:embed="rId10" cstate="print"/>
          <a:stretch>
            <a:fillRect/>
          </a:stretch>
        </p:blipFill>
        <p:spPr bwMode="auto">
          <a:xfrm>
            <a:off x="9179183" y="4636409"/>
            <a:ext cx="2908800" cy="1818421"/>
          </a:xfrm>
          <a:prstGeom prst="rect">
            <a:avLst/>
          </a:prstGeom>
          <a:noFill/>
          <a:ln w="28575">
            <a:solidFill>
              <a:srgbClr val="00B0F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345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300"/>
                                        <p:tgtEl>
                                          <p:spTgt spid="26"/>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250"/>
                                        <p:tgtEl>
                                          <p:spTgt spid="20"/>
                                        </p:tgtEl>
                                      </p:cBhvr>
                                    </p:animEffect>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0"/>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300"/>
                                        <p:tgtEl>
                                          <p:spTgt spid="21"/>
                                        </p:tgtEl>
                                      </p:cBhvr>
                                    </p:animEffect>
                                  </p:childTnLst>
                                </p:cTn>
                              </p:par>
                              <p:par>
                                <p:cTn id="24" presetID="2" presetClass="entr" presetSubtype="3"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1+#ppt_w/2"/>
                                          </p:val>
                                        </p:tav>
                                        <p:tav tm="100000">
                                          <p:val>
                                            <p:strVal val="#ppt_x"/>
                                          </p:val>
                                        </p:tav>
                                      </p:tavLst>
                                    </p:anim>
                                    <p:anim calcmode="lin" valueType="num">
                                      <p:cBhvr additive="base">
                                        <p:cTn id="27" dur="1000" fill="hold"/>
                                        <p:tgtEl>
                                          <p:spTgt spid="21"/>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1"/>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250"/>
                                        <p:tgtEl>
                                          <p:spTgt spid="22"/>
                                        </p:tgtEl>
                                      </p:cBhvr>
                                    </p:animEffect>
                                  </p:childTnLst>
                                </p:cTn>
                              </p:par>
                              <p:par>
                                <p:cTn id="33" presetID="2" presetClass="entr" presetSubtype="9"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2"/>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250"/>
                                        <p:tgtEl>
                                          <p:spTgt spid="66"/>
                                        </p:tgtEl>
                                      </p:cBhvr>
                                    </p:animEffect>
                                  </p:childTnLst>
                                </p:cTn>
                              </p:par>
                              <p:par>
                                <p:cTn id="42" presetID="2" presetClass="entr" presetSubtype="8"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1000" fill="hold"/>
                                        <p:tgtEl>
                                          <p:spTgt spid="66"/>
                                        </p:tgtEl>
                                        <p:attrNameLst>
                                          <p:attrName>ppt_x</p:attrName>
                                        </p:attrNameLst>
                                      </p:cBhvr>
                                      <p:tavLst>
                                        <p:tav tm="0">
                                          <p:val>
                                            <p:strVal val="0-#ppt_w/2"/>
                                          </p:val>
                                        </p:tav>
                                        <p:tav tm="100000">
                                          <p:val>
                                            <p:strVal val="#ppt_x"/>
                                          </p:val>
                                        </p:tav>
                                      </p:tavLst>
                                    </p:anim>
                                    <p:anim calcmode="lin" valueType="num">
                                      <p:cBhvr additive="base">
                                        <p:cTn id="45" dur="1000" fill="hold"/>
                                        <p:tgtEl>
                                          <p:spTgt spid="6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66"/>
                                        </p:tgtEl>
                                        <p:attrNameLst>
                                          <p:attrName>r</p:attrName>
                                        </p:attrNameLst>
                                      </p:cBhvr>
                                    </p:animRot>
                                  </p:childTnLst>
                                </p:cTn>
                              </p:par>
                            </p:childTnLst>
                          </p:cTn>
                        </p:par>
                        <p:par>
                          <p:cTn id="48" fill="hold">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childTnLst>
                          </p:cTn>
                        </p:par>
                        <p:par>
                          <p:cTn id="60" fill="hold">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500"/>
                                        <p:tgtEl>
                                          <p:spTgt spid="56"/>
                                        </p:tgtEl>
                                      </p:cBhvr>
                                    </p:animEffect>
                                  </p:childTnLst>
                                </p:cTn>
                              </p:par>
                            </p:childTnLst>
                          </p:cTn>
                        </p:par>
                        <p:par>
                          <p:cTn id="64" fill="hold">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down)">
                                      <p:cBhvr>
                                        <p:cTn id="67" dur="500"/>
                                        <p:tgtEl>
                                          <p:spTgt spid="55"/>
                                        </p:tgtEl>
                                      </p:cBhvr>
                                    </p:animEffect>
                                  </p:childTnLst>
                                </p:cTn>
                              </p:par>
                            </p:childTnLst>
                          </p:cTn>
                        </p:par>
                        <p:par>
                          <p:cTn id="68" fill="hold">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up)">
                                      <p:cBhvr>
                                        <p:cTn id="71" dur="500"/>
                                        <p:tgtEl>
                                          <p:spTgt spid="57"/>
                                        </p:tgtEl>
                                      </p:cBhvr>
                                    </p:animEffect>
                                  </p:childTnLst>
                                </p:cTn>
                              </p:par>
                            </p:childTnLst>
                          </p:cTn>
                        </p:par>
                        <p:par>
                          <p:cTn id="72" fill="hold">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up)">
                                      <p:cBhvr>
                                        <p:cTn id="75" dur="500"/>
                                        <p:tgtEl>
                                          <p:spTgt spid="54"/>
                                        </p:tgtEl>
                                      </p:cBhvr>
                                    </p:animEffect>
                                  </p:childTnLst>
                                </p:cTn>
                              </p:par>
                            </p:childTnLst>
                          </p:cTn>
                        </p:par>
                        <p:par>
                          <p:cTn id="76" fill="hold">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500"/>
                                        <p:tgtEl>
                                          <p:spTgt spid="32"/>
                                        </p:tgtEl>
                                      </p:cBhvr>
                                    </p:animEffect>
                                  </p:childTnLst>
                                </p:cTn>
                              </p:par>
                            </p:childTnLst>
                          </p:cTn>
                        </p:par>
                        <p:par>
                          <p:cTn id="80" fill="hold">
                            <p:stCondLst>
                              <p:cond delay="5300"/>
                            </p:stCondLst>
                            <p:childTnLst>
                              <p:par>
                                <p:cTn id="81" presetID="22" presetClass="entr" presetSubtype="8" fill="hold" nodeType="afterEffect">
                                  <p:stCondLst>
                                    <p:cond delay="0"/>
                                  </p:st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left)">
                                      <p:cBhvr>
                                        <p:cTn id="83" dur="500"/>
                                        <p:tgtEl>
                                          <p:spTgt spid="63">
                                            <p:txEl>
                                              <p:pRg st="0" end="0"/>
                                            </p:txEl>
                                          </p:spTgt>
                                        </p:tgtEl>
                                      </p:cBhvr>
                                    </p:animEffect>
                                  </p:childTnLst>
                                </p:cTn>
                              </p:par>
                            </p:childTnLst>
                          </p:cTn>
                        </p:par>
                        <p:par>
                          <p:cTn id="84" fill="hold">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par>
                          <p:cTn id="88" fill="hold">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childTnLst>
                          </p:cTn>
                        </p:par>
                        <p:par>
                          <p:cTn id="92" fill="hold">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strVal val="#ppt_h"/>
                                          </p:val>
                                        </p:tav>
                                        <p:tav tm="100000">
                                          <p:val>
                                            <p:strVal val="#ppt_h"/>
                                          </p:val>
                                        </p:tav>
                                      </p:tavLst>
                                    </p:anim>
                                  </p:childTnLst>
                                </p:cTn>
                              </p:par>
                            </p:childTnLst>
                          </p:cTn>
                        </p:par>
                        <p:par>
                          <p:cTn id="97" fill="hold">
                            <p:stCondLst>
                              <p:cond delay="7300"/>
                            </p:stCondLst>
                            <p:childTnLst>
                              <p:par>
                                <p:cTn id="98" presetID="22" presetClass="entr" presetSubtype="8" fill="hold" grpId="0" nodeType="after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wipe(left)">
                                      <p:cBhvr>
                                        <p:cTn id="100" dur="500"/>
                                        <p:tgtEl>
                                          <p:spTgt spid="62"/>
                                        </p:tgtEl>
                                      </p:cBhvr>
                                    </p:animEffect>
                                  </p:childTnLst>
                                </p:cTn>
                              </p:par>
                            </p:childTnLst>
                          </p:cTn>
                        </p:par>
                        <p:par>
                          <p:cTn id="101" fill="hold">
                            <p:stCondLst>
                              <p:cond delay="7800"/>
                            </p:stCondLst>
                            <p:childTnLst>
                              <p:par>
                                <p:cTn id="102" presetID="17" presetClass="entr" presetSubtype="10" fill="hold" nodeType="after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500" fill="hold"/>
                                        <p:tgtEl>
                                          <p:spTgt spid="35"/>
                                        </p:tgtEl>
                                        <p:attrNameLst>
                                          <p:attrName>ppt_w</p:attrName>
                                        </p:attrNameLst>
                                      </p:cBhvr>
                                      <p:tavLst>
                                        <p:tav tm="0">
                                          <p:val>
                                            <p:fltVal val="0"/>
                                          </p:val>
                                        </p:tav>
                                        <p:tav tm="100000">
                                          <p:val>
                                            <p:strVal val="#ppt_w"/>
                                          </p:val>
                                        </p:tav>
                                      </p:tavLst>
                                    </p:anim>
                                    <p:anim calcmode="lin" valueType="num">
                                      <p:cBhvr>
                                        <p:cTn id="105" dur="500" fill="hold"/>
                                        <p:tgtEl>
                                          <p:spTgt spid="35"/>
                                        </p:tgtEl>
                                        <p:attrNameLst>
                                          <p:attrName>ppt_h</p:attrName>
                                        </p:attrNameLst>
                                      </p:cBhvr>
                                      <p:tavLst>
                                        <p:tav tm="0">
                                          <p:val>
                                            <p:strVal val="#ppt_h"/>
                                          </p:val>
                                        </p:tav>
                                        <p:tav tm="100000">
                                          <p:val>
                                            <p:strVal val="#ppt_h"/>
                                          </p:val>
                                        </p:tav>
                                      </p:tavLst>
                                    </p:anim>
                                  </p:childTnLst>
                                </p:cTn>
                              </p:par>
                            </p:childTnLst>
                          </p:cTn>
                        </p:par>
                        <p:par>
                          <p:cTn id="106" fill="hold">
                            <p:stCondLst>
                              <p:cond delay="8300"/>
                            </p:stCondLst>
                            <p:childTnLst>
                              <p:par>
                                <p:cTn id="107" presetID="22" presetClass="entr" presetSubtype="8"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wipe(left)">
                                      <p:cBhvr>
                                        <p:cTn id="109" dur="500"/>
                                        <p:tgtEl>
                                          <p:spTgt spid="60"/>
                                        </p:tgtEl>
                                      </p:cBhvr>
                                    </p:animEffect>
                                  </p:childTnLst>
                                </p:cTn>
                              </p:par>
                              <p:par>
                                <p:cTn id="110" presetID="17" presetClass="entr" presetSubtype="10" fill="hold" nodeType="with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strVal val="#ppt_h"/>
                                          </p:val>
                                        </p:tav>
                                        <p:tav tm="100000">
                                          <p:val>
                                            <p:strVal val="#ppt_h"/>
                                          </p:val>
                                        </p:tav>
                                      </p:tavLst>
                                    </p:anim>
                                  </p:childTnLst>
                                </p:cTn>
                              </p:par>
                              <p:par>
                                <p:cTn id="114" presetID="17" presetClass="entr" presetSubtype="10" fill="hold" nodeType="withEffect">
                                  <p:stCondLst>
                                    <p:cond delay="0"/>
                                  </p:stCondLst>
                                  <p:childTnLst>
                                    <p:set>
                                      <p:cBhvr>
                                        <p:cTn id="115" dur="1" fill="hold">
                                          <p:stCondLst>
                                            <p:cond delay="0"/>
                                          </p:stCondLst>
                                        </p:cTn>
                                        <p:tgtEl>
                                          <p:spTgt spid="64"/>
                                        </p:tgtEl>
                                        <p:attrNameLst>
                                          <p:attrName>style.visibility</p:attrName>
                                        </p:attrNameLst>
                                      </p:cBhvr>
                                      <p:to>
                                        <p:strVal val="visible"/>
                                      </p:to>
                                    </p:set>
                                    <p:anim calcmode="lin" valueType="num">
                                      <p:cBhvr>
                                        <p:cTn id="116" dur="500" fill="hold"/>
                                        <p:tgtEl>
                                          <p:spTgt spid="64"/>
                                        </p:tgtEl>
                                        <p:attrNameLst>
                                          <p:attrName>ppt_w</p:attrName>
                                        </p:attrNameLst>
                                      </p:cBhvr>
                                      <p:tavLst>
                                        <p:tav tm="0">
                                          <p:val>
                                            <p:fltVal val="0"/>
                                          </p:val>
                                        </p:tav>
                                        <p:tav tm="100000">
                                          <p:val>
                                            <p:strVal val="#ppt_w"/>
                                          </p:val>
                                        </p:tav>
                                      </p:tavLst>
                                    </p:anim>
                                    <p:anim calcmode="lin" valueType="num">
                                      <p:cBhvr>
                                        <p:cTn id="117" dur="500" fill="hold"/>
                                        <p:tgtEl>
                                          <p:spTgt spid="64"/>
                                        </p:tgtEl>
                                        <p:attrNameLst>
                                          <p:attrName>ppt_h</p:attrName>
                                        </p:attrNameLst>
                                      </p:cBhvr>
                                      <p:tavLst>
                                        <p:tav tm="0">
                                          <p:val>
                                            <p:strVal val="#ppt_h"/>
                                          </p:val>
                                        </p:tav>
                                        <p:tav tm="100000">
                                          <p:val>
                                            <p:strVal val="#ppt_h"/>
                                          </p:val>
                                        </p:tav>
                                      </p:tavLst>
                                    </p:anim>
                                  </p:childTnLst>
                                </p:cTn>
                              </p:par>
                            </p:childTnLst>
                          </p:cTn>
                        </p:par>
                        <p:par>
                          <p:cTn id="118" fill="hold">
                            <p:stCondLst>
                              <p:cond delay="8800"/>
                            </p:stCondLst>
                            <p:childTnLst>
                              <p:par>
                                <p:cTn id="119" presetID="22" presetClass="entr" presetSubtype="8" fill="hold" grpId="0" nodeType="after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wipe(left)">
                                      <p:cBhvr>
                                        <p:cTn id="12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9" grpId="0" animBg="1"/>
      <p:bldP spid="31" grpId="0" animBg="1"/>
      <p:bldP spid="32" grpId="0" animBg="1"/>
      <p:bldP spid="34" grpId="0" animBg="1"/>
      <p:bldP spid="53" grpId="0" animBg="1"/>
      <p:bldP spid="54" grpId="0" animBg="1"/>
      <p:bldP spid="55" grpId="0" animBg="1"/>
      <p:bldP spid="56" grpId="0" animBg="1"/>
      <p:bldP spid="57" grpId="0" animBg="1"/>
      <p:bldP spid="58" grpId="0" animBg="1"/>
      <p:bldP spid="60" grpId="0"/>
      <p:bldP spid="61" grpId="0"/>
      <p:bldP spid="6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15683</TotalTime>
  <Words>246</Words>
  <Application>Microsoft Office PowerPoint</Application>
  <PresentationFormat>自定义</PresentationFormat>
  <Paragraphs>19</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蓑羽</cp:lastModifiedBy>
  <cp:revision>3507</cp:revision>
  <dcterms:created xsi:type="dcterms:W3CDTF">2012-10-07T00:28:30Z</dcterms:created>
  <dcterms:modified xsi:type="dcterms:W3CDTF">2014-10-14T13:47:19Z</dcterms:modified>
</cp:coreProperties>
</file>