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437" r:id="rId3"/>
    <p:sldId id="576" r:id="rId4"/>
    <p:sldId id="575" r:id="rId5"/>
    <p:sldId id="501" r:id="rId6"/>
    <p:sldId id="514" r:id="rId7"/>
    <p:sldId id="400" r:id="rId8"/>
    <p:sldId id="484" r:id="rId9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0070C0"/>
    <a:srgbClr val="954ECA"/>
    <a:srgbClr val="92D050"/>
    <a:srgbClr val="FFFFFF"/>
    <a:srgbClr val="A9E144"/>
    <a:srgbClr val="D6A300"/>
    <a:srgbClr val="FFC000"/>
    <a:srgbClr val="FCFCFC"/>
    <a:srgbClr val="368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21" autoAdjust="0"/>
    <p:restoredTop sz="94660"/>
  </p:normalViewPr>
  <p:slideViewPr>
    <p:cSldViewPr>
      <p:cViewPr varScale="1">
        <p:scale>
          <a:sx n="71" d="100"/>
          <a:sy n="71" d="100"/>
        </p:scale>
        <p:origin x="-588" y="-96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12"/>
    </p:cViewPr>
  </p:sorterViewPr>
  <p:notesViewPr>
    <p:cSldViewPr>
      <p:cViewPr varScale="1">
        <p:scale>
          <a:sx n="40" d="100"/>
          <a:sy n="40" d="100"/>
        </p:scale>
        <p:origin x="-241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6E4F5-AFD9-452D-978C-A65E37BD2A75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0C2A1-C45C-4D11-8087-34234E542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10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79D53-1687-4629-A7C4-5F633C48289A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48F07-6AC5-47AF-9B36-9B4E83AB2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0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9144000" y="0"/>
            <a:ext cx="3051175" cy="685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 descr="C:\Documents and Settings\Teliss_Tong\桌面\3320946_162912002849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07" y="1268760"/>
            <a:ext cx="8484568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 userDrawn="1"/>
        </p:nvSpPr>
        <p:spPr>
          <a:xfrm>
            <a:off x="19771" y="14288"/>
            <a:ext cx="12175404" cy="1470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1575891" y="1916832"/>
            <a:ext cx="0" cy="46085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 userDrawn="1"/>
        </p:nvSpPr>
        <p:spPr>
          <a:xfrm>
            <a:off x="1345059" y="2670025"/>
            <a:ext cx="461665" cy="31075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>
            <a:defPPr>
              <a:defRPr lang="zh-CN"/>
            </a:defPPr>
            <a:lvl1pPr>
              <a:defRPr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 smtClean="0"/>
              <a:t>3.4.2 </a:t>
            </a:r>
            <a:r>
              <a:rPr lang="zh-CN" altLang="en-US" dirty="0" smtClean="0"/>
              <a:t>考核</a:t>
            </a:r>
            <a:r>
              <a:rPr lang="zh-CN" altLang="en-US" dirty="0"/>
              <a:t>中（绩效辅导）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6313611" y="854920"/>
            <a:ext cx="489654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3.4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绩效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沟通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（绩效诊断、绩效辅导、绩效面谈与改进）</a:t>
            </a:r>
            <a:endParaRPr lang="en-US" altLang="zh-CN" sz="11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11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绩效概述</a:t>
            </a:r>
          </a:p>
        </p:txBody>
      </p:sp>
      <p:sp>
        <p:nvSpPr>
          <p:cNvPr id="16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绩效管理</a:t>
            </a:r>
          </a:p>
        </p:txBody>
      </p:sp>
      <p:sp>
        <p:nvSpPr>
          <p:cNvPr id="17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  <a:endParaRPr lang="zh-CN" altLang="en-US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 userDrawn="1"/>
        </p:nvSpPr>
        <p:spPr>
          <a:xfrm>
            <a:off x="2281163" y="2191216"/>
            <a:ext cx="5544616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G.R.O.W.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（目标、现实、选择、意愿）辅导模式</a:t>
            </a:r>
          </a:p>
        </p:txBody>
      </p:sp>
    </p:spTree>
    <p:extLst>
      <p:ext uri="{BB962C8B-B14F-4D97-AF65-F5344CB8AC3E}">
        <p14:creationId xmlns:p14="http://schemas.microsoft.com/office/powerpoint/2010/main" val="248553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>
            <a:off x="1575891" y="1916832"/>
            <a:ext cx="0" cy="46085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 userDrawn="1"/>
        </p:nvSpPr>
        <p:spPr>
          <a:xfrm>
            <a:off x="1345059" y="2420888"/>
            <a:ext cx="461665" cy="360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>
            <a:defPPr>
              <a:defRPr lang="zh-CN"/>
            </a:defPPr>
            <a:lvl1pPr>
              <a:defRPr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 smtClean="0"/>
              <a:t>3.4.3 </a:t>
            </a:r>
            <a:r>
              <a:rPr lang="zh-CN" altLang="en-US" dirty="0" smtClean="0"/>
              <a:t>考核后（绩效面谈与改进）</a:t>
            </a:r>
            <a:endParaRPr lang="zh-CN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6313611" y="854920"/>
            <a:ext cx="489654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3.4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绩效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沟通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（绩效诊断、绩效辅导、绩效面谈与改进）</a:t>
            </a:r>
            <a:endParaRPr lang="en-US" altLang="zh-CN" sz="11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13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绩效概述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绩效管理</a:t>
            </a:r>
          </a:p>
        </p:txBody>
      </p:sp>
      <p:sp>
        <p:nvSpPr>
          <p:cNvPr id="19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  <a:endParaRPr lang="zh-CN" altLang="en-US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尾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96988" y="1436701"/>
            <a:ext cx="429045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、绩效</a:t>
            </a:r>
            <a:r>
              <a:rPr lang="zh-CN" altLang="en-US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面谈</a:t>
            </a:r>
            <a:r>
              <a:rPr lang="zh-CN" altLang="en-US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步骤</a:t>
            </a:r>
            <a:endParaRPr lang="zh-CN" altLang="zh-CN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6313611" y="854920"/>
            <a:ext cx="489654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3.4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绩效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沟通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（绩效诊断、绩效辅导、绩效面谈与改进）</a:t>
            </a:r>
            <a:endParaRPr lang="en-US" altLang="zh-CN" sz="11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4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绩效概述</a:t>
            </a:r>
          </a:p>
        </p:txBody>
      </p:sp>
      <p:sp>
        <p:nvSpPr>
          <p:cNvPr id="9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绩效管理</a:t>
            </a:r>
          </a:p>
        </p:txBody>
      </p:sp>
      <p:sp>
        <p:nvSpPr>
          <p:cNvPr id="10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  <a:endParaRPr lang="zh-CN" altLang="en-US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最后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048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6313611" y="854920"/>
            <a:ext cx="453650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n-US" altLang="zh-CN" sz="11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9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5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问题分析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知识点</a:t>
            </a:r>
          </a:p>
        </p:txBody>
      </p:sp>
      <p:sp>
        <p:nvSpPr>
          <p:cNvPr id="15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解决思路</a:t>
            </a:r>
          </a:p>
        </p:txBody>
      </p:sp>
      <p:sp>
        <p:nvSpPr>
          <p:cNvPr id="16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解决方案</a:t>
            </a:r>
            <a:endParaRPr lang="en-US" altLang="zh-CN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8833891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14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6313611" y="854920"/>
            <a:ext cx="453650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4.2 </a:t>
            </a:r>
            <a:r>
              <a:rPr lang="zh-CN" altLang="en-US" sz="16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平衡计分卡（</a:t>
            </a:r>
            <a:r>
              <a:rPr lang="en-US" altLang="zh-CN" sz="16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BSC</a:t>
            </a:r>
            <a:r>
              <a:rPr lang="zh-CN" altLang="en-US" sz="16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）</a:t>
            </a:r>
            <a:endParaRPr lang="en-US" altLang="zh-CN" sz="16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9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5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绩效概述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绩效管理</a:t>
            </a:r>
          </a:p>
        </p:txBody>
      </p:sp>
      <p:sp>
        <p:nvSpPr>
          <p:cNvPr id="15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  <a:endParaRPr lang="zh-CN" altLang="en-US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8833891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6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p1\桌面\站长素材(sc.chinaz.com)  7 [转换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9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9134958" y="0"/>
            <a:ext cx="3060217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"/>
          <p:cNvSpPr txBox="1"/>
          <p:nvPr userDrawn="1"/>
        </p:nvSpPr>
        <p:spPr>
          <a:xfrm>
            <a:off x="408955" y="5961474"/>
            <a:ext cx="1451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24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过渡页</a:t>
            </a:r>
            <a:endParaRPr lang="zh-CN" altLang="en-US" sz="2400" b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511407" y="6423139"/>
            <a:ext cx="20877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altLang="zh-CN" sz="1600" b="0" dirty="0" smtClean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TRANSITION PAGE</a:t>
            </a:r>
            <a:endParaRPr lang="en-US" altLang="zh-CN" sz="1600" b="0" dirty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0" y="6402357"/>
            <a:ext cx="2425179" cy="0"/>
          </a:xfrm>
          <a:prstGeom prst="line">
            <a:avLst/>
          </a:prstGeom>
          <a:ln w="28575">
            <a:solidFill>
              <a:srgbClr val="D6A3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3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3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5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问题分析</a:t>
            </a:r>
          </a:p>
        </p:txBody>
      </p:sp>
      <p:sp>
        <p:nvSpPr>
          <p:cNvPr id="10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知识点</a:t>
            </a:r>
          </a:p>
        </p:txBody>
      </p:sp>
      <p:sp>
        <p:nvSpPr>
          <p:cNvPr id="11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解决思路</a:t>
            </a:r>
          </a:p>
        </p:txBody>
      </p:sp>
      <p:sp>
        <p:nvSpPr>
          <p:cNvPr id="12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解决方案</a:t>
            </a:r>
            <a:endParaRPr lang="en-US" altLang="zh-CN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1417067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 userDrawn="1"/>
        </p:nvSpPr>
        <p:spPr>
          <a:xfrm>
            <a:off x="1417067" y="854920"/>
            <a:ext cx="151216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1.1 </a:t>
            </a:r>
            <a:r>
              <a:rPr lang="en-US" altLang="zh-CN" sz="1600" b="0" dirty="0" smtClean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 </a:t>
            </a:r>
            <a:r>
              <a:rPr lang="zh-CN" altLang="en-US" sz="1600" b="0" dirty="0" smtClean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问题描述</a:t>
            </a:r>
            <a:endParaRPr lang="en-US" altLang="zh-CN" sz="1200" b="0" dirty="0" smtClean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62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过渡页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3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5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问题分析</a:t>
            </a:r>
          </a:p>
        </p:txBody>
      </p:sp>
      <p:sp>
        <p:nvSpPr>
          <p:cNvPr id="7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知识点</a:t>
            </a:r>
          </a:p>
        </p:txBody>
      </p:sp>
      <p:sp>
        <p:nvSpPr>
          <p:cNvPr id="8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解决思路</a:t>
            </a:r>
          </a:p>
        </p:txBody>
      </p:sp>
      <p:sp>
        <p:nvSpPr>
          <p:cNvPr id="9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解决方案</a:t>
            </a:r>
            <a:endParaRPr lang="en-US" altLang="zh-CN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417067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/>
        </p:nvSpPr>
        <p:spPr>
          <a:xfrm>
            <a:off x="1417067" y="854920"/>
            <a:ext cx="151216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1.2 </a:t>
            </a:r>
            <a:r>
              <a:rPr lang="en-US" altLang="zh-CN" sz="1600" b="0" dirty="0" smtClean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 </a:t>
            </a:r>
            <a:r>
              <a:rPr lang="zh-CN" altLang="en-US" sz="1600" b="0" dirty="0" smtClean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问题核心</a:t>
            </a:r>
            <a:endParaRPr lang="en-US" altLang="zh-CN" sz="1200" b="0" dirty="0" smtClean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1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过渡页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5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问题分析</a:t>
            </a:r>
          </a:p>
        </p:txBody>
      </p:sp>
      <p:sp>
        <p:nvSpPr>
          <p:cNvPr id="10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知识点</a:t>
            </a:r>
          </a:p>
        </p:txBody>
      </p:sp>
      <p:sp>
        <p:nvSpPr>
          <p:cNvPr id="11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解决思路</a:t>
            </a:r>
          </a:p>
        </p:txBody>
      </p:sp>
      <p:sp>
        <p:nvSpPr>
          <p:cNvPr id="12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解决方案</a:t>
            </a:r>
            <a:endParaRPr lang="en-US" altLang="zh-CN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386533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56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问题分析</a:t>
            </a:r>
          </a:p>
        </p:txBody>
      </p:sp>
      <p:sp>
        <p:nvSpPr>
          <p:cNvPr id="11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知识点</a:t>
            </a:r>
          </a:p>
        </p:txBody>
      </p:sp>
      <p:sp>
        <p:nvSpPr>
          <p:cNvPr id="12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解决思路</a:t>
            </a:r>
          </a:p>
        </p:txBody>
      </p:sp>
      <p:sp>
        <p:nvSpPr>
          <p:cNvPr id="13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解决方案</a:t>
            </a:r>
            <a:endParaRPr lang="en-US" altLang="zh-CN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313611" y="854920"/>
            <a:ext cx="316835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3.2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确定考核评价模型</a:t>
            </a:r>
            <a:endParaRPr lang="en-US" altLang="zh-CN" sz="12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5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问题分析</a:t>
            </a:r>
          </a:p>
        </p:txBody>
      </p:sp>
      <p:sp>
        <p:nvSpPr>
          <p:cNvPr id="12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知识点</a:t>
            </a:r>
          </a:p>
        </p:txBody>
      </p:sp>
      <p:sp>
        <p:nvSpPr>
          <p:cNvPr id="13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0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6313611" y="854920"/>
            <a:ext cx="489654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3.4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绩效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沟通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（绩效诊断、绩效辅导、绩效面谈与改进）</a:t>
            </a:r>
            <a:endParaRPr lang="en-US" altLang="zh-CN" sz="11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8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绩效概述</a:t>
            </a:r>
          </a:p>
        </p:txBody>
      </p:sp>
      <p:sp>
        <p:nvSpPr>
          <p:cNvPr id="13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绩效管理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  <a:endParaRPr lang="zh-CN" altLang="en-US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45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1575891" y="1916832"/>
            <a:ext cx="0" cy="46085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 userDrawn="1"/>
        </p:nvSpPr>
        <p:spPr>
          <a:xfrm>
            <a:off x="1345059" y="2670025"/>
            <a:ext cx="461665" cy="31075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>
            <a:defPPr>
              <a:defRPr lang="zh-CN"/>
            </a:defPPr>
            <a:lvl1pPr>
              <a:defRPr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 smtClean="0"/>
              <a:t>3.4.2 </a:t>
            </a:r>
            <a:r>
              <a:rPr lang="zh-CN" altLang="en-US" dirty="0" smtClean="0"/>
              <a:t>考核</a:t>
            </a:r>
            <a:r>
              <a:rPr lang="zh-CN" altLang="en-US" dirty="0"/>
              <a:t>中（绩效辅导）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6313611" y="854920"/>
            <a:ext cx="489654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3.4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绩效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沟通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（绩效诊断、绩效辅导、绩效面谈与改进）</a:t>
            </a:r>
            <a:endParaRPr lang="en-US" altLang="zh-CN" sz="11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11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绩效概述</a:t>
            </a:r>
          </a:p>
        </p:txBody>
      </p:sp>
      <p:sp>
        <p:nvSpPr>
          <p:cNvPr id="16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绩效管理</a:t>
            </a:r>
          </a:p>
        </p:txBody>
      </p:sp>
      <p:sp>
        <p:nvSpPr>
          <p:cNvPr id="17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  <a:endParaRPr lang="zh-CN" altLang="en-US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9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D:\360Downloads\new\灰色矩形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12196793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360Downloads\new\黑色矩形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527"/>
            <a:ext cx="1219679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360Downloads\new\绿斜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099" y="194400"/>
            <a:ext cx="1295400" cy="125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7"/>
          <p:cNvSpPr txBox="1"/>
          <p:nvPr userDrawn="1"/>
        </p:nvSpPr>
        <p:spPr>
          <a:xfrm>
            <a:off x="88578" y="395372"/>
            <a:ext cx="896441" cy="369332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altLang="zh-CN" sz="1800" kern="1200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itchFamily="82" charset="0"/>
                <a:ea typeface="楷体" pitchFamily="49" charset="-122"/>
                <a:cs typeface="经典繁仿黑" pitchFamily="49" charset="-122"/>
              </a:rPr>
              <a:t>LOGO</a:t>
            </a:r>
            <a:endParaRPr lang="zh-CN" altLang="en-US" sz="1800" kern="1200" dirty="0">
              <a:solidFill>
                <a:srgbClr val="00B0F0"/>
              </a:solidFill>
              <a:effectLst>
                <a:reflection blurRad="6350" stA="55000" endA="300" endPos="45500" dir="5400000" sy="-100000" algn="bl" rotWithShape="0"/>
              </a:effectLst>
              <a:latin typeface="Broadway" pitchFamily="82" charset="0"/>
              <a:ea typeface="楷体" pitchFamily="49" charset="-122"/>
              <a:cs typeface="经典繁仿黑" pitchFamily="49" charset="-122"/>
            </a:endParaRPr>
          </a:p>
        </p:txBody>
      </p:sp>
      <p:sp>
        <p:nvSpPr>
          <p:cNvPr id="23" name="灯片编号占位符 5"/>
          <p:cNvSpPr txBox="1">
            <a:spLocks/>
          </p:cNvSpPr>
          <p:nvPr userDrawn="1"/>
        </p:nvSpPr>
        <p:spPr>
          <a:xfrm rot="4334767">
            <a:off x="10902510" y="646815"/>
            <a:ext cx="888460" cy="3048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/>
                </a:solidFill>
                <a:latin typeface="华文宋体" pitchFamily="2" charset="-122"/>
                <a:ea typeface="华文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400" dirty="0" smtClean="0">
                <a:effectLst/>
                <a:latin typeface="微软雅黑" pitchFamily="34" charset="-122"/>
                <a:ea typeface="微软雅黑" pitchFamily="34" charset="-122"/>
              </a:rPr>
              <a:t>第 </a:t>
            </a:r>
            <a:fld id="{2EEF1883-7A0E-4F66-9932-E581691AD397}" type="slidenum">
              <a:rPr lang="zh-CN" altLang="en-US" sz="1400" smtClean="0">
                <a:effectLst/>
              </a:rPr>
              <a:pPr algn="ctr">
                <a:defRPr/>
              </a:pPr>
              <a:t>‹#›</a:t>
            </a:fld>
            <a:r>
              <a:rPr lang="zh-CN" altLang="en-US" sz="1400" dirty="0" smtClean="0">
                <a:effectLst/>
              </a:rPr>
              <a:t>  </a:t>
            </a:r>
            <a:r>
              <a:rPr lang="zh-CN" altLang="en-US" sz="1400" dirty="0" smtClean="0">
                <a:effectLst/>
                <a:latin typeface="微软雅黑" pitchFamily="34" charset="-122"/>
                <a:ea typeface="微软雅黑" pitchFamily="34" charset="-122"/>
              </a:rPr>
              <a:t>页</a:t>
            </a:r>
            <a:endParaRPr lang="zh-CN" altLang="en-US" sz="1400" dirty="0"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66" r:id="rId3"/>
    <p:sldLayoutId id="2147483681" r:id="rId4"/>
    <p:sldLayoutId id="2147483682" r:id="rId5"/>
    <p:sldLayoutId id="2147483650" r:id="rId6"/>
    <p:sldLayoutId id="2147483683" r:id="rId7"/>
    <p:sldLayoutId id="2147483673" r:id="rId8"/>
    <p:sldLayoutId id="2147483684" r:id="rId9"/>
    <p:sldLayoutId id="2147483685" r:id="rId10"/>
    <p:sldLayoutId id="2147483677" r:id="rId11"/>
    <p:sldLayoutId id="2147483655" r:id="rId12"/>
    <p:sldLayoutId id="2147483665" r:id="rId13"/>
    <p:sldLayoutId id="2147483675" r:id="rId14"/>
    <p:sldLayoutId id="2147483686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eyefulpresentations.co.uk/" TargetMode="External"/><Relationship Id="rId5" Type="http://schemas.openxmlformats.org/officeDocument/2006/relationships/hyperlink" Target="mailto:info@eyefulpresentations.co.uk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3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5564114" y="790072"/>
            <a:ext cx="1499911" cy="1626734"/>
            <a:chOff x="552527" y="1600200"/>
            <a:chExt cx="2241082" cy="2431465"/>
          </a:xfrm>
        </p:grpSpPr>
        <p:sp>
          <p:nvSpPr>
            <p:cNvPr id="17" name="Rectangle 48"/>
            <p:cNvSpPr>
              <a:spLocks noChangeArrowheads="1"/>
            </p:cNvSpPr>
            <p:nvPr/>
          </p:nvSpPr>
          <p:spPr bwMode="auto">
            <a:xfrm>
              <a:off x="552527" y="1600200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18" name="TextBox 49"/>
            <p:cNvSpPr txBox="1">
              <a:spLocks noChangeArrowheads="1"/>
            </p:cNvSpPr>
            <p:nvPr/>
          </p:nvSpPr>
          <p:spPr bwMode="auto">
            <a:xfrm>
              <a:off x="1153126" y="1869519"/>
              <a:ext cx="980473" cy="216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zh-CN" altLang="en-US" sz="8800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处</a:t>
              </a:r>
              <a:endParaRPr lang="nb-NO" altLang="zh-CN" sz="8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Oval 50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20" name="Oval 51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sp>
        <p:nvSpPr>
          <p:cNvPr id="21" name="Rectangle 53"/>
          <p:cNvSpPr/>
          <p:nvPr/>
        </p:nvSpPr>
        <p:spPr>
          <a:xfrm rot="10800000">
            <a:off x="5564113" y="2389378"/>
            <a:ext cx="1499911" cy="554500"/>
          </a:xfrm>
          <a:prstGeom prst="rect">
            <a:avLst/>
          </a:prstGeom>
          <a:gradFill>
            <a:gsLst>
              <a:gs pos="0">
                <a:srgbClr val="E8E8E8"/>
              </a:gs>
              <a:gs pos="49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b-NO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200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26" name="Group 47"/>
          <p:cNvGrpSpPr>
            <a:grpSpLocks/>
          </p:cNvGrpSpPr>
          <p:nvPr/>
        </p:nvGrpSpPr>
        <p:grpSpPr bwMode="auto">
          <a:xfrm>
            <a:off x="3016820" y="790072"/>
            <a:ext cx="1499911" cy="1626733"/>
            <a:chOff x="552527" y="1600200"/>
            <a:chExt cx="2241082" cy="2431464"/>
          </a:xfrm>
        </p:grpSpPr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552527" y="1600200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31" name="TextBox 49"/>
            <p:cNvSpPr txBox="1">
              <a:spLocks noChangeArrowheads="1"/>
            </p:cNvSpPr>
            <p:nvPr/>
          </p:nvSpPr>
          <p:spPr bwMode="auto">
            <a:xfrm>
              <a:off x="1153126" y="1869519"/>
              <a:ext cx="980473" cy="216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zh-CN" altLang="en-US" sz="88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图</a:t>
              </a:r>
              <a:endParaRPr lang="nb-NO" altLang="zh-CN" sz="8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Oval 50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33" name="Oval 51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sp>
        <p:nvSpPr>
          <p:cNvPr id="34" name="Rectangle 53"/>
          <p:cNvSpPr/>
          <p:nvPr/>
        </p:nvSpPr>
        <p:spPr>
          <a:xfrm rot="10800000">
            <a:off x="3078431" y="2380275"/>
            <a:ext cx="1499911" cy="554500"/>
          </a:xfrm>
          <a:prstGeom prst="rect">
            <a:avLst/>
          </a:prstGeom>
          <a:gradFill>
            <a:gsLst>
              <a:gs pos="0">
                <a:srgbClr val="E8E8E8"/>
              </a:gs>
              <a:gs pos="49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b-NO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2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5" name="Rectangle 55"/>
          <p:cNvSpPr/>
          <p:nvPr/>
        </p:nvSpPr>
        <p:spPr>
          <a:xfrm rot="10800000">
            <a:off x="501388" y="2380275"/>
            <a:ext cx="1499911" cy="554500"/>
          </a:xfrm>
          <a:prstGeom prst="rect">
            <a:avLst/>
          </a:prstGeom>
          <a:gradFill>
            <a:gsLst>
              <a:gs pos="0">
                <a:srgbClr val="E8E8E8"/>
              </a:gs>
              <a:gs pos="49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b-NO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200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36" name="Group 56"/>
          <p:cNvGrpSpPr>
            <a:grpSpLocks/>
          </p:cNvGrpSpPr>
          <p:nvPr/>
        </p:nvGrpSpPr>
        <p:grpSpPr bwMode="auto">
          <a:xfrm>
            <a:off x="501388" y="795383"/>
            <a:ext cx="1499911" cy="1626854"/>
            <a:chOff x="552527" y="1600200"/>
            <a:chExt cx="2241082" cy="2430016"/>
          </a:xfrm>
        </p:grpSpPr>
        <p:sp>
          <p:nvSpPr>
            <p:cNvPr id="37" name="Rectangle 57"/>
            <p:cNvSpPr>
              <a:spLocks noChangeArrowheads="1"/>
            </p:cNvSpPr>
            <p:nvPr/>
          </p:nvSpPr>
          <p:spPr bwMode="auto">
            <a:xfrm>
              <a:off x="552527" y="1600200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38" name="TextBox 58"/>
            <p:cNvSpPr txBox="1">
              <a:spLocks noChangeArrowheads="1"/>
            </p:cNvSpPr>
            <p:nvPr/>
          </p:nvSpPr>
          <p:spPr bwMode="auto">
            <a:xfrm>
              <a:off x="1153126" y="1869518"/>
              <a:ext cx="980473" cy="2160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kumimoji="0" lang="zh-CN" altLang="en-US" sz="8800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教</a:t>
              </a:r>
              <a:endParaRPr kumimoji="0" lang="nb-NO" altLang="zh-CN" sz="8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Oval 59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40" name="Oval 60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grpSp>
        <p:nvGrpSpPr>
          <p:cNvPr id="41" name="Group 68"/>
          <p:cNvGrpSpPr>
            <a:grpSpLocks/>
          </p:cNvGrpSpPr>
          <p:nvPr/>
        </p:nvGrpSpPr>
        <p:grpSpPr bwMode="auto">
          <a:xfrm rot="21168072">
            <a:off x="4203405" y="804875"/>
            <a:ext cx="1499911" cy="1603563"/>
            <a:chOff x="552527" y="1600199"/>
            <a:chExt cx="2241082" cy="2396832"/>
          </a:xfrm>
        </p:grpSpPr>
        <p:sp>
          <p:nvSpPr>
            <p:cNvPr id="42" name="Rectangle 69"/>
            <p:cNvSpPr>
              <a:spLocks noChangeArrowheads="1"/>
            </p:cNvSpPr>
            <p:nvPr/>
          </p:nvSpPr>
          <p:spPr bwMode="auto">
            <a:xfrm>
              <a:off x="552527" y="1600199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43" name="TextBox 70"/>
            <p:cNvSpPr txBox="1">
              <a:spLocks noChangeArrowheads="1"/>
            </p:cNvSpPr>
            <p:nvPr/>
          </p:nvSpPr>
          <p:spPr bwMode="auto">
            <a:xfrm>
              <a:off x="1153127" y="1834885"/>
              <a:ext cx="980473" cy="216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zh-CN" altLang="en-US" sz="88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像</a:t>
              </a:r>
              <a:endParaRPr lang="nb-NO" altLang="zh-CN" sz="8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Oval 71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45" name="Oval 72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sp>
        <p:nvSpPr>
          <p:cNvPr id="46" name="Rectangle 54"/>
          <p:cNvSpPr/>
          <p:nvPr/>
        </p:nvSpPr>
        <p:spPr>
          <a:xfrm rot="10800000">
            <a:off x="6909190" y="2534582"/>
            <a:ext cx="1410768" cy="632619"/>
          </a:xfrm>
          <a:prstGeom prst="rect">
            <a:avLst/>
          </a:prstGeom>
          <a:gradFill>
            <a:gsLst>
              <a:gs pos="0">
                <a:srgbClr val="E8E8E8"/>
              </a:gs>
              <a:gs pos="49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b-NO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200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47" name="Group 68"/>
          <p:cNvGrpSpPr>
            <a:grpSpLocks/>
          </p:cNvGrpSpPr>
          <p:nvPr/>
        </p:nvGrpSpPr>
        <p:grpSpPr bwMode="auto">
          <a:xfrm rot="705032">
            <a:off x="6993977" y="805723"/>
            <a:ext cx="1499911" cy="1603564"/>
            <a:chOff x="552527" y="1600199"/>
            <a:chExt cx="2241082" cy="2396833"/>
          </a:xfrm>
        </p:grpSpPr>
        <p:sp>
          <p:nvSpPr>
            <p:cNvPr id="48" name="Rectangle 69"/>
            <p:cNvSpPr>
              <a:spLocks noChangeArrowheads="1"/>
            </p:cNvSpPr>
            <p:nvPr/>
          </p:nvSpPr>
          <p:spPr bwMode="auto">
            <a:xfrm>
              <a:off x="552527" y="1600199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49" name="TextBox 70"/>
            <p:cNvSpPr txBox="1">
              <a:spLocks noChangeArrowheads="1"/>
            </p:cNvSpPr>
            <p:nvPr/>
          </p:nvSpPr>
          <p:spPr bwMode="auto">
            <a:xfrm>
              <a:off x="1153127" y="1834886"/>
              <a:ext cx="980473" cy="216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zh-CN" altLang="en-US" sz="88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理</a:t>
              </a:r>
              <a:endParaRPr lang="nb-NO" altLang="zh-CN" sz="8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Oval 71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51" name="Oval 72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grpSp>
        <p:nvGrpSpPr>
          <p:cNvPr id="52" name="Group 62"/>
          <p:cNvGrpSpPr>
            <a:grpSpLocks/>
          </p:cNvGrpSpPr>
          <p:nvPr/>
        </p:nvGrpSpPr>
        <p:grpSpPr bwMode="auto">
          <a:xfrm rot="1202350">
            <a:off x="1801765" y="1004116"/>
            <a:ext cx="1499912" cy="1603562"/>
            <a:chOff x="552527" y="1600200"/>
            <a:chExt cx="2241082" cy="2396830"/>
          </a:xfrm>
        </p:grpSpPr>
        <p:sp>
          <p:nvSpPr>
            <p:cNvPr id="53" name="Rectangle 63"/>
            <p:cNvSpPr>
              <a:spLocks noChangeArrowheads="1"/>
            </p:cNvSpPr>
            <p:nvPr/>
          </p:nvSpPr>
          <p:spPr bwMode="auto">
            <a:xfrm>
              <a:off x="552527" y="1600200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54" name="TextBox 64"/>
            <p:cNvSpPr txBox="1">
              <a:spLocks noChangeArrowheads="1"/>
            </p:cNvSpPr>
            <p:nvPr/>
          </p:nvSpPr>
          <p:spPr bwMode="auto">
            <a:xfrm>
              <a:off x="1153127" y="1834884"/>
              <a:ext cx="980473" cy="216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zh-CN" altLang="en-US" sz="8800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学</a:t>
              </a:r>
              <a:endParaRPr lang="nb-NO" altLang="zh-CN" sz="8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Oval 65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56" name="Oval 66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61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4" grpId="0" animBg="1"/>
      <p:bldP spid="3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705099" y="2060848"/>
            <a:ext cx="9289032" cy="41764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algn="ctr"/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丰富同学们的课余生活，王老师让同学们选择自己最喜欢的一个虚构人物进行展示，（人物来源可以是动漫、小说、电影）。请你帮助小王同学从下图中将他最喜欢的动漫人物“路飞”抠取出来单独制作一张海报，并绘制一顶草帽，在周围添加环绕文字“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 PIECE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 descr="E:\Study\其他\PPT\高画质精美透明PNG图标572张\png_icon_5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043" y="1484784"/>
            <a:ext cx="1368152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158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705099" y="2060848"/>
            <a:ext cx="9289032" cy="41764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algn="ctr"/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</a:p>
          <a:p>
            <a:pPr algn="ctr"/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 descr="E:\Study\其他\PPT\高画质精美透明PNG图标572张\png_icon_5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043" y="1484784"/>
            <a:ext cx="1368152" cy="1368152"/>
          </a:xfrm>
          <a:prstGeom prst="rect">
            <a:avLst/>
          </a:prstGeom>
          <a:noFill/>
        </p:spPr>
      </p:pic>
      <p:pic>
        <p:nvPicPr>
          <p:cNvPr id="4" name="图片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315" y="2168860"/>
            <a:ext cx="5110494" cy="383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9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289275" y="2204864"/>
            <a:ext cx="6768752" cy="2016224"/>
            <a:chOff x="1907704" y="1052736"/>
            <a:chExt cx="6768752" cy="2160240"/>
          </a:xfrm>
        </p:grpSpPr>
        <p:sp>
          <p:nvSpPr>
            <p:cNvPr id="10" name="圆角矩形 9"/>
            <p:cNvSpPr/>
            <p:nvPr/>
          </p:nvSpPr>
          <p:spPr bwMode="auto">
            <a:xfrm>
              <a:off x="1907704" y="1052736"/>
              <a:ext cx="6768752" cy="2160240"/>
            </a:xfrm>
            <a:prstGeom prst="roundRect">
              <a:avLst/>
            </a:prstGeom>
            <a:noFill/>
            <a:ln w="381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Font typeface="Wingdings" pitchFamily="2" charset="2"/>
                <a:buNone/>
                <a:defRPr/>
              </a:pPr>
              <a:endParaRPr lang="zh-CN" alt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Mistral" pitchFamily="66" charset="0"/>
                <a:cs typeface="Microsoft Sans Serif" pitchFamily="34" charset="0"/>
              </a:endParaRPr>
            </a:p>
          </p:txBody>
        </p:sp>
        <p:sp>
          <p:nvSpPr>
            <p:cNvPr id="11" name="TextBox 32"/>
            <p:cNvSpPr txBox="1"/>
            <p:nvPr/>
          </p:nvSpPr>
          <p:spPr>
            <a:xfrm>
              <a:off x="2077715" y="1207039"/>
              <a:ext cx="6248555" cy="806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3200" b="1" dirty="0" smtClean="0">
                  <a:solidFill>
                    <a:prstClr val="white">
                      <a:lumMod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【</a:t>
              </a:r>
              <a:r>
                <a:rPr lang="zh-CN" altLang="en-US" sz="3200" b="1" dirty="0" smtClean="0">
                  <a:solidFill>
                    <a:prstClr val="white">
                      <a:lumMod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关键词</a:t>
              </a:r>
              <a:r>
                <a:rPr lang="en-US" altLang="zh-CN" sz="3200" b="1" dirty="0" smtClean="0">
                  <a:solidFill>
                    <a:prstClr val="white">
                      <a:lumMod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】</a:t>
              </a:r>
              <a:endParaRPr lang="zh-CN" altLang="en-US" sz="3200" dirty="0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19" y="2943408"/>
            <a:ext cx="2448272" cy="345839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593531" y="2574076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钢笔工具、路径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78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65339" y="854920"/>
            <a:ext cx="259228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2.1</a:t>
            </a:r>
            <a:endParaRPr lang="en-US" altLang="zh-CN" sz="12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49115" y="1988840"/>
            <a:ext cx="84485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路径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是一种没有宽度的线条，可以用于引导绘图路径、文字方向。利用路径工具绘制的图形均为矢量图形，处理时不易变形和失真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绘制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路径和绘制形状可以使用同一组工具。在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中，钢笔工具和形状工具都能绘制形状和路径，其类型可以通过在选项栏中预先设置类别来决定。除直接绘制外，还可以利用路径面板实现路径与选区、形状的转换。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45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7107" y="1844824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例中需抠取的图案边缘比较平滑而且清晰，适合利用钢笔工具进行抠取。为练习钢笔工具的用法，草帽的绘制也使用钢笔工具。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700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5099" y="170080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见视频。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020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Documents and Settings\tdz\桌面\新建文件夹\为高手鼓掌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0923" y="4636408"/>
            <a:ext cx="2908800" cy="181800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Documents and Settings\tdz\桌面\新建文件夹\20121281732304920306.jp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31527" y="4636409"/>
            <a:ext cx="2908800" cy="181842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Documents and Settings\tdz\桌面\新建文件夹\2012511855371554.jpg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54847" y="4636409"/>
            <a:ext cx="2908800" cy="181842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60">
            <a:hlinkClick r:id="rId5"/>
          </p:cNvPr>
          <p:cNvSpPr>
            <a:spLocks noChangeArrowheads="1"/>
          </p:cNvSpPr>
          <p:nvPr/>
        </p:nvSpPr>
        <p:spPr bwMode="auto">
          <a:xfrm>
            <a:off x="5965923" y="2757882"/>
            <a:ext cx="443894" cy="523996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" name="Oval 61">
            <a:hlinkClick r:id="rId6"/>
          </p:cNvPr>
          <p:cNvSpPr>
            <a:spLocks noChangeArrowheads="1"/>
          </p:cNvSpPr>
          <p:nvPr/>
        </p:nvSpPr>
        <p:spPr bwMode="auto">
          <a:xfrm>
            <a:off x="5977881" y="3566501"/>
            <a:ext cx="419977" cy="521615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矩形​​ 5"/>
          <p:cNvSpPr>
            <a:spLocks noChangeArrowheads="1"/>
          </p:cNvSpPr>
          <p:nvPr/>
        </p:nvSpPr>
        <p:spPr bwMode="auto">
          <a:xfrm>
            <a:off x="-8345" y="260648"/>
            <a:ext cx="12187237" cy="40801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dirty="0">
              <a:solidFill>
                <a:schemeClr val="lt1"/>
              </a:solidFill>
              <a:sym typeface="Arial" pitchFamily="34" charset="0"/>
            </a:endParaRP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 flipV="1">
            <a:off x="6186282" y="1671777"/>
            <a:ext cx="1587" cy="2700963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0" y="3914246"/>
            <a:ext cx="1922479" cy="15481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 flipH="1">
            <a:off x="1922479" y="2741208"/>
            <a:ext cx="199973" cy="1188519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>
            <a:off x="3135010" y="2562571"/>
            <a:ext cx="7936" cy="1806596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" name="Oval 22"/>
          <p:cNvSpPr>
            <a:spLocks noChangeArrowheads="1"/>
          </p:cNvSpPr>
          <p:nvPr/>
        </p:nvSpPr>
        <p:spPr bwMode="auto">
          <a:xfrm>
            <a:off x="5665539" y="764704"/>
            <a:ext cx="933710" cy="906913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5" name="Group 63"/>
          <p:cNvGrpSpPr>
            <a:grpSpLocks/>
          </p:cNvGrpSpPr>
          <p:nvPr/>
        </p:nvGrpSpPr>
        <p:grpSpPr bwMode="auto">
          <a:xfrm>
            <a:off x="5905891" y="2348880"/>
            <a:ext cx="563953" cy="523996"/>
            <a:chOff x="3073" y="2610"/>
            <a:chExt cx="438" cy="440"/>
          </a:xfrm>
        </p:grpSpPr>
        <p:sp>
          <p:nvSpPr>
            <p:cNvPr id="36" name="Rectangle 28"/>
            <p:cNvSpPr>
              <a:spLocks noChangeArrowheads="1"/>
            </p:cNvSpPr>
            <p:nvPr/>
          </p:nvSpPr>
          <p:spPr bwMode="auto">
            <a:xfrm>
              <a:off x="3181" y="2748"/>
              <a:ext cx="222" cy="164"/>
            </a:xfrm>
            <a:prstGeom prst="rect">
              <a:avLst/>
            </a:prstGeom>
            <a:solidFill>
              <a:srgbClr val="FFFFFF"/>
            </a:solidFill>
            <a:ln w="11113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3182" y="2748"/>
              <a:ext cx="220" cy="110"/>
            </a:xfrm>
            <a:custGeom>
              <a:avLst/>
              <a:gdLst>
                <a:gd name="T0" fmla="*/ 0 w 278"/>
                <a:gd name="T1" fmla="*/ 0 h 140"/>
                <a:gd name="T2" fmla="*/ 138 w 278"/>
                <a:gd name="T3" fmla="*/ 140 h 140"/>
                <a:gd name="T4" fmla="*/ 278 w 278"/>
                <a:gd name="T5" fmla="*/ 0 h 140"/>
                <a:gd name="T6" fmla="*/ 0 w 278"/>
                <a:gd name="T7" fmla="*/ 0 h 1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8"/>
                <a:gd name="T13" fmla="*/ 0 h 140"/>
                <a:gd name="T14" fmla="*/ 278 w 278"/>
                <a:gd name="T15" fmla="*/ 140 h 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8" h="140">
                  <a:moveTo>
                    <a:pt x="0" y="0"/>
                  </a:moveTo>
                  <a:lnTo>
                    <a:pt x="138" y="140"/>
                  </a:lnTo>
                  <a:lnTo>
                    <a:pt x="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" name="Oval 27"/>
            <p:cNvSpPr>
              <a:spLocks noChangeArrowheads="1"/>
            </p:cNvSpPr>
            <p:nvPr/>
          </p:nvSpPr>
          <p:spPr bwMode="auto">
            <a:xfrm>
              <a:off x="3073" y="2610"/>
              <a:ext cx="438" cy="440"/>
            </a:xfrm>
            <a:prstGeom prst="ellipse">
              <a:avLst/>
            </a:prstGeom>
            <a:blipFill>
              <a:blip r:embed="rId8" cstate="print"/>
              <a:stretch>
                <a:fillRect/>
              </a:stretch>
            </a:blipFill>
            <a:ln w="333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9" name="Group 64"/>
          <p:cNvGrpSpPr>
            <a:grpSpLocks/>
          </p:cNvGrpSpPr>
          <p:nvPr/>
        </p:nvGrpSpPr>
        <p:grpSpPr bwMode="auto">
          <a:xfrm>
            <a:off x="5905891" y="3566501"/>
            <a:ext cx="563953" cy="521615"/>
            <a:chOff x="3073" y="3289"/>
            <a:chExt cx="438" cy="438"/>
          </a:xfrm>
        </p:grpSpPr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3173" y="3389"/>
              <a:ext cx="240" cy="241"/>
            </a:xfrm>
            <a:custGeom>
              <a:avLst/>
              <a:gdLst>
                <a:gd name="T0" fmla="*/ 303 w 303"/>
                <a:gd name="T1" fmla="*/ 263 h 305"/>
                <a:gd name="T2" fmla="*/ 171 w 303"/>
                <a:gd name="T3" fmla="*/ 131 h 305"/>
                <a:gd name="T4" fmla="*/ 223 w 303"/>
                <a:gd name="T5" fmla="*/ 77 h 305"/>
                <a:gd name="T6" fmla="*/ 0 w 303"/>
                <a:gd name="T7" fmla="*/ 0 h 305"/>
                <a:gd name="T8" fmla="*/ 76 w 303"/>
                <a:gd name="T9" fmla="*/ 224 h 305"/>
                <a:gd name="T10" fmla="*/ 129 w 303"/>
                <a:gd name="T11" fmla="*/ 170 h 305"/>
                <a:gd name="T12" fmla="*/ 262 w 303"/>
                <a:gd name="T13" fmla="*/ 305 h 305"/>
                <a:gd name="T14" fmla="*/ 303 w 303"/>
                <a:gd name="T15" fmla="*/ 263 h 3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3"/>
                <a:gd name="T25" fmla="*/ 0 h 305"/>
                <a:gd name="T26" fmla="*/ 303 w 303"/>
                <a:gd name="T27" fmla="*/ 305 h 3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3" h="305">
                  <a:moveTo>
                    <a:pt x="303" y="263"/>
                  </a:moveTo>
                  <a:lnTo>
                    <a:pt x="171" y="131"/>
                  </a:lnTo>
                  <a:lnTo>
                    <a:pt x="223" y="77"/>
                  </a:lnTo>
                  <a:lnTo>
                    <a:pt x="0" y="0"/>
                  </a:lnTo>
                  <a:lnTo>
                    <a:pt x="76" y="224"/>
                  </a:lnTo>
                  <a:lnTo>
                    <a:pt x="129" y="170"/>
                  </a:lnTo>
                  <a:lnTo>
                    <a:pt x="262" y="305"/>
                  </a:lnTo>
                  <a:lnTo>
                    <a:pt x="303" y="263"/>
                  </a:lnTo>
                  <a:close/>
                </a:path>
              </a:pathLst>
            </a:custGeom>
            <a:solidFill>
              <a:schemeClr val="bg1"/>
            </a:solidFill>
            <a:ln w="11113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6" name="Oval 30"/>
            <p:cNvSpPr>
              <a:spLocks noChangeArrowheads="1"/>
            </p:cNvSpPr>
            <p:nvPr/>
          </p:nvSpPr>
          <p:spPr bwMode="auto">
            <a:xfrm>
              <a:off x="3073" y="3289"/>
              <a:ext cx="438" cy="438"/>
            </a:xfrm>
            <a:prstGeom prst="ellipse">
              <a:avLst/>
            </a:prstGeom>
            <a:solidFill>
              <a:schemeClr val="accent1"/>
            </a:solidFill>
            <a:ln w="333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3" name="Freeform 11"/>
          <p:cNvSpPr>
            <a:spLocks/>
          </p:cNvSpPr>
          <p:nvPr/>
        </p:nvSpPr>
        <p:spPr bwMode="auto">
          <a:xfrm>
            <a:off x="1154332" y="2738824"/>
            <a:ext cx="980819" cy="198880"/>
          </a:xfrm>
          <a:custGeom>
            <a:avLst/>
            <a:gdLst>
              <a:gd name="T0" fmla="*/ 0 w 618"/>
              <a:gd name="T1" fmla="*/ 167 h 167"/>
              <a:gd name="T2" fmla="*/ 616 w 618"/>
              <a:gd name="T3" fmla="*/ 20 h 167"/>
              <a:gd name="T4" fmla="*/ 618 w 618"/>
              <a:gd name="T5" fmla="*/ 0 h 167"/>
              <a:gd name="T6" fmla="*/ 2 w 618"/>
              <a:gd name="T7" fmla="*/ 153 h 167"/>
              <a:gd name="T8" fmla="*/ 0 60000 65536"/>
              <a:gd name="T9" fmla="*/ 0 60000 65536"/>
              <a:gd name="T10" fmla="*/ 0 60000 65536"/>
              <a:gd name="T11" fmla="*/ 0 60000 65536"/>
              <a:gd name="T12" fmla="*/ 0 w 618"/>
              <a:gd name="T13" fmla="*/ 0 h 167"/>
              <a:gd name="T14" fmla="*/ 618 w 618"/>
              <a:gd name="T15" fmla="*/ 167 h 1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8" h="167">
                <a:moveTo>
                  <a:pt x="0" y="167"/>
                </a:moveTo>
                <a:lnTo>
                  <a:pt x="616" y="20"/>
                </a:lnTo>
                <a:lnTo>
                  <a:pt x="618" y="0"/>
                </a:lnTo>
                <a:lnTo>
                  <a:pt x="2" y="153"/>
                </a:lnTo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4" name="Freeform 13"/>
          <p:cNvSpPr>
            <a:spLocks/>
          </p:cNvSpPr>
          <p:nvPr/>
        </p:nvSpPr>
        <p:spPr bwMode="auto">
          <a:xfrm>
            <a:off x="2103404" y="2460156"/>
            <a:ext cx="1566455" cy="309635"/>
          </a:xfrm>
          <a:custGeom>
            <a:avLst/>
            <a:gdLst>
              <a:gd name="T0" fmla="*/ 0 w 987"/>
              <a:gd name="T1" fmla="*/ 260 h 260"/>
              <a:gd name="T2" fmla="*/ 985 w 987"/>
              <a:gd name="T3" fmla="*/ 19 h 260"/>
              <a:gd name="T4" fmla="*/ 987 w 987"/>
              <a:gd name="T5" fmla="*/ 0 h 260"/>
              <a:gd name="T6" fmla="*/ 8 w 987"/>
              <a:gd name="T7" fmla="*/ 238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987"/>
              <a:gd name="T13" fmla="*/ 0 h 260"/>
              <a:gd name="T14" fmla="*/ 987 w 987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7" h="260">
                <a:moveTo>
                  <a:pt x="0" y="260"/>
                </a:moveTo>
                <a:lnTo>
                  <a:pt x="985" y="19"/>
                </a:lnTo>
                <a:lnTo>
                  <a:pt x="987" y="0"/>
                </a:lnTo>
                <a:lnTo>
                  <a:pt x="8" y="238"/>
                </a:lnTo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5" name="Freeform 15"/>
          <p:cNvSpPr>
            <a:spLocks/>
          </p:cNvSpPr>
          <p:nvPr/>
        </p:nvSpPr>
        <p:spPr bwMode="auto">
          <a:xfrm>
            <a:off x="1260667" y="946519"/>
            <a:ext cx="2540925" cy="845540"/>
          </a:xfrm>
          <a:custGeom>
            <a:avLst/>
            <a:gdLst>
              <a:gd name="T0" fmla="*/ 1002 w 1002"/>
              <a:gd name="T1" fmla="*/ 3 h 396"/>
              <a:gd name="T2" fmla="*/ 997 w 1002"/>
              <a:gd name="T3" fmla="*/ 12 h 396"/>
              <a:gd name="T4" fmla="*/ 993 w 1002"/>
              <a:gd name="T5" fmla="*/ 11 h 396"/>
              <a:gd name="T6" fmla="*/ 982 w 1002"/>
              <a:gd name="T7" fmla="*/ 9 h 396"/>
              <a:gd name="T8" fmla="*/ 967 w 1002"/>
              <a:gd name="T9" fmla="*/ 9 h 396"/>
              <a:gd name="T10" fmla="*/ 953 w 1002"/>
              <a:gd name="T11" fmla="*/ 11 h 396"/>
              <a:gd name="T12" fmla="*/ 939 w 1002"/>
              <a:gd name="T13" fmla="*/ 16 h 396"/>
              <a:gd name="T14" fmla="*/ 424 w 1002"/>
              <a:gd name="T15" fmla="*/ 224 h 396"/>
              <a:gd name="T16" fmla="*/ 376 w 1002"/>
              <a:gd name="T17" fmla="*/ 244 h 396"/>
              <a:gd name="T18" fmla="*/ 1 w 1002"/>
              <a:gd name="T19" fmla="*/ 396 h 396"/>
              <a:gd name="T20" fmla="*/ 0 w 1002"/>
              <a:gd name="T21" fmla="*/ 390 h 396"/>
              <a:gd name="T22" fmla="*/ 377 w 1002"/>
              <a:gd name="T23" fmla="*/ 237 h 396"/>
              <a:gd name="T24" fmla="*/ 424 w 1002"/>
              <a:gd name="T25" fmla="*/ 218 h 396"/>
              <a:gd name="T26" fmla="*/ 938 w 1002"/>
              <a:gd name="T27" fmla="*/ 8 h 396"/>
              <a:gd name="T28" fmla="*/ 954 w 1002"/>
              <a:gd name="T29" fmla="*/ 3 h 396"/>
              <a:gd name="T30" fmla="*/ 971 w 1002"/>
              <a:gd name="T31" fmla="*/ 1 h 396"/>
              <a:gd name="T32" fmla="*/ 987 w 1002"/>
              <a:gd name="T33" fmla="*/ 0 h 396"/>
              <a:gd name="T34" fmla="*/ 1000 w 1002"/>
              <a:gd name="T35" fmla="*/ 3 h 396"/>
              <a:gd name="T36" fmla="*/ 1002 w 1002"/>
              <a:gd name="T37" fmla="*/ 3 h 3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02"/>
              <a:gd name="T58" fmla="*/ 0 h 396"/>
              <a:gd name="T59" fmla="*/ 1002 w 1002"/>
              <a:gd name="T60" fmla="*/ 396 h 39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02" h="396">
                <a:moveTo>
                  <a:pt x="1002" y="3"/>
                </a:moveTo>
                <a:cubicBezTo>
                  <a:pt x="997" y="12"/>
                  <a:pt x="997" y="12"/>
                  <a:pt x="997" y="12"/>
                </a:cubicBezTo>
                <a:cubicBezTo>
                  <a:pt x="993" y="11"/>
                  <a:pt x="993" y="11"/>
                  <a:pt x="993" y="11"/>
                </a:cubicBezTo>
                <a:cubicBezTo>
                  <a:pt x="990" y="10"/>
                  <a:pt x="986" y="9"/>
                  <a:pt x="982" y="9"/>
                </a:cubicBezTo>
                <a:cubicBezTo>
                  <a:pt x="977" y="9"/>
                  <a:pt x="972" y="9"/>
                  <a:pt x="967" y="9"/>
                </a:cubicBezTo>
                <a:cubicBezTo>
                  <a:pt x="962" y="10"/>
                  <a:pt x="957" y="10"/>
                  <a:pt x="953" y="11"/>
                </a:cubicBezTo>
                <a:cubicBezTo>
                  <a:pt x="948" y="13"/>
                  <a:pt x="943" y="14"/>
                  <a:pt x="939" y="16"/>
                </a:cubicBezTo>
                <a:cubicBezTo>
                  <a:pt x="424" y="224"/>
                  <a:pt x="424" y="224"/>
                  <a:pt x="424" y="224"/>
                </a:cubicBezTo>
                <a:cubicBezTo>
                  <a:pt x="376" y="244"/>
                  <a:pt x="376" y="244"/>
                  <a:pt x="376" y="244"/>
                </a:cubicBezTo>
                <a:cubicBezTo>
                  <a:pt x="1" y="396"/>
                  <a:pt x="1" y="396"/>
                  <a:pt x="1" y="396"/>
                </a:cubicBezTo>
                <a:cubicBezTo>
                  <a:pt x="0" y="390"/>
                  <a:pt x="0" y="390"/>
                  <a:pt x="0" y="390"/>
                </a:cubicBezTo>
                <a:cubicBezTo>
                  <a:pt x="377" y="237"/>
                  <a:pt x="377" y="237"/>
                  <a:pt x="377" y="237"/>
                </a:cubicBezTo>
                <a:cubicBezTo>
                  <a:pt x="424" y="218"/>
                  <a:pt x="424" y="218"/>
                  <a:pt x="424" y="218"/>
                </a:cubicBezTo>
                <a:cubicBezTo>
                  <a:pt x="938" y="8"/>
                  <a:pt x="938" y="8"/>
                  <a:pt x="938" y="8"/>
                </a:cubicBezTo>
                <a:cubicBezTo>
                  <a:pt x="943" y="6"/>
                  <a:pt x="948" y="5"/>
                  <a:pt x="954" y="3"/>
                </a:cubicBezTo>
                <a:cubicBezTo>
                  <a:pt x="959" y="2"/>
                  <a:pt x="965" y="1"/>
                  <a:pt x="971" y="1"/>
                </a:cubicBezTo>
                <a:cubicBezTo>
                  <a:pt x="976" y="0"/>
                  <a:pt x="982" y="0"/>
                  <a:pt x="987" y="0"/>
                </a:cubicBezTo>
                <a:cubicBezTo>
                  <a:pt x="992" y="1"/>
                  <a:pt x="996" y="1"/>
                  <a:pt x="1000" y="3"/>
                </a:cubicBezTo>
                <a:cubicBezTo>
                  <a:pt x="1002" y="3"/>
                  <a:pt x="1002" y="3"/>
                  <a:pt x="1002" y="3"/>
                </a:cubicBezTo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6" name="Freeform 16"/>
          <p:cNvSpPr>
            <a:spLocks/>
          </p:cNvSpPr>
          <p:nvPr/>
        </p:nvSpPr>
        <p:spPr bwMode="auto">
          <a:xfrm>
            <a:off x="938483" y="1778961"/>
            <a:ext cx="325353" cy="1190901"/>
          </a:xfrm>
          <a:custGeom>
            <a:avLst/>
            <a:gdLst>
              <a:gd name="T0" fmla="*/ 128 w 128"/>
              <a:gd name="T1" fmla="*/ 6 h 558"/>
              <a:gd name="T2" fmla="*/ 124 w 128"/>
              <a:gd name="T3" fmla="*/ 7 h 558"/>
              <a:gd name="T4" fmla="*/ 118 w 128"/>
              <a:gd name="T5" fmla="*/ 11 h 558"/>
              <a:gd name="T6" fmla="*/ 112 w 128"/>
              <a:gd name="T7" fmla="*/ 17 h 558"/>
              <a:gd name="T8" fmla="*/ 108 w 128"/>
              <a:gd name="T9" fmla="*/ 24 h 558"/>
              <a:gd name="T10" fmla="*/ 106 w 128"/>
              <a:gd name="T11" fmla="*/ 31 h 558"/>
              <a:gd name="T12" fmla="*/ 64 w 128"/>
              <a:gd name="T13" fmla="*/ 240 h 558"/>
              <a:gd name="T14" fmla="*/ 55 w 128"/>
              <a:gd name="T15" fmla="*/ 287 h 558"/>
              <a:gd name="T16" fmla="*/ 7 w 128"/>
              <a:gd name="T17" fmla="*/ 530 h 558"/>
              <a:gd name="T18" fmla="*/ 6 w 128"/>
              <a:gd name="T19" fmla="*/ 539 h 558"/>
              <a:gd name="T20" fmla="*/ 8 w 128"/>
              <a:gd name="T21" fmla="*/ 545 h 558"/>
              <a:gd name="T22" fmla="*/ 13 w 128"/>
              <a:gd name="T23" fmla="*/ 549 h 558"/>
              <a:gd name="T24" fmla="*/ 19 w 128"/>
              <a:gd name="T25" fmla="*/ 550 h 558"/>
              <a:gd name="T26" fmla="*/ 86 w 128"/>
              <a:gd name="T27" fmla="*/ 535 h 558"/>
              <a:gd name="T28" fmla="*/ 85 w 128"/>
              <a:gd name="T29" fmla="*/ 543 h 558"/>
              <a:gd name="T30" fmla="*/ 17 w 128"/>
              <a:gd name="T31" fmla="*/ 558 h 558"/>
              <a:gd name="T32" fmla="*/ 9 w 128"/>
              <a:gd name="T33" fmla="*/ 557 h 558"/>
              <a:gd name="T34" fmla="*/ 3 w 128"/>
              <a:gd name="T35" fmla="*/ 552 h 558"/>
              <a:gd name="T36" fmla="*/ 0 w 128"/>
              <a:gd name="T37" fmla="*/ 543 h 558"/>
              <a:gd name="T38" fmla="*/ 1 w 128"/>
              <a:gd name="T39" fmla="*/ 531 h 558"/>
              <a:gd name="T40" fmla="*/ 49 w 128"/>
              <a:gd name="T41" fmla="*/ 289 h 558"/>
              <a:gd name="T42" fmla="*/ 58 w 128"/>
              <a:gd name="T43" fmla="*/ 242 h 558"/>
              <a:gd name="T44" fmla="*/ 100 w 128"/>
              <a:gd name="T45" fmla="*/ 33 h 558"/>
              <a:gd name="T46" fmla="*/ 104 w 128"/>
              <a:gd name="T47" fmla="*/ 23 h 558"/>
              <a:gd name="T48" fmla="*/ 110 w 128"/>
              <a:gd name="T49" fmla="*/ 14 h 558"/>
              <a:gd name="T50" fmla="*/ 117 w 128"/>
              <a:gd name="T51" fmla="*/ 6 h 558"/>
              <a:gd name="T52" fmla="*/ 126 w 128"/>
              <a:gd name="T53" fmla="*/ 1 h 558"/>
              <a:gd name="T54" fmla="*/ 127 w 128"/>
              <a:gd name="T55" fmla="*/ 0 h 558"/>
              <a:gd name="T56" fmla="*/ 128 w 128"/>
              <a:gd name="T57" fmla="*/ 6 h 5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8"/>
              <a:gd name="T88" fmla="*/ 0 h 558"/>
              <a:gd name="T89" fmla="*/ 128 w 128"/>
              <a:gd name="T90" fmla="*/ 558 h 55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8" h="558">
                <a:moveTo>
                  <a:pt x="128" y="6"/>
                </a:moveTo>
                <a:cubicBezTo>
                  <a:pt x="124" y="7"/>
                  <a:pt x="124" y="7"/>
                  <a:pt x="124" y="7"/>
                </a:cubicBezTo>
                <a:cubicBezTo>
                  <a:pt x="122" y="8"/>
                  <a:pt x="120" y="9"/>
                  <a:pt x="118" y="11"/>
                </a:cubicBezTo>
                <a:cubicBezTo>
                  <a:pt x="116" y="13"/>
                  <a:pt x="114" y="15"/>
                  <a:pt x="112" y="17"/>
                </a:cubicBezTo>
                <a:cubicBezTo>
                  <a:pt x="111" y="19"/>
                  <a:pt x="109" y="21"/>
                  <a:pt x="108" y="24"/>
                </a:cubicBezTo>
                <a:cubicBezTo>
                  <a:pt x="107" y="26"/>
                  <a:pt x="106" y="28"/>
                  <a:pt x="106" y="31"/>
                </a:cubicBezTo>
                <a:cubicBezTo>
                  <a:pt x="64" y="240"/>
                  <a:pt x="64" y="240"/>
                  <a:pt x="64" y="240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7" y="530"/>
                  <a:pt x="7" y="530"/>
                  <a:pt x="7" y="530"/>
                </a:cubicBezTo>
                <a:cubicBezTo>
                  <a:pt x="6" y="533"/>
                  <a:pt x="6" y="536"/>
                  <a:pt x="6" y="539"/>
                </a:cubicBezTo>
                <a:cubicBezTo>
                  <a:pt x="6" y="541"/>
                  <a:pt x="7" y="544"/>
                  <a:pt x="8" y="545"/>
                </a:cubicBezTo>
                <a:cubicBezTo>
                  <a:pt x="9" y="547"/>
                  <a:pt x="11" y="548"/>
                  <a:pt x="13" y="549"/>
                </a:cubicBezTo>
                <a:cubicBezTo>
                  <a:pt x="14" y="550"/>
                  <a:pt x="17" y="550"/>
                  <a:pt x="19" y="550"/>
                </a:cubicBezTo>
                <a:cubicBezTo>
                  <a:pt x="86" y="535"/>
                  <a:pt x="86" y="535"/>
                  <a:pt x="86" y="535"/>
                </a:cubicBezTo>
                <a:cubicBezTo>
                  <a:pt x="85" y="543"/>
                  <a:pt x="85" y="543"/>
                  <a:pt x="85" y="543"/>
                </a:cubicBezTo>
                <a:cubicBezTo>
                  <a:pt x="17" y="558"/>
                  <a:pt x="17" y="558"/>
                  <a:pt x="17" y="558"/>
                </a:cubicBezTo>
                <a:cubicBezTo>
                  <a:pt x="14" y="558"/>
                  <a:pt x="11" y="558"/>
                  <a:pt x="9" y="557"/>
                </a:cubicBezTo>
                <a:cubicBezTo>
                  <a:pt x="6" y="556"/>
                  <a:pt x="4" y="554"/>
                  <a:pt x="3" y="552"/>
                </a:cubicBezTo>
                <a:cubicBezTo>
                  <a:pt x="1" y="550"/>
                  <a:pt x="0" y="547"/>
                  <a:pt x="0" y="543"/>
                </a:cubicBezTo>
                <a:cubicBezTo>
                  <a:pt x="0" y="540"/>
                  <a:pt x="0" y="536"/>
                  <a:pt x="1" y="531"/>
                </a:cubicBezTo>
                <a:cubicBezTo>
                  <a:pt x="49" y="289"/>
                  <a:pt x="49" y="289"/>
                  <a:pt x="49" y="289"/>
                </a:cubicBezTo>
                <a:cubicBezTo>
                  <a:pt x="58" y="242"/>
                  <a:pt x="58" y="242"/>
                  <a:pt x="58" y="242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1" y="30"/>
                  <a:pt x="102" y="26"/>
                  <a:pt x="104" y="23"/>
                </a:cubicBezTo>
                <a:cubicBezTo>
                  <a:pt x="105" y="20"/>
                  <a:pt x="107" y="17"/>
                  <a:pt x="110" y="14"/>
                </a:cubicBezTo>
                <a:cubicBezTo>
                  <a:pt x="112" y="11"/>
                  <a:pt x="114" y="8"/>
                  <a:pt x="117" y="6"/>
                </a:cubicBezTo>
                <a:cubicBezTo>
                  <a:pt x="120" y="4"/>
                  <a:pt x="123" y="2"/>
                  <a:pt x="126" y="1"/>
                </a:cubicBezTo>
                <a:cubicBezTo>
                  <a:pt x="127" y="0"/>
                  <a:pt x="127" y="0"/>
                  <a:pt x="127" y="0"/>
                </a:cubicBezTo>
                <a:lnTo>
                  <a:pt x="128" y="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7" name="Freeform 17"/>
          <p:cNvSpPr>
            <a:spLocks/>
          </p:cNvSpPr>
          <p:nvPr/>
        </p:nvSpPr>
        <p:spPr bwMode="auto">
          <a:xfrm>
            <a:off x="3673033" y="952474"/>
            <a:ext cx="1307759" cy="1529117"/>
          </a:xfrm>
          <a:custGeom>
            <a:avLst/>
            <a:gdLst>
              <a:gd name="T0" fmla="*/ 46 w 516"/>
              <a:gd name="T1" fmla="*/ 9 h 716"/>
              <a:gd name="T2" fmla="*/ 485 w 516"/>
              <a:gd name="T3" fmla="*/ 148 h 716"/>
              <a:gd name="T4" fmla="*/ 496 w 516"/>
              <a:gd name="T5" fmla="*/ 154 h 716"/>
              <a:gd name="T6" fmla="*/ 501 w 516"/>
              <a:gd name="T7" fmla="*/ 164 h 716"/>
              <a:gd name="T8" fmla="*/ 501 w 516"/>
              <a:gd name="T9" fmla="*/ 175 h 716"/>
              <a:gd name="T10" fmla="*/ 494 w 516"/>
              <a:gd name="T11" fmla="*/ 187 h 716"/>
              <a:gd name="T12" fmla="*/ 113 w 516"/>
              <a:gd name="T13" fmla="*/ 656 h 716"/>
              <a:gd name="T14" fmla="*/ 100 w 516"/>
              <a:gd name="T15" fmla="*/ 668 h 716"/>
              <a:gd name="T16" fmla="*/ 84 w 516"/>
              <a:gd name="T17" fmla="*/ 679 h 716"/>
              <a:gd name="T18" fmla="*/ 66 w 516"/>
              <a:gd name="T19" fmla="*/ 689 h 716"/>
              <a:gd name="T20" fmla="*/ 49 w 516"/>
              <a:gd name="T21" fmla="*/ 694 h 716"/>
              <a:gd name="T22" fmla="*/ 0 w 516"/>
              <a:gd name="T23" fmla="*/ 705 h 716"/>
              <a:gd name="T24" fmla="*/ 0 w 516"/>
              <a:gd name="T25" fmla="*/ 716 h 716"/>
              <a:gd name="T26" fmla="*/ 50 w 516"/>
              <a:gd name="T27" fmla="*/ 705 h 716"/>
              <a:gd name="T28" fmla="*/ 69 w 516"/>
              <a:gd name="T29" fmla="*/ 699 h 716"/>
              <a:gd name="T30" fmla="*/ 89 w 516"/>
              <a:gd name="T31" fmla="*/ 689 h 716"/>
              <a:gd name="T32" fmla="*/ 108 w 516"/>
              <a:gd name="T33" fmla="*/ 676 h 716"/>
              <a:gd name="T34" fmla="*/ 122 w 516"/>
              <a:gd name="T35" fmla="*/ 661 h 716"/>
              <a:gd name="T36" fmla="*/ 506 w 516"/>
              <a:gd name="T37" fmla="*/ 190 h 716"/>
              <a:gd name="T38" fmla="*/ 515 w 516"/>
              <a:gd name="T39" fmla="*/ 174 h 716"/>
              <a:gd name="T40" fmla="*/ 515 w 516"/>
              <a:gd name="T41" fmla="*/ 159 h 716"/>
              <a:gd name="T42" fmla="*/ 508 w 516"/>
              <a:gd name="T43" fmla="*/ 147 h 716"/>
              <a:gd name="T44" fmla="*/ 493 w 516"/>
              <a:gd name="T45" fmla="*/ 138 h 716"/>
              <a:gd name="T46" fmla="*/ 51 w 516"/>
              <a:gd name="T47" fmla="*/ 0 h 716"/>
              <a:gd name="T48" fmla="*/ 46 w 516"/>
              <a:gd name="T49" fmla="*/ 9 h 71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16"/>
              <a:gd name="T76" fmla="*/ 0 h 716"/>
              <a:gd name="T77" fmla="*/ 516 w 516"/>
              <a:gd name="T78" fmla="*/ 716 h 71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16" h="716">
                <a:moveTo>
                  <a:pt x="46" y="9"/>
                </a:moveTo>
                <a:cubicBezTo>
                  <a:pt x="485" y="148"/>
                  <a:pt x="485" y="148"/>
                  <a:pt x="485" y="148"/>
                </a:cubicBezTo>
                <a:cubicBezTo>
                  <a:pt x="490" y="150"/>
                  <a:pt x="493" y="152"/>
                  <a:pt x="496" y="154"/>
                </a:cubicBezTo>
                <a:cubicBezTo>
                  <a:pt x="499" y="157"/>
                  <a:pt x="500" y="160"/>
                  <a:pt x="501" y="164"/>
                </a:cubicBezTo>
                <a:cubicBezTo>
                  <a:pt x="502" y="167"/>
                  <a:pt x="502" y="171"/>
                  <a:pt x="501" y="175"/>
                </a:cubicBezTo>
                <a:cubicBezTo>
                  <a:pt x="500" y="179"/>
                  <a:pt x="498" y="183"/>
                  <a:pt x="494" y="187"/>
                </a:cubicBezTo>
                <a:cubicBezTo>
                  <a:pt x="113" y="656"/>
                  <a:pt x="113" y="656"/>
                  <a:pt x="113" y="656"/>
                </a:cubicBezTo>
                <a:cubicBezTo>
                  <a:pt x="109" y="660"/>
                  <a:pt x="105" y="664"/>
                  <a:pt x="100" y="668"/>
                </a:cubicBezTo>
                <a:cubicBezTo>
                  <a:pt x="95" y="672"/>
                  <a:pt x="89" y="676"/>
                  <a:pt x="84" y="679"/>
                </a:cubicBezTo>
                <a:cubicBezTo>
                  <a:pt x="78" y="683"/>
                  <a:pt x="72" y="686"/>
                  <a:pt x="66" y="689"/>
                </a:cubicBezTo>
                <a:cubicBezTo>
                  <a:pt x="60" y="691"/>
                  <a:pt x="55" y="693"/>
                  <a:pt x="49" y="694"/>
                </a:cubicBezTo>
                <a:cubicBezTo>
                  <a:pt x="0" y="705"/>
                  <a:pt x="0" y="705"/>
                  <a:pt x="0" y="705"/>
                </a:cubicBezTo>
                <a:cubicBezTo>
                  <a:pt x="0" y="716"/>
                  <a:pt x="0" y="716"/>
                  <a:pt x="0" y="716"/>
                </a:cubicBezTo>
                <a:cubicBezTo>
                  <a:pt x="50" y="705"/>
                  <a:pt x="50" y="705"/>
                  <a:pt x="50" y="705"/>
                </a:cubicBezTo>
                <a:cubicBezTo>
                  <a:pt x="56" y="704"/>
                  <a:pt x="63" y="702"/>
                  <a:pt x="69" y="699"/>
                </a:cubicBezTo>
                <a:cubicBezTo>
                  <a:pt x="76" y="696"/>
                  <a:pt x="83" y="693"/>
                  <a:pt x="89" y="689"/>
                </a:cubicBezTo>
                <a:cubicBezTo>
                  <a:pt x="96" y="685"/>
                  <a:pt x="102" y="680"/>
                  <a:pt x="108" y="676"/>
                </a:cubicBezTo>
                <a:cubicBezTo>
                  <a:pt x="113" y="671"/>
                  <a:pt x="118" y="666"/>
                  <a:pt x="122" y="661"/>
                </a:cubicBezTo>
                <a:cubicBezTo>
                  <a:pt x="506" y="190"/>
                  <a:pt x="506" y="190"/>
                  <a:pt x="506" y="190"/>
                </a:cubicBezTo>
                <a:cubicBezTo>
                  <a:pt x="510" y="185"/>
                  <a:pt x="513" y="180"/>
                  <a:pt x="515" y="174"/>
                </a:cubicBezTo>
                <a:cubicBezTo>
                  <a:pt x="516" y="169"/>
                  <a:pt x="516" y="164"/>
                  <a:pt x="515" y="159"/>
                </a:cubicBezTo>
                <a:cubicBezTo>
                  <a:pt x="514" y="154"/>
                  <a:pt x="511" y="150"/>
                  <a:pt x="508" y="147"/>
                </a:cubicBezTo>
                <a:cubicBezTo>
                  <a:pt x="504" y="143"/>
                  <a:pt x="499" y="140"/>
                  <a:pt x="493" y="138"/>
                </a:cubicBezTo>
                <a:cubicBezTo>
                  <a:pt x="51" y="0"/>
                  <a:pt x="51" y="0"/>
                  <a:pt x="51" y="0"/>
                </a:cubicBezTo>
                <a:lnTo>
                  <a:pt x="46" y="9"/>
                </a:lnTo>
                <a:close/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8" name="Line 51"/>
          <p:cNvSpPr>
            <a:spLocks noChangeShapeType="1"/>
          </p:cNvSpPr>
          <p:nvPr/>
        </p:nvSpPr>
        <p:spPr bwMode="auto">
          <a:xfrm>
            <a:off x="3128664" y="4366787"/>
            <a:ext cx="3070403" cy="2381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0" name="Text Box 54">
            <a:hlinkClick r:id="rId5"/>
          </p:cNvPr>
          <p:cNvSpPr txBox="1">
            <a:spLocks noChangeArrowheads="1"/>
          </p:cNvSpPr>
          <p:nvPr/>
        </p:nvSpPr>
        <p:spPr bwMode="auto">
          <a:xfrm>
            <a:off x="6784233" y="2420888"/>
            <a:ext cx="4474368" cy="35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北京师范大学</a:t>
            </a:r>
            <a:r>
              <a:rPr lang="en-US" altLang="zh-CN" sz="2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200" dirty="0" smtClean="0">
                <a:solidFill>
                  <a:srgbClr val="FFFFFF"/>
                </a:solidFill>
                <a:latin typeface="Arial" pitchFamily="34" charset="0"/>
              </a:rPr>
              <a:t>http://bnu.edu.cn</a:t>
            </a:r>
            <a:endParaRPr lang="en-US" altLang="zh-CN" sz="22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1" name="Text Box 59">
            <a:hlinkClick r:id="rId6"/>
          </p:cNvPr>
          <p:cNvSpPr txBox="1">
            <a:spLocks noChangeArrowheads="1"/>
          </p:cNvSpPr>
          <p:nvPr/>
        </p:nvSpPr>
        <p:spPr bwMode="auto">
          <a:xfrm>
            <a:off x="6785656" y="3212976"/>
            <a:ext cx="499511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北京师范大学教育技术学院 </a:t>
            </a:r>
            <a:r>
              <a:rPr lang="en-GB" altLang="zh-CN" sz="2200" dirty="0" smtClean="0">
                <a:solidFill>
                  <a:srgbClr val="FFFFFF"/>
                </a:solidFill>
                <a:latin typeface="Arial" pitchFamily="34" charset="0"/>
              </a:rPr>
              <a:t>http://set.bnu.edu.cn:8083/index.do</a:t>
            </a:r>
            <a:endParaRPr lang="en-GB" altLang="zh-CN" sz="22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2" name="Text Box 62"/>
          <p:cNvSpPr txBox="1">
            <a:spLocks noChangeArrowheads="1"/>
          </p:cNvSpPr>
          <p:nvPr/>
        </p:nvSpPr>
        <p:spPr bwMode="auto">
          <a:xfrm>
            <a:off x="6817667" y="1101694"/>
            <a:ext cx="4762325" cy="59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学习元 </a:t>
            </a:r>
            <a:r>
              <a:rPr lang="en-US" altLang="zh-CN" sz="2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http://lcell.bnu.edu.cn/</a:t>
            </a:r>
            <a:endParaRPr lang="en-GB" altLang="zh-CN" sz="2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TextBox 29"/>
          <p:cNvSpPr txBox="1"/>
          <p:nvPr/>
        </p:nvSpPr>
        <p:spPr>
          <a:xfrm rot="20445248">
            <a:off x="1390670" y="1492264"/>
            <a:ext cx="2953839" cy="923519"/>
          </a:xfrm>
          <a:prstGeom prst="rect">
            <a:avLst/>
          </a:prstGeom>
          <a:noFill/>
        </p:spPr>
        <p:txBody>
          <a:bodyPr wrap="none" lIns="91417" tIns="45708" rIns="91417" bIns="4570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谢谢观看</a:t>
            </a:r>
          </a:p>
        </p:txBody>
      </p:sp>
      <p:pic>
        <p:nvPicPr>
          <p:cNvPr id="64" name="Picture 3" descr="C:\Documents and Settings\tdz\桌面\未标题-2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970555" y="3645024"/>
            <a:ext cx="457024" cy="26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C:\Documents and Settings\tdz\桌面\新建文件夹\欢迎02.jpg"/>
          <p:cNvPicPr>
            <a:picLocks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9179183" y="4636409"/>
            <a:ext cx="2908800" cy="181842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5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3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8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3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8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3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8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800"/>
                            </p:stCondLst>
                            <p:childTnLst>
                              <p:par>
                                <p:cTn id="9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3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800"/>
                            </p:stCondLst>
                            <p:childTnLst>
                              <p:par>
                                <p:cTn id="10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3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8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9" grpId="0" animBg="1"/>
      <p:bldP spid="31" grpId="0" animBg="1"/>
      <p:bldP spid="32" grpId="0" animBg="1"/>
      <p:bldP spid="34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/>
      <p:bldP spid="61" grpId="0"/>
      <p:bldP spid="6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15670</TotalTime>
  <Words>250</Words>
  <Application>Microsoft Office PowerPoint</Application>
  <PresentationFormat>自定义</PresentationFormat>
  <Paragraphs>27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蓑羽</cp:lastModifiedBy>
  <cp:revision>3505</cp:revision>
  <dcterms:created xsi:type="dcterms:W3CDTF">2012-10-07T00:28:30Z</dcterms:created>
  <dcterms:modified xsi:type="dcterms:W3CDTF">2014-10-13T12:42:06Z</dcterms:modified>
</cp:coreProperties>
</file>