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8" r:id="rId3"/>
    <p:sldId id="272" r:id="rId4"/>
    <p:sldId id="281" r:id="rId5"/>
    <p:sldId id="282" r:id="rId6"/>
    <p:sldId id="283" r:id="rId7"/>
    <p:sldId id="258" r:id="rId8"/>
    <p:sldId id="279" r:id="rId9"/>
    <p:sldId id="260" r:id="rId10"/>
    <p:sldId id="259" r:id="rId11"/>
    <p:sldId id="280" r:id="rId12"/>
    <p:sldId id="285" r:id="rId13"/>
    <p:sldId id="287" r:id="rId14"/>
    <p:sldId id="288" r:id="rId15"/>
    <p:sldId id="289" r:id="rId16"/>
    <p:sldId id="291" r:id="rId17"/>
    <p:sldId id="292" r:id="rId18"/>
    <p:sldId id="296" r:id="rId19"/>
    <p:sldId id="297" r:id="rId20"/>
    <p:sldId id="298" r:id="rId21"/>
    <p:sldId id="261" r:id="rId22"/>
    <p:sldId id="265" r:id="rId23"/>
    <p:sldId id="264" r:id="rId24"/>
    <p:sldId id="270" r:id="rId25"/>
    <p:sldId id="27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4194-FFFD-4E69-A280-D8899BA0E2AF}" type="datetimeFigureOut">
              <a:rPr lang="zh-CN" altLang="en-US" smtClean="0"/>
              <a:t>2016/6/10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08E8-D2C3-4579-9AF6-862A11A9C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61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4194-FFFD-4E69-A280-D8899BA0E2AF}" type="datetimeFigureOut">
              <a:rPr lang="zh-CN" altLang="en-US" smtClean="0"/>
              <a:t>2016/6/10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08E8-D2C3-4579-9AF6-862A11A9C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36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4194-FFFD-4E69-A280-D8899BA0E2AF}" type="datetimeFigureOut">
              <a:rPr lang="zh-CN" altLang="en-US" smtClean="0"/>
              <a:t>2016/6/10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08E8-D2C3-4579-9AF6-862A11A9C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6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4194-FFFD-4E69-A280-D8899BA0E2AF}" type="datetimeFigureOut">
              <a:rPr lang="zh-CN" altLang="en-US" smtClean="0"/>
              <a:t>2016/6/10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08E8-D2C3-4579-9AF6-862A11A9C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89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4194-FFFD-4E69-A280-D8899BA0E2AF}" type="datetimeFigureOut">
              <a:rPr lang="zh-CN" altLang="en-US" smtClean="0"/>
              <a:t>2016/6/10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08E8-D2C3-4579-9AF6-862A11A9C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9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4194-FFFD-4E69-A280-D8899BA0E2AF}" type="datetimeFigureOut">
              <a:rPr lang="zh-CN" altLang="en-US" smtClean="0"/>
              <a:t>2016/6/10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08E8-D2C3-4579-9AF6-862A11A9C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68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4194-FFFD-4E69-A280-D8899BA0E2AF}" type="datetimeFigureOut">
              <a:rPr lang="zh-CN" altLang="en-US" smtClean="0"/>
              <a:t>2016/6/10 Friday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08E8-D2C3-4579-9AF6-862A11A9C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4194-FFFD-4E69-A280-D8899BA0E2AF}" type="datetimeFigureOut">
              <a:rPr lang="zh-CN" altLang="en-US" smtClean="0"/>
              <a:t>2016/6/10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08E8-D2C3-4579-9AF6-862A11A9C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75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4194-FFFD-4E69-A280-D8899BA0E2AF}" type="datetimeFigureOut">
              <a:rPr lang="zh-CN" altLang="en-US" smtClean="0"/>
              <a:t>2016/6/10 Friday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08E8-D2C3-4579-9AF6-862A11A9C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54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4194-FFFD-4E69-A280-D8899BA0E2AF}" type="datetimeFigureOut">
              <a:rPr lang="zh-CN" altLang="en-US" smtClean="0"/>
              <a:t>2016/6/10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08E8-D2C3-4579-9AF6-862A11A9C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69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4194-FFFD-4E69-A280-D8899BA0E2AF}" type="datetimeFigureOut">
              <a:rPr lang="zh-CN" altLang="en-US" smtClean="0"/>
              <a:t>2016/6/10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08E8-D2C3-4579-9AF6-862A11A9C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22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D4194-FFFD-4E69-A280-D8899BA0E2AF}" type="datetimeFigureOut">
              <a:rPr lang="zh-CN" altLang="en-US" smtClean="0"/>
              <a:t>2016/6/10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308E8-D2C3-4579-9AF6-862A11A9C8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4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6.jpg"/><Relationship Id="rId1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5.jpeg"/><Relationship Id="rId17" Type="http://schemas.microsoft.com/office/2007/relationships/hdphoto" Target="../media/hdphoto11.wdp"/><Relationship Id="rId2" Type="http://schemas.openxmlformats.org/officeDocument/2006/relationships/image" Target="../media/image20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24.jp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microsoft.com/office/2007/relationships/hdphoto" Target="../media/hdphoto5.wdp"/><Relationship Id="rId19" Type="http://schemas.openxmlformats.org/officeDocument/2006/relationships/image" Target="../media/image31.png"/><Relationship Id="rId4" Type="http://schemas.microsoft.com/office/2007/relationships/hdphoto" Target="../media/hdphoto8.wdp"/><Relationship Id="rId9" Type="http://schemas.openxmlformats.org/officeDocument/2006/relationships/image" Target="../media/image14.png"/><Relationship Id="rId1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87" y="2788275"/>
            <a:ext cx="5288924" cy="396669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5611" y="1622738"/>
            <a:ext cx="9778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latin typeface="Jokerman" panose="04090605060D06020702" pitchFamily="82" charset="0"/>
              </a:rPr>
              <a:t>Unit Five  Do you like pears?</a:t>
            </a:r>
            <a:endParaRPr lang="zh-CN" altLang="en-US" sz="5400" b="1" dirty="0">
              <a:solidFill>
                <a:schemeClr val="accent6">
                  <a:lumMod val="75000"/>
                </a:schemeClr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1" r="22020"/>
          <a:stretch/>
        </p:blipFill>
        <p:spPr>
          <a:xfrm>
            <a:off x="2240921" y="1223646"/>
            <a:ext cx="3670479" cy="51707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9" r="29061" b="15493"/>
          <a:stretch/>
        </p:blipFill>
        <p:spPr>
          <a:xfrm>
            <a:off x="6053070" y="1211684"/>
            <a:ext cx="3812146" cy="5182676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566665" y="1700010"/>
            <a:ext cx="3065172" cy="1146223"/>
          </a:xfrm>
          <a:prstGeom prst="wedgeRoundRectCallout">
            <a:avLst>
              <a:gd name="adj1" fmla="val 29507"/>
              <a:gd name="adj2" fmla="val 5979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Honey, let’s buy some fruit. Do you like orange</a:t>
            </a:r>
            <a:r>
              <a:rPr lang="en-US" altLang="zh-CN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s</a:t>
            </a:r>
            <a:r>
              <a:rPr lang="en-US" altLang="zh-CN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?</a:t>
            </a:r>
            <a:endParaRPr lang="zh-CN" altLang="en-US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3000776" y="5145106"/>
            <a:ext cx="2376150" cy="895086"/>
          </a:xfrm>
          <a:prstGeom prst="wedgeRoundRectCallout">
            <a:avLst>
              <a:gd name="adj1" fmla="val 24045"/>
              <a:gd name="adj2" fmla="val -6492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No, I don’t. </a:t>
            </a:r>
          </a:p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I like apple</a:t>
            </a:r>
            <a:r>
              <a:rPr lang="en-US" altLang="zh-CN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s</a:t>
            </a:r>
            <a:r>
              <a:rPr lang="en-US" altLang="zh-CN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.</a:t>
            </a:r>
            <a:endParaRPr lang="zh-CN" altLang="en-US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009878" y="1700010"/>
            <a:ext cx="2419079" cy="809226"/>
          </a:xfrm>
          <a:prstGeom prst="wedgeRoundRectCallout">
            <a:avLst>
              <a:gd name="adj1" fmla="val 29507"/>
              <a:gd name="adj2" fmla="val 5979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Do you like pear</a:t>
            </a:r>
            <a:r>
              <a:rPr lang="en-US" altLang="zh-CN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s</a:t>
            </a:r>
            <a:r>
              <a:rPr lang="en-US" altLang="zh-CN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?</a:t>
            </a:r>
            <a:endParaRPr lang="zh-CN" altLang="en-US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6988401" y="4925091"/>
            <a:ext cx="1941484" cy="809226"/>
          </a:xfrm>
          <a:prstGeom prst="wedgeRoundRectCallout">
            <a:avLst>
              <a:gd name="adj1" fmla="val 38025"/>
              <a:gd name="adj2" fmla="val -7229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Yes, I do.</a:t>
            </a:r>
            <a:endParaRPr lang="zh-CN" altLang="en-US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60134" y="607868"/>
            <a:ext cx="3749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Berlin Sans FB" panose="020E0602020502020306" pitchFamily="34" charset="0"/>
              </a:rPr>
              <a:t>What fruit do they buy?</a:t>
            </a:r>
            <a:endParaRPr lang="zh-CN" altLang="en-US" sz="28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标注 5"/>
          <p:cNvSpPr/>
          <p:nvPr/>
        </p:nvSpPr>
        <p:spPr>
          <a:xfrm>
            <a:off x="3928055" y="1339403"/>
            <a:ext cx="2756079" cy="1068946"/>
          </a:xfrm>
          <a:prstGeom prst="wedgeRoundRectCallout">
            <a:avLst>
              <a:gd name="adj1" fmla="val 59723"/>
              <a:gd name="adj2" fmla="val 2119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391696" y="1519933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Berlin Sans FB" panose="020E0602020502020306" pitchFamily="34" charset="0"/>
              </a:rPr>
              <a:t>Yes, I do.</a:t>
            </a:r>
            <a:endParaRPr lang="zh-CN" altLang="en-US" sz="4000" dirty="0">
              <a:latin typeface="Berlin Sans FB" panose="020E0602020502020306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6192590" y="4185861"/>
            <a:ext cx="2756079" cy="1068946"/>
          </a:xfrm>
          <a:prstGeom prst="wedgeRoundRectCallout">
            <a:avLst>
              <a:gd name="adj1" fmla="val 59723"/>
              <a:gd name="adj2" fmla="val 2119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426227" y="4366391"/>
            <a:ext cx="2512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Berlin Sans FB" panose="020E0602020502020306" pitchFamily="34" charset="0"/>
              </a:rPr>
              <a:t>No, I don’t.</a:t>
            </a:r>
            <a:endParaRPr lang="zh-CN" altLang="en-US" sz="4000" dirty="0">
              <a:latin typeface="Berlin Sans FB" panose="020E0602020502020306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35" y="3134926"/>
            <a:ext cx="2850220" cy="270770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67" y="1182630"/>
            <a:ext cx="1446269" cy="14462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656" y="4149295"/>
            <a:ext cx="1672084" cy="121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13" b="99481" l="53200" r="92000">
                        <a14:foregroundMark x1="62400" y1="66782" x2="62400" y2="69550"/>
                        <a14:foregroundMark x1="77800" y1="66782" x2="77200" y2="69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73" t="45731" r="4929"/>
          <a:stretch/>
        </p:blipFill>
        <p:spPr>
          <a:xfrm>
            <a:off x="1712890" y="824246"/>
            <a:ext cx="1368072" cy="199609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41691" y="1584101"/>
            <a:ext cx="4071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Berlin Sans FB" panose="020E0602020502020306" pitchFamily="34" charset="0"/>
              </a:rPr>
              <a:t>Do you like pears?</a:t>
            </a:r>
            <a:endParaRPr lang="zh-CN" altLang="en-US" sz="4000" dirty="0">
              <a:latin typeface="Berlin Sans FB" panose="020E0602020502020306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91" y="4056459"/>
            <a:ext cx="1446269" cy="14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13" b="99481" l="53200" r="92000">
                        <a14:foregroundMark x1="62400" y1="66782" x2="62400" y2="69550"/>
                        <a14:foregroundMark x1="77800" y1="66782" x2="77200" y2="69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73" t="45731" r="4929"/>
          <a:stretch/>
        </p:blipFill>
        <p:spPr>
          <a:xfrm>
            <a:off x="1712890" y="824246"/>
            <a:ext cx="1368072" cy="199609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41691" y="1584101"/>
            <a:ext cx="4071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Berlin Sans FB" panose="020E0602020502020306" pitchFamily="34" charset="0"/>
              </a:rPr>
              <a:t>Do you like pears?</a:t>
            </a:r>
            <a:endParaRPr lang="zh-CN" altLang="en-US" sz="4000" dirty="0">
              <a:latin typeface="Berlin Sans FB" panose="020E0602020502020306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41691" y="4672884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Berlin Sans FB" panose="020E0602020502020306" pitchFamily="34" charset="0"/>
              </a:rPr>
              <a:t>Yes, I do.</a:t>
            </a:r>
            <a:endParaRPr lang="zh-CN" altLang="en-US" sz="4000" dirty="0">
              <a:latin typeface="Berlin Sans FB" panose="020E0602020502020306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93" y="4187087"/>
            <a:ext cx="1446269" cy="14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13" b="99481" l="53200" r="92000">
                        <a14:foregroundMark x1="62400" y1="66782" x2="62400" y2="69550"/>
                        <a14:foregroundMark x1="77800" y1="66782" x2="77200" y2="69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73" t="45731" r="4929"/>
          <a:stretch/>
        </p:blipFill>
        <p:spPr>
          <a:xfrm>
            <a:off x="1712890" y="824246"/>
            <a:ext cx="1368072" cy="199609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41691" y="1584101"/>
            <a:ext cx="4301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Berlin Sans FB" panose="020E0602020502020306" pitchFamily="34" charset="0"/>
              </a:rPr>
              <a:t>Do you like apples?</a:t>
            </a:r>
            <a:endParaRPr lang="zh-CN" altLang="en-US" sz="4000" dirty="0">
              <a:latin typeface="Berlin Sans FB" panose="020E0602020502020306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78" y="3937024"/>
            <a:ext cx="1672084" cy="121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9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13" b="99481" l="53200" r="92000">
                        <a14:foregroundMark x1="62400" y1="66782" x2="62400" y2="69550"/>
                        <a14:foregroundMark x1="77800" y1="66782" x2="77200" y2="69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73" t="45731" r="4929"/>
          <a:stretch/>
        </p:blipFill>
        <p:spPr>
          <a:xfrm>
            <a:off x="1712890" y="824246"/>
            <a:ext cx="1368072" cy="199609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41691" y="1584101"/>
            <a:ext cx="4301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Berlin Sans FB" panose="020E0602020502020306" pitchFamily="34" charset="0"/>
              </a:rPr>
              <a:t>Do you like apples?</a:t>
            </a:r>
            <a:endParaRPr lang="zh-CN" altLang="en-US" sz="4000" dirty="0">
              <a:latin typeface="Berlin Sans FB" panose="020E0602020502020306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41691" y="4672884"/>
            <a:ext cx="2512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Berlin Sans FB" panose="020E0602020502020306" pitchFamily="34" charset="0"/>
              </a:rPr>
              <a:t>No, I don’t.</a:t>
            </a:r>
            <a:endParaRPr lang="zh-CN" altLang="en-US" sz="4000" dirty="0">
              <a:latin typeface="Berlin Sans FB" panose="020E0602020502020306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70" y="4417950"/>
            <a:ext cx="1672084" cy="121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13" b="99481" l="53200" r="92000">
                        <a14:foregroundMark x1="62400" y1="66782" x2="62400" y2="69550"/>
                        <a14:foregroundMark x1="77800" y1="66782" x2="77200" y2="69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73" t="45731" r="4929"/>
          <a:stretch/>
        </p:blipFill>
        <p:spPr>
          <a:xfrm>
            <a:off x="1712890" y="824246"/>
            <a:ext cx="1368072" cy="199609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41691" y="1584101"/>
            <a:ext cx="5650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Berlin Sans FB" panose="020E0602020502020306" pitchFamily="34" charset="0"/>
              </a:rPr>
              <a:t>Do you like watermelons?</a:t>
            </a:r>
            <a:endParaRPr lang="zh-CN" altLang="en-US" sz="4000" dirty="0">
              <a:latin typeface="Berlin Sans FB" panose="020E0602020502020306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91" y="4056459"/>
            <a:ext cx="1446269" cy="14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13" b="99481" l="53200" r="92000">
                        <a14:foregroundMark x1="62400" y1="66782" x2="62400" y2="69550"/>
                        <a14:foregroundMark x1="77800" y1="66782" x2="77200" y2="69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73" t="45731" r="4929"/>
          <a:stretch/>
        </p:blipFill>
        <p:spPr>
          <a:xfrm>
            <a:off x="1712890" y="824246"/>
            <a:ext cx="1368072" cy="199609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41691" y="1584101"/>
            <a:ext cx="5650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Berlin Sans FB" panose="020E0602020502020306" pitchFamily="34" charset="0"/>
              </a:rPr>
              <a:t>Do you like watermelons?</a:t>
            </a:r>
            <a:endParaRPr lang="zh-CN" altLang="en-US" sz="4000" dirty="0">
              <a:latin typeface="Berlin Sans FB" panose="020E0602020502020306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41691" y="4672884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Berlin Sans FB" panose="020E0602020502020306" pitchFamily="34" charset="0"/>
              </a:rPr>
              <a:t>Yes, I do.</a:t>
            </a:r>
            <a:endParaRPr lang="zh-CN" altLang="en-US" sz="4000" dirty="0">
              <a:latin typeface="Berlin Sans FB" panose="020E0602020502020306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91" y="4056459"/>
            <a:ext cx="1446269" cy="14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13" b="99481" l="53200" r="92000">
                        <a14:foregroundMark x1="62400" y1="66782" x2="62400" y2="69550"/>
                        <a14:foregroundMark x1="77800" y1="66782" x2="77200" y2="69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73" t="45731" r="4929"/>
          <a:stretch/>
        </p:blipFill>
        <p:spPr>
          <a:xfrm>
            <a:off x="1712890" y="824246"/>
            <a:ext cx="1368072" cy="199609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41691" y="1584101"/>
            <a:ext cx="4580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Berlin Sans FB" panose="020E0602020502020306" pitchFamily="34" charset="0"/>
              </a:rPr>
              <a:t>Do you like oranges?</a:t>
            </a:r>
            <a:endParaRPr lang="zh-CN" altLang="en-US" sz="4000" dirty="0">
              <a:latin typeface="Berlin Sans FB" panose="020E0602020502020306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78" y="3937024"/>
            <a:ext cx="1672084" cy="121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13" b="99481" l="53200" r="92000">
                        <a14:foregroundMark x1="62400" y1="66782" x2="62400" y2="69550"/>
                        <a14:foregroundMark x1="77800" y1="66782" x2="77200" y2="69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73" t="45731" r="4929"/>
          <a:stretch/>
        </p:blipFill>
        <p:spPr>
          <a:xfrm>
            <a:off x="1712890" y="824246"/>
            <a:ext cx="1368072" cy="199609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41691" y="1584101"/>
            <a:ext cx="4580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Berlin Sans FB" panose="020E0602020502020306" pitchFamily="34" charset="0"/>
              </a:rPr>
              <a:t>Do you like oranges?</a:t>
            </a:r>
            <a:endParaRPr lang="zh-CN" altLang="en-US" sz="4000" dirty="0">
              <a:latin typeface="Berlin Sans FB" panose="020E0602020502020306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41691" y="4672884"/>
            <a:ext cx="2512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Berlin Sans FB" panose="020E0602020502020306" pitchFamily="34" charset="0"/>
              </a:rPr>
              <a:t>No, I don’t.</a:t>
            </a:r>
            <a:endParaRPr lang="zh-CN" altLang="en-US" sz="4000" dirty="0">
              <a:latin typeface="Berlin Sans FB" panose="020E0602020502020306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40" y="4163016"/>
            <a:ext cx="1672084" cy="121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01" y="3383986"/>
            <a:ext cx="2095238" cy="20476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5909" l="3182" r="97273">
                        <a14:foregroundMark x1="32727" y1="48182" x2="74545" y2="62727"/>
                        <a14:foregroundMark x1="70909" y1="48636" x2="29091" y2="65909"/>
                        <a14:foregroundMark x1="33636" y1="61364" x2="75455" y2="63636"/>
                        <a14:foregroundMark x1="27727" y1="55455" x2="74545" y2="55000"/>
                        <a14:foregroundMark x1="75455" y1="53182" x2="78636" y2="62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94" y="2796300"/>
            <a:ext cx="1175372" cy="117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7" b="57607"/>
          <a:stretch/>
        </p:blipFill>
        <p:spPr>
          <a:xfrm>
            <a:off x="1287886" y="152679"/>
            <a:ext cx="8937939" cy="28867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6" y="3383704"/>
            <a:ext cx="2095238" cy="20476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643" y="3223221"/>
            <a:ext cx="2095238" cy="19904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5909" l="3182" r="97273">
                        <a14:foregroundMark x1="32727" y1="48182" x2="74545" y2="62727"/>
                        <a14:foregroundMark x1="70909" y1="48636" x2="29091" y2="65909"/>
                        <a14:foregroundMark x1="33636" y1="61364" x2="75455" y2="63636"/>
                        <a14:foregroundMark x1="27727" y1="55455" x2="74545" y2="55000"/>
                        <a14:foregroundMark x1="75455" y1="53182" x2="78636" y2="62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09" y="3039413"/>
            <a:ext cx="897944" cy="8979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28" y="3223221"/>
            <a:ext cx="1667297" cy="13240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859" y="4726952"/>
            <a:ext cx="1408742" cy="14087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14" y="4726952"/>
            <a:ext cx="1408742" cy="1408742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4781226" y="5653877"/>
            <a:ext cx="3178655" cy="963633"/>
          </a:xfrm>
          <a:prstGeom prst="wedgeRoundRectCallout">
            <a:avLst>
              <a:gd name="adj1" fmla="val 22757"/>
              <a:gd name="adj2" fmla="val -8346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Happy birthday, Sarah. Here are the gifts.</a:t>
            </a:r>
            <a:endParaRPr lang="zh-CN" altLang="en-US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097745" y="4131129"/>
            <a:ext cx="1933936" cy="897938"/>
          </a:xfrm>
          <a:prstGeom prst="wedgeRoundRectCallout">
            <a:avLst>
              <a:gd name="adj1" fmla="val -59434"/>
              <a:gd name="adj2" fmla="val -139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Thank you.</a:t>
            </a:r>
            <a:endParaRPr lang="zh-CN" altLang="en-US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768" y="938792"/>
            <a:ext cx="593549" cy="722582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035181"/>
              </p:ext>
            </p:extLst>
          </p:nvPr>
        </p:nvGraphicFramePr>
        <p:xfrm>
          <a:off x="524585" y="846843"/>
          <a:ext cx="10808826" cy="3580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345"/>
                <a:gridCol w="2957494"/>
                <a:gridCol w="2957493"/>
                <a:gridCol w="2957494"/>
              </a:tblGrid>
              <a:tr h="895082">
                <a:tc rowSpan="4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50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50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50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98315" y="2554238"/>
            <a:ext cx="1874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Berlin Sans FB" panose="020E0602020502020306" pitchFamily="34" charset="0"/>
              </a:rPr>
              <a:t>Do you like</a:t>
            </a:r>
            <a:endParaRPr lang="zh-CN" altLang="en-US" sz="2800" dirty="0">
              <a:latin typeface="Berlin Sans FB" panose="020E0602020502020306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35" b="89976" l="9961" r="89941">
                        <a14:foregroundMark x1="57715" y1="22372" x2="59863" y2="23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96" t="6010" r="23947" b="12487"/>
          <a:stretch/>
        </p:blipFill>
        <p:spPr>
          <a:xfrm>
            <a:off x="2537134" y="1184856"/>
            <a:ext cx="453461" cy="4765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35" b="89976" l="9961" r="89941">
                        <a14:foregroundMark x1="57715" y1="22372" x2="59863" y2="23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96" t="6010" r="23947" b="12487"/>
          <a:stretch/>
        </p:blipFill>
        <p:spPr>
          <a:xfrm>
            <a:off x="2836047" y="1184856"/>
            <a:ext cx="453461" cy="4765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25426" y="129204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_________________</a:t>
            </a:r>
            <a:endParaRPr lang="zh-CN" altLang="en-US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508" l="2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34" y="1976825"/>
            <a:ext cx="513190" cy="5781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508" l="2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911" y="2031860"/>
            <a:ext cx="513190" cy="57811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289508" y="2194163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_________________</a:t>
            </a:r>
            <a:endParaRPr lang="zh-CN" altLang="en-US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91" y="2779327"/>
            <a:ext cx="807103" cy="8071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26" y="2776604"/>
            <a:ext cx="807103" cy="80710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325788" y="3045733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_________________</a:t>
            </a:r>
            <a:endParaRPr lang="zh-CN" altLang="en-US" b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43" b="92286" l="8261" r="91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97" y="3811519"/>
            <a:ext cx="797091" cy="60648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43" b="92286" l="8261" r="91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84" y="3801851"/>
            <a:ext cx="734601" cy="55893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325788" y="3950311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_________________</a:t>
            </a:r>
            <a:endParaRPr lang="zh-CN" altLang="en-US" b="1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30" y="1027818"/>
            <a:ext cx="846996" cy="644772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224057" y="1272723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_________________</a:t>
            </a:r>
            <a:endParaRPr lang="zh-CN" altLang="en-US" b="1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30" y="2039194"/>
            <a:ext cx="757752" cy="398817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266562" y="2194163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_________________</a:t>
            </a:r>
            <a:endParaRPr lang="zh-CN" altLang="en-US" b="1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022" y="2804615"/>
            <a:ext cx="737035" cy="551523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238549" y="307745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_________________</a:t>
            </a:r>
            <a:endParaRPr lang="zh-CN" altLang="en-US" b="1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022" y="3722742"/>
            <a:ext cx="737035" cy="551523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238549" y="397904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_________________</a:t>
            </a:r>
            <a:endParaRPr lang="zh-CN" altLang="en-US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9505710" y="3857978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Berlin Sans FB" panose="020E0602020502020306" pitchFamily="34" charset="0"/>
              </a:rPr>
              <a:t>…</a:t>
            </a:r>
            <a:endParaRPr lang="zh-CN" altLang="en-US" sz="2400" dirty="0">
              <a:latin typeface="Berlin Sans FB" panose="020E0602020502020306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69525" y="4784605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Berlin Sans FB" panose="020E0602020502020306" pitchFamily="34" charset="0"/>
              </a:rPr>
              <a:t>Yes, I do.  / No, I don’t.</a:t>
            </a:r>
            <a:endParaRPr lang="zh-CN" altLang="en-US" sz="2800" dirty="0">
              <a:latin typeface="Berlin Sans FB" panose="020E0602020502020306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194600" y="131528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_________________</a:t>
            </a:r>
            <a:endParaRPr lang="zh-CN" altLang="en-US" b="1" dirty="0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254" y="1819909"/>
            <a:ext cx="984220" cy="790067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9243616" y="2194163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_________________</a:t>
            </a:r>
            <a:endParaRPr lang="zh-CN" altLang="en-US" b="1" dirty="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55" b="97273" l="455" r="98182">
                        <a14:foregroundMark x1="36818" y1="22273" x2="54091" y2="26364"/>
                        <a14:foregroundMark x1="38636" y1="20455" x2="36364" y2="26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468" y="2858511"/>
            <a:ext cx="588279" cy="58827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88" y="2891900"/>
            <a:ext cx="588279" cy="588279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9243616" y="3110847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_________________</a:t>
            </a:r>
            <a:endParaRPr lang="zh-CN" altLang="en-US" b="1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304" y="946088"/>
            <a:ext cx="551044" cy="72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7" y="1360130"/>
            <a:ext cx="10471799" cy="345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32" y="4926559"/>
            <a:ext cx="2895713" cy="1931441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5306096" y="4726888"/>
            <a:ext cx="1712890" cy="547742"/>
          </a:xfrm>
          <a:prstGeom prst="wedgeRoundRectCallout">
            <a:avLst>
              <a:gd name="adj1" fmla="val 58114"/>
              <a:gd name="adj2" fmla="val 5779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Do you like…?</a:t>
            </a:r>
            <a:endParaRPr lang="zh-CN" alt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7400437" y="4726888"/>
            <a:ext cx="1389902" cy="547742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Yes, I do. </a:t>
            </a:r>
            <a:endParaRPr lang="zh-CN" alt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9132645" y="4726888"/>
            <a:ext cx="1389902" cy="547742"/>
          </a:xfrm>
          <a:prstGeom prst="wedgeRoundRectCallout">
            <a:avLst>
              <a:gd name="adj1" fmla="val -39365"/>
              <a:gd name="adj2" fmla="val 7190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No, I don’t. </a:t>
            </a:r>
            <a:endParaRPr lang="zh-CN" alt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20" y="1502669"/>
            <a:ext cx="9236627" cy="291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73499" y="1416676"/>
            <a:ext cx="389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Berlin Sans FB" panose="020E0602020502020306" pitchFamily="34" charset="0"/>
              </a:rPr>
              <a:t>Do you like apples?</a:t>
            </a:r>
            <a:endParaRPr lang="zh-CN" altLang="en-US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7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73499" y="2985751"/>
            <a:ext cx="7991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Berlin Sans FB" panose="020E0602020502020306" pitchFamily="34" charset="0"/>
              </a:rPr>
              <a:t>One apple a day keeps the doctor away.</a:t>
            </a:r>
          </a:p>
          <a:p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一日一苹果，医生远离我。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73499" y="1867436"/>
            <a:ext cx="389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Berlin Sans FB" panose="020E0602020502020306" pitchFamily="34" charset="0"/>
              </a:rPr>
              <a:t>Do you like apples?</a:t>
            </a:r>
            <a:endParaRPr lang="zh-CN" altLang="en-US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7" b="57607"/>
          <a:stretch/>
        </p:blipFill>
        <p:spPr>
          <a:xfrm>
            <a:off x="1287886" y="152679"/>
            <a:ext cx="8937939" cy="28867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6" y="3703143"/>
            <a:ext cx="2095238" cy="20476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59" y="2889998"/>
            <a:ext cx="2095238" cy="19904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5909" l="3182" r="97273">
                        <a14:foregroundMark x1="32727" y1="48182" x2="74545" y2="62727"/>
                        <a14:foregroundMark x1="70909" y1="48636" x2="29091" y2="65909"/>
                        <a14:foregroundMark x1="33636" y1="61364" x2="75455" y2="63636"/>
                        <a14:foregroundMark x1="27727" y1="55455" x2="74545" y2="55000"/>
                        <a14:foregroundMark x1="75455" y1="53182" x2="78636" y2="62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03" y="3436264"/>
            <a:ext cx="897944" cy="89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7" b="57607"/>
          <a:stretch/>
        </p:blipFill>
        <p:spPr>
          <a:xfrm>
            <a:off x="1056360" y="152679"/>
            <a:ext cx="8937939" cy="28867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6" y="3703143"/>
            <a:ext cx="2095238" cy="20476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59" y="2889998"/>
            <a:ext cx="2095238" cy="19904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5909" l="3182" r="97273">
                        <a14:foregroundMark x1="32727" y1="48182" x2="74545" y2="62727"/>
                        <a14:foregroundMark x1="70909" y1="48636" x2="29091" y2="65909"/>
                        <a14:foregroundMark x1="33636" y1="61364" x2="75455" y2="63636"/>
                        <a14:foregroundMark x1="27727" y1="55455" x2="74545" y2="55000"/>
                        <a14:foregroundMark x1="75455" y1="53182" x2="78636" y2="62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03" y="3436264"/>
            <a:ext cx="897944" cy="8979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3823" y="3885236"/>
            <a:ext cx="1790476" cy="2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7" b="57607"/>
          <a:stretch/>
        </p:blipFill>
        <p:spPr>
          <a:xfrm>
            <a:off x="1056360" y="152679"/>
            <a:ext cx="8937939" cy="28867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6" y="3703143"/>
            <a:ext cx="2095238" cy="20476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59" y="2889998"/>
            <a:ext cx="2095238" cy="19904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5909" l="3182" r="97273">
                        <a14:foregroundMark x1="32727" y1="48182" x2="74545" y2="62727"/>
                        <a14:foregroundMark x1="70909" y1="48636" x2="29091" y2="65909"/>
                        <a14:foregroundMark x1="33636" y1="61364" x2="75455" y2="63636"/>
                        <a14:foregroundMark x1="27727" y1="55455" x2="74545" y2="55000"/>
                        <a14:foregroundMark x1="75455" y1="53182" x2="78636" y2="62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03" y="3436264"/>
            <a:ext cx="897944" cy="8979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3823" y="3885236"/>
            <a:ext cx="1790476" cy="2095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12" y="5199977"/>
            <a:ext cx="1321730" cy="115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7" b="57607"/>
          <a:stretch/>
        </p:blipFill>
        <p:spPr>
          <a:xfrm>
            <a:off x="1056360" y="152679"/>
            <a:ext cx="8937939" cy="28867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6" y="3703143"/>
            <a:ext cx="2095238" cy="20476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59" y="2889998"/>
            <a:ext cx="2095238" cy="19904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5909" l="3182" r="97273">
                        <a14:foregroundMark x1="32727" y1="48182" x2="74545" y2="62727"/>
                        <a14:foregroundMark x1="70909" y1="48636" x2="29091" y2="65909"/>
                        <a14:foregroundMark x1="33636" y1="61364" x2="75455" y2="63636"/>
                        <a14:foregroundMark x1="27727" y1="55455" x2="74545" y2="55000"/>
                        <a14:foregroundMark x1="75455" y1="53182" x2="78636" y2="62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03" y="3436264"/>
            <a:ext cx="897944" cy="8979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3823" y="3885236"/>
            <a:ext cx="1790476" cy="2095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12" y="5199977"/>
            <a:ext cx="1321730" cy="11535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46891" y="5776732"/>
            <a:ext cx="2587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latin typeface="Berlin Sans FB" panose="020E0602020502020306" pitchFamily="34" charset="0"/>
              </a:rPr>
              <a:t>fruit party</a:t>
            </a:r>
            <a:endParaRPr lang="zh-CN" altLang="en-US" sz="4400" dirty="0">
              <a:latin typeface="Berlin Sans FB" panose="020E0602020502020306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411" y="4178704"/>
            <a:ext cx="1673115" cy="15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1" r="22020"/>
          <a:stretch/>
        </p:blipFill>
        <p:spPr>
          <a:xfrm>
            <a:off x="2833353" y="2007825"/>
            <a:ext cx="2949262" cy="41547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9" r="29061" b="15493"/>
          <a:stretch/>
        </p:blipFill>
        <p:spPr>
          <a:xfrm>
            <a:off x="5782615" y="2007825"/>
            <a:ext cx="3056023" cy="415471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12122" y="1035297"/>
            <a:ext cx="7345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Berlin Sans FB" panose="020E0602020502020306" pitchFamily="34" charset="0"/>
              </a:rPr>
              <a:t>Sarah and her mother are buying(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买</a:t>
            </a:r>
            <a:r>
              <a:rPr lang="en-US" altLang="zh-CN" sz="2800" dirty="0" smtClean="0">
                <a:latin typeface="Berlin Sans FB" panose="020E0602020502020306" pitchFamily="34" charset="0"/>
              </a:rPr>
              <a:t>)some fruit.</a:t>
            </a:r>
            <a:endParaRPr lang="zh-CN" altLang="en-US" sz="28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1" r="22020"/>
          <a:stretch/>
        </p:blipFill>
        <p:spPr>
          <a:xfrm>
            <a:off x="1159097" y="1275161"/>
            <a:ext cx="3670479" cy="51707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9" r="29061" b="15493"/>
          <a:stretch/>
        </p:blipFill>
        <p:spPr>
          <a:xfrm>
            <a:off x="4971246" y="1263199"/>
            <a:ext cx="3812146" cy="518267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03796" y="321054"/>
            <a:ext cx="37497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Berlin Sans FB" panose="020E0602020502020306" pitchFamily="34" charset="0"/>
              </a:rPr>
              <a:t>What does Sarah like?</a:t>
            </a:r>
          </a:p>
          <a:p>
            <a:r>
              <a:rPr lang="en-US" altLang="zh-CN" sz="2800" dirty="0" smtClean="0">
                <a:latin typeface="Berlin Sans FB" panose="020E0602020502020306" pitchFamily="34" charset="0"/>
              </a:rPr>
              <a:t>What fruit do they buy?</a:t>
            </a:r>
            <a:endParaRPr lang="zh-CN" altLang="en-US" sz="28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921364"/>
              </p:ext>
            </p:extLst>
          </p:nvPr>
        </p:nvGraphicFramePr>
        <p:xfrm>
          <a:off x="756988" y="1790162"/>
          <a:ext cx="10769605" cy="373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907"/>
                <a:gridCol w="1996226"/>
                <a:gridCol w="2356833"/>
                <a:gridCol w="2456718"/>
                <a:gridCol w="2153921"/>
              </a:tblGrid>
              <a:tr h="176440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046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667" b="60500" l="70000" r="98000">
                        <a14:foregroundMark x1="74250" y1="41667" x2="74125" y2="44500"/>
                        <a14:foregroundMark x1="75375" y1="58167" x2="78250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13" t="26479" b="39718"/>
          <a:stretch/>
        </p:blipFill>
        <p:spPr>
          <a:xfrm flipH="1">
            <a:off x="993725" y="4211390"/>
            <a:ext cx="1335849" cy="10174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35" b="89976" l="9961" r="89941">
                        <a14:foregroundMark x1="57715" y1="22372" x2="59863" y2="23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96" t="6010" r="23947" b="12487"/>
          <a:stretch/>
        </p:blipFill>
        <p:spPr>
          <a:xfrm>
            <a:off x="2794716" y="2137893"/>
            <a:ext cx="735342" cy="7727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35" b="89976" l="9961" r="89941">
                        <a14:foregroundMark x1="57715" y1="22372" x2="59863" y2="23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96" t="6010" r="23947" b="12487"/>
          <a:stretch/>
        </p:blipFill>
        <p:spPr>
          <a:xfrm>
            <a:off x="3530058" y="2137893"/>
            <a:ext cx="735342" cy="77273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29760" y="2910625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Berlin Sans FB" panose="020E0602020502020306" pitchFamily="34" charset="0"/>
              </a:rPr>
              <a:t>apples</a:t>
            </a:r>
            <a:endParaRPr lang="zh-CN" altLang="en-US" sz="2400" dirty="0">
              <a:latin typeface="Berlin Sans FB" panose="020E0602020502020306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508" l="2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97" y="2038944"/>
            <a:ext cx="866326" cy="9759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508" l="2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023" y="2036295"/>
            <a:ext cx="866326" cy="97592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31726" y="2910625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Berlin Sans FB" panose="020E0602020502020306" pitchFamily="34" charset="0"/>
              </a:rPr>
              <a:t>oranges</a:t>
            </a:r>
            <a:endParaRPr lang="zh-CN" altLang="en-US" sz="2400" dirty="0">
              <a:latin typeface="Berlin Sans FB" panose="020E0602020502020306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43" b="92286" l="8261" r="91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923" y="2073124"/>
            <a:ext cx="1351939" cy="10286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43" b="92286" l="8261" r="91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697" y="2045037"/>
            <a:ext cx="1245950" cy="9480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43" b="92286" l="8261" r="91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632" y="1936306"/>
            <a:ext cx="1245950" cy="94800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932041" y="3021129"/>
            <a:ext cx="133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Berlin Sans FB" panose="020E0602020502020306" pitchFamily="34" charset="0"/>
              </a:rPr>
              <a:t>bananas</a:t>
            </a:r>
            <a:endParaRPr lang="zh-CN" altLang="en-US" sz="2400" dirty="0">
              <a:latin typeface="Berlin Sans FB" panose="020E0602020502020306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29" y="1865645"/>
            <a:ext cx="1408742" cy="14087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914" y="1703679"/>
            <a:ext cx="1408742" cy="140874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685" y="1936306"/>
            <a:ext cx="1408742" cy="140874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655305" y="303881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Berlin Sans FB" panose="020E0602020502020306" pitchFamily="34" charset="0"/>
              </a:rPr>
              <a:t>pears</a:t>
            </a:r>
            <a:endParaRPr lang="zh-CN" altLang="en-US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223</Words>
  <Application>Microsoft Office PowerPoint</Application>
  <PresentationFormat>宽屏</PresentationFormat>
  <Paragraphs>52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黑体</vt:lpstr>
      <vt:lpstr>宋体</vt:lpstr>
      <vt:lpstr>Arial</vt:lpstr>
      <vt:lpstr>Berlin Sans FB</vt:lpstr>
      <vt:lpstr>Calibri</vt:lpstr>
      <vt:lpstr>Calibri Light</vt:lpstr>
      <vt:lpstr>Jokerman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user</cp:lastModifiedBy>
  <cp:revision>54</cp:revision>
  <dcterms:created xsi:type="dcterms:W3CDTF">2016-03-17T05:22:39Z</dcterms:created>
  <dcterms:modified xsi:type="dcterms:W3CDTF">2016-06-10T15:17:34Z</dcterms:modified>
</cp:coreProperties>
</file>